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6" r:id="rId2"/>
  </p:sldMasterIdLst>
  <p:notesMasterIdLst>
    <p:notesMasterId r:id="rId10"/>
  </p:notesMasterIdLst>
  <p:sldIdLst>
    <p:sldId id="334" r:id="rId3"/>
    <p:sldId id="335" r:id="rId4"/>
    <p:sldId id="336" r:id="rId5"/>
    <p:sldId id="337" r:id="rId6"/>
    <p:sldId id="338" r:id="rId7"/>
    <p:sldId id="339" r:id="rId8"/>
    <p:sldId id="34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21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howGuides="1">
      <p:cViewPr varScale="1">
        <p:scale>
          <a:sx n="111" d="100"/>
          <a:sy n="111" d="100"/>
        </p:scale>
        <p:origin x="45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436FB1-8458-4A81-9FCE-E6EB27618602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3951D-A577-42A4-BA3F-63C36802A2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96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14/03/2018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Hands meeting / Amsterdam – de Rode Hoed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12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14/03/2018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Hands meeting / Amsterdam – de Rode Hoed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0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052737"/>
            <a:ext cx="2743200" cy="50734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052737"/>
            <a:ext cx="8026400" cy="507342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14/03/2018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Hands meeting / Amsterdam – de Rode Hoed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44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14/03/2018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Hands meeting / Amsterdam – de Rode Hoed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28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14/03/2018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Hands meeting / Amsterdam – de Rode Hoed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18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8841"/>
            <a:ext cx="53848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8841"/>
            <a:ext cx="53848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14/03/2018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Hands meeting / Amsterdam – de Rode Hoed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92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392" y="198884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708920"/>
            <a:ext cx="5386917" cy="34172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012" y="198884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708920"/>
            <a:ext cx="5389033" cy="34172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14/03/2018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Hands meeting / Amsterdam – de Rode Hoed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17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14/03/2018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Hands meeting / Amsterdam – de Rode Hoed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47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14/03/2018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Hands meeting / Amsterdam – de Rode Hoed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412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3" y="1124744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124745"/>
            <a:ext cx="6815667" cy="5001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420889"/>
            <a:ext cx="4011084" cy="3705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14/03/2018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Hands meeting / Amsterdam – de Rode Hoed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11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980728"/>
            <a:ext cx="7315200" cy="374684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14/03/2018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All Hands meeting / Amsterdam – de Rode Hoed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03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églalap 9"/>
          <p:cNvSpPr/>
          <p:nvPr/>
        </p:nvSpPr>
        <p:spPr>
          <a:xfrm>
            <a:off x="0" y="6381328"/>
            <a:ext cx="12192000" cy="360040"/>
          </a:xfrm>
          <a:prstGeom prst="rect">
            <a:avLst/>
          </a:prstGeom>
          <a:solidFill>
            <a:srgbClr val="C321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052736"/>
            <a:ext cx="109728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88841"/>
            <a:ext cx="10972800" cy="4137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14/03/2018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All Hands meeting / Amsterdam – de Rode Hoed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74B269A-82B5-4A44-BF6B-85C5902E589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Kép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3" y="332656"/>
            <a:ext cx="1291372" cy="684042"/>
          </a:xfrm>
          <a:prstGeom prst="rect">
            <a:avLst/>
          </a:prstGeom>
        </p:spPr>
      </p:pic>
      <p:pic>
        <p:nvPicPr>
          <p:cNvPr id="8" name="Kép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10608501" y="332656"/>
            <a:ext cx="960107" cy="476686"/>
          </a:xfrm>
          <a:prstGeom prst="rect">
            <a:avLst/>
          </a:prstGeom>
        </p:spPr>
      </p:pic>
      <p:sp>
        <p:nvSpPr>
          <p:cNvPr id="9" name="Szövegdoboz 8"/>
          <p:cNvSpPr txBox="1"/>
          <p:nvPr/>
        </p:nvSpPr>
        <p:spPr>
          <a:xfrm>
            <a:off x="5327915" y="345682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smtClean="0">
                <a:solidFill>
                  <a:schemeClr val="bg1">
                    <a:lumMod val="50000"/>
                  </a:schemeClr>
                </a:solidFill>
              </a:rPr>
              <a:t>Astronomy ESFRI &amp; Research Infrastructure Cluster</a:t>
            </a:r>
          </a:p>
          <a:p>
            <a:pPr algn="r"/>
            <a:r>
              <a:rPr lang="en-US" sz="1200" i="1" smtClean="0">
                <a:solidFill>
                  <a:schemeClr val="bg1">
                    <a:lumMod val="50000"/>
                  </a:schemeClr>
                </a:solidFill>
              </a:rPr>
              <a:t> ASTERICS - 653477</a:t>
            </a:r>
          </a:p>
        </p:txBody>
      </p:sp>
    </p:spTree>
    <p:extLst>
      <p:ext uri="{BB962C8B-B14F-4D97-AF65-F5344CB8AC3E}">
        <p14:creationId xmlns:p14="http://schemas.microsoft.com/office/powerpoint/2010/main" val="859716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C32128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836085" y="1083198"/>
            <a:ext cx="10847916" cy="36036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6085" y="1651000"/>
            <a:ext cx="10847916" cy="475773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836084" y="6408738"/>
            <a:ext cx="9084733" cy="449262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rgbClr val="969696"/>
                </a:solidFill>
                <a:latin typeface="Helvetica Neue"/>
                <a:ea typeface="ＭＳ Ｐゴシック" pitchFamily="34" charset="-128"/>
                <a:cs typeface="Arial" charset="0"/>
              </a:defRPr>
            </a:lvl1pPr>
          </a:lstStyle>
          <a:p>
            <a:pPr>
              <a:defRPr/>
            </a:pPr>
            <a:r>
              <a:rPr lang="de-DE" smtClean="0"/>
              <a:t>All Hands meeting / Amsterdam – de Rode Hoed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1082867" y="6408738"/>
            <a:ext cx="601133" cy="449262"/>
          </a:xfrm>
          <a:prstGeom prst="rect">
            <a:avLst/>
          </a:prstGeom>
        </p:spPr>
        <p:txBody>
          <a:bodyPr vert="horz" wrap="square" lIns="9144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69696"/>
                </a:solidFill>
                <a:latin typeface="Helvetica Neue" charset="0"/>
                <a:cs typeface="Arial" charset="0"/>
              </a:defRPr>
            </a:lvl1pPr>
          </a:lstStyle>
          <a:p>
            <a:pPr>
              <a:defRPr/>
            </a:pPr>
            <a:fld id="{AAAA4870-6BA5-2240-82F3-AD56ED42D7C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6796849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 kern="1200">
          <a:solidFill>
            <a:srgbClr val="003366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Arial" charset="0"/>
          <a:ea typeface="ＭＳ Ｐゴシック" charset="0"/>
          <a:cs typeface="Arial" charset="0"/>
        </a:defRPr>
      </a:lvl5pPr>
      <a:lvl6pPr marL="457200"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Helvetica Neue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Helvetica Neue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Helvetica Neue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Helvetica Neue" charset="0"/>
          <a:ea typeface="ＭＳ Ｐゴシック" charset="0"/>
          <a:cs typeface="ＭＳ Ｐゴシック" charset="0"/>
        </a:defRPr>
      </a:lvl9pPr>
    </p:titleStyle>
    <p:bodyStyle>
      <a:lvl1pPr marL="236538" indent="-276225" algn="l" defTabSz="457200" rtl="0" eaLnBrk="1" fontAlgn="base" hangingPunct="1">
        <a:lnSpc>
          <a:spcPts val="2400"/>
        </a:lnSpc>
        <a:spcBef>
          <a:spcPts val="475"/>
        </a:spcBef>
        <a:spcAft>
          <a:spcPct val="0"/>
        </a:spcAft>
        <a:buClr>
          <a:srgbClr val="003366"/>
        </a:buClr>
        <a:buSzPct val="100000"/>
        <a:buFont typeface="Lucida Grande" charset="0"/>
        <a:buChar char="●"/>
        <a:defRPr sz="20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50888" indent="-276225" algn="l" defTabSz="457200" rtl="0" eaLnBrk="1" fontAlgn="base" hangingPunct="1">
        <a:lnSpc>
          <a:spcPts val="2200"/>
        </a:lnSpc>
        <a:spcBef>
          <a:spcPts val="438"/>
        </a:spcBef>
        <a:spcAft>
          <a:spcPct val="0"/>
        </a:spcAft>
        <a:buClr>
          <a:srgbClr val="003366"/>
        </a:buClr>
        <a:buSzPct val="80000"/>
        <a:buFont typeface="Lucida Grande" charset="0"/>
        <a:buChar char="●"/>
        <a:defRPr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marL="1201738" indent="-215900" algn="l" defTabSz="457200" rtl="0" eaLnBrk="1" fontAlgn="base" hangingPunct="1">
        <a:lnSpc>
          <a:spcPts val="2000"/>
        </a:lnSpc>
        <a:spcBef>
          <a:spcPts val="388"/>
        </a:spcBef>
        <a:spcAft>
          <a:spcPct val="0"/>
        </a:spcAft>
        <a:buClr>
          <a:srgbClr val="003366"/>
        </a:buClr>
        <a:buSzPct val="64000"/>
        <a:buFont typeface="Lucida Grande" charset="0"/>
        <a:buChar char="●"/>
        <a:defRPr sz="16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marL="1443038" indent="-215900" algn="l" defTabSz="457200" rtl="0" eaLnBrk="1" fontAlgn="base" hangingPunct="1">
        <a:lnSpc>
          <a:spcPts val="2000"/>
        </a:lnSpc>
        <a:spcBef>
          <a:spcPts val="388"/>
        </a:spcBef>
        <a:spcAft>
          <a:spcPct val="0"/>
        </a:spcAft>
        <a:buClr>
          <a:srgbClr val="003366"/>
        </a:buClr>
        <a:buSzPct val="64000"/>
        <a:buFont typeface="Lucida Grande" charset="0"/>
        <a:buChar char="●"/>
        <a:defRPr sz="16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marL="1655763" indent="-215900" algn="l" defTabSz="457200" rtl="0" eaLnBrk="1" fontAlgn="base" hangingPunct="1">
        <a:lnSpc>
          <a:spcPts val="2000"/>
        </a:lnSpc>
        <a:spcBef>
          <a:spcPts val="388"/>
        </a:spcBef>
        <a:spcAft>
          <a:spcPct val="0"/>
        </a:spcAft>
        <a:buClr>
          <a:srgbClr val="003366"/>
        </a:buClr>
        <a:buSzPct val="64000"/>
        <a:buFont typeface="Lucida Grande" charset="0"/>
        <a:buChar char="●"/>
        <a:defRPr sz="16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Summary 1</a:t>
            </a:r>
            <a:r>
              <a:rPr lang="en-US" baseline="30000" dirty="0" smtClean="0"/>
              <a:t>st</a:t>
            </a:r>
            <a:r>
              <a:rPr lang="en-US" dirty="0" smtClean="0"/>
              <a:t> 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Carole Jackson</a:t>
            </a:r>
          </a:p>
          <a:p>
            <a:r>
              <a:rPr lang="en-US" dirty="0" smtClean="0"/>
              <a:t>Rob van der Meer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F18D-F05E-47DD-8133-946B9A184440}" type="datetime1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Occasion / Place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33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ighlights at the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New KM3NeT and CTA collaboration on </a:t>
            </a:r>
            <a:r>
              <a:rPr lang="en-US" dirty="0" err="1" smtClean="0"/>
              <a:t>CORELib</a:t>
            </a:r>
            <a:r>
              <a:rPr lang="en-US" dirty="0" smtClean="0"/>
              <a:t>.</a:t>
            </a:r>
          </a:p>
          <a:p>
            <a:r>
              <a:rPr lang="en-US" dirty="0" smtClean="0"/>
              <a:t>Sky maps can be done, but can it be done efficiently? </a:t>
            </a:r>
            <a:r>
              <a:rPr lang="en-US" dirty="0"/>
              <a:t>(</a:t>
            </a:r>
            <a:r>
              <a:rPr lang="en-US" dirty="0" smtClean="0"/>
              <a:t>indexing)</a:t>
            </a:r>
          </a:p>
          <a:p>
            <a:r>
              <a:rPr lang="en-US" dirty="0" smtClean="0"/>
              <a:t>Meta descriptions of software for data (indexing)</a:t>
            </a:r>
          </a:p>
          <a:p>
            <a:r>
              <a:rPr lang="en-US" dirty="0" smtClean="0"/>
              <a:t>Role for ASTERICS to get the message through Radio astronomy has high memory demand, high bandwidth.</a:t>
            </a:r>
          </a:p>
          <a:p>
            <a:r>
              <a:rPr lang="en-US" dirty="0" smtClean="0"/>
              <a:t>Integrating CASA in </a:t>
            </a:r>
            <a:r>
              <a:rPr lang="en-US" dirty="0" err="1" smtClean="0"/>
              <a:t>Jupyter</a:t>
            </a:r>
            <a:r>
              <a:rPr lang="en-US" dirty="0" smtClean="0"/>
              <a:t> notebooks is a radio solution for a radio problem. How do we influence other wavelengths?</a:t>
            </a:r>
          </a:p>
          <a:p>
            <a:r>
              <a:rPr lang="en-US" dirty="0" smtClean="0"/>
              <a:t>ASTERICS should prepare to support ESCAPE.</a:t>
            </a:r>
          </a:p>
          <a:p>
            <a:r>
              <a:rPr lang="en-US" dirty="0" smtClean="0"/>
              <a:t>Citizen Science. It is all in English! Create platforms that are naturally multilingual.</a:t>
            </a:r>
          </a:p>
          <a:p>
            <a:r>
              <a:rPr lang="en-US" dirty="0" smtClean="0"/>
              <a:t>White Rabbit for 4G/5G telecom, Banks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DB5D-2964-4B8C-859D-B6457B16DB3A}" type="datetime1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Occasion / Place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457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 at the table</a:t>
            </a:r>
          </a:p>
          <a:p>
            <a:r>
              <a:rPr lang="en-US" dirty="0" smtClean="0"/>
              <a:t>Summary paragraph per table if you want to bring the message across to people that not attended the meeting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DB5D-2964-4B8C-859D-B6457B16DB3A}" type="datetime1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Occasion / Place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89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ASTERICS All-hands group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Ice sculpting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C8924-A875-44B2-B42A-BE2035D244EC}" type="datetime1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Occasion / Place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85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history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274" y="1989138"/>
            <a:ext cx="6189452" cy="4137025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DB5D-2964-4B8C-859D-B6457B16DB3A}" type="datetime1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Occasion / Place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72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happened with the data?</a:t>
            </a:r>
          </a:p>
          <a:p>
            <a:r>
              <a:rPr lang="en-US" dirty="0" smtClean="0"/>
              <a:t>What will happen with the data?</a:t>
            </a:r>
          </a:p>
          <a:p>
            <a:r>
              <a:rPr lang="en-US" dirty="0" smtClean="0"/>
              <a:t>You will see how much of the data will chip off and disappear to make something special form the raw material you started with.</a:t>
            </a:r>
          </a:p>
          <a:p>
            <a:r>
              <a:rPr lang="en-US" dirty="0" smtClean="0"/>
              <a:t>Can you trace back what happened?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DB5D-2964-4B8C-859D-B6457B16DB3A}" type="datetime1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Occasion / Place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858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Working together with persons with unknown skills</a:t>
            </a:r>
          </a:p>
          <a:p>
            <a:r>
              <a:rPr lang="en-US" dirty="0" smtClean="0"/>
              <a:t>Working with unknown tools</a:t>
            </a:r>
          </a:p>
          <a:p>
            <a:r>
              <a:rPr lang="en-US" dirty="0" smtClean="0"/>
              <a:t>Working with unknown material</a:t>
            </a:r>
          </a:p>
          <a:p>
            <a:r>
              <a:rPr lang="en-US" dirty="0" smtClean="0"/>
              <a:t>Working together to get a great result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DB5D-2964-4B8C-859D-B6457B16DB3A}" type="datetime1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Occasion / Place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81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M3NeT_CD">
  <a:themeElements>
    <a:clrScheme name="Custom 1">
      <a:dk1>
        <a:srgbClr val="000000"/>
      </a:dk1>
      <a:lt1>
        <a:srgbClr val="FFFFFF"/>
      </a:lt1>
      <a:dk2>
        <a:srgbClr val="003366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ronus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Asterics_eu_def</Template>
  <TotalTime>1612</TotalTime>
  <Words>260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ＭＳ Ｐゴシック</vt:lpstr>
      <vt:lpstr>Arial</vt:lpstr>
      <vt:lpstr>Calibri</vt:lpstr>
      <vt:lpstr>Century Gothic</vt:lpstr>
      <vt:lpstr>Helvetica Neue</vt:lpstr>
      <vt:lpstr>Lucida Grande</vt:lpstr>
      <vt:lpstr>Office Theme</vt:lpstr>
      <vt:lpstr>KM3NeT_CD</vt:lpstr>
      <vt:lpstr>Summary 1st day</vt:lpstr>
      <vt:lpstr>Highlights at the table</vt:lpstr>
      <vt:lpstr>Your highlights</vt:lpstr>
      <vt:lpstr>ASTERICS All-hands group activity</vt:lpstr>
      <vt:lpstr>Some history</vt:lpstr>
      <vt:lpstr>Provenance</vt:lpstr>
      <vt:lpstr>Group activity</vt:lpstr>
    </vt:vector>
  </TitlesOfParts>
  <Company>Stichting ASTRON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Markus Nullmeier</dc:title>
  <dc:creator>Christine Werkhoven</dc:creator>
  <cp:lastModifiedBy>Christine Werkhoven</cp:lastModifiedBy>
  <cp:revision>59</cp:revision>
  <dcterms:created xsi:type="dcterms:W3CDTF">2018-03-06T12:05:55Z</dcterms:created>
  <dcterms:modified xsi:type="dcterms:W3CDTF">2018-03-30T08:49:14Z</dcterms:modified>
</cp:coreProperties>
</file>