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9" r:id="rId9"/>
    <p:sldId id="287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C8A"/>
    <a:srgbClr val="C32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5400" autoAdjust="0"/>
  </p:normalViewPr>
  <p:slideViewPr>
    <p:cSldViewPr showGuides="1">
      <p:cViewPr varScale="1">
        <p:scale>
          <a:sx n="96" d="100"/>
          <a:sy n="96" d="100"/>
        </p:scale>
        <p:origin x="200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DA038-7BDF-504F-AD25-8E1449720601}" type="datetimeFigureOut">
              <a:rPr lang="en-US" smtClean="0"/>
              <a:t>11/15/18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49DAA-AEC1-584A-A5B0-EF8732C37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685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D7BA5-086C-47C7-940D-9E705F57DC77}" type="datetimeFigureOut">
              <a:rPr lang="en-US" smtClean="0"/>
              <a:t>11/15/18</a:t>
            </a:fld>
            <a:endParaRPr lang="en-US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D0C50-DECB-42D6-A7BD-AEABC140C9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308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0C50-DECB-42D6-A7BD-AEABC140C9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0078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1609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0C50-DECB-42D6-A7BD-AEABC140C9F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48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6033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7729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6476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6076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775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Subtitle of presentation</a:t>
            </a:r>
            <a:endParaRPr lang="hu-HU" dirty="0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AENEAS Mid Project Review, Luxembourg</a:t>
            </a:r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ím 12"/>
          <p:cNvSpPr>
            <a:spLocks noGrp="1"/>
          </p:cNvSpPr>
          <p:nvPr>
            <p:ph type="title" hasCustomPrompt="1"/>
          </p:nvPr>
        </p:nvSpPr>
        <p:spPr>
          <a:xfrm>
            <a:off x="457200" y="2132856"/>
            <a:ext cx="8229600" cy="936104"/>
          </a:xfrm>
        </p:spPr>
        <p:txBody>
          <a:bodyPr/>
          <a:lstStyle>
            <a:lvl1pPr>
              <a:defRPr>
                <a:solidFill>
                  <a:srgbClr val="204C8A"/>
                </a:solidFill>
                <a:latin typeface="+mj-lt"/>
              </a:defRPr>
            </a:lvl1pPr>
          </a:lstStyle>
          <a:p>
            <a:r>
              <a:rPr lang="nl-NL" dirty="0"/>
              <a:t>Title of the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0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457200" y="980728"/>
            <a:ext cx="8229600" cy="936104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6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99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875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6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204C8A"/>
                </a:solidFill>
              </a:defRPr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Edit text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 hasCustomPrompt="1"/>
          </p:nvPr>
        </p:nvSpPr>
        <p:spPr>
          <a:xfrm>
            <a:off x="457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 hasCustomPrompt="1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9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467544" y="198884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Edit text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 hasCustomPrompt="1"/>
          </p:nvPr>
        </p:nvSpPr>
        <p:spPr>
          <a:xfrm>
            <a:off x="457200" y="2636911"/>
            <a:ext cx="4040188" cy="34892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98884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Edit text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 hasCustomPrompt="1"/>
          </p:nvPr>
        </p:nvSpPr>
        <p:spPr>
          <a:xfrm>
            <a:off x="4645025" y="2636911"/>
            <a:ext cx="4041775" cy="34892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2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1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3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457200" y="908720"/>
            <a:ext cx="3008313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3575050" y="908720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Edit text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8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/>
              <a:t>Title of Slide</a:t>
            </a:r>
            <a:endParaRPr lang="en-US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Edit text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AENEAS Mid Project Review, Luxembourg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3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0" y="6381328"/>
            <a:ext cx="9144000" cy="360040"/>
          </a:xfrm>
          <a:prstGeom prst="rect">
            <a:avLst/>
          </a:prstGeom>
          <a:solidFill>
            <a:srgbClr val="204C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90982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This is the title of the slide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Add text to first level</a:t>
            </a:r>
            <a:endParaRPr lang="hu-HU" dirty="0"/>
          </a:p>
          <a:p>
            <a:pPr lvl="1"/>
            <a:r>
              <a:rPr lang="nl-NL" dirty="0"/>
              <a:t>Second level</a:t>
            </a:r>
            <a:endParaRPr lang="hu-HU" dirty="0"/>
          </a:p>
          <a:p>
            <a:pPr lvl="2"/>
            <a:r>
              <a:rPr lang="nl-NL" dirty="0"/>
              <a:t>Third level</a:t>
            </a:r>
            <a:endParaRPr lang="hu-HU" dirty="0"/>
          </a:p>
          <a:p>
            <a:pPr lvl="3"/>
            <a:r>
              <a:rPr lang="nl-NL" dirty="0"/>
              <a:t>Fourth level</a:t>
            </a:r>
            <a:endParaRPr lang="hu-HU" dirty="0"/>
          </a:p>
          <a:p>
            <a:pPr lvl="4"/>
            <a:r>
              <a:rPr lang="nl-NL" dirty="0"/>
              <a:t>Fifth level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18/09/18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AENEAS Mid Project Review, Luxembourg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596336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1C23383-0AE7-40E5-9F87-76DEF8E7EAD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7956376" y="332656"/>
            <a:ext cx="720080" cy="476686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7460"/>
            <a:ext cx="968529" cy="519886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3995936" y="345681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solidFill>
                  <a:schemeClr val="bg1">
                    <a:lumMod val="50000"/>
                  </a:schemeClr>
                </a:solidFill>
              </a:rPr>
              <a:t>Advanced European Network of E-infrastructures </a:t>
            </a:r>
          </a:p>
          <a:p>
            <a:pPr algn="r"/>
            <a:r>
              <a:rPr lang="en-US" sz="1200" i="1" dirty="0">
                <a:solidFill>
                  <a:schemeClr val="bg1">
                    <a:lumMod val="50000"/>
                  </a:schemeClr>
                </a:solidFill>
              </a:rPr>
              <a:t>for Astronomy with the SKA     AENEAS - 731016</a:t>
            </a:r>
          </a:p>
        </p:txBody>
      </p:sp>
    </p:spTree>
    <p:extLst>
      <p:ext uri="{BB962C8B-B14F-4D97-AF65-F5344CB8AC3E}">
        <p14:creationId xmlns:p14="http://schemas.microsoft.com/office/powerpoint/2010/main" val="282702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C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AENEAS</a:t>
            </a:r>
            <a:br>
              <a:rPr lang="en-US" dirty="0"/>
            </a:br>
            <a:r>
              <a:rPr lang="en-US" dirty="0"/>
              <a:t>SKA Federation Services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/>
          <a:lstStyle/>
          <a:p>
            <a:r>
              <a:rPr lang="en-US" dirty="0"/>
              <a:t>Matthew Viljoen</a:t>
            </a:r>
          </a:p>
          <a:p>
            <a:r>
              <a:rPr lang="en-US" sz="2800" dirty="0"/>
              <a:t>EGI Foundation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EEA44E-AC33-2343-9880-679DB6129221}"/>
              </a:ext>
            </a:extLst>
          </p:cNvPr>
          <p:cNvSpPr txBox="1"/>
          <p:nvPr/>
        </p:nvSpPr>
        <p:spPr>
          <a:xfrm>
            <a:off x="3225310" y="5518973"/>
            <a:ext cx="3002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AENEAS WP3,5,6 F2F, Bologna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13 November 2018</a:t>
            </a:r>
          </a:p>
        </p:txBody>
      </p:sp>
    </p:spTree>
    <p:extLst>
      <p:ext uri="{BB962C8B-B14F-4D97-AF65-F5344CB8AC3E}">
        <p14:creationId xmlns:p14="http://schemas.microsoft.com/office/powerpoint/2010/main" val="962510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highlight>
                  <a:srgbClr val="FFFFFF"/>
                </a:highlight>
              </a:rPr>
              <a:t>Typical ESRC service portfolio</a:t>
            </a:r>
            <a:endParaRPr sz="3200" dirty="0">
              <a:highlight>
                <a:srgbClr val="FFFFFF"/>
              </a:highlight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5874" y="1556792"/>
            <a:ext cx="8654598" cy="446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000" dirty="0">
                <a:highlight>
                  <a:srgbClr val="FFFFFF"/>
                </a:highlight>
              </a:rPr>
              <a:t>Gateway interface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2000" dirty="0">
                <a:highlight>
                  <a:srgbClr val="FFFFFF"/>
                </a:highlight>
              </a:rPr>
              <a:t>Computing platform interface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2000" dirty="0">
                <a:highlight>
                  <a:srgbClr val="FFFFFF"/>
                </a:highlight>
              </a:rPr>
              <a:t>Archive/repository interface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2000" dirty="0">
                <a:highlight>
                  <a:srgbClr val="FFFFFF"/>
                </a:highlight>
              </a:rPr>
              <a:t>Local helpdesk</a:t>
            </a:r>
          </a:p>
          <a:p>
            <a:r>
              <a:rPr lang="en-US" sz="2000" dirty="0">
                <a:highlight>
                  <a:srgbClr val="FFFFFF"/>
                </a:highlight>
              </a:rPr>
              <a:t>AAI for users</a:t>
            </a:r>
            <a:br>
              <a:rPr lang="en-US" sz="2800" dirty="0">
                <a:highlight>
                  <a:srgbClr val="FFFFFF"/>
                </a:highlight>
              </a:rPr>
            </a:br>
            <a:endParaRPr lang="en-US" sz="2800" dirty="0">
              <a:highlight>
                <a:srgbClr val="FFFFFF"/>
              </a:highligh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10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1A14-8066-A649-A0B9-7459E6ABFB4A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</p:spTree>
    <p:extLst>
      <p:ext uri="{BB962C8B-B14F-4D97-AF65-F5344CB8AC3E}">
        <p14:creationId xmlns:p14="http://schemas.microsoft.com/office/powerpoint/2010/main" val="168494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3200" dirty="0"/>
              <a:t>SKA Federation Services</a:t>
            </a:r>
            <a:endParaRPr sz="3200"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5874" y="1556792"/>
            <a:ext cx="8654598" cy="446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r>
              <a:rPr lang="en-US" sz="1800" dirty="0">
                <a:highlight>
                  <a:srgbClr val="FFFFFF"/>
                </a:highlight>
              </a:rPr>
              <a:t>Aim</a:t>
            </a:r>
            <a:endParaRPr lang="en-US" sz="28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1" fontAlgn="base"/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Understand what we mean by a ‘Federation Service’</a:t>
            </a:r>
          </a:p>
          <a:p>
            <a:pPr lvl="1" fontAlgn="base"/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Consistency between current WP3,5,6 deliverables</a:t>
            </a:r>
          </a:p>
          <a:p>
            <a:pPr fontAlgn="base"/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Proposal</a:t>
            </a:r>
          </a:p>
          <a:p>
            <a:pPr lvl="1" fontAlgn="base"/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An SKA ‘</a:t>
            </a:r>
            <a:r>
              <a:rPr lang="en-US" sz="1800" b="1" dirty="0">
                <a:solidFill>
                  <a:srgbClr val="222222"/>
                </a:solidFill>
                <a:highlight>
                  <a:srgbClr val="FFFFFF"/>
                </a:highlight>
              </a:rPr>
              <a:t>Federation Service</a:t>
            </a: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’ is a </a:t>
            </a:r>
            <a:r>
              <a:rPr lang="en-US" sz="1800" i="1" dirty="0">
                <a:solidFill>
                  <a:srgbClr val="222222"/>
                </a:solidFill>
                <a:highlight>
                  <a:srgbClr val="FFFFFF"/>
                </a:highlight>
              </a:rPr>
              <a:t>centrally</a:t>
            </a:r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 provisioned and coordinated service (i.e. not by any one SRC/ESDC) for the benefit of all SRCs</a:t>
            </a:r>
          </a:p>
          <a:p>
            <a:pPr lvl="1" fontAlgn="base"/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The </a:t>
            </a:r>
            <a:r>
              <a:rPr lang="en-US" sz="1800" b="1" dirty="0">
                <a:solidFill>
                  <a:srgbClr val="222222"/>
                </a:solidFill>
                <a:highlight>
                  <a:srgbClr val="FFFFFF"/>
                </a:highlight>
              </a:rPr>
              <a:t>Federation Services layer </a:t>
            </a:r>
            <a:r>
              <a:rPr lang="en-US" sz="1800" dirty="0">
                <a:solidFill>
                  <a:srgbClr val="222222"/>
                </a:solidFill>
              </a:rPr>
              <a:t>consists of all the components expected to be provided by each site to support ESDC federation. Federation enables integration of site resources and relative computing/data management in a standardized and transparent way. (D3.2) </a:t>
            </a:r>
            <a:endParaRPr lang="en-US" sz="18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1" fontAlgn="base"/>
            <a:r>
              <a:rPr lang="en-US" sz="1800" dirty="0">
                <a:solidFill>
                  <a:srgbClr val="222222"/>
                </a:solidFill>
                <a:highlight>
                  <a:srgbClr val="FFFFFF"/>
                </a:highlight>
              </a:rPr>
              <a:t>SKA Federation Services are included in the  central portfolio</a:t>
            </a:r>
            <a:endParaRPr lang="en-US" sz="1800" dirty="0">
              <a:highlight>
                <a:srgbClr val="FFFFFF"/>
              </a:highligh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1A14-8066-A649-A0B9-7459E6ABFB4A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</p:spTree>
    <p:extLst>
      <p:ext uri="{BB962C8B-B14F-4D97-AF65-F5344CB8AC3E}">
        <p14:creationId xmlns:p14="http://schemas.microsoft.com/office/powerpoint/2010/main" val="259843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3200" dirty="0"/>
              <a:t>Proposed list of SKA Federation Services</a:t>
            </a:r>
            <a:endParaRPr sz="3200"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5874" y="1556792"/>
            <a:ext cx="8654598" cy="446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r>
              <a:rPr lang="en-US" sz="2200" dirty="0">
                <a:highlight>
                  <a:srgbClr val="FFFFFF"/>
                </a:highlight>
              </a:rPr>
              <a:t>AAI, </a:t>
            </a:r>
          </a:p>
          <a:p>
            <a:pPr fontAlgn="base"/>
            <a:r>
              <a:rPr lang="en-US" sz="2200" dirty="0">
                <a:highlight>
                  <a:srgbClr val="FFFFFF"/>
                </a:highlight>
              </a:rPr>
              <a:t>IT Security Management (monitoring, security response)</a:t>
            </a:r>
          </a:p>
          <a:p>
            <a:pPr fontAlgn="base"/>
            <a:r>
              <a:rPr lang="en-US" sz="2000" dirty="0">
                <a:highlight>
                  <a:srgbClr val="FFFFFF"/>
                </a:highlight>
              </a:rPr>
              <a:t>Accounting</a:t>
            </a:r>
          </a:p>
          <a:p>
            <a:pPr fontAlgn="base"/>
            <a:r>
              <a:rPr lang="en-US" sz="2000" dirty="0">
                <a:highlight>
                  <a:srgbClr val="FFFFFF"/>
                </a:highlight>
              </a:rPr>
              <a:t>Monitoring</a:t>
            </a:r>
          </a:p>
          <a:p>
            <a:pPr fontAlgn="base"/>
            <a:r>
              <a:rPr lang="en-US" sz="2000" dirty="0">
                <a:highlight>
                  <a:srgbClr val="FFFFFF"/>
                </a:highlight>
              </a:rPr>
              <a:t>Configuration management</a:t>
            </a:r>
          </a:p>
          <a:p>
            <a:pPr fontAlgn="base"/>
            <a:r>
              <a:rPr lang="en-US" sz="2000" dirty="0">
                <a:highlight>
                  <a:srgbClr val="FFFFFF"/>
                </a:highlight>
              </a:rPr>
              <a:t>Federated incident and request management</a:t>
            </a:r>
          </a:p>
          <a:p>
            <a:pPr fontAlgn="base"/>
            <a:r>
              <a:rPr lang="en-US" sz="2200" dirty="0">
                <a:highlight>
                  <a:srgbClr val="FFFFFF"/>
                </a:highlight>
              </a:rPr>
              <a:t>Operations coordination</a:t>
            </a:r>
          </a:p>
          <a:p>
            <a:pPr fontAlgn="base"/>
            <a:r>
              <a:rPr lang="en-US" sz="2200" dirty="0">
                <a:highlight>
                  <a:srgbClr val="FFFFFF"/>
                </a:highlight>
              </a:rPr>
              <a:t>Software validation and distribution</a:t>
            </a:r>
          </a:p>
          <a:p>
            <a:pPr fontAlgn="base"/>
            <a:endParaRPr lang="en-US" sz="2200" dirty="0">
              <a:highlight>
                <a:srgbClr val="FFFFFF"/>
              </a:highlight>
            </a:endParaRPr>
          </a:p>
          <a:p>
            <a:pPr marL="139700" indent="0" fontAlgn="base">
              <a:buNone/>
            </a:pPr>
            <a:r>
              <a:rPr lang="en-US" sz="2200" dirty="0">
                <a:highlight>
                  <a:srgbClr val="FFFFFF"/>
                </a:highlight>
              </a:rPr>
              <a:t>T6.1 is covering federated AAI aspects</a:t>
            </a:r>
          </a:p>
          <a:p>
            <a:pPr marL="139700" indent="0" fontAlgn="base">
              <a:buNone/>
            </a:pPr>
            <a:r>
              <a:rPr lang="en-US" sz="2200" dirty="0">
                <a:highlight>
                  <a:srgbClr val="FFFFFF"/>
                </a:highlight>
              </a:rPr>
              <a:t>T6.2, 6.3 is covering service requirements </a:t>
            </a:r>
          </a:p>
          <a:p>
            <a:pPr fontAlgn="base"/>
            <a:endParaRPr lang="en-US" sz="1800" dirty="0">
              <a:highlight>
                <a:srgbClr val="FFFFFF"/>
              </a:highligh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1A14-8066-A649-A0B9-7459E6ABFB4A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</p:spTree>
    <p:extLst>
      <p:ext uri="{BB962C8B-B14F-4D97-AF65-F5344CB8AC3E}">
        <p14:creationId xmlns:p14="http://schemas.microsoft.com/office/powerpoint/2010/main" val="156755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Service Portfolio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Matthew Viljoen</a:t>
            </a:r>
          </a:p>
          <a:p>
            <a:r>
              <a:rPr lang="en-US" sz="2800" dirty="0"/>
              <a:t>EGI Foundation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13/11/18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3383-0AE7-40E5-9F87-76DEF8E7EADA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6D7C3C-E49C-5947-81DC-A42CB877A9A4}"/>
              </a:ext>
            </a:extLst>
          </p:cNvPr>
          <p:cNvSpPr txBox="1"/>
          <p:nvPr/>
        </p:nvSpPr>
        <p:spPr>
          <a:xfrm>
            <a:off x="3225310" y="5518973"/>
            <a:ext cx="3002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AENEAS WP3,5,6 F2F, Bologna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13 November 2018</a:t>
            </a:r>
          </a:p>
        </p:txBody>
      </p:sp>
    </p:spTree>
    <p:extLst>
      <p:ext uri="{BB962C8B-B14F-4D97-AF65-F5344CB8AC3E}">
        <p14:creationId xmlns:p14="http://schemas.microsoft.com/office/powerpoint/2010/main" val="2608133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3200" dirty="0"/>
              <a:t>D6.2 (the Service Portfolio deliverable)</a:t>
            </a:r>
            <a:endParaRPr sz="3200"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5874" y="1556792"/>
            <a:ext cx="8654598" cy="446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fontAlgn="base">
              <a:buNone/>
            </a:pPr>
            <a:r>
              <a:rPr lang="en-US" sz="1800" dirty="0">
                <a:highlight>
                  <a:srgbClr val="FFFFFF"/>
                </a:highlight>
              </a:rPr>
              <a:t>From GA:</a:t>
            </a:r>
          </a:p>
          <a:p>
            <a:pPr marL="139700" indent="0" fontAlgn="base">
              <a:buNone/>
            </a:pPr>
            <a:r>
              <a:rPr lang="en-US" sz="1800" dirty="0"/>
              <a:t>[...] By adopting standards for service portfolio management, Task 6.2 “Interoperable Federated IT Service Management System” </a:t>
            </a:r>
            <a:r>
              <a:rPr lang="en-US" sz="1800" dirty="0">
                <a:solidFill>
                  <a:srgbClr val="FF0000"/>
                </a:solidFill>
              </a:rPr>
              <a:t>will define the AENEAS service portfolio, which is meant to provide capabilities delivered by the combination of relevant services from existing e-Infrastructure service catalogues</a:t>
            </a:r>
            <a:r>
              <a:rPr lang="en-US" sz="1800" dirty="0"/>
              <a:t>, and Community Services delivering ad-hoc applications, pipelines and data products necessary to extract knowledge from SKA data. [...]</a:t>
            </a:r>
          </a:p>
          <a:p>
            <a:pPr marL="139700" indent="0" fontAlgn="base">
              <a:buNone/>
            </a:pPr>
            <a:endParaRPr lang="en-US" sz="1800" dirty="0"/>
          </a:p>
          <a:p>
            <a:pPr marL="139700" indent="0" fontAlgn="base">
              <a:buNone/>
            </a:pPr>
            <a:r>
              <a:rPr lang="en-US" sz="1800" b="1" dirty="0"/>
              <a:t>D6.2 AENEAS Service Portfolio </a:t>
            </a:r>
            <a:r>
              <a:rPr lang="en-US" sz="1800" dirty="0"/>
              <a:t>(EGI Foundation) due M24</a:t>
            </a:r>
          </a:p>
          <a:p>
            <a:pPr marL="139700" indent="0" fontAlgn="base">
              <a:buNone/>
            </a:pPr>
            <a:r>
              <a:rPr lang="en-US" sz="1800" dirty="0"/>
              <a:t>Leveraging the project findings and the services of existing e-Infrastructure catalogues, the deliverable </a:t>
            </a:r>
            <a:r>
              <a:rPr lang="en-US" sz="1800" dirty="0">
                <a:solidFill>
                  <a:srgbClr val="FF0000"/>
                </a:solidFill>
              </a:rPr>
              <a:t>will describe the services of the AENEAS Service Portfolio, the portfolio structure and the service portfolio management procedures adopted in the project</a:t>
            </a:r>
            <a:r>
              <a:rPr lang="en-US" sz="1800" dirty="0"/>
              <a:t>.</a:t>
            </a:r>
            <a:endParaRPr lang="en-US" sz="1800" dirty="0">
              <a:highlight>
                <a:srgbClr val="FFFFFF"/>
              </a:highligh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1A14-8066-A649-A0B9-7459E6ABFB4A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</p:spTree>
    <p:extLst>
      <p:ext uri="{BB962C8B-B14F-4D97-AF65-F5344CB8AC3E}">
        <p14:creationId xmlns:p14="http://schemas.microsoft.com/office/powerpoint/2010/main" val="203562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3200" dirty="0"/>
              <a:t>But...</a:t>
            </a:r>
            <a:endParaRPr sz="3200"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5874" y="1556792"/>
            <a:ext cx="8654598" cy="446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fontAlgn="base">
              <a:buNone/>
            </a:pPr>
            <a:r>
              <a:rPr lang="en-US" sz="2200" b="1" dirty="0">
                <a:highlight>
                  <a:srgbClr val="FFFFFF"/>
                </a:highlight>
              </a:rPr>
              <a:t>AENEAS</a:t>
            </a:r>
            <a:r>
              <a:rPr lang="en-US" sz="2200" dirty="0">
                <a:highlight>
                  <a:srgbClr val="FFFFFF"/>
                </a:highlight>
              </a:rPr>
              <a:t> will never deliver any services – it will cease at the end of the project.  </a:t>
            </a:r>
          </a:p>
          <a:p>
            <a:pPr marL="139700" indent="0" fontAlgn="base">
              <a:buNone/>
            </a:pPr>
            <a:r>
              <a:rPr lang="en-US" sz="2200" dirty="0">
                <a:highlight>
                  <a:srgbClr val="FFFFFF"/>
                </a:highlight>
              </a:rPr>
              <a:t>There </a:t>
            </a:r>
            <a:r>
              <a:rPr lang="en-US" sz="2200" b="1" dirty="0">
                <a:highlight>
                  <a:srgbClr val="FFFFFF"/>
                </a:highlight>
              </a:rPr>
              <a:t>cannot</a:t>
            </a:r>
            <a:r>
              <a:rPr lang="en-US" sz="2200" dirty="0">
                <a:highlight>
                  <a:srgbClr val="FFFFFF"/>
                </a:highlight>
              </a:rPr>
              <a:t> be an ‘AENEAS Portfolio’ </a:t>
            </a:r>
          </a:p>
          <a:p>
            <a:pPr marL="139700" indent="0" fontAlgn="base">
              <a:buNone/>
            </a:pPr>
            <a:endParaRPr lang="en-US" sz="1800" dirty="0">
              <a:highlight>
                <a:srgbClr val="FFFFFF"/>
              </a:highlight>
            </a:endParaRPr>
          </a:p>
          <a:p>
            <a:pPr marL="139700" indent="0" fontAlgn="base">
              <a:buNone/>
            </a:pPr>
            <a:r>
              <a:rPr lang="en-US" sz="1800" b="1" strike="sngStrike" dirty="0">
                <a:highlight>
                  <a:srgbClr val="FFFFFF"/>
                </a:highlight>
              </a:rPr>
              <a:t>D6.2 AENEAS Service Portfolio </a:t>
            </a:r>
            <a:r>
              <a:rPr lang="en-US" sz="1800" dirty="0">
                <a:highlight>
                  <a:srgbClr val="FFFFFF"/>
                </a:highlight>
              </a:rPr>
              <a:t>(EGI Foundation) due M24</a:t>
            </a:r>
          </a:p>
          <a:p>
            <a:pPr marL="139700" indent="0" fontAlgn="base">
              <a:buNone/>
            </a:pPr>
            <a:endParaRPr lang="en-US" sz="1800" dirty="0">
              <a:highlight>
                <a:srgbClr val="FFFFFF"/>
              </a:highlight>
            </a:endParaRPr>
          </a:p>
          <a:p>
            <a:pPr marL="139700" indent="0" fontAlgn="base">
              <a:buNone/>
            </a:pPr>
            <a:r>
              <a:rPr lang="en-US" sz="1800" b="1" dirty="0">
                <a:highlight>
                  <a:srgbClr val="FFFFFF"/>
                </a:highlight>
              </a:rPr>
              <a:t>D6.2 A proposed framework for designing and implementing a Service Portfolio for the European Science Data Center and SKA </a:t>
            </a:r>
            <a:r>
              <a:rPr lang="en-US" sz="1800" dirty="0">
                <a:highlight>
                  <a:srgbClr val="FFFFFF"/>
                </a:highlight>
              </a:rPr>
              <a:t>(EGI Foundation) due M24</a:t>
            </a:r>
          </a:p>
          <a:p>
            <a:pPr marL="139700" indent="0" fontAlgn="base">
              <a:buNone/>
            </a:pPr>
            <a:r>
              <a:rPr lang="en-US" dirty="0">
                <a:highlight>
                  <a:srgbClr val="FFFFFF"/>
                </a:highlight>
              </a:rPr>
              <a:t>This document provides a framework and recommendations for the European Science Data </a:t>
            </a:r>
            <a:r>
              <a:rPr lang="en-US" dirty="0" err="1">
                <a:highlight>
                  <a:srgbClr val="FFFFFF"/>
                </a:highlight>
              </a:rPr>
              <a:t>Centres</a:t>
            </a:r>
            <a:r>
              <a:rPr lang="en-US" dirty="0">
                <a:highlight>
                  <a:srgbClr val="FFFFFF"/>
                </a:highlight>
              </a:rPr>
              <a:t> (ESDCs) to implement a Service Portfolio for the SKA supporting the Regional </a:t>
            </a:r>
            <a:r>
              <a:rPr lang="en-US" dirty="0" err="1">
                <a:highlight>
                  <a:srgbClr val="FFFFFF"/>
                </a:highlight>
              </a:rPr>
              <a:t>Centres</a:t>
            </a:r>
            <a:r>
              <a:rPr lang="en-US" dirty="0">
                <a:highlight>
                  <a:srgbClr val="FFFFFF"/>
                </a:highlight>
              </a:rPr>
              <a:t> (SRCs). The focus here is on the perspective of the federated e-Infrastructures providing enabling services, not the end-users and researchers producing the knowledge outputs.</a:t>
            </a:r>
            <a:endParaRPr lang="en-US" sz="1800" dirty="0">
              <a:highlight>
                <a:srgbClr val="FFFFFF"/>
              </a:highligh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6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1A14-8066-A649-A0B9-7459E6ABFB4A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</p:spTree>
    <p:extLst>
      <p:ext uri="{BB962C8B-B14F-4D97-AF65-F5344CB8AC3E}">
        <p14:creationId xmlns:p14="http://schemas.microsoft.com/office/powerpoint/2010/main" val="76375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3200" dirty="0"/>
              <a:t>D6.2 Content</a:t>
            </a:r>
            <a:endParaRPr sz="3200"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5874" y="1556792"/>
            <a:ext cx="8654598" cy="28803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r>
              <a:rPr lang="en-US" sz="1800" dirty="0">
                <a:highlight>
                  <a:srgbClr val="FFFFFF"/>
                </a:highlight>
              </a:rPr>
              <a:t>Introduction to Service Portfolio Management in context of SKA</a:t>
            </a:r>
          </a:p>
          <a:p>
            <a:pPr fontAlgn="base"/>
            <a:r>
              <a:rPr lang="en-US" dirty="0">
                <a:highlight>
                  <a:srgbClr val="FFFFFF"/>
                </a:highlight>
              </a:rPr>
              <a:t> </a:t>
            </a:r>
            <a:r>
              <a:rPr lang="en-US" sz="1800" dirty="0">
                <a:highlight>
                  <a:srgbClr val="FFFFFF"/>
                </a:highlight>
              </a:rPr>
              <a:t>Existing examples of federated service portfolio management (EGI,EOSC</a:t>
            </a:r>
            <a:r>
              <a:rPr lang="en-US" sz="1800">
                <a:highlight>
                  <a:srgbClr val="FFFFFF"/>
                </a:highlight>
              </a:rPr>
              <a:t>,EBI </a:t>
            </a:r>
            <a:r>
              <a:rPr lang="en-US" sz="1800" dirty="0">
                <a:highlight>
                  <a:srgbClr val="FFFFFF"/>
                </a:highlight>
              </a:rPr>
              <a:t>etc.)</a:t>
            </a:r>
          </a:p>
          <a:p>
            <a:pPr fontAlgn="base"/>
            <a:r>
              <a:rPr lang="en-US" sz="1800" dirty="0">
                <a:highlight>
                  <a:srgbClr val="FFFFFF"/>
                </a:highlight>
              </a:rPr>
              <a:t>Service Portfolio scenarios for SKA</a:t>
            </a:r>
          </a:p>
          <a:p>
            <a:pPr lvl="1" fontAlgn="base"/>
            <a:r>
              <a:rPr lang="en-US" sz="1800" dirty="0">
                <a:highlight>
                  <a:srgbClr val="FFFFFF"/>
                </a:highlight>
              </a:rPr>
              <a:t>Central coordination service portfolio</a:t>
            </a:r>
          </a:p>
          <a:p>
            <a:pPr lvl="1" fontAlgn="base"/>
            <a:r>
              <a:rPr lang="en-US" sz="1800" dirty="0">
                <a:highlight>
                  <a:srgbClr val="FFFFFF"/>
                </a:highlight>
              </a:rPr>
              <a:t>Typical SRC/ESDC service portfolio</a:t>
            </a:r>
          </a:p>
          <a:p>
            <a:pPr fontAlgn="base"/>
            <a:r>
              <a:rPr lang="en-US" sz="2000" dirty="0">
                <a:highlight>
                  <a:srgbClr val="FFFFFF"/>
                </a:highlight>
              </a:rPr>
              <a:t>Interoperation with existing service portfolios (EGI,EOSC-hub, </a:t>
            </a:r>
            <a:r>
              <a:rPr lang="en-US" sz="2000" dirty="0" err="1">
                <a:highlight>
                  <a:srgbClr val="FFFFFF"/>
                </a:highlight>
              </a:rPr>
              <a:t>eInfraCentral</a:t>
            </a:r>
            <a:r>
              <a:rPr lang="en-US" sz="2000" dirty="0">
                <a:highlight>
                  <a:srgbClr val="FFFFFF"/>
                </a:highlight>
              </a:rPr>
              <a:t>)</a:t>
            </a:r>
          </a:p>
          <a:p>
            <a:pPr marL="139700" indent="0" fontAlgn="base">
              <a:buNone/>
            </a:pPr>
            <a:endParaRPr lang="en-US" sz="2000" dirty="0">
              <a:highlight>
                <a:srgbClr val="FFFFFF"/>
              </a:highlight>
            </a:endParaRPr>
          </a:p>
          <a:p>
            <a:pPr marL="139700" indent="0" fontAlgn="base">
              <a:buNone/>
            </a:pPr>
            <a:r>
              <a:rPr lang="en-US" sz="2000" i="1" dirty="0">
                <a:highlight>
                  <a:srgbClr val="FFFFFF"/>
                </a:highlight>
              </a:rPr>
              <a:t>Note: service portfolio definition is high level, strategic!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7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1A14-8066-A649-A0B9-7459E6ABFB4A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9D6E93-40D3-CA4E-9FAA-9AABF8780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381" y="4548150"/>
            <a:ext cx="4317238" cy="156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51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CB9BEC-5CE5-DB48-980A-426DE7471A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DCE4E6-2530-7D4F-A212-B544091CA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00" y="1556792"/>
            <a:ext cx="7672344" cy="44549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54995BB-054C-8149-A86E-111B5921AEA5}"/>
              </a:ext>
            </a:extLst>
          </p:cNvPr>
          <p:cNvSpPr txBox="1"/>
          <p:nvPr/>
        </p:nvSpPr>
        <p:spPr>
          <a:xfrm>
            <a:off x="7740352" y="2001614"/>
            <a:ext cx="1348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e.g. User interfacing with ESRC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7C5C44-67A7-BF40-8B7D-3D73DAF25A97}"/>
              </a:ext>
            </a:extLst>
          </p:cNvPr>
          <p:cNvSpPr txBox="1"/>
          <p:nvPr/>
        </p:nvSpPr>
        <p:spPr>
          <a:xfrm>
            <a:off x="7740352" y="4509120"/>
            <a:ext cx="13488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e.g. User interfacing solely with central SKA portal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F8DE3F-5779-0249-9FA6-5AF49BEF6266}"/>
              </a:ext>
            </a:extLst>
          </p:cNvPr>
          <p:cNvSpPr txBox="1"/>
          <p:nvPr/>
        </p:nvSpPr>
        <p:spPr>
          <a:xfrm>
            <a:off x="7884368" y="1187460"/>
            <a:ext cx="920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For SKA</a:t>
            </a:r>
          </a:p>
        </p:txBody>
      </p:sp>
      <p:sp>
        <p:nvSpPr>
          <p:cNvPr id="12" name="Shape 54">
            <a:extLst>
              <a:ext uri="{FF2B5EF4-FFF2-40B4-BE49-F238E27FC236}">
                <a16:creationId xmlns:a16="http://schemas.microsoft.com/office/drawing/2014/main" id="{07640978-18AF-5648-8D12-CBA6107F28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3200" dirty="0"/>
              <a:t>Possible scenarios</a:t>
            </a:r>
            <a:endParaRPr sz="3200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0DEF9A2-CC9D-C84F-89AC-C1E5DECBCA58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</p:spTree>
    <p:extLst>
      <p:ext uri="{BB962C8B-B14F-4D97-AF65-F5344CB8AC3E}">
        <p14:creationId xmlns:p14="http://schemas.microsoft.com/office/powerpoint/2010/main" val="269905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914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highlight>
                  <a:srgbClr val="FFFFFF"/>
                </a:highlight>
              </a:rPr>
              <a:t>Central coordination service portfolio</a:t>
            </a:r>
            <a:endParaRPr sz="3200"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65874" y="1340768"/>
            <a:ext cx="8654598" cy="446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fontAlgn="base">
              <a:buNone/>
            </a:pPr>
            <a:r>
              <a:rPr lang="en-US" sz="1800" b="1" dirty="0">
                <a:highlight>
                  <a:srgbClr val="FFFFFF"/>
                </a:highlight>
              </a:rPr>
              <a:t>Federated Services </a:t>
            </a:r>
          </a:p>
          <a:p>
            <a:pPr fontAlgn="base"/>
            <a:r>
              <a:rPr lang="en-US" sz="1800" dirty="0">
                <a:highlight>
                  <a:srgbClr val="FFFFFF"/>
                </a:highlight>
              </a:rPr>
              <a:t>Portal (and project management </a:t>
            </a:r>
            <a:r>
              <a:rPr lang="en-US" sz="1800" dirty="0" err="1">
                <a:highlight>
                  <a:srgbClr val="FFFFFF"/>
                </a:highlight>
              </a:rPr>
              <a:t>inc.</a:t>
            </a:r>
            <a:r>
              <a:rPr lang="en-US" sz="1800" dirty="0">
                <a:highlight>
                  <a:srgbClr val="FFFFFF"/>
                </a:highlight>
              </a:rPr>
              <a:t> approval, booking etc.)</a:t>
            </a:r>
          </a:p>
          <a:p>
            <a:pPr fontAlgn="base"/>
            <a:r>
              <a:rPr lang="en-US" sz="1800" dirty="0">
                <a:highlight>
                  <a:srgbClr val="FFFFFF"/>
                </a:highlight>
              </a:rPr>
              <a:t>Distributed Helpdesk Frontend</a:t>
            </a:r>
          </a:p>
          <a:p>
            <a:pPr fontAlgn="base"/>
            <a:r>
              <a:rPr lang="en-US" sz="1800" dirty="0">
                <a:highlight>
                  <a:srgbClr val="FFFFFF"/>
                </a:highlight>
              </a:rPr>
              <a:t>Accounting</a:t>
            </a:r>
          </a:p>
          <a:p>
            <a:r>
              <a:rPr lang="en-US" sz="1800">
                <a:highlight>
                  <a:srgbClr val="FFFFFF"/>
                </a:highlight>
              </a:rPr>
              <a:t>AAI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1800" dirty="0">
                <a:highlight>
                  <a:srgbClr val="FFFFFF"/>
                </a:highlight>
              </a:rPr>
              <a:t>Monitoring and accounting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1800" dirty="0">
                <a:highlight>
                  <a:srgbClr val="FFFFFF"/>
                </a:highlight>
              </a:rPr>
              <a:t>SLA and order management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1800" dirty="0">
                <a:highlight>
                  <a:srgbClr val="FFFFFF"/>
                </a:highlight>
              </a:rPr>
              <a:t>Security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1800" dirty="0">
                <a:highlight>
                  <a:srgbClr val="FFFFFF"/>
                </a:highlight>
              </a:rPr>
              <a:t>Training</a:t>
            </a:r>
            <a:endParaRPr lang="en-US" sz="3600" dirty="0">
              <a:highlight>
                <a:srgbClr val="FFFFFF"/>
              </a:highlight>
            </a:endParaRPr>
          </a:p>
          <a:p>
            <a:r>
              <a:rPr lang="en-US" sz="1800" dirty="0">
                <a:highlight>
                  <a:srgbClr val="FFFFFF"/>
                </a:highlight>
              </a:rPr>
              <a:t>Workload management and Orchestration</a:t>
            </a:r>
          </a:p>
          <a:p>
            <a:r>
              <a:rPr lang="en-US" sz="1800" dirty="0">
                <a:highlight>
                  <a:srgbClr val="FFFFFF"/>
                </a:highlight>
              </a:rPr>
              <a:t>Information system</a:t>
            </a:r>
          </a:p>
          <a:p>
            <a:r>
              <a:rPr lang="en-US" sz="1800" dirty="0">
                <a:highlight>
                  <a:srgbClr val="FFFFFF"/>
                </a:highlight>
              </a:rPr>
              <a:t>Data Management, Curation and Preservation</a:t>
            </a:r>
          </a:p>
          <a:p>
            <a:r>
              <a:rPr lang="en-US" sz="1800" dirty="0">
                <a:highlight>
                  <a:srgbClr val="FFFFFF"/>
                </a:highlight>
              </a:rPr>
              <a:t>Applications database</a:t>
            </a:r>
          </a:p>
          <a:p>
            <a:r>
              <a:rPr lang="en-US" sz="1800" dirty="0">
                <a:highlight>
                  <a:srgbClr val="FFFFFF"/>
                </a:highlight>
              </a:rPr>
              <a:t>Communication tools</a:t>
            </a:r>
          </a:p>
          <a:p>
            <a:pPr marL="139700" indent="0">
              <a:buNone/>
            </a:pPr>
            <a:r>
              <a:rPr lang="en-US" sz="1800" b="1" dirty="0">
                <a:highlight>
                  <a:srgbClr val="FFFFFF"/>
                </a:highlight>
              </a:rPr>
              <a:t>Other Services</a:t>
            </a:r>
          </a:p>
          <a:p>
            <a:r>
              <a:rPr lang="en-US" sz="1800" dirty="0">
                <a:highlight>
                  <a:srgbClr val="FFFFFF"/>
                </a:highlight>
              </a:rPr>
              <a:t>SDP for each observatory</a:t>
            </a:r>
          </a:p>
          <a:p>
            <a:r>
              <a:rPr lang="en-US" sz="1800" dirty="0">
                <a:highlight>
                  <a:srgbClr val="FFFFFF"/>
                </a:highlight>
              </a:rPr>
              <a:t>AAI at each observatory</a:t>
            </a:r>
            <a:br>
              <a:rPr lang="en-US" sz="2000" dirty="0">
                <a:highlight>
                  <a:srgbClr val="FFFFFF"/>
                </a:highlight>
              </a:rPr>
            </a:br>
            <a:endParaRPr lang="en-US" sz="2000" dirty="0">
              <a:highlight>
                <a:srgbClr val="FFFFFF"/>
              </a:highligh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9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A1A14-8066-A649-A0B9-7459E6ABFB4A}"/>
              </a:ext>
            </a:extLst>
          </p:cNvPr>
          <p:cNvSpPr txBox="1">
            <a:spLocks/>
          </p:cNvSpPr>
          <p:nvPr/>
        </p:nvSpPr>
        <p:spPr>
          <a:xfrm>
            <a:off x="1691680" y="6356350"/>
            <a:ext cx="590465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AENEAS WP3,5,6 F2F, Bologna</a:t>
            </a:r>
          </a:p>
        </p:txBody>
      </p:sp>
    </p:spTree>
    <p:extLst>
      <p:ext uri="{BB962C8B-B14F-4D97-AF65-F5344CB8AC3E}">
        <p14:creationId xmlns:p14="http://schemas.microsoft.com/office/powerpoint/2010/main" val="3991005226"/>
      </p:ext>
    </p:extLst>
  </p:cSld>
  <p:clrMapOvr>
    <a:masterClrMapping/>
  </p:clrMapOvr>
</p:sld>
</file>

<file path=ppt/theme/theme1.xml><?xml version="1.0" encoding="utf-8"?>
<a:theme xmlns:a="http://schemas.openxmlformats.org/drawingml/2006/main" name="AENEAS-Presentation-template">
  <a:themeElements>
    <a:clrScheme name="Asterics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C0504D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Aenea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8A7C27C-A25E-4363-8E17-BA047CB93A29}" vid="{8D942F69-660F-45F5-B06F-FE443D9D0D26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AENEAS-Presentation-template.potx</Template>
  <TotalTime>6127</TotalTime>
  <Words>634</Words>
  <Application>Microsoft Macintosh PowerPoint</Application>
  <PresentationFormat>On-screen Show (4:3)</PresentationFormat>
  <Paragraphs>102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Open Sans</vt:lpstr>
      <vt:lpstr>AENEAS-Presentation-template</vt:lpstr>
      <vt:lpstr>AENEAS SKA Federation Services </vt:lpstr>
      <vt:lpstr>SKA Federation Services</vt:lpstr>
      <vt:lpstr>Proposed list of SKA Federation Services</vt:lpstr>
      <vt:lpstr>Service Portfolio</vt:lpstr>
      <vt:lpstr>D6.2 (the Service Portfolio deliverable)</vt:lpstr>
      <vt:lpstr>But...</vt:lpstr>
      <vt:lpstr>D6.2 Content</vt:lpstr>
      <vt:lpstr>Possible scenarios</vt:lpstr>
      <vt:lpstr>Central coordination service portfolio</vt:lpstr>
      <vt:lpstr>Typical ESRC service portfolio</vt:lpstr>
    </vt:vector>
  </TitlesOfParts>
  <Company>Stichting ASTRON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van der Meer</dc:creator>
  <cp:lastModifiedBy>Matthew Viljoen</cp:lastModifiedBy>
  <cp:revision>182</cp:revision>
  <cp:lastPrinted>2018-09-17T03:31:42Z</cp:lastPrinted>
  <dcterms:created xsi:type="dcterms:W3CDTF">2017-02-22T18:29:31Z</dcterms:created>
  <dcterms:modified xsi:type="dcterms:W3CDTF">2018-11-16T08:02:14Z</dcterms:modified>
</cp:coreProperties>
</file>