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60" r:id="rId4"/>
    <p:sldId id="262" r:id="rId5"/>
    <p:sldId id="273" r:id="rId6"/>
    <p:sldId id="264" r:id="rId7"/>
    <p:sldId id="261" r:id="rId8"/>
    <p:sldId id="272" r:id="rId9"/>
    <p:sldId id="259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791" autoAdjust="0"/>
  </p:normalViewPr>
  <p:slideViewPr>
    <p:cSldViewPr snapToGrid="0">
      <p:cViewPr varScale="1">
        <p:scale>
          <a:sx n="105" d="100"/>
          <a:sy n="105" d="100"/>
        </p:scale>
        <p:origin x="69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9B227-3985-4AFA-B72A-D5D1DFFE5B2B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B09B1-B2D3-4183-AC54-713CB4F2C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orizon-magazine.eu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euronews.com/programs/futuris" TargetMode="External"/><Relationship Id="rId4" Type="http://schemas.openxmlformats.org/officeDocument/2006/relationships/hyperlink" Target="https://cordis.europa.eu/research-eu/e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Publish final results/or particularly interesting result in any of the EC media platforms (</a:t>
            </a:r>
            <a:r>
              <a:rPr lang="en-US" dirty="0" smtClean="0">
                <a:hlinkClick r:id="rId3"/>
              </a:rPr>
              <a:t>Horizon Magazine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Research*</a:t>
            </a:r>
            <a:r>
              <a:rPr lang="en-US" dirty="0" err="1" smtClean="0">
                <a:hlinkClick r:id="rId4"/>
              </a:rPr>
              <a:t>eu</a:t>
            </a:r>
            <a:r>
              <a:rPr lang="en-US" dirty="0" smtClean="0"/>
              <a:t>, </a:t>
            </a:r>
            <a:r>
              <a:rPr lang="en-US" dirty="0" err="1" smtClean="0">
                <a:hlinkClick r:id="rId5"/>
              </a:rPr>
              <a:t>Futuris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Publish interesting results/article via partners – such as the GEANT Connect newsletter, the EGI newsletter, what else?</a:t>
            </a:r>
          </a:p>
          <a:p>
            <a:r>
              <a:rPr lang="en-US" dirty="0" smtClean="0"/>
              <a:t>Promote results in SKA bulletin, and newsletter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B09B1-B2D3-4183-AC54-713CB4F2C6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7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smtClean="0"/>
              <a:t>5-7-March-2019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smtClean="0"/>
              <a:t>AENEAS All-hands Meeting | Manchester, UK | 5-7 March, 2019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53FDCB-375B-41E0-8409-C0FDA4B7D4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48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5-7-March-2019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AENEAS All-hands Meeting | Manchester, UK | 5-7 March, 2019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FDCB-375B-41E0-8409-C0FDA4B7D4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78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5-7-March-2019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AENEAS All-hands Meeting | Manchester, UK | 5-7 March, 2019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FDCB-375B-41E0-8409-C0FDA4B7D4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5-7-March-2019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AENEAS All-hands Meeting | Manchester, UK | 5-7 March, 2019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FDCB-375B-41E0-8409-C0FDA4B7D4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30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5-7-March-2019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AENEAS All-hands Meeting | Manchester, UK | 5-7 March, 2019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FDCB-375B-41E0-8409-C0FDA4B7D4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85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5-7-March-2019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AENEAS All-hands Meeting | Manchester, UK | 5-7 March, 2019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FDCB-375B-41E0-8409-C0FDA4B7D4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58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5-7-March-2019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AENEAS All-hands Meeting | Manchester, UK | 5-7 March, 2019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FDCB-375B-41E0-8409-C0FDA4B7D4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81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5-7-March-2019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AENEAS All-hands Meeting | Manchester, UK | 5-7 March, 2019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FDCB-375B-41E0-8409-C0FDA4B7D4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93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5-7-March-2019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AENEAS All-hands Meeting | Manchester, UK | 5-7 March, 2019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FDCB-375B-41E0-8409-C0FDA4B7D4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3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5-7-March-2019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AENEAS All-hands Meeting | Manchester, UK | 5-7 March, 2019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53FDCB-375B-41E0-8409-C0FDA4B7D4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27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smtClean="0"/>
              <a:t>5-7-March-2019</a:t>
            </a:r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smtClean="0"/>
              <a:t>AENEAS All-hands Meeting | Manchester, UK | 5-7 March, 2019</a:t>
            </a:r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53FDCB-375B-41E0-8409-C0FDA4B7D4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58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smtClean="0"/>
              <a:t>5-7-March-2019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smtClean="0"/>
              <a:t>AENEAS All-hands Meeting | Manchester, UK | 5-7 March, 2019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53FDCB-375B-41E0-8409-C0FDA4B7D4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80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698" y="1122363"/>
            <a:ext cx="11380124" cy="23876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AENEAS </a:t>
            </a:r>
            <a:b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</a:t>
            </a:r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Outreach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951173"/>
            <a:ext cx="9144000" cy="679017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Ivona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Kostadinova (ASTRON)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589" y="6356350"/>
            <a:ext cx="5644341" cy="36512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AENEAS All-hands Meeting | Manchester, UK | 5-7 March, 2019</a:t>
            </a:r>
            <a:endParaRPr lang="nl-NL" dirty="0">
              <a:latin typeface="Candara" panose="020E0502030303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58589" y="3732415"/>
            <a:ext cx="564434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721382"/>
            <a:ext cx="1729999" cy="1000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490" y="6097640"/>
            <a:ext cx="777241" cy="5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4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589" y="6356350"/>
            <a:ext cx="5644341" cy="36512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AENEAS All-hands Meeting | Manchester, UK | 5-7 March, 2019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721382"/>
            <a:ext cx="1729999" cy="1000093"/>
          </a:xfrm>
          <a:prstGeom prst="rect">
            <a:avLst/>
          </a:prstGeom>
        </p:spPr>
      </p:pic>
      <p:pic>
        <p:nvPicPr>
          <p:cNvPr id="3074" name="Picture 2" descr="Image result for thank yo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82" y="2011363"/>
            <a:ext cx="7350511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6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05802"/>
          </a:xfrm>
        </p:spPr>
        <p:txBody>
          <a:bodyPr/>
          <a:lstStyle/>
          <a:p>
            <a:r>
              <a:rPr lang="en-US" dirty="0" smtClean="0"/>
              <a:t>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424"/>
            <a:ext cx="5288280" cy="3790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Key audiences/communities</a:t>
            </a:r>
            <a:endParaRPr lang="en-US" b="1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SKAO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Potential partners in the </a:t>
            </a:r>
            <a:r>
              <a:rPr lang="en-US" dirty="0" smtClean="0"/>
              <a:t>ESRC</a:t>
            </a:r>
            <a:endParaRPr 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Radio Astronomy community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E-infrastructure providers </a:t>
            </a:r>
          </a:p>
          <a:p>
            <a:pPr marL="205740" lvl="2" indent="0" fontAlgn="base">
              <a:buNone/>
            </a:pPr>
            <a:r>
              <a:rPr lang="en-US" dirty="0"/>
              <a:t>PRACE, GEANT, EGI, EUDAT</a:t>
            </a:r>
          </a:p>
          <a:p>
            <a:pPr marL="205740" lvl="2" indent="0" fontAlgn="base">
              <a:buNone/>
            </a:pPr>
            <a:r>
              <a:rPr lang="en-US" dirty="0"/>
              <a:t>AARNET, </a:t>
            </a:r>
            <a:r>
              <a:rPr lang="en-US" dirty="0" err="1"/>
              <a:t>SANReN,European</a:t>
            </a:r>
            <a:r>
              <a:rPr lang="en-US" dirty="0"/>
              <a:t> </a:t>
            </a:r>
            <a:r>
              <a:rPr lang="en-US" dirty="0" err="1"/>
              <a:t>NReNs</a:t>
            </a:r>
            <a:endParaRPr 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Potential funding sources for </a:t>
            </a:r>
            <a:r>
              <a:rPr lang="en-US" dirty="0" smtClean="0"/>
              <a:t>SRC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589" y="6356350"/>
            <a:ext cx="5644341" cy="36512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AENEAS All-hands Meeting | Manchester, UK | 5-7 March, 2019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721382"/>
            <a:ext cx="1729999" cy="10000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38851" y="1845424"/>
            <a:ext cx="4598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Other audiences</a:t>
            </a:r>
            <a:endParaRPr lang="en-US" sz="2400" b="1" dirty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400" dirty="0"/>
              <a:t>Larger astronomy and science communities  (EURO-VO, CERN, ALMA,??)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400" dirty="0"/>
              <a:t>Academic research infrastructure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400" dirty="0"/>
              <a:t>General public</a:t>
            </a:r>
          </a:p>
        </p:txBody>
      </p:sp>
    </p:spTree>
    <p:extLst>
      <p:ext uri="{BB962C8B-B14F-4D97-AF65-F5344CB8AC3E}">
        <p14:creationId xmlns:p14="http://schemas.microsoft.com/office/powerpoint/2010/main" val="207759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Publications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Events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Website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Social </a:t>
            </a:r>
            <a:r>
              <a:rPr lang="en-US" dirty="0" smtClean="0"/>
              <a:t>media (Twitter)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Media outlets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589" y="6356350"/>
            <a:ext cx="5644341" cy="36512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AENEAS All-hands Meeting | Manchester, UK | 5-7 March, 2019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721382"/>
            <a:ext cx="1729999" cy="100009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5935" y="665086"/>
            <a:ext cx="10772775" cy="117543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Communication &amp; Dissemination </a:t>
            </a:r>
            <a:r>
              <a:rPr lang="en-US" sz="4900" dirty="0" smtClean="0"/>
              <a:t>tools/channels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Image result for communication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31" y="1433195"/>
            <a:ext cx="5858452" cy="407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4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Metrics (KPIs)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Number of AENEAS team members  attending/presenting AENEAS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Audiences and reach of the events attended (international, national + number of participants)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Dissemination via our publications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Traffic through our website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Engagement on social media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Media coverage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589" y="6356350"/>
            <a:ext cx="5644341" cy="36512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AENEAS All-hands Meeting | Manchester, UK | 5-7 March, 2019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721382"/>
            <a:ext cx="1729999" cy="10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72" y="-27326"/>
            <a:ext cx="4276640" cy="1658198"/>
          </a:xfrm>
        </p:spPr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034" y="1738980"/>
            <a:ext cx="5125627" cy="376618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AENEAS reports (aka deliverables)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AENEAS brochure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White papers?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Peer-reviewed publications?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Press Release (end of project)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Content in multimedia or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interactive format?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589" y="6356350"/>
            <a:ext cx="5644341" cy="36512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AENEAS All-hands Meeting | Manchester, UK | 5-7 March, 2019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721382"/>
            <a:ext cx="1729999" cy="10000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56772" y="717400"/>
            <a:ext cx="1274064" cy="5543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Actions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56772" y="1630872"/>
            <a:ext cx="5106231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Post publications on website and promote on social media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Use various EC communication channels (online and print)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Use SKA to broadcast (newsletter) and share our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Publish summary article or interview with partners such as GEANT Connect newsletter, EGI newsletter, what else?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307575" y="5459772"/>
            <a:ext cx="3404624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We need to prioritize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99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3659" y="2654946"/>
            <a:ext cx="4907353" cy="9410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9825" y="4495966"/>
            <a:ext cx="3500582" cy="10898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72" y="-27326"/>
            <a:ext cx="4276640" cy="1658198"/>
          </a:xfrm>
        </p:spPr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135" y="1755018"/>
            <a:ext cx="4759868" cy="37661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RDA </a:t>
            </a:r>
            <a:r>
              <a:rPr lang="en-US" dirty="0"/>
              <a:t>Plenary </a:t>
            </a:r>
            <a:r>
              <a:rPr lang="en-US" dirty="0" smtClean="0"/>
              <a:t>Meeting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EOSC-hub </a:t>
            </a:r>
            <a:r>
              <a:rPr lang="en-US" dirty="0"/>
              <a:t>week (April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 SKA </a:t>
            </a:r>
            <a:r>
              <a:rPr lang="en-US" dirty="0">
                <a:solidFill>
                  <a:schemeClr val="tx1"/>
                </a:solidFill>
              </a:rPr>
              <a:t>Science Meetings (April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 SKA </a:t>
            </a:r>
            <a:r>
              <a:rPr lang="en-US" dirty="0">
                <a:solidFill>
                  <a:schemeClr val="tx1"/>
                </a:solidFill>
              </a:rPr>
              <a:t>Board </a:t>
            </a:r>
            <a:r>
              <a:rPr lang="en-US" dirty="0" smtClean="0">
                <a:solidFill>
                  <a:schemeClr val="tx1"/>
                </a:solidFill>
              </a:rPr>
              <a:t>Meetings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 EGI </a:t>
            </a:r>
            <a:r>
              <a:rPr lang="en-US" dirty="0">
                <a:solidFill>
                  <a:schemeClr val="tx1"/>
                </a:solidFill>
              </a:rPr>
              <a:t>conference (May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 EHPCSW </a:t>
            </a:r>
            <a:r>
              <a:rPr lang="en-US" dirty="0">
                <a:solidFill>
                  <a:schemeClr val="tx1"/>
                </a:solidFill>
              </a:rPr>
              <a:t>2019 (May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EWASS (June)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ADASS (Oct)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589" y="6356350"/>
            <a:ext cx="5644341" cy="36512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AENEAS All-hands Meeting | Manchester, UK | 5-7 March, 2019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721382"/>
            <a:ext cx="1729999" cy="10000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56772" y="717400"/>
            <a:ext cx="1274064" cy="5543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Actions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56772" y="1630872"/>
            <a:ext cx="5106231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Presentations (Talks/Posters)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Panel Discussions/Workshops?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AENEAS featured at a partner’s booth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Make part of the final AENEAS AHM a venue for project dissemination by inviting key stakeholders?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6248" y="4796892"/>
            <a:ext cx="6096000" cy="1200329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en-US" b="1" dirty="0"/>
              <a:t>Keep a record of your event attendance 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Accessible </a:t>
            </a:r>
            <a:r>
              <a:rPr lang="en-US" dirty="0"/>
              <a:t>to all project members at https://www.astron.nl/aeneas2020/doku.php?id=intra:reportingec</a:t>
            </a:r>
          </a:p>
        </p:txBody>
      </p:sp>
    </p:spTree>
    <p:extLst>
      <p:ext uri="{BB962C8B-B14F-4D97-AF65-F5344CB8AC3E}">
        <p14:creationId xmlns:p14="http://schemas.microsoft.com/office/powerpoint/2010/main" val="14104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3" y="499533"/>
            <a:ext cx="5423535" cy="1658198"/>
          </a:xfrm>
        </p:spPr>
        <p:txBody>
          <a:bodyPr/>
          <a:lstStyle/>
          <a:p>
            <a:r>
              <a:rPr lang="en-US" dirty="0" smtClean="0"/>
              <a:t>Online presence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589" y="6356350"/>
            <a:ext cx="5644341" cy="36512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AENEAS All-hands Meeting | Manchester, UK | 5-7 March, 2019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721382"/>
            <a:ext cx="1729999" cy="10000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4" y="2036619"/>
            <a:ext cx="3531984" cy="1986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20" y="3345682"/>
            <a:ext cx="3680439" cy="20702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08372" y="2546032"/>
            <a:ext cx="4979323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OBSERVATIONS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Building a community via social media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Post regular news on our website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Create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0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8345460" cy="1658198"/>
          </a:xfrm>
        </p:spPr>
        <p:txBody>
          <a:bodyPr/>
          <a:lstStyle/>
          <a:p>
            <a:r>
              <a:rPr lang="en-US" dirty="0" smtClean="0"/>
              <a:t>To decide going forward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589" y="6356350"/>
            <a:ext cx="5644341" cy="36512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AENEAS All-hands Meeting | Manchester, UK | 5-7 March, 2019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721382"/>
            <a:ext cx="1729999" cy="100009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60424" y="2131053"/>
            <a:ext cx="4178980" cy="2376519"/>
            <a:chOff x="1473675" y="2983345"/>
            <a:chExt cx="4178980" cy="2376519"/>
          </a:xfrm>
        </p:grpSpPr>
        <p:pic>
          <p:nvPicPr>
            <p:cNvPr id="1026" name="Picture 2" descr="Image result for magnifying glass fi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675" y="3048896"/>
              <a:ext cx="4108387" cy="2310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Isosceles Triangle 2"/>
            <p:cNvSpPr/>
            <p:nvPr/>
          </p:nvSpPr>
          <p:spPr>
            <a:xfrm rot="10800000">
              <a:off x="3620655" y="2983345"/>
              <a:ext cx="2032000" cy="1864302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57512" y="2325640"/>
            <a:ext cx="7004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AENEAS LEADERSHIP: Defined core goal for dissemination so that we can focus our efforts</a:t>
            </a:r>
          </a:p>
          <a:p>
            <a:endParaRPr lang="en-US" sz="24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ME: what kind of communication strategy will deliver maximum impact</a:t>
            </a:r>
          </a:p>
        </p:txBody>
      </p:sp>
    </p:spTree>
    <p:extLst>
      <p:ext uri="{BB962C8B-B14F-4D97-AF65-F5344CB8AC3E}">
        <p14:creationId xmlns:p14="http://schemas.microsoft.com/office/powerpoint/2010/main" val="123201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303433"/>
            <a:ext cx="10772775" cy="1129762"/>
          </a:xfrm>
        </p:spPr>
        <p:txBody>
          <a:bodyPr/>
          <a:lstStyle/>
          <a:p>
            <a:r>
              <a:rPr lang="en-US" dirty="0" smtClean="0"/>
              <a:t>Suggestions 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410" y="1376712"/>
            <a:ext cx="6307882" cy="3766185"/>
          </a:xfrm>
        </p:spPr>
        <p:txBody>
          <a:bodyPr/>
          <a:lstStyle/>
          <a:p>
            <a:r>
              <a:rPr lang="en-US" b="1" dirty="0" smtClean="0"/>
              <a:t> 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589" y="6356350"/>
            <a:ext cx="5644341" cy="36512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AENEAS All-hands Meeting | Manchester, UK | 5-7 March, 2019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721382"/>
            <a:ext cx="1729999" cy="1000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409" y="1716756"/>
            <a:ext cx="6373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GENERAL PUBLIC: </a:t>
            </a:r>
            <a:r>
              <a:rPr lang="en-US" dirty="0" smtClean="0"/>
              <a:t>Have a presence at 1-2 outreach events, give a public talk on SKA and the data challenges </a:t>
            </a:r>
          </a:p>
          <a:p>
            <a:endParaRPr lang="en-US" dirty="0"/>
          </a:p>
          <a:p>
            <a:r>
              <a:rPr lang="en-US" b="1" dirty="0" smtClean="0"/>
              <a:t>ASTRONOMERS</a:t>
            </a:r>
            <a:r>
              <a:rPr lang="en-US" dirty="0" smtClean="0"/>
              <a:t>: Presence at key conferences such as EWASS, peer reviewed publication?, convert final deliverable into a white paper (where to submit?)</a:t>
            </a:r>
          </a:p>
          <a:p>
            <a:endParaRPr lang="en-US" dirty="0"/>
          </a:p>
          <a:p>
            <a:r>
              <a:rPr lang="en-US" b="1" dirty="0" smtClean="0"/>
              <a:t>SKAO &amp; SKA COMMUNITY</a:t>
            </a:r>
            <a:r>
              <a:rPr lang="en-US" dirty="0" smtClean="0"/>
              <a:t>:  write short updates with result  and send to SKA </a:t>
            </a:r>
            <a:r>
              <a:rPr lang="en-US" dirty="0" err="1" smtClean="0"/>
              <a:t>Comms</a:t>
            </a:r>
            <a:r>
              <a:rPr lang="en-US" dirty="0" smtClean="0"/>
              <a:t> Office for featuring in their newsletter</a:t>
            </a:r>
          </a:p>
          <a:p>
            <a:endParaRPr lang="en-US" dirty="0"/>
          </a:p>
          <a:p>
            <a:r>
              <a:rPr lang="en-US" b="1" dirty="0" smtClean="0"/>
              <a:t>EU PARTNERS in ESRC: </a:t>
            </a:r>
            <a:r>
              <a:rPr lang="en-US" dirty="0" smtClean="0"/>
              <a:t>???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brainst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22111"/>
          <a:stretch/>
        </p:blipFill>
        <p:spPr bwMode="auto">
          <a:xfrm>
            <a:off x="7569317" y="1376712"/>
            <a:ext cx="3861064" cy="36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2128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10645</TotalTime>
  <Words>572</Words>
  <Application>Microsoft Office PowerPoint</Application>
  <PresentationFormat>Widescreen</PresentationFormat>
  <Paragraphs>95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Verdana</vt:lpstr>
      <vt:lpstr>Wingdings</vt:lpstr>
      <vt:lpstr>Metropolitan</vt:lpstr>
      <vt:lpstr>AENEAS  Communication and Outreach</vt:lpstr>
      <vt:lpstr>Audiences</vt:lpstr>
      <vt:lpstr>Communication &amp; Dissemination tools/channels </vt:lpstr>
      <vt:lpstr>Key Metrics (KPIs)</vt:lpstr>
      <vt:lpstr>Publications</vt:lpstr>
      <vt:lpstr>Events</vt:lpstr>
      <vt:lpstr>Online presence</vt:lpstr>
      <vt:lpstr>To decide going forward</vt:lpstr>
      <vt:lpstr>Suggestions &amp; Discussion</vt:lpstr>
      <vt:lpstr>Questions?</vt:lpstr>
    </vt:vector>
  </TitlesOfParts>
  <Company>Stichting ASTRON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AENEAS  Communication and Outreach</dc:title>
  <dc:creator>Iva Kostadinova</dc:creator>
  <cp:lastModifiedBy>Jimmy Cullen</cp:lastModifiedBy>
  <cp:revision>47</cp:revision>
  <dcterms:created xsi:type="dcterms:W3CDTF">2019-02-18T09:02:35Z</dcterms:created>
  <dcterms:modified xsi:type="dcterms:W3CDTF">2019-03-06T21:22:49Z</dcterms:modified>
</cp:coreProperties>
</file>