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</p:sldMasterIdLst>
  <p:notesMasterIdLst>
    <p:notesMasterId r:id="rId31"/>
  </p:notesMasterIdLst>
  <p:sldIdLst>
    <p:sldId id="256" r:id="rId2"/>
    <p:sldId id="509" r:id="rId3"/>
    <p:sldId id="563" r:id="rId4"/>
    <p:sldId id="578" r:id="rId5"/>
    <p:sldId id="579" r:id="rId6"/>
    <p:sldId id="580" r:id="rId7"/>
    <p:sldId id="564" r:id="rId8"/>
    <p:sldId id="565" r:id="rId9"/>
    <p:sldId id="566" r:id="rId10"/>
    <p:sldId id="567" r:id="rId11"/>
    <p:sldId id="569" r:id="rId12"/>
    <p:sldId id="568" r:id="rId13"/>
    <p:sldId id="570" r:id="rId14"/>
    <p:sldId id="571" r:id="rId15"/>
    <p:sldId id="573" r:id="rId16"/>
    <p:sldId id="574" r:id="rId17"/>
    <p:sldId id="575" r:id="rId18"/>
    <p:sldId id="572" r:id="rId19"/>
    <p:sldId id="577" r:id="rId20"/>
    <p:sldId id="581" r:id="rId21"/>
    <p:sldId id="582" r:id="rId22"/>
    <p:sldId id="583" r:id="rId23"/>
    <p:sldId id="513" r:id="rId24"/>
    <p:sldId id="511" r:id="rId25"/>
    <p:sldId id="512" r:id="rId26"/>
    <p:sldId id="515" r:id="rId27"/>
    <p:sldId id="516" r:id="rId28"/>
    <p:sldId id="524" r:id="rId29"/>
    <p:sldId id="525" r:id="rId3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er Wortmann" initials="" lastIdx="1" clrIdx="0"/>
  <p:cmAuthor id="1" name="Keith James Bruno Grainge" initials="KJBG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F6C1ADE-FF4F-4A70-BE54-2CA64C3F7F23}">
  <a:tblStyle styleId="{6F6C1ADE-FF4F-4A70-BE54-2CA64C3F7F2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96"/>
    <p:restoredTop sz="91236" autoAdjust="0"/>
  </p:normalViewPr>
  <p:slideViewPr>
    <p:cSldViewPr snapToGrid="0">
      <p:cViewPr varScale="1">
        <p:scale>
          <a:sx n="89" d="100"/>
          <a:sy n="89" d="100"/>
        </p:scale>
        <p:origin x="-1306" y="-67"/>
      </p:cViewPr>
      <p:guideLst>
        <p:guide orient="horz" pos="194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marR="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marR="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marR="0" lvl="3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marR="0" lvl="4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marR="0" lvl="5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marR="0" lvl="6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marR="0" lvl="7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marR="0" lvl="8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98886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be931b475_5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3be931b475_5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7067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54275" y="506413"/>
            <a:ext cx="6232525" cy="903287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17311-AD2D-3948-AA64-DF6DE2046E48}" type="datetimeFigureOut">
              <a:rPr lang="en-US"/>
              <a:pPr>
                <a:defRPr/>
              </a:pPr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CD6A7-6595-7A48-A4C1-F30556421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99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54275" y="506413"/>
            <a:ext cx="6232525" cy="903287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17311-AD2D-3948-AA64-DF6DE2046E48}" type="datetimeFigureOut">
              <a:rPr lang="en-US"/>
              <a:pPr>
                <a:defRPr/>
              </a:pPr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CD6A7-6595-7A48-A4C1-F30556421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62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54275" y="506413"/>
            <a:ext cx="6232525" cy="903287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17311-AD2D-3948-AA64-DF6DE2046E48}" type="datetimeFigureOut">
              <a:rPr lang="en-US"/>
              <a:pPr>
                <a:defRPr/>
              </a:pPr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CD6A7-6595-7A48-A4C1-F30556421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45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C4995-EC88-194A-B052-5252C30A5B24}" type="datetimeFigureOut">
              <a:rPr lang="en-US" smtClean="0"/>
              <a:pPr/>
              <a:t>6/21/2019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DD0D-AA5A-F844-B5F7-E7DE1EB3A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82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9462"/>
            <a:ext cx="7772400" cy="8365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10905" y="1614206"/>
            <a:ext cx="8088713" cy="4957510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9955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729813" cy="448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solidFill>
                  <a:schemeClr val="bg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457200" y="1333144"/>
            <a:ext cx="8229600" cy="4922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aseline="0">
                <a:solidFill>
                  <a:srgbClr val="002060"/>
                </a:solidFill>
              </a:defRPr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400" baseline="0">
                <a:solidFill>
                  <a:srgbClr val="002060"/>
                </a:solidFill>
              </a:defRPr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Courier New" panose="02070309020205020404" pitchFamily="49" charset="0"/>
              <a:buChar char="o"/>
              <a:defRPr sz="2000" baseline="0">
                <a:solidFill>
                  <a:srgbClr val="002060"/>
                </a:solidFill>
              </a:defRPr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 lang="en-GB" dirty="0" smtClean="0"/>
          </a:p>
          <a:p>
            <a:pPr lvl="1"/>
            <a:r>
              <a:rPr lang="en-GB" dirty="0" smtClean="0"/>
              <a:t>Line 2</a:t>
            </a:r>
          </a:p>
          <a:p>
            <a:pPr lvl="2"/>
            <a:r>
              <a:rPr lang="en-GB" dirty="0" smtClean="0"/>
              <a:t>Line 3</a:t>
            </a:r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"/>
          <p:cNvSpPr txBox="1">
            <a:spLocks noGrp="1"/>
          </p:cNvSpPr>
          <p:nvPr>
            <p:ph type="body" sz="quarter" idx="13"/>
          </p:nvPr>
        </p:nvSpPr>
        <p:spPr>
          <a:xfrm>
            <a:off x="285750" y="249014"/>
            <a:ext cx="7858125" cy="393924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321457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1700" cap="all" spc="84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861323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54275" y="506413"/>
            <a:ext cx="6232525" cy="903287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17311-AD2D-3948-AA64-DF6DE2046E48}" type="datetimeFigureOut">
              <a:rPr lang="en-US"/>
              <a:pPr>
                <a:defRPr/>
              </a:pPr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CD6A7-6595-7A48-A4C1-F30556421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52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marR="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" descr="ppt.pdf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0" y="-28800"/>
            <a:ext cx="9190116" cy="68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62D656A-8AA7-B842-833C-6AB95C027541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271657" y="44451"/>
            <a:ext cx="1799770" cy="114377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5" r:id="rId4"/>
    <p:sldLayoutId id="2147483656" r:id="rId5"/>
    <p:sldLayoutId id="2147483657" r:id="rId6"/>
    <p:sldLayoutId id="2147483658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5" descr="ppt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8800"/>
            <a:ext cx="9190116" cy="688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5"/>
          <p:cNvSpPr txBox="1">
            <a:spLocks noGrp="1"/>
          </p:cNvSpPr>
          <p:nvPr>
            <p:ph type="ctrTitle"/>
          </p:nvPr>
        </p:nvSpPr>
        <p:spPr>
          <a:xfrm>
            <a:off x="427575" y="1327149"/>
            <a:ext cx="5773500" cy="1356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Arial"/>
              <a:buNone/>
            </a:pPr>
            <a:r>
              <a:rPr lang="en-US" sz="3600" b="1" dirty="0" smtClean="0">
                <a:solidFill>
                  <a:schemeClr val="lt1"/>
                </a:solidFill>
              </a:rPr>
              <a:t>SRCs – Science Requirements</a:t>
            </a:r>
            <a:r>
              <a:rPr lang="en-US" sz="3600" b="1" dirty="0" smtClean="0">
                <a:solidFill>
                  <a:schemeClr val="lt1"/>
                </a:solidFill>
              </a:rPr>
              <a:t/>
            </a:r>
            <a:br>
              <a:rPr lang="en-US" sz="3600" b="1" dirty="0" smtClean="0">
                <a:solidFill>
                  <a:schemeClr val="lt1"/>
                </a:solidFill>
              </a:rPr>
            </a:br>
            <a:r>
              <a:rPr lang="en-US" sz="3600" b="1" dirty="0">
                <a:solidFill>
                  <a:schemeClr val="lt1"/>
                </a:solidFill>
              </a:rPr>
              <a:t/>
            </a:r>
            <a:br>
              <a:rPr lang="en-US" sz="3600" b="1" dirty="0">
                <a:solidFill>
                  <a:schemeClr val="lt1"/>
                </a:solidFill>
              </a:rPr>
            </a:br>
            <a:endParaRPr sz="3600" b="1" i="0" u="none" strike="noStrike" cap="none" dirty="0">
              <a:solidFill>
                <a:schemeClr val="lt1"/>
              </a:solidFill>
              <a:sym typeface="Arial"/>
            </a:endParaRPr>
          </a:p>
        </p:txBody>
      </p:sp>
      <p:sp>
        <p:nvSpPr>
          <p:cNvPr id="169" name="Google Shape;169;p25"/>
          <p:cNvSpPr txBox="1">
            <a:spLocks noGrp="1"/>
          </p:cNvSpPr>
          <p:nvPr>
            <p:ph type="subTitle" idx="1"/>
          </p:nvPr>
        </p:nvSpPr>
        <p:spPr>
          <a:xfrm>
            <a:off x="400426" y="4430113"/>
            <a:ext cx="4399595" cy="1943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</a:pPr>
            <a:r>
              <a:rPr lang="en-GB" sz="28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Keith Grainge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</a:pPr>
            <a:r>
              <a:rPr lang="en-GB" sz="2800" dirty="0" smtClean="0">
                <a:solidFill>
                  <a:schemeClr val="lt1"/>
                </a:solidFill>
              </a:rPr>
              <a:t>27</a:t>
            </a:r>
            <a:r>
              <a:rPr lang="en-GB" sz="2800" baseline="30000" dirty="0" smtClean="0">
                <a:solidFill>
                  <a:schemeClr val="lt1"/>
                </a:solidFill>
              </a:rPr>
              <a:t>th</a:t>
            </a:r>
            <a:r>
              <a:rPr lang="en-GB" sz="2800" dirty="0" smtClean="0">
                <a:solidFill>
                  <a:schemeClr val="lt1"/>
                </a:solidFill>
              </a:rPr>
              <a:t> June </a:t>
            </a:r>
            <a:r>
              <a:rPr lang="en-GB" sz="2800" dirty="0" smtClean="0">
                <a:solidFill>
                  <a:schemeClr val="lt1"/>
                </a:solidFill>
              </a:rPr>
              <a:t>2019</a:t>
            </a:r>
            <a:endParaRPr sz="2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2725C3F-EB93-D147-A102-29F13E742C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1075" y="4339285"/>
            <a:ext cx="2855120" cy="1814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828" y="274638"/>
            <a:ext cx="6939185" cy="448376"/>
          </a:xfrm>
        </p:spPr>
        <p:txBody>
          <a:bodyPr>
            <a:normAutofit fontScale="90000"/>
          </a:bodyPr>
          <a:lstStyle/>
          <a:p>
            <a:r>
              <a:rPr lang="en-GB" dirty="0"/>
              <a:t>Cosmic Dipole, </a:t>
            </a:r>
            <a:r>
              <a:rPr lang="en-GB" dirty="0" smtClean="0"/>
              <a:t>Isotropy, Homogeneity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333144"/>
            <a:ext cx="8490247" cy="4922377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Continuum radio survey study </a:t>
            </a:r>
            <a:r>
              <a:rPr lang="en-GB" dirty="0"/>
              <a:t>scales at z ∼ 1</a:t>
            </a:r>
          </a:p>
          <a:p>
            <a:pPr lvl="1"/>
            <a:r>
              <a:rPr lang="en-GB" dirty="0"/>
              <a:t>not been in causal contact since the first horizon crossing during inflation</a:t>
            </a:r>
          </a:p>
          <a:p>
            <a:pPr lvl="1"/>
            <a:r>
              <a:rPr lang="en-GB" dirty="0"/>
              <a:t>contain information that was frozen in during cosmological inflation</a:t>
            </a:r>
          </a:p>
          <a:p>
            <a:r>
              <a:rPr lang="en-GB" dirty="0" smtClean="0"/>
              <a:t>Test fundamental </a:t>
            </a:r>
            <a:r>
              <a:rPr lang="en-GB" dirty="0"/>
              <a:t>assumptions of modern </a:t>
            </a:r>
            <a:r>
              <a:rPr lang="en-GB" dirty="0" smtClean="0"/>
              <a:t>cosmology</a:t>
            </a:r>
          </a:p>
          <a:p>
            <a:pPr lvl="1"/>
            <a:r>
              <a:rPr lang="en-GB" dirty="0"/>
              <a:t>S</a:t>
            </a:r>
            <a:r>
              <a:rPr lang="en-GB" dirty="0" smtClean="0"/>
              <a:t>tatistical isotropy</a:t>
            </a:r>
          </a:p>
          <a:p>
            <a:pPr lvl="1"/>
            <a:r>
              <a:rPr lang="en-GB" dirty="0" smtClean="0"/>
              <a:t>Combine with redshifts, test statistical homogeneity </a:t>
            </a:r>
            <a:r>
              <a:rPr lang="en-GB" dirty="0"/>
              <a:t>of the </a:t>
            </a:r>
            <a:r>
              <a:rPr lang="en-GB" dirty="0" smtClean="0"/>
              <a:t>cosmos</a:t>
            </a:r>
          </a:p>
          <a:p>
            <a:r>
              <a:rPr lang="en-GB" dirty="0" smtClean="0"/>
              <a:t>Measure cosmic radio dipole to ~1 </a:t>
            </a:r>
            <a:r>
              <a:rPr lang="en-GB" dirty="0" err="1" smtClean="0"/>
              <a:t>deg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Test assumption </a:t>
            </a:r>
            <a:r>
              <a:rPr lang="en-GB" dirty="0"/>
              <a:t>that the CMB and the overall large-scale structure frames agree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11945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Absolute calibration</a:t>
            </a:r>
          </a:p>
          <a:p>
            <a:r>
              <a:rPr lang="en-GB" dirty="0" smtClean="0"/>
              <a:t>Uniformity of noise level</a:t>
            </a:r>
          </a:p>
          <a:p>
            <a:r>
              <a:rPr lang="en-GB" dirty="0" smtClean="0"/>
              <a:t>Survey completeness</a:t>
            </a:r>
          </a:p>
          <a:p>
            <a:r>
              <a:rPr lang="en-GB" dirty="0" smtClean="0"/>
              <a:t>False positive rate</a:t>
            </a:r>
          </a:p>
          <a:p>
            <a:r>
              <a:rPr lang="en-GB" dirty="0" smtClean="0"/>
              <a:t>Source classification</a:t>
            </a:r>
          </a:p>
          <a:p>
            <a:pPr lvl="1"/>
            <a:r>
              <a:rPr lang="en-GB" dirty="0" smtClean="0"/>
              <a:t>Identify different populations</a:t>
            </a:r>
          </a:p>
          <a:p>
            <a:pPr lvl="1"/>
            <a:r>
              <a:rPr lang="en-GB" dirty="0" smtClean="0"/>
              <a:t>Effect on “count” of objects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6736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Weak lensing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745" y="1204957"/>
            <a:ext cx="7883495" cy="4785645"/>
          </a:xfrm>
        </p:spPr>
        <p:txBody>
          <a:bodyPr/>
          <a:lstStyle/>
          <a:p>
            <a:r>
              <a:rPr lang="en-GB" dirty="0" smtClean="0"/>
              <a:t>Coherent distortion of galaxy shapes</a:t>
            </a:r>
          </a:p>
          <a:p>
            <a:r>
              <a:rPr lang="en-GB" dirty="0" smtClean="0"/>
              <a:t>Measure shear field</a:t>
            </a:r>
          </a:p>
          <a:p>
            <a:r>
              <a:rPr lang="en-GB" dirty="0" smtClean="0"/>
              <a:t>Key features:</a:t>
            </a:r>
          </a:p>
          <a:p>
            <a:pPr lvl="1"/>
            <a:r>
              <a:rPr lang="en-GB" dirty="0" smtClean="0"/>
              <a:t>Galaxy number density and area</a:t>
            </a:r>
          </a:p>
          <a:p>
            <a:pPr lvl="1"/>
            <a:r>
              <a:rPr lang="en-GB" dirty="0" smtClean="0"/>
              <a:t>Shape estimation systematics</a:t>
            </a:r>
          </a:p>
          <a:p>
            <a:r>
              <a:rPr lang="en-GB" dirty="0" smtClean="0"/>
              <a:t>Probe:</a:t>
            </a:r>
          </a:p>
          <a:p>
            <a:pPr lvl="1"/>
            <a:r>
              <a:rPr lang="en-GB" dirty="0"/>
              <a:t>G</a:t>
            </a:r>
            <a:r>
              <a:rPr lang="en-GB" dirty="0" smtClean="0"/>
              <a:t>eometry of the Universe</a:t>
            </a:r>
          </a:p>
          <a:p>
            <a:pPr lvl="1"/>
            <a:r>
              <a:rPr lang="en-GB" dirty="0"/>
              <a:t>S</a:t>
            </a:r>
            <a:r>
              <a:rPr lang="en-GB" dirty="0" smtClean="0"/>
              <a:t>tructure evolution </a:t>
            </a:r>
          </a:p>
          <a:p>
            <a:pPr lvl="1"/>
            <a:r>
              <a:rPr lang="en-GB" dirty="0" smtClean="0"/>
              <a:t>Dark Energy</a:t>
            </a:r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581" y="3691784"/>
            <a:ext cx="3624766" cy="288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8913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Unbiased estimate of source </a:t>
            </a:r>
            <a:r>
              <a:rPr lang="en-GB" dirty="0" err="1" smtClean="0"/>
              <a:t>ellipticity</a:t>
            </a:r>
            <a:r>
              <a:rPr lang="en-GB" dirty="0" smtClean="0"/>
              <a:t> critical</a:t>
            </a:r>
          </a:p>
          <a:p>
            <a:r>
              <a:rPr lang="en-GB" dirty="0" smtClean="0"/>
              <a:t>Longest baselines essential</a:t>
            </a:r>
          </a:p>
          <a:p>
            <a:r>
              <a:rPr lang="en-GB" dirty="0" smtClean="0"/>
              <a:t>Perform fitting in the </a:t>
            </a:r>
            <a:r>
              <a:rPr lang="en-GB" i="1" dirty="0" err="1" smtClean="0"/>
              <a:t>uv</a:t>
            </a:r>
            <a:r>
              <a:rPr lang="en-GB" dirty="0" smtClean="0"/>
              <a:t>-plane</a:t>
            </a:r>
          </a:p>
          <a:p>
            <a:pPr lvl="1"/>
            <a:r>
              <a:rPr lang="en-GB" dirty="0" smtClean="0"/>
              <a:t>Source positions and spectral index as prior information from image cubes/catalogue</a:t>
            </a:r>
          </a:p>
          <a:p>
            <a:pPr lvl="1"/>
            <a:r>
              <a:rPr lang="en-GB" dirty="0" smtClean="0"/>
              <a:t>Use gridded visibility data product</a:t>
            </a:r>
          </a:p>
          <a:p>
            <a:r>
              <a:rPr lang="en-GB" dirty="0" smtClean="0"/>
              <a:t>Estimate shear-map and account for systematic errors (e.g. intrinsic alignment)</a:t>
            </a:r>
          </a:p>
          <a:p>
            <a:pPr lvl="1"/>
            <a:r>
              <a:rPr lang="en-GB" dirty="0" smtClean="0"/>
              <a:t>Polarisation may help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8901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 galaxy survey probes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Baryon Acoustic Oscillations</a:t>
            </a:r>
          </a:p>
          <a:p>
            <a:pPr lvl="1"/>
            <a:r>
              <a:rPr lang="en-GB" dirty="0" smtClean="0"/>
              <a:t>Standard ruler from preferred clustering scale </a:t>
            </a:r>
          </a:p>
          <a:p>
            <a:r>
              <a:rPr lang="en-GB" dirty="0"/>
              <a:t>Redshift Space </a:t>
            </a:r>
            <a:r>
              <a:rPr lang="en-GB" dirty="0" smtClean="0"/>
              <a:t>Distortions</a:t>
            </a:r>
          </a:p>
          <a:p>
            <a:pPr lvl="1"/>
            <a:r>
              <a:rPr lang="en-GB" dirty="0" smtClean="0"/>
              <a:t>Test alternative </a:t>
            </a:r>
            <a:r>
              <a:rPr lang="en-GB" dirty="0"/>
              <a:t>theories of gravity</a:t>
            </a:r>
            <a:endParaRPr lang="en-GB" dirty="0" smtClean="0"/>
          </a:p>
          <a:p>
            <a:r>
              <a:rPr lang="en-GB" dirty="0"/>
              <a:t>Doppler </a:t>
            </a:r>
            <a:r>
              <a:rPr lang="en-GB" dirty="0" smtClean="0"/>
              <a:t>magnification</a:t>
            </a:r>
          </a:p>
          <a:p>
            <a:pPr lvl="1"/>
            <a:r>
              <a:rPr lang="en-GB" dirty="0" smtClean="0"/>
              <a:t>Radial motion induced redshift distortion vs angular size</a:t>
            </a:r>
          </a:p>
          <a:p>
            <a:r>
              <a:rPr lang="en-GB" dirty="0"/>
              <a:t>Direct peculiar velocity </a:t>
            </a:r>
            <a:r>
              <a:rPr lang="en-GB" dirty="0" smtClean="0"/>
              <a:t>measurements</a:t>
            </a:r>
          </a:p>
          <a:p>
            <a:pPr lvl="1"/>
            <a:r>
              <a:rPr lang="en-GB" dirty="0"/>
              <a:t>Tully-Fisher relation gives peculiar velocity field</a:t>
            </a:r>
            <a:endParaRPr lang="en-GB" dirty="0" smtClean="0"/>
          </a:p>
          <a:p>
            <a:r>
              <a:rPr lang="en-GB" dirty="0"/>
              <a:t>Void </a:t>
            </a:r>
            <a:r>
              <a:rPr lang="en-GB" dirty="0" smtClean="0"/>
              <a:t>statistics</a:t>
            </a:r>
          </a:p>
          <a:p>
            <a:pPr lvl="1"/>
            <a:r>
              <a:rPr lang="en-GB" dirty="0" smtClean="0"/>
              <a:t>Complementary </a:t>
            </a:r>
            <a:r>
              <a:rPr lang="en-GB" dirty="0"/>
              <a:t>probe of </a:t>
            </a:r>
            <a:r>
              <a:rPr lang="en-GB" dirty="0" smtClean="0"/>
              <a:t>matter clustering</a:t>
            </a:r>
          </a:p>
          <a:p>
            <a:r>
              <a:rPr lang="en-GB" dirty="0"/>
              <a:t>C</a:t>
            </a:r>
            <a:r>
              <a:rPr lang="en-GB" dirty="0" smtClean="0"/>
              <a:t>ross-correlation with γ-ray maps</a:t>
            </a:r>
          </a:p>
          <a:p>
            <a:pPr lvl="1"/>
            <a:r>
              <a:rPr lang="en-GB" dirty="0" smtClean="0"/>
              <a:t>Dark matter annihilation</a:t>
            </a:r>
          </a:p>
          <a:p>
            <a:r>
              <a:rPr lang="en-GB" dirty="0"/>
              <a:t>Cross-correlation with gravitational wave sources</a:t>
            </a:r>
          </a:p>
        </p:txBody>
      </p:sp>
    </p:spTree>
    <p:extLst>
      <p:ext uri="{BB962C8B-B14F-4D97-AF65-F5344CB8AC3E}">
        <p14:creationId xmlns:p14="http://schemas.microsoft.com/office/powerpoint/2010/main" val="896887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SKA redshifts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05028" y="5004044"/>
                <a:ext cx="8229600" cy="1524941"/>
              </a:xfrm>
            </p:spPr>
            <p:txBody>
              <a:bodyPr/>
              <a:lstStyle/>
              <a:p>
                <a:r>
                  <a:rPr lang="en-GB" dirty="0" smtClean="0"/>
                  <a:t>Thanks to Ian Harrison</a:t>
                </a:r>
              </a:p>
              <a:p>
                <a:r>
                  <a:rPr lang="en-GB" dirty="0" smtClean="0"/>
                  <a:t>Estimating </a:t>
                </a:r>
                <a:r>
                  <a:rPr lang="en-GB" i="1" dirty="0" smtClean="0"/>
                  <a:t>z</a:t>
                </a:r>
                <a:r>
                  <a:rPr lang="en-GB" dirty="0" smtClean="0"/>
                  <a:t> from HI with known position</a:t>
                </a:r>
              </a:p>
              <a:p>
                <a:r>
                  <a:rPr lang="en-GB" dirty="0" smtClean="0"/>
                  <a:t>Six </a:t>
                </a:r>
                <a:r>
                  <a:rPr lang="en-GB" dirty="0"/>
                  <a:t>parameter line model (including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):</a:t>
                </a:r>
                <a:endParaRPr lang="en-GB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05028" y="5004044"/>
                <a:ext cx="8229600" cy="1524941"/>
              </a:xfrm>
              <a:blipFill rotWithShape="1">
                <a:blip r:embed="rId2"/>
                <a:stretch>
                  <a:fillRect b="-188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Screen Shot 2017-03-14 at 21.10.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31" y="1201451"/>
            <a:ext cx="5005367" cy="3507281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663" y="1201451"/>
            <a:ext cx="3741337" cy="374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63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Bayesian model fitting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746" y="1213504"/>
            <a:ext cx="8229600" cy="1666430"/>
          </a:xfrm>
        </p:spPr>
        <p:txBody>
          <a:bodyPr>
            <a:normAutofit fontScale="92500"/>
          </a:bodyPr>
          <a:lstStyle/>
          <a:p>
            <a:r>
              <a:rPr lang="en-GB" dirty="0"/>
              <a:t>Bayesian model fitting in 1D data sets mimicking </a:t>
            </a:r>
            <a:r>
              <a:rPr lang="en-GB" dirty="0" err="1"/>
              <a:t>cutout</a:t>
            </a:r>
            <a:r>
              <a:rPr lang="en-GB" dirty="0"/>
              <a:t> cubes at positions of known sources (detected in SKA1-MID continuum survey)</a:t>
            </a:r>
          </a:p>
          <a:p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DBDB2E2E-E5DA-CE45-B74D-4F63BBAF8E8A}"/>
              </a:ext>
            </a:extLst>
          </p:cNvPr>
          <p:cNvGrpSpPr/>
          <p:nvPr/>
        </p:nvGrpSpPr>
        <p:grpSpPr>
          <a:xfrm>
            <a:off x="-1" y="2959751"/>
            <a:ext cx="9013371" cy="3862873"/>
            <a:chOff x="0" y="3235779"/>
            <a:chExt cx="7912100" cy="3390900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72D15B5B-109E-1047-8713-ACBECDC24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235779"/>
              <a:ext cx="3898900" cy="33909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B0A6BCC3-1482-FF47-AF81-29E252765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98900" y="3413579"/>
              <a:ext cx="4013200" cy="3035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703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416" y="2515095"/>
            <a:ext cx="4665662" cy="377583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Simulation results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145"/>
            <a:ext cx="8229600" cy="1076770"/>
          </a:xfrm>
        </p:spPr>
        <p:txBody>
          <a:bodyPr/>
          <a:lstStyle/>
          <a:p>
            <a:r>
              <a:rPr lang="en-GB" dirty="0"/>
              <a:t>Comparison of using Bayesian evidence to hard SNR cut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55326" y="6485305"/>
            <a:ext cx="3746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rgbClr val="3366FF"/>
                </a:solidFill>
              </a:rPr>
              <a:t>(Harrison, Lochner &amp; Brown 2017)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9" y="2515096"/>
            <a:ext cx="4665663" cy="377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5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Intensity Mapping with SKA</a:t>
            </a:r>
          </a:p>
        </p:txBody>
      </p:sp>
      <p:pic>
        <p:nvPicPr>
          <p:cNvPr id="5" name="Content Placeholder 4" descr="f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7378" r="-27378"/>
          <a:stretch>
            <a:fillRect/>
          </a:stretch>
        </p:blipFill>
        <p:spPr>
          <a:xfrm>
            <a:off x="-196553" y="1600200"/>
            <a:ext cx="9075801" cy="4991341"/>
          </a:xfrm>
        </p:spPr>
      </p:pic>
      <p:sp>
        <p:nvSpPr>
          <p:cNvPr id="7" name="TextBox 6"/>
          <p:cNvSpPr txBox="1"/>
          <p:nvPr/>
        </p:nvSpPr>
        <p:spPr>
          <a:xfrm>
            <a:off x="7206295" y="2225625"/>
            <a:ext cx="1487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(Bull et al, 2015)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4485" y="2040959"/>
            <a:ext cx="1180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BAO signal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6222209"/>
            <a:ext cx="2225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SD = single dish mode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41249" y="6222209"/>
            <a:ext cx="2641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Int</a:t>
            </a:r>
            <a:r>
              <a:rPr lang="en-US" dirty="0"/>
              <a:t> = interferometer mode</a:t>
            </a:r>
          </a:p>
        </p:txBody>
      </p:sp>
    </p:spTree>
    <p:extLst>
      <p:ext uri="{BB962C8B-B14F-4D97-AF65-F5344CB8AC3E}">
        <p14:creationId xmlns:p14="http://schemas.microsoft.com/office/powerpoint/2010/main" val="176950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To access the angular scales of interest have to observe in “single dish” mode – autocorrelations </a:t>
            </a:r>
          </a:p>
          <a:p>
            <a:pPr lvl="1"/>
            <a:r>
              <a:rPr lang="en-GB" dirty="0" smtClean="0"/>
              <a:t>Perhaps use visibilities for calibration</a:t>
            </a:r>
          </a:p>
          <a:p>
            <a:r>
              <a:rPr lang="en-GB" dirty="0" smtClean="0"/>
              <a:t>“1/f” noise becomes a substantial problem</a:t>
            </a:r>
          </a:p>
          <a:p>
            <a:pPr lvl="1"/>
            <a:r>
              <a:rPr lang="en-GB" dirty="0" smtClean="0"/>
              <a:t>Fast scanning mode</a:t>
            </a:r>
          </a:p>
          <a:p>
            <a:pPr lvl="1"/>
            <a:r>
              <a:rPr lang="en-GB" dirty="0" smtClean="0"/>
              <a:t>Careful calibration using noise source</a:t>
            </a:r>
          </a:p>
          <a:p>
            <a:r>
              <a:rPr lang="en-GB" dirty="0"/>
              <a:t>P</a:t>
            </a:r>
            <a:r>
              <a:rPr lang="en-GB" dirty="0" smtClean="0"/>
              <a:t>ost processing:</a:t>
            </a:r>
          </a:p>
          <a:p>
            <a:pPr lvl="1"/>
            <a:r>
              <a:rPr lang="en-GB" dirty="0" smtClean="0"/>
              <a:t>Map making: image full hemisphere using </a:t>
            </a:r>
            <a:r>
              <a:rPr lang="en-GB" dirty="0" err="1" smtClean="0"/>
              <a:t>HEALPix</a:t>
            </a:r>
            <a:endParaRPr lang="en-GB" dirty="0" smtClean="0"/>
          </a:p>
          <a:p>
            <a:pPr lvl="1"/>
            <a:r>
              <a:rPr lang="en-GB" dirty="0" smtClean="0"/>
              <a:t>“De-striping” </a:t>
            </a:r>
          </a:p>
          <a:p>
            <a:pPr lvl="1"/>
            <a:r>
              <a:rPr lang="en-GB" dirty="0" smtClean="0"/>
              <a:t>Foreground removal</a:t>
            </a:r>
          </a:p>
          <a:p>
            <a:pPr lvl="1"/>
            <a:r>
              <a:rPr lang="en-GB" dirty="0" smtClean="0"/>
              <a:t>Calculate 3-d power spectrum</a:t>
            </a:r>
          </a:p>
          <a:p>
            <a:pPr lvl="1"/>
            <a:r>
              <a:rPr lang="en-GB" dirty="0" smtClean="0"/>
              <a:t>A great deal to be transferred from CMB experiments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5386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07507"/>
            <a:ext cx="8229600" cy="5084747"/>
          </a:xfrm>
        </p:spPr>
        <p:txBody>
          <a:bodyPr>
            <a:normAutofit/>
          </a:bodyPr>
          <a:lstStyle/>
          <a:p>
            <a:r>
              <a:rPr lang="en-GB" sz="2400" dirty="0" smtClean="0"/>
              <a:t>Cosmology</a:t>
            </a:r>
          </a:p>
          <a:p>
            <a:pPr lvl="1"/>
            <a:r>
              <a:rPr lang="en-GB" sz="2000" dirty="0" smtClean="0"/>
              <a:t>The observations</a:t>
            </a:r>
          </a:p>
          <a:p>
            <a:pPr lvl="1"/>
            <a:r>
              <a:rPr lang="en-GB" sz="2000" dirty="0" smtClean="0"/>
              <a:t>The science</a:t>
            </a:r>
          </a:p>
          <a:p>
            <a:pPr lvl="1"/>
            <a:r>
              <a:rPr lang="en-GB" sz="2000" dirty="0" smtClean="0"/>
              <a:t>Analysis of SDP data products at SRCs</a:t>
            </a:r>
          </a:p>
          <a:p>
            <a:r>
              <a:rPr lang="en-GB" sz="2400" dirty="0"/>
              <a:t>(“Slow </a:t>
            </a:r>
            <a:r>
              <a:rPr lang="en-GB" sz="2400" dirty="0" smtClean="0"/>
              <a:t>Transients”)</a:t>
            </a:r>
            <a:endParaRPr lang="en-GB" sz="2400" dirty="0" smtClean="0"/>
          </a:p>
          <a:p>
            <a:r>
              <a:rPr lang="en-GB" sz="2400" dirty="0" smtClean="0"/>
              <a:t>(Fast </a:t>
            </a:r>
            <a:r>
              <a:rPr lang="en-GB" sz="2400" dirty="0" smtClean="0"/>
              <a:t>Radio </a:t>
            </a:r>
            <a:r>
              <a:rPr lang="en-GB" sz="2400" dirty="0" smtClean="0"/>
              <a:t>Bursts)</a:t>
            </a:r>
          </a:p>
        </p:txBody>
      </p:sp>
    </p:spTree>
    <p:extLst>
      <p:ext uri="{BB962C8B-B14F-4D97-AF65-F5344CB8AC3E}">
        <p14:creationId xmlns:p14="http://schemas.microsoft.com/office/powerpoint/2010/main" val="425675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Fast and slow transients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22191" y="1333144"/>
                <a:ext cx="8750893" cy="4922377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GB" dirty="0" smtClean="0"/>
                  <a:t>See </a:t>
                </a:r>
                <a:r>
                  <a:rPr lang="en-GB" dirty="0" err="1" smtClean="0"/>
                  <a:t>PoS</a:t>
                </a:r>
                <a:r>
                  <a:rPr lang="en-GB" dirty="0" smtClean="0"/>
                  <a:t> AASKA14 051 for more details</a:t>
                </a:r>
              </a:p>
              <a:p>
                <a:r>
                  <a:rPr lang="en-GB" dirty="0" smtClean="0"/>
                  <a:t>“Slow transients”</a:t>
                </a:r>
              </a:p>
              <a:p>
                <a:pPr lvl="1"/>
                <a:r>
                  <a:rPr lang="en-GB" dirty="0" smtClean="0"/>
                  <a:t>Typically </a:t>
                </a:r>
                <a:r>
                  <a:rPr lang="en-GB" dirty="0"/>
                  <a:t>i</a:t>
                </a:r>
                <a:r>
                  <a:rPr lang="en-GB" dirty="0" smtClean="0"/>
                  <a:t>ncoherent synchrotron from explosive events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GB" b="0" i="1" smtClean="0">
                        <a:latin typeface="Cambria Math"/>
                        <a:ea typeface="Cambria Math"/>
                      </a:rPr>
                      <m:t>≤</m:t>
                    </m:r>
                    <m:sSup>
                      <m:sSupPr>
                        <m:ctrlPr>
                          <a:rPr lang="en-GB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12</m:t>
                        </m:r>
                      </m:sup>
                    </m:sSup>
                    <m:r>
                      <a:rPr lang="en-GB" b="0" i="1" smtClean="0">
                        <a:latin typeface="Cambria Math"/>
                        <a:ea typeface="Cambria Math"/>
                      </a:rPr>
                      <m:t>𝐾</m:t>
                    </m:r>
                  </m:oMath>
                </a14:m>
                <a:endParaRPr lang="en-GB" dirty="0" smtClean="0"/>
              </a:p>
              <a:p>
                <a:pPr lvl="1"/>
                <a:r>
                  <a:rPr lang="en-GB" dirty="0" smtClean="0"/>
                  <a:t>Compare images at different epochs</a:t>
                </a:r>
              </a:p>
              <a:p>
                <a:pPr lvl="1"/>
                <a:r>
                  <a:rPr lang="en-GB" dirty="0" smtClean="0"/>
                  <a:t>“Target of Opportunity” / follow-up from external triggers</a:t>
                </a:r>
              </a:p>
              <a:p>
                <a:pPr lvl="1"/>
                <a:r>
                  <a:rPr lang="en-GB" dirty="0" smtClean="0"/>
                  <a:t>E.g. AGN, SN, X-ray binaries, flare stars</a:t>
                </a:r>
              </a:p>
              <a:p>
                <a:r>
                  <a:rPr lang="en-GB" dirty="0" smtClean="0"/>
                  <a:t>“Fast transients”</a:t>
                </a:r>
              </a:p>
              <a:p>
                <a:pPr lvl="1"/>
                <a:r>
                  <a:rPr lang="en-GB" dirty="0" smtClean="0"/>
                  <a:t>Coherent emission in a burst of very short duration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30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 </m:t>
                    </m:r>
                    <m:r>
                      <a:rPr lang="en-GB" b="0" i="1" smtClean="0">
                        <a:latin typeface="Cambria Math"/>
                      </a:rPr>
                      <m:t>𝐾</m:t>
                    </m:r>
                  </m:oMath>
                </a14:m>
                <a:endParaRPr lang="en-GB" dirty="0" smtClean="0"/>
              </a:p>
              <a:p>
                <a:pPr lvl="1"/>
                <a:r>
                  <a:rPr lang="en-GB" dirty="0" smtClean="0"/>
                  <a:t>Detect with beam-formed data</a:t>
                </a:r>
              </a:p>
              <a:p>
                <a:pPr lvl="1"/>
                <a:r>
                  <a:rPr lang="en-GB" dirty="0" smtClean="0"/>
                  <a:t>Image buffered data for positions</a:t>
                </a:r>
              </a:p>
              <a:p>
                <a:pPr lvl="1"/>
                <a:r>
                  <a:rPr lang="en-GB" dirty="0" smtClean="0"/>
                  <a:t>E.g. FRBs, pulsars, RRATs </a:t>
                </a:r>
                <a:endParaRPr lang="en-GB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2191" y="1333144"/>
                <a:ext cx="8750893" cy="4922377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29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Slow transients – luminosity vs rise time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734356"/>
            <a:ext cx="8229600" cy="521165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Also intraday variability due to scintillation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6" y="1136295"/>
            <a:ext cx="8355107" cy="466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42619" y="5426579"/>
            <a:ext cx="2701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Pietka</a:t>
            </a:r>
            <a:r>
              <a:rPr lang="en-GB" dirty="0"/>
              <a:t>, Fender &amp; Keane (2015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1368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Slow transient observing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22050"/>
            <a:ext cx="8229600" cy="5306938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Commensal search in </a:t>
            </a:r>
            <a:r>
              <a:rPr lang="en-GB" b="1" dirty="0" smtClean="0"/>
              <a:t>all</a:t>
            </a:r>
            <a:r>
              <a:rPr lang="en-GB" dirty="0" smtClean="0"/>
              <a:t> SKA observations </a:t>
            </a:r>
          </a:p>
          <a:p>
            <a:pPr lvl="1"/>
            <a:r>
              <a:rPr lang="en-GB" dirty="0" smtClean="0"/>
              <a:t>Break other surveys into multiple visits with ~ 10 day cadence</a:t>
            </a:r>
          </a:p>
          <a:p>
            <a:pPr lvl="1"/>
            <a:r>
              <a:rPr lang="en-GB" dirty="0" smtClean="0"/>
              <a:t>If “fast” commensal, act as a trigger for other observatories</a:t>
            </a:r>
          </a:p>
          <a:p>
            <a:r>
              <a:rPr lang="en-GB" dirty="0" smtClean="0"/>
              <a:t>Monitoring programmes on known objects</a:t>
            </a:r>
          </a:p>
          <a:p>
            <a:pPr lvl="1"/>
            <a:r>
              <a:rPr lang="en-GB" dirty="0" smtClean="0"/>
              <a:t>Use of sub-arrays potentially important</a:t>
            </a:r>
          </a:p>
          <a:p>
            <a:r>
              <a:rPr lang="en-GB" dirty="0" smtClean="0"/>
              <a:t>“Target-of-Opportunity” observations</a:t>
            </a:r>
          </a:p>
          <a:p>
            <a:pPr lvl="1"/>
            <a:r>
              <a:rPr lang="en-GB" dirty="0" smtClean="0"/>
              <a:t>Triggered from other facilities e.g. gravity wave detections</a:t>
            </a:r>
          </a:p>
          <a:p>
            <a:pPr lvl="1"/>
            <a:r>
              <a:rPr lang="en-GB" dirty="0" smtClean="0"/>
              <a:t>High urgency observations</a:t>
            </a:r>
          </a:p>
          <a:p>
            <a:pPr lvl="1"/>
            <a:r>
              <a:rPr lang="en-GB" dirty="0" smtClean="0"/>
              <a:t>Robotised telescope operation </a:t>
            </a:r>
          </a:p>
          <a:p>
            <a:r>
              <a:rPr lang="en-GB" dirty="0" smtClean="0"/>
              <a:t>Dedicated survey</a:t>
            </a:r>
          </a:p>
          <a:p>
            <a:pPr lvl="1"/>
            <a:r>
              <a:rPr lang="en-GB" dirty="0" smtClean="0"/>
              <a:t>High cadence, near </a:t>
            </a:r>
            <a:r>
              <a:rPr lang="en-GB" dirty="0"/>
              <a:t>real-time </a:t>
            </a:r>
            <a:r>
              <a:rPr lang="en-GB" dirty="0" smtClean="0"/>
              <a:t>transient search</a:t>
            </a:r>
          </a:p>
          <a:p>
            <a:pPr lvl="1"/>
            <a:r>
              <a:rPr lang="en-GB" dirty="0" smtClean="0"/>
              <a:t>E.g. half sky with 2 day cadence</a:t>
            </a:r>
          </a:p>
          <a:p>
            <a:pPr lvl="2"/>
            <a:r>
              <a:rPr lang="en-GB" dirty="0" smtClean="0"/>
              <a:t>Possible to match with LSST</a:t>
            </a:r>
          </a:p>
          <a:p>
            <a:pPr lvl="2"/>
            <a:r>
              <a:rPr lang="en-GB" dirty="0" smtClean="0"/>
              <a:t>Needs fast mapping algorithms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8505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Fast Radio Bursts - Lorimer burst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78562" y="1034041"/>
            <a:ext cx="8229600" cy="628259"/>
          </a:xfrm>
        </p:spPr>
        <p:txBody>
          <a:bodyPr/>
          <a:lstStyle/>
          <a:p>
            <a:r>
              <a:rPr lang="en-GB" dirty="0" smtClean="0"/>
              <a:t>Thanks to </a:t>
            </a:r>
            <a:r>
              <a:rPr lang="en-GB" b="1" dirty="0" smtClean="0"/>
              <a:t>Manisha Caleb </a:t>
            </a:r>
            <a:r>
              <a:rPr lang="en-GB" dirty="0" smtClean="0"/>
              <a:t>for FRB slides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77" y="1662300"/>
            <a:ext cx="6469167" cy="497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234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Fast Radio Bursts</a:t>
            </a:r>
            <a:endParaRPr lang="en-GB" dirty="0"/>
          </a:p>
        </p:txBody>
      </p:sp>
      <p:sp>
        <p:nvSpPr>
          <p:cNvPr id="221" name="Fast - Only last a few ms; Radio - Discovery wavelength; Burst - Appear and disappear in a flash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03143" indent="-203143" defTabSz="266987">
              <a:spcBef>
                <a:spcPts val="1266"/>
              </a:spcBef>
              <a:buClr>
                <a:srgbClr val="002060"/>
              </a:buClr>
              <a:defRPr sz="2209">
                <a:solidFill>
                  <a:srgbClr val="FFFFFF"/>
                </a:solidFill>
              </a:defRPr>
            </a:pPr>
            <a:r>
              <a:rPr dirty="0">
                <a:solidFill>
                  <a:srgbClr val="002060"/>
                </a:solidFill>
              </a:rPr>
              <a:t>Fast - Only last a few </a:t>
            </a:r>
            <a:r>
              <a:rPr dirty="0" err="1">
                <a:solidFill>
                  <a:srgbClr val="002060"/>
                </a:solidFill>
              </a:rPr>
              <a:t>ms</a:t>
            </a:r>
            <a:r>
              <a:rPr dirty="0">
                <a:solidFill>
                  <a:srgbClr val="002060"/>
                </a:solidFill>
              </a:rPr>
              <a:t>; Radio - Discovery wavelength; Burst - Appear and disappear in a flash. </a:t>
            </a:r>
          </a:p>
          <a:p>
            <a:pPr marL="203143" indent="-203143" defTabSz="266987">
              <a:spcBef>
                <a:spcPts val="1266"/>
              </a:spcBef>
              <a:buClr>
                <a:srgbClr val="002060"/>
              </a:buClr>
              <a:defRPr sz="2209">
                <a:solidFill>
                  <a:srgbClr val="FFFFFF"/>
                </a:solidFill>
              </a:defRPr>
            </a:pPr>
            <a:r>
              <a:rPr dirty="0">
                <a:solidFill>
                  <a:srgbClr val="002060"/>
                </a:solidFill>
              </a:rPr>
              <a:t>Bright (&lt; 10</a:t>
            </a:r>
            <a:r>
              <a:rPr baseline="31999" dirty="0">
                <a:solidFill>
                  <a:srgbClr val="002060"/>
                </a:solidFill>
              </a:rPr>
              <a:t>44</a:t>
            </a:r>
            <a:r>
              <a:rPr dirty="0">
                <a:solidFill>
                  <a:srgbClr val="002060"/>
                </a:solidFill>
              </a:rPr>
              <a:t> erg s</a:t>
            </a:r>
            <a:r>
              <a:rPr baseline="31999" dirty="0">
                <a:solidFill>
                  <a:srgbClr val="002060"/>
                </a:solidFill>
              </a:rPr>
              <a:t>-1</a:t>
            </a:r>
            <a:r>
              <a:rPr dirty="0">
                <a:solidFill>
                  <a:srgbClr val="002060"/>
                </a:solidFill>
              </a:rPr>
              <a:t>), narrow and highly dispersed (DMs ~200 - 2600 pc/cc) pulses that are mostly singular and unique in their own way.</a:t>
            </a:r>
          </a:p>
          <a:p>
            <a:pPr marL="203143" indent="-203143" defTabSz="266987">
              <a:spcBef>
                <a:spcPts val="1266"/>
              </a:spcBef>
              <a:buClr>
                <a:srgbClr val="002060"/>
              </a:buClr>
              <a:defRPr sz="2209">
                <a:solidFill>
                  <a:srgbClr val="FFFFFF"/>
                </a:solidFill>
              </a:defRPr>
            </a:pPr>
            <a:r>
              <a:rPr dirty="0">
                <a:solidFill>
                  <a:srgbClr val="002060"/>
                </a:solidFill>
              </a:rPr>
              <a:t>Brightness temperatures (&gt; 10</a:t>
            </a:r>
            <a:r>
              <a:rPr baseline="31999" dirty="0">
                <a:solidFill>
                  <a:srgbClr val="002060"/>
                </a:solidFill>
              </a:rPr>
              <a:t>35</a:t>
            </a:r>
            <a:r>
              <a:rPr dirty="0">
                <a:solidFill>
                  <a:srgbClr val="002060"/>
                </a:solidFill>
              </a:rPr>
              <a:t> K) imply coherent emission</a:t>
            </a:r>
          </a:p>
          <a:p>
            <a:pPr marL="203143" indent="-203143" defTabSz="266987">
              <a:spcBef>
                <a:spcPts val="1266"/>
              </a:spcBef>
              <a:buClr>
                <a:srgbClr val="002060"/>
              </a:buClr>
              <a:defRPr sz="2209">
                <a:solidFill>
                  <a:srgbClr val="FFFFFF"/>
                </a:solidFill>
              </a:defRPr>
            </a:pPr>
            <a:r>
              <a:rPr dirty="0">
                <a:solidFill>
                  <a:srgbClr val="002060"/>
                </a:solidFill>
              </a:rPr>
              <a:t>DM = ∫</a:t>
            </a:r>
            <a:r>
              <a:rPr dirty="0" err="1">
                <a:solidFill>
                  <a:srgbClr val="002060"/>
                </a:solidFill>
              </a:rPr>
              <a:t>n</a:t>
            </a:r>
            <a:r>
              <a:rPr baseline="-5999" dirty="0" err="1">
                <a:solidFill>
                  <a:srgbClr val="002060"/>
                </a:solidFill>
              </a:rPr>
              <a:t>e</a:t>
            </a:r>
            <a:r>
              <a:rPr dirty="0" err="1">
                <a:solidFill>
                  <a:srgbClr val="002060"/>
                </a:solidFill>
              </a:rPr>
              <a:t>.dl</a:t>
            </a:r>
            <a:r>
              <a:rPr dirty="0">
                <a:solidFill>
                  <a:srgbClr val="002060"/>
                </a:solidFill>
              </a:rPr>
              <a:t> pc cm</a:t>
            </a:r>
            <a:r>
              <a:rPr baseline="31999" dirty="0">
                <a:solidFill>
                  <a:srgbClr val="002060"/>
                </a:solidFill>
              </a:rPr>
              <a:t>-3  </a:t>
            </a:r>
            <a:r>
              <a:rPr dirty="0">
                <a:solidFill>
                  <a:srgbClr val="002060"/>
                </a:solidFill>
              </a:rPr>
              <a:t>= integrated line-of-sight electron column density</a:t>
            </a:r>
            <a:r>
              <a:rPr baseline="31999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—&gt; proxy for distance</a:t>
            </a:r>
          </a:p>
          <a:p>
            <a:pPr marL="203143" indent="-203143" defTabSz="266987">
              <a:spcBef>
                <a:spcPts val="1266"/>
              </a:spcBef>
              <a:buClr>
                <a:srgbClr val="002060"/>
              </a:buClr>
              <a:defRPr sz="2209">
                <a:solidFill>
                  <a:srgbClr val="FFFFFF"/>
                </a:solidFill>
              </a:defRPr>
            </a:pPr>
            <a:r>
              <a:rPr dirty="0">
                <a:solidFill>
                  <a:srgbClr val="002060"/>
                </a:solidFill>
              </a:rPr>
              <a:t>Seen at 400 MHz, 1.4 GHz, 2 GHz, 800 MHz and 4 - 8 GHz.</a:t>
            </a:r>
          </a:p>
          <a:p>
            <a:pPr marL="203143" indent="-203143" defTabSz="266987">
              <a:spcBef>
                <a:spcPts val="1266"/>
              </a:spcBef>
              <a:buClr>
                <a:srgbClr val="002060"/>
              </a:buClr>
              <a:defRPr sz="2209">
                <a:solidFill>
                  <a:srgbClr val="FFFFFF"/>
                </a:solidFill>
              </a:defRPr>
            </a:pPr>
            <a:r>
              <a:rPr dirty="0">
                <a:solidFill>
                  <a:srgbClr val="002060"/>
                </a:solidFill>
              </a:rPr>
              <a:t>No statistically significant counterpart observed </a:t>
            </a:r>
            <a:r>
              <a:rPr dirty="0" smtClean="0">
                <a:solidFill>
                  <a:srgbClr val="002060"/>
                </a:solidFill>
              </a:rPr>
              <a:t>yet</a:t>
            </a:r>
            <a:endParaRPr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29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fill="hold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400942" y="1413363"/>
            <a:ext cx="3657599" cy="4523708"/>
          </a:xfrm>
        </p:spPr>
        <p:txBody>
          <a:bodyPr>
            <a:normAutofit lnSpcReduction="10000"/>
          </a:bodyPr>
          <a:lstStyle/>
          <a:p>
            <a:r>
              <a:rPr lang="en-GB" sz="2400" dirty="0" smtClean="0"/>
              <a:t>Jun 2018: 61+ FRBs</a:t>
            </a:r>
          </a:p>
          <a:p>
            <a:r>
              <a:rPr lang="en-GB" sz="2400" dirty="0" smtClean="0"/>
              <a:t>Multiple telescopes</a:t>
            </a:r>
          </a:p>
          <a:p>
            <a:r>
              <a:rPr lang="en-GB" sz="2400" dirty="0" smtClean="0"/>
              <a:t>Recent SKA conference: 250 FRBs</a:t>
            </a:r>
          </a:p>
          <a:p>
            <a:pPr lvl="1"/>
            <a:r>
              <a:rPr lang="en-GB" sz="2000" dirty="0" smtClean="0"/>
              <a:t>Mostly CHIME</a:t>
            </a:r>
          </a:p>
          <a:p>
            <a:pPr lvl="2"/>
            <a:r>
              <a:rPr lang="en-GB" sz="1600" dirty="0" smtClean="0"/>
              <a:t>400-800 MHz</a:t>
            </a:r>
          </a:p>
          <a:p>
            <a:r>
              <a:rPr lang="en-GB" sz="2400" dirty="0" smtClean="0"/>
              <a:t>Rumours of ~ 1000 detections now</a:t>
            </a:r>
          </a:p>
          <a:p>
            <a:r>
              <a:rPr lang="en-GB" sz="2400" dirty="0" smtClean="0"/>
              <a:t>None (1?) at &lt;200MHz</a:t>
            </a:r>
          </a:p>
          <a:p>
            <a:pPr lvl="1"/>
            <a:r>
              <a:rPr lang="en-GB" sz="2000" dirty="0" smtClean="0"/>
              <a:t>Scattering?</a:t>
            </a:r>
            <a:endParaRPr lang="en-GB" sz="2000" dirty="0"/>
          </a:p>
        </p:txBody>
      </p:sp>
      <p:pic>
        <p:nvPicPr>
          <p:cNvPr id="241" name="Screen Shot 2018-11-25 at 17.31.14.png" descr="Screen Shot 2018-11-25 at 17.31.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730" y="1650426"/>
            <a:ext cx="5373220" cy="4217978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Credit: Evan Keane"/>
          <p:cNvSpPr txBox="1"/>
          <p:nvPr/>
        </p:nvSpPr>
        <p:spPr>
          <a:xfrm>
            <a:off x="2419443" y="5937070"/>
            <a:ext cx="1625442" cy="287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dirty="0">
                <a:solidFill>
                  <a:srgbClr val="002060"/>
                </a:solidFill>
              </a:rPr>
              <a:t>Credit: Evan Keane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Discovery of FRBs with time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181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Repeating FRBs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FRB </a:t>
            </a:r>
            <a:r>
              <a:rPr lang="en-GB" dirty="0" smtClean="0"/>
              <a:t>121102</a:t>
            </a:r>
          </a:p>
          <a:p>
            <a:r>
              <a:rPr lang="en-GB" dirty="0"/>
              <a:t>Non-cataclysmic </a:t>
            </a:r>
            <a:r>
              <a:rPr lang="en-GB" dirty="0" smtClean="0"/>
              <a:t>progenitor</a:t>
            </a:r>
          </a:p>
          <a:p>
            <a:pPr lvl="1"/>
            <a:r>
              <a:rPr lang="en-GB" dirty="0" smtClean="0"/>
              <a:t>Unlike other FRBs (?)</a:t>
            </a:r>
            <a:endParaRPr lang="en-GB" dirty="0"/>
          </a:p>
          <a:p>
            <a:r>
              <a:rPr lang="en-GB" dirty="0"/>
              <a:t>Highly clustered in time, no underlying periodicity</a:t>
            </a:r>
          </a:p>
          <a:p>
            <a:r>
              <a:rPr lang="en-GB" dirty="0"/>
              <a:t>More than a 100 repeat pulses</a:t>
            </a:r>
          </a:p>
          <a:p>
            <a:r>
              <a:rPr lang="en-GB" dirty="0"/>
              <a:t>Observed DMs consistent to within a few %</a:t>
            </a:r>
          </a:p>
          <a:p>
            <a:r>
              <a:rPr lang="en-GB" dirty="0"/>
              <a:t>Frequency structure in pulses</a:t>
            </a:r>
          </a:p>
          <a:p>
            <a:r>
              <a:rPr lang="en-GB" dirty="0"/>
              <a:t>Highly polarised</a:t>
            </a:r>
          </a:p>
          <a:p>
            <a:r>
              <a:rPr lang="en-GB" dirty="0"/>
              <a:t>Localised to a host galaxy</a:t>
            </a:r>
          </a:p>
          <a:p>
            <a:r>
              <a:rPr lang="en-GB" dirty="0"/>
              <a:t>Intrinsically wide pulses. No signs of temporal broadening of </a:t>
            </a:r>
            <a:r>
              <a:rPr lang="en-GB" dirty="0" smtClean="0"/>
              <a:t>pulse widths.</a:t>
            </a:r>
          </a:p>
          <a:p>
            <a:pPr lvl="1"/>
            <a:r>
              <a:rPr lang="en-GB" dirty="0" smtClean="0"/>
              <a:t>Other FRBs : Intrinsic </a:t>
            </a:r>
            <a:r>
              <a:rPr lang="en-GB" dirty="0"/>
              <a:t>widths </a:t>
            </a:r>
            <a:r>
              <a:rPr lang="en-GB" dirty="0" smtClean="0"/>
              <a:t>narrower; </a:t>
            </a:r>
            <a:r>
              <a:rPr lang="en-GB" dirty="0"/>
              <a:t>s</a:t>
            </a:r>
            <a:r>
              <a:rPr lang="en-GB" dirty="0" smtClean="0"/>
              <a:t>ome exhibit </a:t>
            </a:r>
            <a:r>
              <a:rPr lang="en-GB" dirty="0"/>
              <a:t>temporal </a:t>
            </a:r>
            <a:r>
              <a:rPr lang="en-GB" dirty="0" smtClean="0"/>
              <a:t>broadening</a:t>
            </a:r>
          </a:p>
          <a:p>
            <a:r>
              <a:rPr lang="en-GB" dirty="0" smtClean="0"/>
              <a:t>There are now &gt; dozen repeater FRBs</a:t>
            </a:r>
          </a:p>
          <a:p>
            <a:pPr lvl="1"/>
            <a:r>
              <a:rPr lang="en-GB" dirty="0" smtClean="0"/>
              <a:t>2 (more?) populations?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791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Localisation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ASKAP has now localised 3 FRBs (~0.1” position error)</a:t>
            </a:r>
          </a:p>
          <a:p>
            <a:pPr lvl="1"/>
            <a:r>
              <a:rPr lang="en-GB" dirty="0" smtClean="0"/>
              <a:t>Detected in incoherent mode </a:t>
            </a:r>
          </a:p>
          <a:p>
            <a:pPr lvl="1"/>
            <a:r>
              <a:rPr lang="en-GB" dirty="0" smtClean="0"/>
              <a:t>Buffered data used to image FRB candidates </a:t>
            </a:r>
          </a:p>
          <a:p>
            <a:pPr lvl="1"/>
            <a:r>
              <a:rPr lang="en-GB" dirty="0" smtClean="0"/>
              <a:t>Optical redshifts obtained towards host galaxies</a:t>
            </a:r>
          </a:p>
          <a:p>
            <a:r>
              <a:rPr lang="en-GB" dirty="0" smtClean="0"/>
              <a:t>Results compatible with DM vs z predictions</a:t>
            </a:r>
          </a:p>
          <a:p>
            <a:r>
              <a:rPr lang="en-GB" dirty="0" smtClean="0"/>
              <a:t>Paper in </a:t>
            </a:r>
            <a:r>
              <a:rPr lang="en-GB" i="1" dirty="0" smtClean="0"/>
              <a:t>Science</a:t>
            </a:r>
            <a:r>
              <a:rPr lang="en-GB" dirty="0" smtClean="0"/>
              <a:t> coming soon…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948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“Missing Baryons” with FRBs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57200" y="3969965"/>
                <a:ext cx="8229600" cy="2695755"/>
              </a:xfrm>
            </p:spPr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Ω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GB" dirty="0" smtClean="0"/>
                  <a:t> known from CMB</a:t>
                </a:r>
              </a:p>
              <a:p>
                <a:pPr lvl="1"/>
                <a:r>
                  <a:rPr lang="en-GB" dirty="0" smtClean="0"/>
                  <a:t>5</a:t>
                </a:r>
                <a:r>
                  <a:rPr lang="en-GB" dirty="0"/>
                  <a:t>% of </a:t>
                </a:r>
                <a:r>
                  <a:rPr lang="en-GB" dirty="0" smtClean="0"/>
                  <a:t>cosmic </a:t>
                </a:r>
                <a:r>
                  <a:rPr lang="en-GB" dirty="0"/>
                  <a:t>baryons at z </a:t>
                </a:r>
                <a:r>
                  <a:rPr lang="en-GB" dirty="0" smtClean="0"/>
                  <a:t>~ </a:t>
                </a:r>
                <a:r>
                  <a:rPr lang="en-GB" dirty="0"/>
                  <a:t>0 </a:t>
                </a:r>
                <a:r>
                  <a:rPr lang="en-GB" dirty="0" smtClean="0"/>
                  <a:t>within galaxies</a:t>
                </a:r>
              </a:p>
              <a:p>
                <a:pPr lvl="1"/>
                <a:r>
                  <a:rPr lang="en-GB" dirty="0"/>
                  <a:t>5% </a:t>
                </a:r>
                <a:r>
                  <a:rPr lang="en-GB" dirty="0" smtClean="0"/>
                  <a:t>in </a:t>
                </a:r>
                <a:r>
                  <a:rPr lang="en-GB" dirty="0"/>
                  <a:t>massive </a:t>
                </a:r>
                <a:r>
                  <a:rPr lang="en-GB" dirty="0" smtClean="0"/>
                  <a:t>group </a:t>
                </a:r>
                <a:r>
                  <a:rPr lang="en-GB" dirty="0"/>
                  <a:t>and </a:t>
                </a:r>
                <a:r>
                  <a:rPr lang="en-GB" dirty="0" smtClean="0"/>
                  <a:t>cluster coronae </a:t>
                </a:r>
              </a:p>
              <a:p>
                <a:pPr lvl="1"/>
                <a:r>
                  <a:rPr lang="en-GB" dirty="0" smtClean="0"/>
                  <a:t>30</a:t>
                </a:r>
                <a:r>
                  <a:rPr lang="en-GB" dirty="0"/>
                  <a:t>% </a:t>
                </a:r>
                <a:r>
                  <a:rPr lang="en-GB" dirty="0" smtClean="0"/>
                  <a:t>in warm </a:t>
                </a:r>
                <a:r>
                  <a:rPr lang="en-GB" dirty="0"/>
                  <a:t>intergalactic </a:t>
                </a:r>
                <a:r>
                  <a:rPr lang="en-GB" dirty="0" smtClean="0"/>
                  <a:t>phase</a:t>
                </a:r>
              </a:p>
              <a:p>
                <a:pPr lvl="1"/>
                <a:r>
                  <a:rPr lang="en-GB" dirty="0" smtClean="0"/>
                  <a:t>60% “missing”</a:t>
                </a:r>
              </a:p>
              <a:p>
                <a:r>
                  <a:rPr lang="en-GB" dirty="0" smtClean="0"/>
                  <a:t>FRB DM directly detects all baryons </a:t>
                </a:r>
                <a:r>
                  <a:rPr lang="en-GB" dirty="0"/>
                  <a:t>along </a:t>
                </a:r>
                <a:r>
                  <a:rPr lang="en-GB" dirty="0" smtClean="0"/>
                  <a:t>l-o-s</a:t>
                </a:r>
              </a:p>
              <a:p>
                <a:r>
                  <a:rPr lang="en-GB" dirty="0"/>
                  <a:t>Missing baryons location an important element of </a:t>
                </a:r>
                <a:r>
                  <a:rPr lang="en-GB" dirty="0" smtClean="0"/>
                  <a:t>galaxy halo </a:t>
                </a:r>
                <a:r>
                  <a:rPr lang="en-GB" dirty="0"/>
                  <a:t>accretion and feedback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3969965"/>
                <a:ext cx="8229600" cy="2695755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729421" y="2447756"/>
            <a:ext cx="31357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 </a:t>
            </a:r>
            <a:r>
              <a:rPr lang="en-GB" dirty="0"/>
              <a:t> </a:t>
            </a:r>
            <a:r>
              <a:rPr lang="en-GB" dirty="0" smtClean="0"/>
              <a:t>z=1 </a:t>
            </a:r>
            <a:r>
              <a:rPr lang="en-GB" dirty="0"/>
              <a:t>FRB DM probability </a:t>
            </a:r>
            <a:r>
              <a:rPr lang="en-GB" dirty="0" smtClean="0"/>
              <a:t>distribution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321" y="1164958"/>
            <a:ext cx="4229100" cy="287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053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Cosmology with FRBs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921" y="1158876"/>
            <a:ext cx="8229600" cy="623842"/>
          </a:xfrm>
        </p:spPr>
        <p:txBody>
          <a:bodyPr/>
          <a:lstStyle/>
          <a:p>
            <a:r>
              <a:rPr lang="en-GB" dirty="0" smtClean="0"/>
              <a:t>FRBs as cosmic ruler; measure DM(z)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06" y="3975931"/>
            <a:ext cx="48291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26" y="1782718"/>
            <a:ext cx="8618537" cy="227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67314" y="4052843"/>
            <a:ext cx="1476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Zhou et al. 2014</a:t>
            </a:r>
          </a:p>
        </p:txBody>
      </p:sp>
    </p:spTree>
    <p:extLst>
      <p:ext uri="{BB962C8B-B14F-4D97-AF65-F5344CB8AC3E}">
        <p14:creationId xmlns:p14="http://schemas.microsoft.com/office/powerpoint/2010/main" val="296070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</a:t>
            </a:r>
            <a:r>
              <a:rPr lang="en-US" b="1" dirty="0" err="1"/>
              <a:t>osmology</a:t>
            </a:r>
            <a:r>
              <a:rPr lang="en-US" b="1" dirty="0"/>
              <a:t> with the SKA1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Thanks to Richard </a:t>
            </a:r>
            <a:r>
              <a:rPr lang="en-US" dirty="0" err="1" smtClean="0"/>
              <a:t>Battye</a:t>
            </a:r>
            <a:endParaRPr lang="en-US" dirty="0" smtClean="0"/>
          </a:p>
          <a:p>
            <a:r>
              <a:rPr lang="en-GB" dirty="0" smtClean="0"/>
              <a:t>More details at: arXiv:1811.02743</a:t>
            </a:r>
            <a:endParaRPr lang="en-US" dirty="0" smtClean="0"/>
          </a:p>
          <a:p>
            <a:r>
              <a:rPr lang="en-US" dirty="0" smtClean="0"/>
              <a:t>Continuum </a:t>
            </a:r>
            <a:r>
              <a:rPr lang="en-US" dirty="0"/>
              <a:t>science </a:t>
            </a:r>
            <a:endParaRPr lang="en-US" dirty="0" smtClean="0"/>
          </a:p>
          <a:p>
            <a:pPr lvl="1"/>
            <a:r>
              <a:rPr lang="en-US" dirty="0" smtClean="0"/>
              <a:t>Source surveys</a:t>
            </a:r>
            <a:endParaRPr lang="en-US" dirty="0"/>
          </a:p>
          <a:p>
            <a:pPr lvl="2"/>
            <a:r>
              <a:rPr lang="en-US" dirty="0" smtClean="0"/>
              <a:t>2D </a:t>
            </a:r>
            <a:r>
              <a:rPr lang="en-US" dirty="0"/>
              <a:t>correlation </a:t>
            </a:r>
            <a:r>
              <a:rPr lang="en-US" dirty="0" smtClean="0"/>
              <a:t>function</a:t>
            </a:r>
          </a:p>
          <a:p>
            <a:pPr lvl="2"/>
            <a:r>
              <a:rPr lang="en-US" dirty="0" smtClean="0"/>
              <a:t>Integrated Sachs-Wolfe</a:t>
            </a:r>
            <a:endParaRPr lang="en-US" dirty="0"/>
          </a:p>
          <a:p>
            <a:pPr lvl="2"/>
            <a:r>
              <a:rPr lang="en-US" dirty="0" smtClean="0"/>
              <a:t>Cosmic </a:t>
            </a:r>
            <a:r>
              <a:rPr lang="en-US" dirty="0"/>
              <a:t>Dipole, Isotropy, </a:t>
            </a:r>
            <a:r>
              <a:rPr lang="en-US" dirty="0" smtClean="0"/>
              <a:t>Homogeneity</a:t>
            </a:r>
            <a:endParaRPr lang="en-US" dirty="0"/>
          </a:p>
          <a:p>
            <a:pPr lvl="1"/>
            <a:r>
              <a:rPr lang="en-US" dirty="0" smtClean="0"/>
              <a:t>Radio </a:t>
            </a:r>
            <a:r>
              <a:rPr lang="en-US" dirty="0"/>
              <a:t>Weak Lensing (RWL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HI Galaxies (HIGRS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HI intensity mapping (IM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84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Medium Deep Band 2 Survey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SKA1-MID in Band </a:t>
            </a:r>
            <a:r>
              <a:rPr lang="en-GB" dirty="0" smtClean="0"/>
              <a:t>2 (0.95 – 1.76 GHz)</a:t>
            </a:r>
            <a:endParaRPr lang="en-GB" dirty="0"/>
          </a:p>
          <a:p>
            <a:r>
              <a:rPr lang="en-GB" dirty="0" smtClean="0"/>
              <a:t>Covering 5,000deg</a:t>
            </a:r>
            <a:r>
              <a:rPr lang="en-GB" baseline="30000" dirty="0" smtClean="0"/>
              <a:t>2.</a:t>
            </a:r>
            <a:endParaRPr lang="en-GB" dirty="0" smtClean="0"/>
          </a:p>
          <a:p>
            <a:r>
              <a:rPr lang="en-GB" dirty="0" smtClean="0"/>
              <a:t>10,000 hours.</a:t>
            </a:r>
          </a:p>
          <a:p>
            <a:r>
              <a:rPr lang="en-GB" dirty="0" smtClean="0"/>
              <a:t>Single </a:t>
            </a:r>
            <a:r>
              <a:rPr lang="en-GB" dirty="0"/>
              <a:t>point FoV~1 deg</a:t>
            </a:r>
            <a:r>
              <a:rPr lang="en-GB" baseline="30000" dirty="0"/>
              <a:t>2</a:t>
            </a:r>
            <a:endParaRPr lang="en-GB" dirty="0"/>
          </a:p>
          <a:p>
            <a:r>
              <a:rPr lang="en-GB" dirty="0"/>
              <a:t>Integration time per pointing is 2 hours</a:t>
            </a:r>
          </a:p>
          <a:p>
            <a:r>
              <a:rPr lang="en-GB" dirty="0"/>
              <a:t>2 sub-bands to cover all Band 2</a:t>
            </a:r>
          </a:p>
          <a:p>
            <a:r>
              <a:rPr lang="en-GB" dirty="0"/>
              <a:t>Commensal </a:t>
            </a:r>
            <a:r>
              <a:rPr lang="en-GB" dirty="0" smtClean="0"/>
              <a:t>(?) with </a:t>
            </a:r>
            <a:r>
              <a:rPr lang="en-GB" dirty="0"/>
              <a:t>the magnetism KSP</a:t>
            </a:r>
          </a:p>
          <a:p>
            <a:pPr lvl="1"/>
            <a:r>
              <a:rPr lang="en-GB" dirty="0"/>
              <a:t>Data products for all 4 polarisations will be required. </a:t>
            </a:r>
          </a:p>
          <a:p>
            <a:r>
              <a:rPr lang="en-GB" dirty="0"/>
              <a:t>The weak lensing experiment requires use of the longest baselines (150km).</a:t>
            </a:r>
          </a:p>
          <a:p>
            <a:r>
              <a:rPr lang="en-GB" dirty="0"/>
              <a:t>HI requires spectral line data products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357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Wide shallow Band 1 survey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SKA1-MID in </a:t>
            </a:r>
            <a:r>
              <a:rPr lang="en-GB" dirty="0" smtClean="0"/>
              <a:t>Band 1.</a:t>
            </a:r>
          </a:p>
          <a:p>
            <a:r>
              <a:rPr lang="en-GB" dirty="0" smtClean="0"/>
              <a:t>Covers 20,000deg</a:t>
            </a:r>
            <a:r>
              <a:rPr lang="en-GB" baseline="30000" dirty="0" smtClean="0"/>
              <a:t>2</a:t>
            </a:r>
            <a:r>
              <a:rPr lang="en-GB" dirty="0" smtClean="0"/>
              <a:t>. </a:t>
            </a:r>
          </a:p>
          <a:p>
            <a:r>
              <a:rPr lang="en-GB" dirty="0" smtClean="0"/>
              <a:t>10,000 hours.</a:t>
            </a:r>
          </a:p>
          <a:p>
            <a:r>
              <a:rPr lang="en-GB" dirty="0" smtClean="0"/>
              <a:t>Integration </a:t>
            </a:r>
            <a:r>
              <a:rPr lang="en-GB" dirty="0"/>
              <a:t>time pointing is ~1 hour</a:t>
            </a:r>
          </a:p>
          <a:p>
            <a:r>
              <a:rPr lang="en-GB" dirty="0"/>
              <a:t>3 sub-bands to cover all Band 1</a:t>
            </a:r>
          </a:p>
          <a:p>
            <a:r>
              <a:rPr lang="en-GB" dirty="0"/>
              <a:t> HI IM data products are primarily autocorrelations</a:t>
            </a:r>
          </a:p>
          <a:p>
            <a:pPr lvl="1"/>
            <a:r>
              <a:rPr lang="en-GB" dirty="0" smtClean="0"/>
              <a:t>Some </a:t>
            </a:r>
            <a:r>
              <a:rPr lang="en-GB" dirty="0"/>
              <a:t>short baseline visibilities for </a:t>
            </a:r>
            <a:r>
              <a:rPr lang="en-GB" dirty="0" smtClean="0"/>
              <a:t>calibration</a:t>
            </a:r>
          </a:p>
          <a:p>
            <a:pPr lvl="1"/>
            <a:r>
              <a:rPr lang="en-GB" dirty="0" smtClean="0"/>
              <a:t>“Fast-scanning” at constant elevation observing mode</a:t>
            </a:r>
            <a:endParaRPr lang="en-GB" dirty="0"/>
          </a:p>
          <a:p>
            <a:r>
              <a:rPr lang="en-GB" dirty="0"/>
              <a:t>Continuum mapping</a:t>
            </a:r>
          </a:p>
          <a:p>
            <a:pPr lvl="1"/>
            <a:r>
              <a:rPr lang="en-GB" dirty="0" smtClean="0"/>
              <a:t>150km </a:t>
            </a:r>
            <a:r>
              <a:rPr lang="en-GB" dirty="0"/>
              <a:t>baselines </a:t>
            </a:r>
            <a:r>
              <a:rPr lang="en-GB" dirty="0" smtClean="0"/>
              <a:t>desired</a:t>
            </a:r>
          </a:p>
          <a:p>
            <a:pPr lvl="1"/>
            <a:r>
              <a:rPr lang="en-GB" dirty="0" smtClean="0"/>
              <a:t>Is this commensal with the IM experiment?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071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Deep SKA1-LOW Survey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HI IM (interferometric) with SKA1-LOW</a:t>
            </a:r>
            <a:endParaRPr lang="en-GB" dirty="0" smtClean="0"/>
          </a:p>
          <a:p>
            <a:r>
              <a:rPr lang="en-GB" dirty="0" smtClean="0"/>
              <a:t>Covers </a:t>
            </a:r>
            <a:r>
              <a:rPr lang="en-GB" dirty="0" smtClean="0"/>
              <a:t>100 deg</a:t>
            </a:r>
            <a:r>
              <a:rPr lang="en-GB" baseline="30000" dirty="0" smtClean="0"/>
              <a:t>2</a:t>
            </a:r>
            <a:endParaRPr lang="en-GB" dirty="0"/>
          </a:p>
          <a:p>
            <a:r>
              <a:rPr lang="en-GB" dirty="0" smtClean="0"/>
              <a:t>5,000 </a:t>
            </a:r>
            <a:r>
              <a:rPr lang="en-GB" dirty="0" smtClean="0"/>
              <a:t>hours</a:t>
            </a:r>
          </a:p>
          <a:p>
            <a:pPr lvl="1"/>
            <a:r>
              <a:rPr lang="en-GB" dirty="0"/>
              <a:t>H</a:t>
            </a:r>
            <a:r>
              <a:rPr lang="en-GB" dirty="0" smtClean="0"/>
              <a:t>andful of fields with 1000+ hour integration</a:t>
            </a:r>
          </a:p>
          <a:p>
            <a:pPr lvl="1"/>
            <a:r>
              <a:rPr lang="en-GB" dirty="0"/>
              <a:t>Is this even a capability of SDP’s</a:t>
            </a:r>
            <a:r>
              <a:rPr lang="en-GB" dirty="0" smtClean="0"/>
              <a:t>?</a:t>
            </a:r>
            <a:endParaRPr lang="en-GB" dirty="0"/>
          </a:p>
          <a:p>
            <a:r>
              <a:rPr lang="en-GB" dirty="0"/>
              <a:t>F</a:t>
            </a:r>
            <a:r>
              <a:rPr lang="en-GB" dirty="0" smtClean="0"/>
              <a:t>requencies 200 – 350 </a:t>
            </a:r>
            <a:r>
              <a:rPr lang="en-GB" dirty="0" smtClean="0"/>
              <a:t>MHz</a:t>
            </a:r>
          </a:p>
          <a:p>
            <a:pPr lvl="1"/>
            <a:r>
              <a:rPr lang="en-GB" dirty="0"/>
              <a:t>E</a:t>
            </a:r>
            <a:r>
              <a:rPr lang="en-GB" dirty="0" smtClean="0"/>
              <a:t>quivalent </a:t>
            </a:r>
            <a:r>
              <a:rPr lang="en-GB" dirty="0"/>
              <a:t>to </a:t>
            </a:r>
            <a:r>
              <a:rPr lang="en-GB" dirty="0" smtClean="0"/>
              <a:t>z = 3 – </a:t>
            </a:r>
            <a:r>
              <a:rPr lang="en-GB" dirty="0" smtClean="0"/>
              <a:t>6</a:t>
            </a:r>
            <a:endParaRPr lang="en-GB" dirty="0"/>
          </a:p>
          <a:p>
            <a:pPr lvl="1"/>
            <a:r>
              <a:rPr lang="en-GB" dirty="0" smtClean="0"/>
              <a:t>Two sub-bands</a:t>
            </a:r>
            <a:endParaRPr lang="en-GB" dirty="0" smtClean="0"/>
          </a:p>
          <a:p>
            <a:r>
              <a:rPr lang="en-GB" dirty="0" smtClean="0"/>
              <a:t>Commensal with </a:t>
            </a:r>
            <a:r>
              <a:rPr lang="en-GB" dirty="0" err="1" smtClean="0"/>
              <a:t>EoR</a:t>
            </a:r>
            <a:r>
              <a:rPr lang="en-GB" dirty="0" smtClean="0"/>
              <a:t> observations 50 – 200 </a:t>
            </a:r>
            <a:r>
              <a:rPr lang="en-GB" dirty="0" smtClean="0"/>
              <a:t>MHz (4 more sub-bands)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1457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</a:t>
            </a:r>
            <a:r>
              <a:rPr lang="en-GB" dirty="0" smtClean="0"/>
              <a:t>urveys – source counts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9FB241A-2BFC-DD48-B1BE-667447438266}"/>
              </a:ext>
            </a:extLst>
          </p:cNvPr>
          <p:cNvSpPr txBox="1"/>
          <p:nvPr/>
        </p:nvSpPr>
        <p:spPr>
          <a:xfrm>
            <a:off x="5438345" y="1283858"/>
            <a:ext cx="2920992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u="sng" dirty="0"/>
              <a:t>Medium-Deep band 2</a:t>
            </a:r>
          </a:p>
          <a:p>
            <a:endParaRPr lang="en-GB" sz="2400" dirty="0"/>
          </a:p>
          <a:p>
            <a:pPr marL="285750" indent="-285750">
              <a:buFontTx/>
              <a:buChar char="-"/>
            </a:pPr>
            <a:r>
              <a:rPr lang="en-GB" sz="2400" dirty="0"/>
              <a:t>5000 deg</a:t>
            </a:r>
            <a:r>
              <a:rPr lang="en-GB" sz="2400" baseline="30000" dirty="0"/>
              <a:t>2</a:t>
            </a:r>
          </a:p>
          <a:p>
            <a:pPr marL="285750" indent="-285750">
              <a:buFontTx/>
              <a:buChar char="-"/>
            </a:pPr>
            <a:r>
              <a:rPr lang="en-GB" sz="2400" dirty="0"/>
              <a:t>8</a:t>
            </a:r>
            <a:r>
              <a:rPr lang="en-GB" sz="2400" dirty="0">
                <a:latin typeface="Symbol" pitchFamily="2" charset="2"/>
              </a:rPr>
              <a:t>m</a:t>
            </a:r>
            <a:r>
              <a:rPr lang="en-GB" sz="2400" dirty="0"/>
              <a:t>Jy detection</a:t>
            </a:r>
          </a:p>
          <a:p>
            <a:pPr marL="285750" indent="-285750">
              <a:buFontTx/>
              <a:buChar char="-"/>
            </a:pPr>
            <a:r>
              <a:rPr lang="en-GB" sz="2400" dirty="0"/>
              <a:t>6x10</a:t>
            </a:r>
            <a:r>
              <a:rPr lang="en-GB" sz="2400" baseline="30000" dirty="0"/>
              <a:t>7</a:t>
            </a:r>
            <a:r>
              <a:rPr lang="en-GB" sz="2400" dirty="0"/>
              <a:t> sources</a:t>
            </a:r>
          </a:p>
          <a:p>
            <a:pPr marL="285750" indent="-285750">
              <a:buFontTx/>
              <a:buChar char="-"/>
            </a:pPr>
            <a:r>
              <a:rPr lang="en-GB" sz="2400" dirty="0"/>
              <a:t>HIGRS &amp; RWL</a:t>
            </a:r>
          </a:p>
          <a:p>
            <a:pPr marL="285750" indent="-285750">
              <a:buFontTx/>
              <a:buChar char="-"/>
            </a:pPr>
            <a:endParaRPr lang="en-GB" sz="2400" dirty="0"/>
          </a:p>
          <a:p>
            <a:r>
              <a:rPr lang="en-GB" sz="2400" u="sng" dirty="0"/>
              <a:t>Wide band 1</a:t>
            </a:r>
          </a:p>
          <a:p>
            <a:endParaRPr lang="en-GB" sz="2400" dirty="0"/>
          </a:p>
          <a:p>
            <a:pPr marL="285750" indent="-285750">
              <a:buFontTx/>
              <a:buChar char="-"/>
            </a:pPr>
            <a:r>
              <a:rPr lang="en-GB" sz="2400" dirty="0"/>
              <a:t>20000 deg</a:t>
            </a:r>
            <a:r>
              <a:rPr lang="en-GB" sz="2400" baseline="30000" dirty="0"/>
              <a:t>2</a:t>
            </a:r>
          </a:p>
          <a:p>
            <a:pPr marL="285750" indent="-285750">
              <a:buFontTx/>
              <a:buChar char="-"/>
            </a:pPr>
            <a:r>
              <a:rPr lang="en-GB" sz="2400" dirty="0"/>
              <a:t>22</a:t>
            </a:r>
            <a:r>
              <a:rPr lang="en-GB" sz="2400" dirty="0">
                <a:latin typeface="Symbol" pitchFamily="2" charset="2"/>
              </a:rPr>
              <a:t>m</a:t>
            </a:r>
            <a:r>
              <a:rPr lang="en-GB" sz="2400" dirty="0"/>
              <a:t>Jy detection</a:t>
            </a:r>
          </a:p>
          <a:p>
            <a:pPr marL="285750" indent="-285750">
              <a:buFontTx/>
              <a:buChar char="-"/>
            </a:pPr>
            <a:r>
              <a:rPr lang="en-GB" sz="2400" dirty="0"/>
              <a:t>10</a:t>
            </a:r>
            <a:r>
              <a:rPr lang="en-GB" sz="2400" baseline="30000" dirty="0"/>
              <a:t>8</a:t>
            </a:r>
            <a:r>
              <a:rPr lang="en-GB" sz="2400" dirty="0"/>
              <a:t> sources</a:t>
            </a:r>
          </a:p>
          <a:p>
            <a:pPr marL="285750" indent="-285750">
              <a:buFontTx/>
              <a:buChar char="-"/>
            </a:pPr>
            <a:r>
              <a:rPr lang="en-GB" sz="2400" dirty="0"/>
              <a:t>2D </a:t>
            </a:r>
            <a:r>
              <a:rPr lang="en-GB" sz="2400" dirty="0" err="1"/>
              <a:t>corr</a:t>
            </a:r>
            <a:r>
              <a:rPr lang="en-GB" sz="2400" dirty="0"/>
              <a:t> </a:t>
            </a:r>
            <a:r>
              <a:rPr lang="en-GB" sz="2400" dirty="0" err="1"/>
              <a:t>fn</a:t>
            </a:r>
            <a:r>
              <a:rPr lang="en-GB" sz="2400" dirty="0"/>
              <a:t> &amp; IM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30" y="1155670"/>
            <a:ext cx="3469400" cy="5295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6635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BE044B-3E38-4D44-8344-DB43DFABD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2D correlation function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333145"/>
            <a:ext cx="8229600" cy="3595698"/>
          </a:xfrm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BCB69CC8-5324-7041-A58F-430A1717F24F}"/>
                  </a:ext>
                </a:extLst>
              </p:cNvPr>
              <p:cNvSpPr txBox="1"/>
              <p:nvPr/>
            </p:nvSpPr>
            <p:spPr>
              <a:xfrm>
                <a:off x="420129" y="5103340"/>
                <a:ext cx="834785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400" dirty="0" smtClean="0"/>
                  <a:t>Multi-tracer technique on different radio source populations</a:t>
                </a:r>
              </a:p>
              <a:p>
                <a:pPr marL="285750" lvl="4" indent="-28575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T</a:t>
                </a:r>
                <a:r>
                  <a:rPr lang="en-GB" sz="2400" dirty="0" smtClean="0"/>
                  <a:t>race underlying DM </a:t>
                </a:r>
                <a:r>
                  <a:rPr lang="en-GB" sz="2400" dirty="0"/>
                  <a:t>distribution </a:t>
                </a:r>
                <a:r>
                  <a:rPr lang="en-GB" sz="2400" dirty="0" smtClean="0"/>
                  <a:t>with </a:t>
                </a:r>
                <a:r>
                  <a:rPr lang="en-GB" sz="2400" dirty="0"/>
                  <a:t>different </a:t>
                </a:r>
                <a:r>
                  <a:rPr lang="en-GB" sz="2400" dirty="0" smtClean="0"/>
                  <a:t>biases</a:t>
                </a:r>
              </a:p>
              <a:p>
                <a:pPr marL="342900" lvl="4" indent="-342900">
                  <a:buFont typeface="Arial" panose="020B0604020202020204" pitchFamily="34" charset="0"/>
                  <a:buChar char="•"/>
                </a:pPr>
                <a:r>
                  <a:rPr lang="en-GB" sz="2400" dirty="0" smtClean="0"/>
                  <a:t>Constrain the non-</a:t>
                </a:r>
                <a:r>
                  <a:rPr lang="en-GB" sz="2400" dirty="0" err="1" smtClean="0"/>
                  <a:t>Gaussianity</a:t>
                </a:r>
                <a:r>
                  <a:rPr lang="en-GB" sz="2400" dirty="0" smtClean="0"/>
                  <a:t> parameter,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𝑁𝐿</m:t>
                        </m:r>
                      </m:sub>
                    </m:sSub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BCB69CC8-5324-7041-A58F-430A1717F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29" y="5103340"/>
                <a:ext cx="8347856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1023" t="-2713" b="-81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29" y="1214527"/>
            <a:ext cx="8229600" cy="376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104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Integrated Sachs-Wolfe Effect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ISW arises from CMB photons falling into and then climbing out of gravitational potential wells</a:t>
                </a:r>
              </a:p>
              <a:p>
                <a:pPr lvl="1"/>
                <a:r>
                  <a:rPr lang="en-GB" dirty="0" smtClean="0"/>
                  <a:t>Gravitational blue-shift followed by a red-shift</a:t>
                </a:r>
              </a:p>
              <a:p>
                <a:pPr lvl="1"/>
                <a:r>
                  <a:rPr lang="en-GB" dirty="0" smtClean="0"/>
                  <a:t>Dark Energy causes potentials to evolve and the blue and red shifts do not perfectly cancel</a:t>
                </a:r>
              </a:p>
              <a:p>
                <a:r>
                  <a:rPr lang="en-GB" dirty="0" smtClean="0"/>
                  <a:t>Correlate CMB with radio survey (a tracer of the underlying matter distribution)</a:t>
                </a:r>
              </a:p>
              <a:p>
                <a:r>
                  <a:rPr lang="en-GB" dirty="0" smtClean="0"/>
                  <a:t>Constrain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GB" dirty="0" smtClean="0"/>
                  <a:t> in DE models</a:t>
                </a:r>
              </a:p>
              <a:p>
                <a:r>
                  <a:rPr lang="en-GB" dirty="0" smtClean="0"/>
                  <a:t>Constrain primordial non-</a:t>
                </a:r>
                <a:r>
                  <a:rPr lang="en-GB" dirty="0" err="1" smtClean="0"/>
                  <a:t>Gaussianity</a:t>
                </a:r>
                <a:endParaRPr lang="en-GB" dirty="0" smtClean="0"/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r="-20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0321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15161</TotalTime>
  <Words>1376</Words>
  <Application>Microsoft Office PowerPoint</Application>
  <PresentationFormat>On-screen Show (4:3)</PresentationFormat>
  <Paragraphs>238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SRCs – Science Requirements  </vt:lpstr>
      <vt:lpstr>Contents</vt:lpstr>
      <vt:lpstr>Cosmology with the SKA1</vt:lpstr>
      <vt:lpstr>Medium Deep Band 2 Survey</vt:lpstr>
      <vt:lpstr>Wide shallow Band 1 survey</vt:lpstr>
      <vt:lpstr>Deep SKA1-LOW Survey</vt:lpstr>
      <vt:lpstr>Surveys – source counts</vt:lpstr>
      <vt:lpstr>2D correlation function</vt:lpstr>
      <vt:lpstr>Integrated Sachs-Wolfe Effect</vt:lpstr>
      <vt:lpstr>Cosmic Dipole, Isotropy, Homogeneity</vt:lpstr>
      <vt:lpstr>Issues</vt:lpstr>
      <vt:lpstr>Weak lensing</vt:lpstr>
      <vt:lpstr>Issues</vt:lpstr>
      <vt:lpstr>HI galaxy survey probes</vt:lpstr>
      <vt:lpstr>SKA redshifts</vt:lpstr>
      <vt:lpstr>Bayesian model fitting</vt:lpstr>
      <vt:lpstr>Simulation results</vt:lpstr>
      <vt:lpstr>Intensity Mapping with SKA</vt:lpstr>
      <vt:lpstr>Issues</vt:lpstr>
      <vt:lpstr>Fast and slow transients</vt:lpstr>
      <vt:lpstr>Slow transients – luminosity vs rise time</vt:lpstr>
      <vt:lpstr>Slow transient observing</vt:lpstr>
      <vt:lpstr>Fast Radio Bursts - Lorimer burst</vt:lpstr>
      <vt:lpstr>Fast Radio Bursts</vt:lpstr>
      <vt:lpstr>Discovery of FRBs with time</vt:lpstr>
      <vt:lpstr>Repeating FRBs</vt:lpstr>
      <vt:lpstr>Localisation</vt:lpstr>
      <vt:lpstr>“Missing Baryons” with FRBs</vt:lpstr>
      <vt:lpstr>Cosmology with FRBs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 Towards Construction</dc:title>
  <dc:creator>pa25</dc:creator>
  <cp:lastModifiedBy>Keith James Bruno Grainge</cp:lastModifiedBy>
  <cp:revision>159</cp:revision>
  <dcterms:created xsi:type="dcterms:W3CDTF">2019-04-08T08:23:51Z</dcterms:created>
  <dcterms:modified xsi:type="dcterms:W3CDTF">2019-06-27T09:25:07Z</dcterms:modified>
</cp:coreProperties>
</file>