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75" r:id="rId2"/>
    <p:sldId id="276" r:id="rId3"/>
    <p:sldId id="280" r:id="rId4"/>
    <p:sldId id="281" r:id="rId5"/>
    <p:sldId id="277" r:id="rId6"/>
    <p:sldId id="279" r:id="rId7"/>
    <p:sldId id="274" r:id="rId8"/>
    <p:sldId id="273" r:id="rId9"/>
    <p:sldId id="282" r:id="rId10"/>
    <p:sldId id="266" r:id="rId11"/>
    <p:sldId id="267" r:id="rId12"/>
    <p:sldId id="278" r:id="rId13"/>
    <p:sldId id="283" r:id="rId14"/>
    <p:sldId id="259" r:id="rId15"/>
    <p:sldId id="284"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4C8A"/>
    <a:srgbClr val="C321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698" autoAdjust="0"/>
    <p:restoredTop sz="67586"/>
  </p:normalViewPr>
  <p:slideViewPr>
    <p:cSldViewPr showGuides="1">
      <p:cViewPr varScale="1">
        <p:scale>
          <a:sx n="76" d="100"/>
          <a:sy n="76" d="100"/>
        </p:scale>
        <p:origin x="960" y="19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átum hely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D5D7BA5-086C-47C7-940D-9E705F57DC77}" type="datetimeFigureOut">
              <a:rPr lang="en-US" smtClean="0"/>
              <a:t>6/27/19</a:t>
            </a:fld>
            <a:endParaRPr lang="en-US"/>
          </a:p>
        </p:txBody>
      </p:sp>
      <p:sp>
        <p:nvSpPr>
          <p:cNvPr id="4" name="Diakép hely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Jegyzetek hely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6" name="Élőláb hely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Dia számának hely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DD0C50-DECB-42D6-A7BD-AEABC140C9FE}" type="slidenum">
              <a:rPr lang="en-US" smtClean="0"/>
              <a:t>‹#›</a:t>
            </a:fld>
            <a:endParaRPr lang="en-US"/>
          </a:p>
        </p:txBody>
      </p:sp>
    </p:spTree>
    <p:extLst>
      <p:ext uri="{BB962C8B-B14F-4D97-AF65-F5344CB8AC3E}">
        <p14:creationId xmlns:p14="http://schemas.microsoft.com/office/powerpoint/2010/main" val="38212308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iki.refeds.org/download/attachments/1606087/GEANT_DP_CoCo_ver1.0.pdf?version=1&amp;modificationDate=1450367740260&amp;api=v2" TargetMode="External"/><Relationship Id="rId2" Type="http://schemas.openxmlformats.org/officeDocument/2006/relationships/slide" Target="../slides/slide9.xml"/><Relationship Id="rId1" Type="http://schemas.openxmlformats.org/officeDocument/2006/relationships/notesMaster" Target="../notesMasters/notesMaster1.xml"/><Relationship Id="rId5" Type="http://schemas.openxmlformats.org/officeDocument/2006/relationships/hyperlink" Target="https://wiki.geant.org/download/attachments/123766285/WISE-SCI-Baseline-AUP-V1.0.1-draft.pdf?version=1&amp;modificationDate=1557297275149&amp;api=v2" TargetMode="External"/><Relationship Id="rId4" Type="http://schemas.openxmlformats.org/officeDocument/2006/relationships/hyperlink" Target="https://aarc-project.eu/guidelines/aarc-g040/"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9EDD0C50-DECB-42D6-A7BD-AEABC140C9FE}" type="slidenum">
              <a:rPr lang="en-US" smtClean="0"/>
              <a:t>1</a:t>
            </a:fld>
            <a:endParaRPr lang="en-US" dirty="0"/>
          </a:p>
        </p:txBody>
      </p:sp>
    </p:spTree>
    <p:extLst>
      <p:ext uri="{BB962C8B-B14F-4D97-AF65-F5344CB8AC3E}">
        <p14:creationId xmlns:p14="http://schemas.microsoft.com/office/powerpoint/2010/main" val="41459830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Data conforming to IVOA standards</a:t>
            </a:r>
          </a:p>
        </p:txBody>
      </p:sp>
      <p:sp>
        <p:nvSpPr>
          <p:cNvPr id="4" name="Slide Number Placeholder 3"/>
          <p:cNvSpPr>
            <a:spLocks noGrp="1"/>
          </p:cNvSpPr>
          <p:nvPr>
            <p:ph type="sldNum" sz="quarter" idx="5"/>
          </p:nvPr>
        </p:nvSpPr>
        <p:spPr/>
        <p:txBody>
          <a:bodyPr/>
          <a:lstStyle/>
          <a:p>
            <a:fld id="{9EDD0C50-DECB-42D6-A7BD-AEABC140C9FE}" type="slidenum">
              <a:rPr lang="en-US" smtClean="0"/>
              <a:t>7</a:t>
            </a:fld>
            <a:endParaRPr lang="en-US"/>
          </a:p>
        </p:txBody>
      </p:sp>
    </p:spTree>
    <p:extLst>
      <p:ext uri="{BB962C8B-B14F-4D97-AF65-F5344CB8AC3E}">
        <p14:creationId xmlns:p14="http://schemas.microsoft.com/office/powerpoint/2010/main" val="6654818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dirty="0">
                <a:solidFill>
                  <a:schemeClr val="tx1"/>
                </a:solidFill>
                <a:effectLst/>
                <a:latin typeface="+mn-lt"/>
                <a:ea typeface="+mn-ea"/>
                <a:cs typeface="+mn-cs"/>
              </a:rPr>
              <a:t>GÉANT Data Protection Code of Conduct version 1 (DPCoCo-v1) [</a:t>
            </a:r>
            <a:r>
              <a:rPr lang="en-US" sz="1200" b="0" i="0" u="sng" strike="noStrike" kern="1200" dirty="0">
                <a:solidFill>
                  <a:schemeClr val="tx1"/>
                </a:solidFill>
                <a:effectLst/>
                <a:latin typeface="+mn-lt"/>
                <a:ea typeface="+mn-ea"/>
                <a:cs typeface="+mn-cs"/>
                <a:hlinkClick r:id="rId3"/>
              </a:rPr>
              <a:t>DPCoCo-v1</a:t>
            </a:r>
            <a:r>
              <a:rPr lang="en-US" sz="1200" b="0" i="0" u="none" strike="noStrike" kern="1200" dirty="0">
                <a:solidFill>
                  <a:schemeClr val="tx1"/>
                </a:solidFill>
                <a:effectLst/>
                <a:latin typeface="+mn-lt"/>
                <a:ea typeface="+mn-ea"/>
                <a:cs typeface="+mn-cs"/>
              </a:rPr>
              <a:t>] is implicit, since it reflects the Data Protection Directive and means compliance with applicable European rules (see [</a:t>
            </a:r>
            <a:r>
              <a:rPr lang="en-US" sz="1200" b="0" i="0" u="sng" strike="noStrike" kern="1200" dirty="0">
                <a:solidFill>
                  <a:schemeClr val="tx1"/>
                </a:solidFill>
                <a:effectLst/>
                <a:latin typeface="+mn-lt"/>
                <a:ea typeface="+mn-ea"/>
                <a:cs typeface="+mn-cs"/>
                <a:hlinkClick r:id="rId4"/>
              </a:rPr>
              <a:t>AARC-G040</a:t>
            </a:r>
            <a:r>
              <a:rPr lang="en-US" sz="1200" b="0" i="0" u="none" strike="noStrike" kern="1200" dirty="0">
                <a:solidFill>
                  <a:schemeClr val="tx1"/>
                </a:solidFill>
                <a:effectLst/>
                <a:latin typeface="+mn-lt"/>
                <a:ea typeface="+mn-ea"/>
                <a:cs typeface="+mn-cs"/>
              </a:rPr>
              <a:t>]). </a:t>
            </a:r>
          </a:p>
          <a:p>
            <a:pPr rtl="0" fontAlgn="base"/>
            <a:endParaRPr lang="en-US" sz="1200" b="0" i="0" u="none" strike="noStrike" kern="1200" dirty="0">
              <a:solidFill>
                <a:schemeClr val="tx1"/>
              </a:solidFill>
              <a:effectLst/>
              <a:latin typeface="+mn-lt"/>
              <a:ea typeface="+mn-ea"/>
              <a:cs typeface="+mn-cs"/>
            </a:endParaRP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To reduce the burden on the users and increase the likelihood that they will read the AUP as they access resources from multiple service and resource providers, the AAI services should adopt the WISE Baseline AUP model [</a:t>
            </a:r>
            <a:r>
              <a:rPr lang="en-US" sz="1200" b="0" i="0" u="sng" strike="noStrike" kern="1200" dirty="0">
                <a:solidFill>
                  <a:schemeClr val="tx1"/>
                </a:solidFill>
                <a:effectLst/>
                <a:latin typeface="+mn-lt"/>
                <a:ea typeface="+mn-ea"/>
                <a:cs typeface="+mn-cs"/>
                <a:hlinkClick r:id="rId5"/>
              </a:rPr>
              <a:t>WISE-AUP</a:t>
            </a:r>
            <a:r>
              <a:rPr lang="en-US" sz="1200" b="0" i="0" u="none" strike="noStrike" kern="1200" dirty="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5"/>
          </p:nvPr>
        </p:nvSpPr>
        <p:spPr/>
        <p:txBody>
          <a:bodyPr/>
          <a:lstStyle/>
          <a:p>
            <a:fld id="{9EDD0C50-DECB-42D6-A7BD-AEABC140C9FE}" type="slidenum">
              <a:rPr lang="en-US" smtClean="0"/>
              <a:t>9</a:t>
            </a:fld>
            <a:endParaRPr lang="en-US"/>
          </a:p>
        </p:txBody>
      </p:sp>
    </p:spTree>
    <p:extLst>
      <p:ext uri="{BB962C8B-B14F-4D97-AF65-F5344CB8AC3E}">
        <p14:creationId xmlns:p14="http://schemas.microsoft.com/office/powerpoint/2010/main" val="21996538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ímdia">
    <p:spTree>
      <p:nvGrpSpPr>
        <p:cNvPr id="1" name=""/>
        <p:cNvGrpSpPr/>
        <p:nvPr/>
      </p:nvGrpSpPr>
      <p:grpSpPr>
        <a:xfrm>
          <a:off x="0" y="0"/>
          <a:ext cx="0" cy="0"/>
          <a:chOff x="0" y="0"/>
          <a:chExt cx="0" cy="0"/>
        </a:xfrm>
      </p:grpSpPr>
      <p:sp>
        <p:nvSpPr>
          <p:cNvPr id="3" name="Alcím 2"/>
          <p:cNvSpPr>
            <a:spLocks noGrp="1"/>
          </p:cNvSpPr>
          <p:nvPr>
            <p:ph type="subTitle" idx="1" hasCustomPrompt="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Subtitle of presentation</a:t>
            </a:r>
            <a:endParaRPr lang="hu-HU" dirty="0"/>
          </a:p>
        </p:txBody>
      </p:sp>
      <p:sp>
        <p:nvSpPr>
          <p:cNvPr id="9" name="Dátum helye 8"/>
          <p:cNvSpPr>
            <a:spLocks noGrp="1"/>
          </p:cNvSpPr>
          <p:nvPr>
            <p:ph type="dt" sz="half" idx="10"/>
          </p:nvPr>
        </p:nvSpPr>
        <p:spPr/>
        <p:txBody>
          <a:bodyPr/>
          <a:lstStyle/>
          <a:p>
            <a:fld id="{4CDE74AF-DF70-420B-B961-6277597FB77F}" type="datetime1">
              <a:rPr lang="en-US" smtClean="0"/>
              <a:t>6/27/19</a:t>
            </a:fld>
            <a:endParaRPr lang="en-US"/>
          </a:p>
        </p:txBody>
      </p:sp>
      <p:sp>
        <p:nvSpPr>
          <p:cNvPr id="10" name="Élőláb helye 9"/>
          <p:cNvSpPr>
            <a:spLocks noGrp="1"/>
          </p:cNvSpPr>
          <p:nvPr>
            <p:ph type="ftr" sz="quarter" idx="11"/>
          </p:nvPr>
        </p:nvSpPr>
        <p:spPr/>
        <p:txBody>
          <a:bodyPr/>
          <a:lstStyle>
            <a:lvl1pPr>
              <a:defRPr/>
            </a:lvl1pPr>
          </a:lstStyle>
          <a:p>
            <a:r>
              <a:rPr lang="en-US"/>
              <a:t>Name Occasion / Place (through “Insert / Footer” menu)</a:t>
            </a:r>
          </a:p>
        </p:txBody>
      </p:sp>
      <p:sp>
        <p:nvSpPr>
          <p:cNvPr id="11" name="Dia számának helye 10"/>
          <p:cNvSpPr>
            <a:spLocks noGrp="1"/>
          </p:cNvSpPr>
          <p:nvPr>
            <p:ph type="sldNum" sz="quarter" idx="12"/>
          </p:nvPr>
        </p:nvSpPr>
        <p:spPr/>
        <p:txBody>
          <a:bodyPr/>
          <a:lstStyle/>
          <a:p>
            <a:fld id="{21C23383-0AE7-40E5-9F87-76DEF8E7EADA}" type="slidenum">
              <a:rPr lang="en-US" smtClean="0"/>
              <a:t>‹#›</a:t>
            </a:fld>
            <a:endParaRPr lang="en-US"/>
          </a:p>
        </p:txBody>
      </p:sp>
      <p:sp>
        <p:nvSpPr>
          <p:cNvPr id="13" name="Cím 12"/>
          <p:cNvSpPr>
            <a:spLocks noGrp="1"/>
          </p:cNvSpPr>
          <p:nvPr>
            <p:ph type="title" hasCustomPrompt="1"/>
          </p:nvPr>
        </p:nvSpPr>
        <p:spPr>
          <a:xfrm>
            <a:off x="457200" y="2132856"/>
            <a:ext cx="8229600" cy="936104"/>
          </a:xfrm>
        </p:spPr>
        <p:txBody>
          <a:bodyPr/>
          <a:lstStyle>
            <a:lvl1pPr>
              <a:defRPr>
                <a:solidFill>
                  <a:srgbClr val="204C8A"/>
                </a:solidFill>
                <a:latin typeface="+mj-lt"/>
              </a:defRPr>
            </a:lvl1pPr>
          </a:lstStyle>
          <a:p>
            <a:r>
              <a:rPr lang="nl-NL" dirty="0"/>
              <a:t>Title of the presentation</a:t>
            </a:r>
            <a:endParaRPr lang="en-US" dirty="0"/>
          </a:p>
        </p:txBody>
      </p:sp>
    </p:spTree>
    <p:extLst>
      <p:ext uri="{BB962C8B-B14F-4D97-AF65-F5344CB8AC3E}">
        <p14:creationId xmlns:p14="http://schemas.microsoft.com/office/powerpoint/2010/main" val="3885104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hasCustomPrompt="1"/>
          </p:nvPr>
        </p:nvSpPr>
        <p:spPr>
          <a:xfrm>
            <a:off x="457200" y="980728"/>
            <a:ext cx="8229600" cy="936104"/>
          </a:xfrm>
        </p:spPr>
        <p:txBody>
          <a:bodyPr/>
          <a:lstStyle>
            <a:lvl1pPr>
              <a:defRPr/>
            </a:lvl1pPr>
          </a:lstStyle>
          <a:p>
            <a:r>
              <a:rPr lang="nl-NL" dirty="0"/>
              <a:t>Title of Slide</a:t>
            </a:r>
            <a:endParaRPr lang="en-US" dirty="0"/>
          </a:p>
        </p:txBody>
      </p:sp>
      <p:sp>
        <p:nvSpPr>
          <p:cNvPr id="3" name="Függőleges szöveg helye 2"/>
          <p:cNvSpPr>
            <a:spLocks noGrp="1"/>
          </p:cNvSpPr>
          <p:nvPr>
            <p:ph type="body" orient="vert" idx="1" hasCustomPrompt="1"/>
          </p:nvPr>
        </p:nvSpPr>
        <p:spPr/>
        <p:txBody>
          <a:bodyPr vert="eaVert"/>
          <a:lstStyle/>
          <a:p>
            <a:pPr lvl="0"/>
            <a:r>
              <a:rPr lang="nl-NL" dirty="0"/>
              <a:t>Add text to first level</a:t>
            </a:r>
            <a:endParaRPr lang="hu-HU" dirty="0"/>
          </a:p>
          <a:p>
            <a:pPr lvl="1"/>
            <a:r>
              <a:rPr lang="nl-NL" dirty="0"/>
              <a:t>Second level</a:t>
            </a:r>
            <a:endParaRPr lang="hu-HU" dirty="0"/>
          </a:p>
          <a:p>
            <a:pPr lvl="2"/>
            <a:r>
              <a:rPr lang="nl-NL" dirty="0"/>
              <a:t>Third level</a:t>
            </a:r>
            <a:endParaRPr lang="hu-HU" dirty="0"/>
          </a:p>
          <a:p>
            <a:pPr lvl="3"/>
            <a:r>
              <a:rPr lang="nl-NL" dirty="0"/>
              <a:t>Fourth level</a:t>
            </a:r>
            <a:endParaRPr lang="hu-HU" dirty="0"/>
          </a:p>
          <a:p>
            <a:pPr lvl="4"/>
            <a:r>
              <a:rPr lang="nl-NL" dirty="0"/>
              <a:t>Fifth level</a:t>
            </a:r>
            <a:endParaRPr lang="hu-HU" dirty="0"/>
          </a:p>
        </p:txBody>
      </p:sp>
      <p:sp>
        <p:nvSpPr>
          <p:cNvPr id="4" name="Dátum helye 3"/>
          <p:cNvSpPr>
            <a:spLocks noGrp="1"/>
          </p:cNvSpPr>
          <p:nvPr>
            <p:ph type="dt" sz="half" idx="10"/>
          </p:nvPr>
        </p:nvSpPr>
        <p:spPr/>
        <p:txBody>
          <a:bodyPr/>
          <a:lstStyle/>
          <a:p>
            <a:fld id="{29A49104-EB2E-4D5F-ACFB-B023B46912E8}" type="datetime1">
              <a:rPr lang="en-US" smtClean="0"/>
              <a:t>6/27/19</a:t>
            </a:fld>
            <a:endParaRPr lang="en-US"/>
          </a:p>
        </p:txBody>
      </p:sp>
      <p:sp>
        <p:nvSpPr>
          <p:cNvPr id="5" name="Élőláb helye 4"/>
          <p:cNvSpPr>
            <a:spLocks noGrp="1"/>
          </p:cNvSpPr>
          <p:nvPr>
            <p:ph type="ftr" sz="quarter" idx="11"/>
          </p:nvPr>
        </p:nvSpPr>
        <p:spPr/>
        <p:txBody>
          <a:bodyPr/>
          <a:lstStyle/>
          <a:p>
            <a:r>
              <a:rPr lang="en-US"/>
              <a:t>Name Occasion / Place (through “Insert / Footer” menu)</a:t>
            </a:r>
          </a:p>
        </p:txBody>
      </p:sp>
      <p:sp>
        <p:nvSpPr>
          <p:cNvPr id="6" name="Dia számának helye 5"/>
          <p:cNvSpPr>
            <a:spLocks noGrp="1"/>
          </p:cNvSpPr>
          <p:nvPr>
            <p:ph type="sldNum" sz="quarter" idx="12"/>
          </p:nvPr>
        </p:nvSpPr>
        <p:spPr/>
        <p:txBody>
          <a:bodyPr/>
          <a:lstStyle/>
          <a:p>
            <a:fld id="{21C23383-0AE7-40E5-9F87-76DEF8E7EADA}" type="slidenum">
              <a:rPr lang="en-US" smtClean="0"/>
              <a:t>‹#›</a:t>
            </a:fld>
            <a:endParaRPr lang="en-US"/>
          </a:p>
        </p:txBody>
      </p:sp>
    </p:spTree>
    <p:extLst>
      <p:ext uri="{BB962C8B-B14F-4D97-AF65-F5344CB8AC3E}">
        <p14:creationId xmlns:p14="http://schemas.microsoft.com/office/powerpoint/2010/main" val="9648616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hasCustomPrompt="1"/>
          </p:nvPr>
        </p:nvSpPr>
        <p:spPr>
          <a:xfrm>
            <a:off x="6629400" y="980728"/>
            <a:ext cx="2057400" cy="5145435"/>
          </a:xfrm>
        </p:spPr>
        <p:txBody>
          <a:bodyPr vert="eaVert"/>
          <a:lstStyle>
            <a:lvl1pPr>
              <a:defRPr/>
            </a:lvl1pPr>
          </a:lstStyle>
          <a:p>
            <a:r>
              <a:rPr lang="nl-NL" dirty="0"/>
              <a:t>Title of Slide</a:t>
            </a:r>
            <a:endParaRPr lang="en-US" dirty="0"/>
          </a:p>
        </p:txBody>
      </p:sp>
      <p:sp>
        <p:nvSpPr>
          <p:cNvPr id="3" name="Függőleges szöveg helye 2"/>
          <p:cNvSpPr>
            <a:spLocks noGrp="1"/>
          </p:cNvSpPr>
          <p:nvPr>
            <p:ph type="body" orient="vert" idx="1" hasCustomPrompt="1"/>
          </p:nvPr>
        </p:nvSpPr>
        <p:spPr>
          <a:xfrm>
            <a:off x="457200" y="980728"/>
            <a:ext cx="6019800" cy="5145435"/>
          </a:xfrm>
        </p:spPr>
        <p:txBody>
          <a:bodyPr vert="eaVert"/>
          <a:lstStyle/>
          <a:p>
            <a:pPr lvl="0"/>
            <a:r>
              <a:rPr lang="nl-NL" dirty="0"/>
              <a:t>Add text to first level</a:t>
            </a:r>
            <a:endParaRPr lang="hu-HU" dirty="0"/>
          </a:p>
          <a:p>
            <a:pPr lvl="1"/>
            <a:r>
              <a:rPr lang="nl-NL" dirty="0"/>
              <a:t>Second level</a:t>
            </a:r>
            <a:endParaRPr lang="hu-HU" dirty="0"/>
          </a:p>
          <a:p>
            <a:pPr lvl="2"/>
            <a:r>
              <a:rPr lang="nl-NL" dirty="0"/>
              <a:t>Third level</a:t>
            </a:r>
            <a:endParaRPr lang="hu-HU" dirty="0"/>
          </a:p>
          <a:p>
            <a:pPr lvl="3"/>
            <a:r>
              <a:rPr lang="nl-NL" dirty="0"/>
              <a:t>Fourth level</a:t>
            </a:r>
            <a:endParaRPr lang="hu-HU" dirty="0"/>
          </a:p>
          <a:p>
            <a:pPr lvl="4"/>
            <a:r>
              <a:rPr lang="nl-NL" dirty="0"/>
              <a:t>Fifth level</a:t>
            </a:r>
            <a:endParaRPr lang="hu-HU" dirty="0"/>
          </a:p>
        </p:txBody>
      </p:sp>
      <p:sp>
        <p:nvSpPr>
          <p:cNvPr id="4" name="Dátum helye 3"/>
          <p:cNvSpPr>
            <a:spLocks noGrp="1"/>
          </p:cNvSpPr>
          <p:nvPr>
            <p:ph type="dt" sz="half" idx="10"/>
          </p:nvPr>
        </p:nvSpPr>
        <p:spPr/>
        <p:txBody>
          <a:bodyPr/>
          <a:lstStyle/>
          <a:p>
            <a:fld id="{DA0AA3D2-4D13-4C4E-8AF6-6633FB10D7DB}" type="datetime1">
              <a:rPr lang="en-US" smtClean="0"/>
              <a:t>6/27/19</a:t>
            </a:fld>
            <a:endParaRPr lang="en-US"/>
          </a:p>
        </p:txBody>
      </p:sp>
      <p:sp>
        <p:nvSpPr>
          <p:cNvPr id="5" name="Élőláb helye 4"/>
          <p:cNvSpPr>
            <a:spLocks noGrp="1"/>
          </p:cNvSpPr>
          <p:nvPr>
            <p:ph type="ftr" sz="quarter" idx="11"/>
          </p:nvPr>
        </p:nvSpPr>
        <p:spPr/>
        <p:txBody>
          <a:bodyPr/>
          <a:lstStyle/>
          <a:p>
            <a:r>
              <a:rPr lang="en-US"/>
              <a:t>Name Occasion / Place (through “Insert / Footer” menu)</a:t>
            </a:r>
          </a:p>
        </p:txBody>
      </p:sp>
      <p:sp>
        <p:nvSpPr>
          <p:cNvPr id="6" name="Dia számának helye 5"/>
          <p:cNvSpPr>
            <a:spLocks noGrp="1"/>
          </p:cNvSpPr>
          <p:nvPr>
            <p:ph type="sldNum" sz="quarter" idx="12"/>
          </p:nvPr>
        </p:nvSpPr>
        <p:spPr/>
        <p:txBody>
          <a:bodyPr/>
          <a:lstStyle/>
          <a:p>
            <a:fld id="{21C23383-0AE7-40E5-9F87-76DEF8E7EADA}" type="slidenum">
              <a:rPr lang="en-US" smtClean="0"/>
              <a:t>‹#›</a:t>
            </a:fld>
            <a:endParaRPr lang="en-US"/>
          </a:p>
        </p:txBody>
      </p:sp>
    </p:spTree>
    <p:extLst>
      <p:ext uri="{BB962C8B-B14F-4D97-AF65-F5344CB8AC3E}">
        <p14:creationId xmlns:p14="http://schemas.microsoft.com/office/powerpoint/2010/main" val="31699942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ext">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D23AC0B2-B076-5E46-98CC-F9BA3AC3A18F}"/>
              </a:ext>
            </a:extLst>
          </p:cNvPr>
          <p:cNvSpPr>
            <a:spLocks noGrp="1"/>
          </p:cNvSpPr>
          <p:nvPr>
            <p:ph type="title" hasCustomPrompt="1"/>
          </p:nvPr>
        </p:nvSpPr>
        <p:spPr>
          <a:xfrm>
            <a:off x="2579077" y="81816"/>
            <a:ext cx="4728796" cy="752475"/>
          </a:xfrm>
          <a:prstGeom prst="rect">
            <a:avLst/>
          </a:prstGeom>
        </p:spPr>
        <p:txBody>
          <a:bodyPr>
            <a:normAutofit/>
          </a:bodyPr>
          <a:lstStyle>
            <a:lvl1pPr>
              <a:defRPr sz="2200" b="1" i="0">
                <a:solidFill>
                  <a:srgbClr val="0E67AD"/>
                </a:solidFill>
                <a:latin typeface="Open Sans" panose="020B0606030504020204" pitchFamily="34" charset="0"/>
                <a:ea typeface="Open Sans" panose="020B0606030504020204" pitchFamily="34" charset="0"/>
                <a:cs typeface="Open Sans" panose="020B0606030504020204" pitchFamily="34" charset="0"/>
              </a:defRPr>
            </a:lvl1pPr>
          </a:lstStyle>
          <a:p>
            <a:r>
              <a:rPr lang="en" dirty="0"/>
              <a:t>Click here to add title</a:t>
            </a:r>
            <a:endParaRPr lang="en-US" dirty="0"/>
          </a:p>
        </p:txBody>
      </p:sp>
      <p:sp>
        <p:nvSpPr>
          <p:cNvPr id="19" name="Subtitle 2">
            <a:extLst>
              <a:ext uri="{FF2B5EF4-FFF2-40B4-BE49-F238E27FC236}">
                <a16:creationId xmlns:a16="http://schemas.microsoft.com/office/drawing/2014/main" id="{774C3D26-9746-1B4C-8101-DEC853A720A8}"/>
              </a:ext>
            </a:extLst>
          </p:cNvPr>
          <p:cNvSpPr>
            <a:spLocks noGrp="1"/>
          </p:cNvSpPr>
          <p:nvPr>
            <p:ph type="subTitle" idx="14" hasCustomPrompt="1"/>
          </p:nvPr>
        </p:nvSpPr>
        <p:spPr>
          <a:xfrm>
            <a:off x="2579077" y="982798"/>
            <a:ext cx="4728795" cy="369332"/>
          </a:xfrm>
          <a:prstGeom prst="rect">
            <a:avLst/>
          </a:prstGeom>
        </p:spPr>
        <p:txBody>
          <a:bodyPr wrap="square">
            <a:spAutoFit/>
          </a:bodyPr>
          <a:lstStyle>
            <a:lvl1pPr marL="0" indent="0" algn="l">
              <a:buNone/>
              <a:defRPr sz="1800" b="0" i="1" baseline="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dirty="0"/>
              <a:t>Click here to add subtitle</a:t>
            </a:r>
          </a:p>
        </p:txBody>
      </p:sp>
      <p:sp>
        <p:nvSpPr>
          <p:cNvPr id="3" name="Espace réservé du texte 2">
            <a:extLst>
              <a:ext uri="{FF2B5EF4-FFF2-40B4-BE49-F238E27FC236}">
                <a16:creationId xmlns:a16="http://schemas.microsoft.com/office/drawing/2014/main" id="{C6B20CF5-E585-CD41-BAD6-1969BBA40D4C}"/>
              </a:ext>
            </a:extLst>
          </p:cNvPr>
          <p:cNvSpPr>
            <a:spLocks noGrp="1"/>
          </p:cNvSpPr>
          <p:nvPr>
            <p:ph type="body" sz="quarter" idx="15" hasCustomPrompt="1"/>
          </p:nvPr>
        </p:nvSpPr>
        <p:spPr>
          <a:xfrm>
            <a:off x="692564" y="1825625"/>
            <a:ext cx="8007763" cy="4263160"/>
          </a:xfrm>
          <a:prstGeom prst="rect">
            <a:avLst/>
          </a:prstGeom>
        </p:spPr>
        <p:txBody>
          <a:bodyPr/>
          <a:lstStyle>
            <a:lvl1pPr>
              <a:defRPr sz="1800" b="0">
                <a:solidFill>
                  <a:srgbClr val="0E67AD"/>
                </a:solidFill>
                <a:latin typeface="Open Sans" panose="020B0606030504020204" pitchFamily="34" charset="0"/>
                <a:ea typeface="Open Sans" panose="020B0606030504020204" pitchFamily="34" charset="0"/>
                <a:cs typeface="Open Sans" panose="020B0606030504020204" pitchFamily="34" charset="0"/>
              </a:defRPr>
            </a:lvl1pPr>
            <a:lvl2pPr marL="514350" indent="-171450">
              <a:buFont typeface="Wingdings" pitchFamily="2" charset="2"/>
              <a:buChar char="§"/>
              <a:defRPr sz="1600" b="0" i="0">
                <a:latin typeface="Open Sans" panose="020B0606030504020204" pitchFamily="34" charset="0"/>
                <a:ea typeface="Open Sans" panose="020B0606030504020204" pitchFamily="34" charset="0"/>
                <a:cs typeface="Open Sans" panose="020B0606030504020204" pitchFamily="34" charset="0"/>
              </a:defRPr>
            </a:lvl2pPr>
            <a:lvl3pPr marL="857250" indent="-171450">
              <a:buFont typeface="Courier New" panose="02070309020205020404" pitchFamily="49" charset="0"/>
              <a:buChar char="o"/>
              <a:defRPr sz="1400">
                <a:latin typeface="Open Sans" panose="020B0606030504020204" pitchFamily="34" charset="0"/>
                <a:ea typeface="Open Sans" panose="020B0606030504020204" pitchFamily="34" charset="0"/>
                <a:cs typeface="Open Sans" panose="020B0606030504020204" pitchFamily="34" charset="0"/>
              </a:defRPr>
            </a:lvl3pPr>
            <a:lvl4pPr marL="1200150" indent="-171450">
              <a:buSzPct val="70000"/>
              <a:buFont typeface="Wingdings" pitchFamily="2" charset="2"/>
              <a:buChar char="Ø"/>
              <a:defRPr sz="1200" b="0" i="0">
                <a:latin typeface="Open Sans" panose="020B0606030504020204" pitchFamily="34" charset="0"/>
                <a:ea typeface="Open Sans" panose="020B0606030504020204" pitchFamily="34" charset="0"/>
                <a:cs typeface="Open Sans" panose="020B0606030504020204" pitchFamily="34" charset="0"/>
              </a:defRPr>
            </a:lvl4pPr>
            <a:lvl5pPr>
              <a:defRPr sz="1200" b="0" i="0">
                <a:latin typeface="Open Sans" panose="020B0606030504020204" pitchFamily="34" charset="0"/>
                <a:ea typeface="Open Sans" panose="020B0606030504020204" pitchFamily="34" charset="0"/>
                <a:cs typeface="Open Sans" panose="020B0606030504020204" pitchFamily="34" charset="0"/>
              </a:defRPr>
            </a:lvl5pPr>
          </a:lstStyle>
          <a:p>
            <a:r>
              <a:rPr lang="fr-FR" dirty="0"/>
              <a:t>Click here to add text</a:t>
            </a:r>
          </a:p>
          <a:p>
            <a:pPr lvl="1"/>
            <a:r>
              <a:rPr lang="fr-FR" dirty="0"/>
              <a:t>Second level</a:t>
            </a:r>
          </a:p>
          <a:p>
            <a:pPr lvl="2"/>
            <a:r>
              <a:rPr lang="fr-FR" dirty="0"/>
              <a:t>Third level</a:t>
            </a:r>
          </a:p>
          <a:p>
            <a:pPr lvl="3"/>
            <a:r>
              <a:rPr lang="fr-FR" dirty="0"/>
              <a:t>Fourth level</a:t>
            </a:r>
          </a:p>
          <a:p>
            <a:pPr lvl="4"/>
            <a:r>
              <a:rPr lang="fr-FR" dirty="0"/>
              <a:t>Fifth level</a:t>
            </a:r>
          </a:p>
        </p:txBody>
      </p:sp>
    </p:spTree>
    <p:extLst>
      <p:ext uri="{BB962C8B-B14F-4D97-AF65-F5344CB8AC3E}">
        <p14:creationId xmlns:p14="http://schemas.microsoft.com/office/powerpoint/2010/main" val="21494105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hasCustomPrompt="1"/>
          </p:nvPr>
        </p:nvSpPr>
        <p:spPr/>
        <p:txBody>
          <a:bodyPr/>
          <a:lstStyle>
            <a:lvl1pPr>
              <a:defRPr/>
            </a:lvl1pPr>
          </a:lstStyle>
          <a:p>
            <a:r>
              <a:rPr lang="nl-NL" dirty="0"/>
              <a:t>Title of Slide</a:t>
            </a:r>
            <a:endParaRPr lang="en-US" dirty="0"/>
          </a:p>
        </p:txBody>
      </p:sp>
      <p:sp>
        <p:nvSpPr>
          <p:cNvPr id="3" name="Tartalom helye 2"/>
          <p:cNvSpPr>
            <a:spLocks noGrp="1"/>
          </p:cNvSpPr>
          <p:nvPr>
            <p:ph idx="1" hasCustomPrompt="1"/>
          </p:nvPr>
        </p:nvSpPr>
        <p:spPr/>
        <p:txBody>
          <a:bodyPr/>
          <a:lstStyle/>
          <a:p>
            <a:pPr lvl="0"/>
            <a:r>
              <a:rPr lang="nl-NL" dirty="0"/>
              <a:t>Add text to first level</a:t>
            </a:r>
            <a:endParaRPr lang="hu-HU" dirty="0"/>
          </a:p>
          <a:p>
            <a:pPr lvl="1"/>
            <a:r>
              <a:rPr lang="nl-NL" dirty="0"/>
              <a:t>Second level</a:t>
            </a:r>
            <a:endParaRPr lang="hu-HU" dirty="0"/>
          </a:p>
          <a:p>
            <a:pPr lvl="2"/>
            <a:r>
              <a:rPr lang="nl-NL" dirty="0"/>
              <a:t>Third level</a:t>
            </a:r>
            <a:endParaRPr lang="hu-HU" dirty="0"/>
          </a:p>
          <a:p>
            <a:pPr lvl="3"/>
            <a:r>
              <a:rPr lang="nl-NL" dirty="0"/>
              <a:t>Fourth level</a:t>
            </a:r>
            <a:endParaRPr lang="hu-HU" dirty="0"/>
          </a:p>
          <a:p>
            <a:pPr lvl="4"/>
            <a:r>
              <a:rPr lang="nl-NL" dirty="0"/>
              <a:t>Fifth level</a:t>
            </a:r>
            <a:endParaRPr lang="hu-HU" dirty="0"/>
          </a:p>
        </p:txBody>
      </p:sp>
      <p:sp>
        <p:nvSpPr>
          <p:cNvPr id="4" name="Dátum helye 3"/>
          <p:cNvSpPr>
            <a:spLocks noGrp="1"/>
          </p:cNvSpPr>
          <p:nvPr>
            <p:ph type="dt" sz="half" idx="10"/>
          </p:nvPr>
        </p:nvSpPr>
        <p:spPr/>
        <p:txBody>
          <a:bodyPr/>
          <a:lstStyle/>
          <a:p>
            <a:fld id="{49A3DF3E-3089-4AED-AF81-1C563FC7C746}" type="datetime1">
              <a:rPr lang="en-US" smtClean="0"/>
              <a:t>6/27/19</a:t>
            </a:fld>
            <a:endParaRPr lang="en-US"/>
          </a:p>
        </p:txBody>
      </p:sp>
      <p:sp>
        <p:nvSpPr>
          <p:cNvPr id="5" name="Élőláb helye 4"/>
          <p:cNvSpPr>
            <a:spLocks noGrp="1"/>
          </p:cNvSpPr>
          <p:nvPr>
            <p:ph type="ftr" sz="quarter" idx="11"/>
          </p:nvPr>
        </p:nvSpPr>
        <p:spPr/>
        <p:txBody>
          <a:bodyPr/>
          <a:lstStyle/>
          <a:p>
            <a:r>
              <a:rPr lang="en-US"/>
              <a:t>Name Occasion / Place (through “Insert / Footer” menu)</a:t>
            </a:r>
          </a:p>
        </p:txBody>
      </p:sp>
      <p:sp>
        <p:nvSpPr>
          <p:cNvPr id="6" name="Dia számának helye 5"/>
          <p:cNvSpPr>
            <a:spLocks noGrp="1"/>
          </p:cNvSpPr>
          <p:nvPr>
            <p:ph type="sldNum" sz="quarter" idx="12"/>
          </p:nvPr>
        </p:nvSpPr>
        <p:spPr/>
        <p:txBody>
          <a:bodyPr/>
          <a:lstStyle/>
          <a:p>
            <a:fld id="{21C23383-0AE7-40E5-9F87-76DEF8E7EADA}" type="slidenum">
              <a:rPr lang="en-US" smtClean="0"/>
              <a:t>‹#›</a:t>
            </a:fld>
            <a:endParaRPr lang="en-US"/>
          </a:p>
        </p:txBody>
      </p:sp>
    </p:spTree>
    <p:extLst>
      <p:ext uri="{BB962C8B-B14F-4D97-AF65-F5344CB8AC3E}">
        <p14:creationId xmlns:p14="http://schemas.microsoft.com/office/powerpoint/2010/main" val="15476645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hasCustomPrompt="1"/>
          </p:nvPr>
        </p:nvSpPr>
        <p:spPr>
          <a:xfrm>
            <a:off x="722313" y="4406900"/>
            <a:ext cx="7772400" cy="1362075"/>
          </a:xfrm>
        </p:spPr>
        <p:txBody>
          <a:bodyPr anchor="t"/>
          <a:lstStyle>
            <a:lvl1pPr algn="l">
              <a:defRPr sz="4000" b="1" cap="all">
                <a:solidFill>
                  <a:srgbClr val="204C8A"/>
                </a:solidFill>
              </a:defRPr>
            </a:lvl1pPr>
          </a:lstStyle>
          <a:p>
            <a:r>
              <a:rPr lang="nl-NL" dirty="0"/>
              <a:t>Title of SLide</a:t>
            </a:r>
            <a:endParaRPr lang="en-US" dirty="0"/>
          </a:p>
        </p:txBody>
      </p:sp>
      <p:sp>
        <p:nvSpPr>
          <p:cNvPr id="3" name="Szöveg helye 2"/>
          <p:cNvSpPr>
            <a:spLocks noGrp="1"/>
          </p:cNvSpPr>
          <p:nvPr>
            <p:ph type="body" idx="1" hasCustomPrompt="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dirty="0"/>
              <a:t>Edit text</a:t>
            </a:r>
            <a:endParaRPr lang="hu-HU" dirty="0"/>
          </a:p>
        </p:txBody>
      </p:sp>
      <p:sp>
        <p:nvSpPr>
          <p:cNvPr id="4" name="Dátum helye 3"/>
          <p:cNvSpPr>
            <a:spLocks noGrp="1"/>
          </p:cNvSpPr>
          <p:nvPr>
            <p:ph type="dt" sz="half" idx="10"/>
          </p:nvPr>
        </p:nvSpPr>
        <p:spPr/>
        <p:txBody>
          <a:bodyPr/>
          <a:lstStyle/>
          <a:p>
            <a:fld id="{82748D45-42DA-4A73-BCB7-72FC595B5DEA}" type="datetime1">
              <a:rPr lang="en-US" smtClean="0"/>
              <a:t>6/27/19</a:t>
            </a:fld>
            <a:endParaRPr lang="en-US"/>
          </a:p>
        </p:txBody>
      </p:sp>
      <p:sp>
        <p:nvSpPr>
          <p:cNvPr id="5" name="Élőláb helye 4"/>
          <p:cNvSpPr>
            <a:spLocks noGrp="1"/>
          </p:cNvSpPr>
          <p:nvPr>
            <p:ph type="ftr" sz="quarter" idx="11"/>
          </p:nvPr>
        </p:nvSpPr>
        <p:spPr/>
        <p:txBody>
          <a:bodyPr/>
          <a:lstStyle/>
          <a:p>
            <a:r>
              <a:rPr lang="en-US"/>
              <a:t>Name Occasion / Place (through “Insert / Footer” menu)</a:t>
            </a:r>
          </a:p>
        </p:txBody>
      </p:sp>
      <p:sp>
        <p:nvSpPr>
          <p:cNvPr id="6" name="Dia számának helye 5"/>
          <p:cNvSpPr>
            <a:spLocks noGrp="1"/>
          </p:cNvSpPr>
          <p:nvPr>
            <p:ph type="sldNum" sz="quarter" idx="12"/>
          </p:nvPr>
        </p:nvSpPr>
        <p:spPr/>
        <p:txBody>
          <a:bodyPr/>
          <a:lstStyle/>
          <a:p>
            <a:fld id="{21C23383-0AE7-40E5-9F87-76DEF8E7EADA}" type="slidenum">
              <a:rPr lang="en-US" smtClean="0"/>
              <a:t>‹#›</a:t>
            </a:fld>
            <a:endParaRPr lang="en-US"/>
          </a:p>
        </p:txBody>
      </p:sp>
    </p:spTree>
    <p:extLst>
      <p:ext uri="{BB962C8B-B14F-4D97-AF65-F5344CB8AC3E}">
        <p14:creationId xmlns:p14="http://schemas.microsoft.com/office/powerpoint/2010/main" val="23298152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hasCustomPrompt="1"/>
          </p:nvPr>
        </p:nvSpPr>
        <p:spPr/>
        <p:txBody>
          <a:bodyPr/>
          <a:lstStyle>
            <a:lvl1pPr>
              <a:defRPr/>
            </a:lvl1pPr>
          </a:lstStyle>
          <a:p>
            <a:r>
              <a:rPr lang="nl-NL" dirty="0"/>
              <a:t>Title of Slide</a:t>
            </a:r>
            <a:endParaRPr lang="en-US" dirty="0"/>
          </a:p>
        </p:txBody>
      </p:sp>
      <p:sp>
        <p:nvSpPr>
          <p:cNvPr id="3" name="Tartalom helye 2"/>
          <p:cNvSpPr>
            <a:spLocks noGrp="1"/>
          </p:cNvSpPr>
          <p:nvPr>
            <p:ph sz="half" idx="1" hasCustomPrompt="1"/>
          </p:nvPr>
        </p:nvSpPr>
        <p:spPr>
          <a:xfrm>
            <a:off x="457200" y="1844824"/>
            <a:ext cx="4038600" cy="428133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dirty="0"/>
              <a:t>Add text to first level</a:t>
            </a:r>
            <a:endParaRPr lang="hu-HU" dirty="0"/>
          </a:p>
          <a:p>
            <a:pPr lvl="1"/>
            <a:r>
              <a:rPr lang="nl-NL" dirty="0"/>
              <a:t>Second level</a:t>
            </a:r>
            <a:endParaRPr lang="hu-HU" dirty="0"/>
          </a:p>
          <a:p>
            <a:pPr lvl="2"/>
            <a:r>
              <a:rPr lang="nl-NL" dirty="0"/>
              <a:t>Third level</a:t>
            </a:r>
            <a:endParaRPr lang="hu-HU" dirty="0"/>
          </a:p>
          <a:p>
            <a:pPr lvl="3"/>
            <a:r>
              <a:rPr lang="nl-NL" dirty="0"/>
              <a:t>Fourth level</a:t>
            </a:r>
            <a:endParaRPr lang="hu-HU" dirty="0"/>
          </a:p>
          <a:p>
            <a:pPr lvl="4"/>
            <a:r>
              <a:rPr lang="nl-NL" dirty="0"/>
              <a:t>Fifth level</a:t>
            </a:r>
            <a:endParaRPr lang="hu-HU" dirty="0"/>
          </a:p>
        </p:txBody>
      </p:sp>
      <p:sp>
        <p:nvSpPr>
          <p:cNvPr id="4" name="Tartalom helye 3"/>
          <p:cNvSpPr>
            <a:spLocks noGrp="1"/>
          </p:cNvSpPr>
          <p:nvPr>
            <p:ph sz="half" idx="2" hasCustomPrompt="1"/>
          </p:nvPr>
        </p:nvSpPr>
        <p:spPr>
          <a:xfrm>
            <a:off x="4648200" y="1844824"/>
            <a:ext cx="4038600" cy="428133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dirty="0"/>
              <a:t>Add text to first level</a:t>
            </a:r>
            <a:endParaRPr lang="hu-HU" dirty="0"/>
          </a:p>
          <a:p>
            <a:pPr lvl="1"/>
            <a:r>
              <a:rPr lang="nl-NL" dirty="0"/>
              <a:t>Second level</a:t>
            </a:r>
            <a:endParaRPr lang="hu-HU" dirty="0"/>
          </a:p>
          <a:p>
            <a:pPr lvl="2"/>
            <a:r>
              <a:rPr lang="nl-NL" dirty="0"/>
              <a:t>Third level</a:t>
            </a:r>
            <a:endParaRPr lang="hu-HU" dirty="0"/>
          </a:p>
          <a:p>
            <a:pPr lvl="3"/>
            <a:r>
              <a:rPr lang="nl-NL" dirty="0"/>
              <a:t>Fourth level</a:t>
            </a:r>
            <a:endParaRPr lang="hu-HU" dirty="0"/>
          </a:p>
          <a:p>
            <a:pPr lvl="4"/>
            <a:r>
              <a:rPr lang="nl-NL" dirty="0"/>
              <a:t>Fifth level</a:t>
            </a:r>
            <a:endParaRPr lang="hu-HU" dirty="0"/>
          </a:p>
        </p:txBody>
      </p:sp>
      <p:sp>
        <p:nvSpPr>
          <p:cNvPr id="5" name="Dátum helye 4"/>
          <p:cNvSpPr>
            <a:spLocks noGrp="1"/>
          </p:cNvSpPr>
          <p:nvPr>
            <p:ph type="dt" sz="half" idx="10"/>
          </p:nvPr>
        </p:nvSpPr>
        <p:spPr/>
        <p:txBody>
          <a:bodyPr/>
          <a:lstStyle/>
          <a:p>
            <a:fld id="{9C6BFF6D-4C9A-41F9-B222-A9B5130F2398}" type="datetime1">
              <a:rPr lang="en-US" smtClean="0"/>
              <a:t>6/27/19</a:t>
            </a:fld>
            <a:endParaRPr lang="en-US"/>
          </a:p>
        </p:txBody>
      </p:sp>
      <p:sp>
        <p:nvSpPr>
          <p:cNvPr id="6" name="Élőláb helye 5"/>
          <p:cNvSpPr>
            <a:spLocks noGrp="1"/>
          </p:cNvSpPr>
          <p:nvPr>
            <p:ph type="ftr" sz="quarter" idx="11"/>
          </p:nvPr>
        </p:nvSpPr>
        <p:spPr/>
        <p:txBody>
          <a:bodyPr/>
          <a:lstStyle/>
          <a:p>
            <a:r>
              <a:rPr lang="en-US"/>
              <a:t>Name Occasion / Place (through “Insert / Footer” menu)</a:t>
            </a:r>
          </a:p>
        </p:txBody>
      </p:sp>
      <p:sp>
        <p:nvSpPr>
          <p:cNvPr id="7" name="Dia számának helye 6"/>
          <p:cNvSpPr>
            <a:spLocks noGrp="1"/>
          </p:cNvSpPr>
          <p:nvPr>
            <p:ph type="sldNum" sz="quarter" idx="12"/>
          </p:nvPr>
        </p:nvSpPr>
        <p:spPr/>
        <p:txBody>
          <a:bodyPr/>
          <a:lstStyle/>
          <a:p>
            <a:fld id="{21C23383-0AE7-40E5-9F87-76DEF8E7EADA}" type="slidenum">
              <a:rPr lang="en-US" smtClean="0"/>
              <a:t>‹#›</a:t>
            </a:fld>
            <a:endParaRPr lang="en-US"/>
          </a:p>
        </p:txBody>
      </p:sp>
    </p:spTree>
    <p:extLst>
      <p:ext uri="{BB962C8B-B14F-4D97-AF65-F5344CB8AC3E}">
        <p14:creationId xmlns:p14="http://schemas.microsoft.com/office/powerpoint/2010/main" val="21681959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hasCustomPrompt="1"/>
          </p:nvPr>
        </p:nvSpPr>
        <p:spPr/>
        <p:txBody>
          <a:bodyPr/>
          <a:lstStyle>
            <a:lvl1pPr>
              <a:defRPr/>
            </a:lvl1pPr>
          </a:lstStyle>
          <a:p>
            <a:r>
              <a:rPr lang="nl-NL" dirty="0"/>
              <a:t>Title of Slide</a:t>
            </a:r>
            <a:endParaRPr lang="en-US" dirty="0"/>
          </a:p>
        </p:txBody>
      </p:sp>
      <p:sp>
        <p:nvSpPr>
          <p:cNvPr id="3" name="Szöveg helye 2"/>
          <p:cNvSpPr>
            <a:spLocks noGrp="1"/>
          </p:cNvSpPr>
          <p:nvPr>
            <p:ph type="body" idx="1" hasCustomPrompt="1"/>
          </p:nvPr>
        </p:nvSpPr>
        <p:spPr>
          <a:xfrm>
            <a:off x="467544" y="198884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Edit text</a:t>
            </a:r>
            <a:endParaRPr lang="hu-HU" dirty="0"/>
          </a:p>
        </p:txBody>
      </p:sp>
      <p:sp>
        <p:nvSpPr>
          <p:cNvPr id="4" name="Tartalom helye 3"/>
          <p:cNvSpPr>
            <a:spLocks noGrp="1"/>
          </p:cNvSpPr>
          <p:nvPr>
            <p:ph sz="half" idx="2" hasCustomPrompt="1"/>
          </p:nvPr>
        </p:nvSpPr>
        <p:spPr>
          <a:xfrm>
            <a:off x="457200" y="2636911"/>
            <a:ext cx="4040188" cy="348925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dirty="0"/>
              <a:t>Add text to first level</a:t>
            </a:r>
            <a:endParaRPr lang="hu-HU" dirty="0"/>
          </a:p>
          <a:p>
            <a:pPr lvl="1"/>
            <a:r>
              <a:rPr lang="nl-NL" dirty="0"/>
              <a:t>Second level</a:t>
            </a:r>
            <a:endParaRPr lang="hu-HU" dirty="0"/>
          </a:p>
          <a:p>
            <a:pPr lvl="2"/>
            <a:r>
              <a:rPr lang="nl-NL" dirty="0"/>
              <a:t>Third level</a:t>
            </a:r>
            <a:endParaRPr lang="hu-HU" dirty="0"/>
          </a:p>
          <a:p>
            <a:pPr lvl="3"/>
            <a:r>
              <a:rPr lang="nl-NL" dirty="0"/>
              <a:t>Fourth level</a:t>
            </a:r>
            <a:endParaRPr lang="hu-HU" dirty="0"/>
          </a:p>
          <a:p>
            <a:pPr lvl="4"/>
            <a:r>
              <a:rPr lang="nl-NL" dirty="0"/>
              <a:t>Fifth level</a:t>
            </a:r>
            <a:endParaRPr lang="hu-HU" dirty="0"/>
          </a:p>
        </p:txBody>
      </p:sp>
      <p:sp>
        <p:nvSpPr>
          <p:cNvPr id="5" name="Szöveg helye 4"/>
          <p:cNvSpPr>
            <a:spLocks noGrp="1"/>
          </p:cNvSpPr>
          <p:nvPr>
            <p:ph type="body" sz="quarter" idx="3" hasCustomPrompt="1"/>
          </p:nvPr>
        </p:nvSpPr>
        <p:spPr>
          <a:xfrm>
            <a:off x="4644008" y="198884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Edit text</a:t>
            </a:r>
            <a:endParaRPr lang="hu-HU" dirty="0"/>
          </a:p>
        </p:txBody>
      </p:sp>
      <p:sp>
        <p:nvSpPr>
          <p:cNvPr id="6" name="Tartalom helye 5"/>
          <p:cNvSpPr>
            <a:spLocks noGrp="1"/>
          </p:cNvSpPr>
          <p:nvPr>
            <p:ph sz="quarter" idx="4" hasCustomPrompt="1"/>
          </p:nvPr>
        </p:nvSpPr>
        <p:spPr>
          <a:xfrm>
            <a:off x="4645025" y="2636911"/>
            <a:ext cx="4041775" cy="348925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dirty="0"/>
              <a:t>Add text to first level</a:t>
            </a:r>
            <a:endParaRPr lang="hu-HU" dirty="0"/>
          </a:p>
          <a:p>
            <a:pPr lvl="1"/>
            <a:r>
              <a:rPr lang="nl-NL" dirty="0"/>
              <a:t>Second level</a:t>
            </a:r>
            <a:endParaRPr lang="hu-HU" dirty="0"/>
          </a:p>
          <a:p>
            <a:pPr lvl="2"/>
            <a:r>
              <a:rPr lang="nl-NL" dirty="0"/>
              <a:t>Third level</a:t>
            </a:r>
            <a:endParaRPr lang="hu-HU" dirty="0"/>
          </a:p>
          <a:p>
            <a:pPr lvl="3"/>
            <a:r>
              <a:rPr lang="nl-NL" dirty="0"/>
              <a:t>Fourth level</a:t>
            </a:r>
            <a:endParaRPr lang="hu-HU" dirty="0"/>
          </a:p>
          <a:p>
            <a:pPr lvl="4"/>
            <a:r>
              <a:rPr lang="nl-NL" dirty="0"/>
              <a:t>Fifth level</a:t>
            </a:r>
            <a:endParaRPr lang="hu-HU" dirty="0"/>
          </a:p>
        </p:txBody>
      </p:sp>
      <p:sp>
        <p:nvSpPr>
          <p:cNvPr id="7" name="Dátum helye 6"/>
          <p:cNvSpPr>
            <a:spLocks noGrp="1"/>
          </p:cNvSpPr>
          <p:nvPr>
            <p:ph type="dt" sz="half" idx="10"/>
          </p:nvPr>
        </p:nvSpPr>
        <p:spPr/>
        <p:txBody>
          <a:bodyPr/>
          <a:lstStyle/>
          <a:p>
            <a:fld id="{3CEBEE0D-0012-4D9D-8EE9-AD434C0C8659}" type="datetime1">
              <a:rPr lang="en-US" smtClean="0"/>
              <a:t>6/27/19</a:t>
            </a:fld>
            <a:endParaRPr lang="en-US"/>
          </a:p>
        </p:txBody>
      </p:sp>
      <p:sp>
        <p:nvSpPr>
          <p:cNvPr id="8" name="Élőláb helye 7"/>
          <p:cNvSpPr>
            <a:spLocks noGrp="1"/>
          </p:cNvSpPr>
          <p:nvPr>
            <p:ph type="ftr" sz="quarter" idx="11"/>
          </p:nvPr>
        </p:nvSpPr>
        <p:spPr/>
        <p:txBody>
          <a:bodyPr/>
          <a:lstStyle/>
          <a:p>
            <a:r>
              <a:rPr lang="en-US"/>
              <a:t>Name Occasion / Place (through “Insert / Footer” menu)</a:t>
            </a:r>
          </a:p>
        </p:txBody>
      </p:sp>
      <p:sp>
        <p:nvSpPr>
          <p:cNvPr id="9" name="Dia számának helye 8"/>
          <p:cNvSpPr>
            <a:spLocks noGrp="1"/>
          </p:cNvSpPr>
          <p:nvPr>
            <p:ph type="sldNum" sz="quarter" idx="12"/>
          </p:nvPr>
        </p:nvSpPr>
        <p:spPr/>
        <p:txBody>
          <a:bodyPr/>
          <a:lstStyle/>
          <a:p>
            <a:fld id="{21C23383-0AE7-40E5-9F87-76DEF8E7EADA}" type="slidenum">
              <a:rPr lang="en-US" smtClean="0"/>
              <a:t>‹#›</a:t>
            </a:fld>
            <a:endParaRPr lang="en-US"/>
          </a:p>
        </p:txBody>
      </p:sp>
    </p:spTree>
    <p:extLst>
      <p:ext uri="{BB962C8B-B14F-4D97-AF65-F5344CB8AC3E}">
        <p14:creationId xmlns:p14="http://schemas.microsoft.com/office/powerpoint/2010/main" val="1653626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hasCustomPrompt="1"/>
          </p:nvPr>
        </p:nvSpPr>
        <p:spPr/>
        <p:txBody>
          <a:bodyPr/>
          <a:lstStyle>
            <a:lvl1pPr>
              <a:defRPr/>
            </a:lvl1pPr>
          </a:lstStyle>
          <a:p>
            <a:r>
              <a:rPr lang="nl-NL" dirty="0"/>
              <a:t>Title of Slide</a:t>
            </a:r>
            <a:endParaRPr lang="en-US" dirty="0"/>
          </a:p>
        </p:txBody>
      </p:sp>
      <p:sp>
        <p:nvSpPr>
          <p:cNvPr id="3" name="Dátum helye 2"/>
          <p:cNvSpPr>
            <a:spLocks noGrp="1"/>
          </p:cNvSpPr>
          <p:nvPr>
            <p:ph type="dt" sz="half" idx="10"/>
          </p:nvPr>
        </p:nvSpPr>
        <p:spPr/>
        <p:txBody>
          <a:bodyPr/>
          <a:lstStyle/>
          <a:p>
            <a:fld id="{7B03B993-EA93-4B9C-81BF-059D1577C614}" type="datetime1">
              <a:rPr lang="en-US" smtClean="0"/>
              <a:t>6/27/19</a:t>
            </a:fld>
            <a:endParaRPr lang="en-US"/>
          </a:p>
        </p:txBody>
      </p:sp>
      <p:sp>
        <p:nvSpPr>
          <p:cNvPr id="4" name="Élőláb helye 3"/>
          <p:cNvSpPr>
            <a:spLocks noGrp="1"/>
          </p:cNvSpPr>
          <p:nvPr>
            <p:ph type="ftr" sz="quarter" idx="11"/>
          </p:nvPr>
        </p:nvSpPr>
        <p:spPr/>
        <p:txBody>
          <a:bodyPr/>
          <a:lstStyle/>
          <a:p>
            <a:r>
              <a:rPr lang="en-US"/>
              <a:t>Name Occasion / Place (through “Insert / Footer” menu)</a:t>
            </a:r>
          </a:p>
        </p:txBody>
      </p:sp>
      <p:sp>
        <p:nvSpPr>
          <p:cNvPr id="5" name="Dia számának helye 4"/>
          <p:cNvSpPr>
            <a:spLocks noGrp="1"/>
          </p:cNvSpPr>
          <p:nvPr>
            <p:ph type="sldNum" sz="quarter" idx="12"/>
          </p:nvPr>
        </p:nvSpPr>
        <p:spPr/>
        <p:txBody>
          <a:bodyPr/>
          <a:lstStyle/>
          <a:p>
            <a:fld id="{21C23383-0AE7-40E5-9F87-76DEF8E7EADA}" type="slidenum">
              <a:rPr lang="en-US" smtClean="0"/>
              <a:t>‹#›</a:t>
            </a:fld>
            <a:endParaRPr lang="en-US"/>
          </a:p>
        </p:txBody>
      </p:sp>
    </p:spTree>
    <p:extLst>
      <p:ext uri="{BB962C8B-B14F-4D97-AF65-F5344CB8AC3E}">
        <p14:creationId xmlns:p14="http://schemas.microsoft.com/office/powerpoint/2010/main" val="1410111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EA8045EC-36BB-4279-ABB0-8D8C6523FEBD}" type="datetime1">
              <a:rPr lang="en-US" smtClean="0"/>
              <a:t>6/27/19</a:t>
            </a:fld>
            <a:endParaRPr lang="en-US"/>
          </a:p>
        </p:txBody>
      </p:sp>
      <p:sp>
        <p:nvSpPr>
          <p:cNvPr id="3" name="Élőláb helye 2"/>
          <p:cNvSpPr>
            <a:spLocks noGrp="1"/>
          </p:cNvSpPr>
          <p:nvPr>
            <p:ph type="ftr" sz="quarter" idx="11"/>
          </p:nvPr>
        </p:nvSpPr>
        <p:spPr/>
        <p:txBody>
          <a:bodyPr/>
          <a:lstStyle/>
          <a:p>
            <a:r>
              <a:rPr lang="en-US"/>
              <a:t>Name Occasion / Place (through “Insert / Footer” menu)</a:t>
            </a:r>
          </a:p>
        </p:txBody>
      </p:sp>
      <p:sp>
        <p:nvSpPr>
          <p:cNvPr id="4" name="Dia számának helye 3"/>
          <p:cNvSpPr>
            <a:spLocks noGrp="1"/>
          </p:cNvSpPr>
          <p:nvPr>
            <p:ph type="sldNum" sz="quarter" idx="12"/>
          </p:nvPr>
        </p:nvSpPr>
        <p:spPr/>
        <p:txBody>
          <a:bodyPr/>
          <a:lstStyle/>
          <a:p>
            <a:fld id="{21C23383-0AE7-40E5-9F87-76DEF8E7EADA}" type="slidenum">
              <a:rPr lang="en-US" smtClean="0"/>
              <a:t>‹#›</a:t>
            </a:fld>
            <a:endParaRPr lang="en-US"/>
          </a:p>
        </p:txBody>
      </p:sp>
    </p:spTree>
    <p:extLst>
      <p:ext uri="{BB962C8B-B14F-4D97-AF65-F5344CB8AC3E}">
        <p14:creationId xmlns:p14="http://schemas.microsoft.com/office/powerpoint/2010/main" val="7963384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hasCustomPrompt="1"/>
          </p:nvPr>
        </p:nvSpPr>
        <p:spPr>
          <a:xfrm>
            <a:off x="457200" y="908720"/>
            <a:ext cx="3008313" cy="1008112"/>
          </a:xfrm>
        </p:spPr>
        <p:txBody>
          <a:bodyPr anchor="b"/>
          <a:lstStyle>
            <a:lvl1pPr algn="l">
              <a:defRPr sz="2000" b="1"/>
            </a:lvl1pPr>
          </a:lstStyle>
          <a:p>
            <a:r>
              <a:rPr lang="nl-NL" dirty="0"/>
              <a:t>Title of Slide</a:t>
            </a:r>
            <a:endParaRPr lang="en-US" dirty="0"/>
          </a:p>
        </p:txBody>
      </p:sp>
      <p:sp>
        <p:nvSpPr>
          <p:cNvPr id="3" name="Tartalom helye 2"/>
          <p:cNvSpPr>
            <a:spLocks noGrp="1"/>
          </p:cNvSpPr>
          <p:nvPr>
            <p:ph idx="1" hasCustomPrompt="1"/>
          </p:nvPr>
        </p:nvSpPr>
        <p:spPr>
          <a:xfrm>
            <a:off x="3575050" y="908720"/>
            <a:ext cx="5111750" cy="521744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dirty="0"/>
              <a:t>Add text to first level</a:t>
            </a:r>
            <a:endParaRPr lang="hu-HU" dirty="0"/>
          </a:p>
          <a:p>
            <a:pPr lvl="1"/>
            <a:r>
              <a:rPr lang="nl-NL" dirty="0"/>
              <a:t>Second level</a:t>
            </a:r>
            <a:endParaRPr lang="hu-HU" dirty="0"/>
          </a:p>
          <a:p>
            <a:pPr lvl="2"/>
            <a:r>
              <a:rPr lang="nl-NL" dirty="0"/>
              <a:t>Third level</a:t>
            </a:r>
            <a:endParaRPr lang="hu-HU" dirty="0"/>
          </a:p>
          <a:p>
            <a:pPr lvl="3"/>
            <a:r>
              <a:rPr lang="nl-NL" dirty="0"/>
              <a:t>Fourth level</a:t>
            </a:r>
            <a:endParaRPr lang="hu-HU" dirty="0"/>
          </a:p>
          <a:p>
            <a:pPr lvl="4"/>
            <a:r>
              <a:rPr lang="nl-NL" dirty="0"/>
              <a:t>Fifth level</a:t>
            </a:r>
            <a:endParaRPr lang="hu-HU" dirty="0"/>
          </a:p>
        </p:txBody>
      </p:sp>
      <p:sp>
        <p:nvSpPr>
          <p:cNvPr id="4" name="Szöveg helye 3"/>
          <p:cNvSpPr>
            <a:spLocks noGrp="1"/>
          </p:cNvSpPr>
          <p:nvPr>
            <p:ph type="body" sz="half" idx="2" hasCustomPrompt="1"/>
          </p:nvPr>
        </p:nvSpPr>
        <p:spPr>
          <a:xfrm>
            <a:off x="457200" y="1916832"/>
            <a:ext cx="3008313" cy="420933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dirty="0"/>
              <a:t>Edit text</a:t>
            </a:r>
            <a:endParaRPr lang="hu-HU" dirty="0"/>
          </a:p>
        </p:txBody>
      </p:sp>
      <p:sp>
        <p:nvSpPr>
          <p:cNvPr id="5" name="Dátum helye 4"/>
          <p:cNvSpPr>
            <a:spLocks noGrp="1"/>
          </p:cNvSpPr>
          <p:nvPr>
            <p:ph type="dt" sz="half" idx="10"/>
          </p:nvPr>
        </p:nvSpPr>
        <p:spPr/>
        <p:txBody>
          <a:bodyPr/>
          <a:lstStyle/>
          <a:p>
            <a:fld id="{B8910E8C-BF78-4BC1-ADCF-50C6B4D6DD95}" type="datetime1">
              <a:rPr lang="en-US" smtClean="0"/>
              <a:t>6/27/19</a:t>
            </a:fld>
            <a:endParaRPr lang="en-US"/>
          </a:p>
        </p:txBody>
      </p:sp>
      <p:sp>
        <p:nvSpPr>
          <p:cNvPr id="6" name="Élőláb helye 5"/>
          <p:cNvSpPr>
            <a:spLocks noGrp="1"/>
          </p:cNvSpPr>
          <p:nvPr>
            <p:ph type="ftr" sz="quarter" idx="11"/>
          </p:nvPr>
        </p:nvSpPr>
        <p:spPr/>
        <p:txBody>
          <a:bodyPr/>
          <a:lstStyle/>
          <a:p>
            <a:r>
              <a:rPr lang="en-US"/>
              <a:t>Name Occasion / Place (through “Insert / Footer” menu)</a:t>
            </a:r>
          </a:p>
        </p:txBody>
      </p:sp>
      <p:sp>
        <p:nvSpPr>
          <p:cNvPr id="7" name="Dia számának helye 6"/>
          <p:cNvSpPr>
            <a:spLocks noGrp="1"/>
          </p:cNvSpPr>
          <p:nvPr>
            <p:ph type="sldNum" sz="quarter" idx="12"/>
          </p:nvPr>
        </p:nvSpPr>
        <p:spPr/>
        <p:txBody>
          <a:bodyPr/>
          <a:lstStyle/>
          <a:p>
            <a:fld id="{21C23383-0AE7-40E5-9F87-76DEF8E7EADA}" type="slidenum">
              <a:rPr lang="en-US" smtClean="0"/>
              <a:t>‹#›</a:t>
            </a:fld>
            <a:endParaRPr lang="en-US"/>
          </a:p>
        </p:txBody>
      </p:sp>
    </p:spTree>
    <p:extLst>
      <p:ext uri="{BB962C8B-B14F-4D97-AF65-F5344CB8AC3E}">
        <p14:creationId xmlns:p14="http://schemas.microsoft.com/office/powerpoint/2010/main" val="8306882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hasCustomPrompt="1"/>
          </p:nvPr>
        </p:nvSpPr>
        <p:spPr>
          <a:xfrm>
            <a:off x="1792288" y="4800600"/>
            <a:ext cx="5486400" cy="566738"/>
          </a:xfrm>
        </p:spPr>
        <p:txBody>
          <a:bodyPr anchor="b"/>
          <a:lstStyle>
            <a:lvl1pPr algn="l">
              <a:defRPr sz="2000" b="1"/>
            </a:lvl1pPr>
          </a:lstStyle>
          <a:p>
            <a:r>
              <a:rPr lang="nl-NL" dirty="0"/>
              <a:t>Title of Slide</a:t>
            </a:r>
            <a:endParaRPr lang="en-US" dirty="0"/>
          </a:p>
        </p:txBody>
      </p:sp>
      <p:sp>
        <p:nvSpPr>
          <p:cNvPr id="3" name="Kép helye 2"/>
          <p:cNvSpPr>
            <a:spLocks noGrp="1"/>
          </p:cNvSpPr>
          <p:nvPr>
            <p:ph type="pic" idx="1"/>
          </p:nvPr>
        </p:nvSpPr>
        <p:spPr>
          <a:xfrm>
            <a:off x="1792288" y="836711"/>
            <a:ext cx="5486400" cy="389086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Szöveg helye 3"/>
          <p:cNvSpPr>
            <a:spLocks noGrp="1"/>
          </p:cNvSpPr>
          <p:nvPr>
            <p:ph type="body" sz="half" idx="2" hasCustomPrompt="1"/>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dirty="0"/>
              <a:t>Edit text</a:t>
            </a:r>
            <a:endParaRPr lang="hu-HU" dirty="0"/>
          </a:p>
        </p:txBody>
      </p:sp>
      <p:sp>
        <p:nvSpPr>
          <p:cNvPr id="5" name="Dátum helye 4"/>
          <p:cNvSpPr>
            <a:spLocks noGrp="1"/>
          </p:cNvSpPr>
          <p:nvPr>
            <p:ph type="dt" sz="half" idx="10"/>
          </p:nvPr>
        </p:nvSpPr>
        <p:spPr/>
        <p:txBody>
          <a:bodyPr/>
          <a:lstStyle/>
          <a:p>
            <a:fld id="{F08CFFEA-40A9-437C-897D-F160C3A8996A}" type="datetime1">
              <a:rPr lang="en-US" smtClean="0"/>
              <a:t>6/27/19</a:t>
            </a:fld>
            <a:endParaRPr lang="en-US"/>
          </a:p>
        </p:txBody>
      </p:sp>
      <p:sp>
        <p:nvSpPr>
          <p:cNvPr id="6" name="Élőláb helye 5"/>
          <p:cNvSpPr>
            <a:spLocks noGrp="1"/>
          </p:cNvSpPr>
          <p:nvPr>
            <p:ph type="ftr" sz="quarter" idx="11"/>
          </p:nvPr>
        </p:nvSpPr>
        <p:spPr/>
        <p:txBody>
          <a:bodyPr/>
          <a:lstStyle/>
          <a:p>
            <a:r>
              <a:rPr lang="en-US"/>
              <a:t>Name Occasion / Place (through “Insert / Footer” menu)</a:t>
            </a:r>
          </a:p>
        </p:txBody>
      </p:sp>
      <p:sp>
        <p:nvSpPr>
          <p:cNvPr id="7" name="Dia számának helye 6"/>
          <p:cNvSpPr>
            <a:spLocks noGrp="1"/>
          </p:cNvSpPr>
          <p:nvPr>
            <p:ph type="sldNum" sz="quarter" idx="12"/>
          </p:nvPr>
        </p:nvSpPr>
        <p:spPr/>
        <p:txBody>
          <a:bodyPr/>
          <a:lstStyle/>
          <a:p>
            <a:fld id="{21C23383-0AE7-40E5-9F87-76DEF8E7EADA}" type="slidenum">
              <a:rPr lang="en-US" smtClean="0"/>
              <a:t>‹#›</a:t>
            </a:fld>
            <a:endParaRPr lang="en-US"/>
          </a:p>
        </p:txBody>
      </p:sp>
    </p:spTree>
    <p:extLst>
      <p:ext uri="{BB962C8B-B14F-4D97-AF65-F5344CB8AC3E}">
        <p14:creationId xmlns:p14="http://schemas.microsoft.com/office/powerpoint/2010/main" val="22033316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Téglalap 9"/>
          <p:cNvSpPr/>
          <p:nvPr/>
        </p:nvSpPr>
        <p:spPr>
          <a:xfrm>
            <a:off x="0" y="6381328"/>
            <a:ext cx="9144000" cy="360040"/>
          </a:xfrm>
          <a:prstGeom prst="rect">
            <a:avLst/>
          </a:prstGeom>
          <a:solidFill>
            <a:srgbClr val="204C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ím helye 1"/>
          <p:cNvSpPr>
            <a:spLocks noGrp="1"/>
          </p:cNvSpPr>
          <p:nvPr>
            <p:ph type="title"/>
          </p:nvPr>
        </p:nvSpPr>
        <p:spPr>
          <a:xfrm>
            <a:off x="457200" y="909820"/>
            <a:ext cx="8229600" cy="936104"/>
          </a:xfrm>
          <a:prstGeom prst="rect">
            <a:avLst/>
          </a:prstGeom>
        </p:spPr>
        <p:txBody>
          <a:bodyPr vert="horz" lIns="91440" tIns="45720" rIns="91440" bIns="45720" rtlCol="0" anchor="ctr">
            <a:normAutofit/>
          </a:bodyPr>
          <a:lstStyle/>
          <a:p>
            <a:r>
              <a:rPr lang="nl-NL" dirty="0"/>
              <a:t>This is the title of the slide</a:t>
            </a:r>
            <a:endParaRPr lang="en-US" dirty="0"/>
          </a:p>
        </p:txBody>
      </p:sp>
      <p:sp>
        <p:nvSpPr>
          <p:cNvPr id="3" name="Szöveg helye 2"/>
          <p:cNvSpPr>
            <a:spLocks noGrp="1"/>
          </p:cNvSpPr>
          <p:nvPr>
            <p:ph type="body" idx="1"/>
          </p:nvPr>
        </p:nvSpPr>
        <p:spPr>
          <a:xfrm>
            <a:off x="457200" y="2060848"/>
            <a:ext cx="8229600" cy="4065315"/>
          </a:xfrm>
          <a:prstGeom prst="rect">
            <a:avLst/>
          </a:prstGeom>
        </p:spPr>
        <p:txBody>
          <a:bodyPr vert="horz" lIns="91440" tIns="45720" rIns="91440" bIns="45720" rtlCol="0">
            <a:normAutofit/>
          </a:bodyPr>
          <a:lstStyle/>
          <a:p>
            <a:pPr lvl="0"/>
            <a:r>
              <a:rPr lang="nl-NL" dirty="0"/>
              <a:t>Add text to first level</a:t>
            </a:r>
            <a:endParaRPr lang="hu-HU" dirty="0"/>
          </a:p>
          <a:p>
            <a:pPr lvl="1"/>
            <a:r>
              <a:rPr lang="nl-NL" dirty="0"/>
              <a:t>Second level</a:t>
            </a:r>
            <a:endParaRPr lang="hu-HU" dirty="0"/>
          </a:p>
          <a:p>
            <a:pPr lvl="2"/>
            <a:r>
              <a:rPr lang="nl-NL" dirty="0"/>
              <a:t>Third level</a:t>
            </a:r>
            <a:endParaRPr lang="hu-HU" dirty="0"/>
          </a:p>
          <a:p>
            <a:pPr lvl="3"/>
            <a:r>
              <a:rPr lang="nl-NL" dirty="0"/>
              <a:t>Fourth level</a:t>
            </a:r>
            <a:endParaRPr lang="hu-HU" dirty="0"/>
          </a:p>
          <a:p>
            <a:pPr lvl="4"/>
            <a:r>
              <a:rPr lang="nl-NL" dirty="0"/>
              <a:t>Fifth level</a:t>
            </a:r>
            <a:endParaRPr lang="hu-HU" dirty="0"/>
          </a:p>
        </p:txBody>
      </p:sp>
      <p:sp>
        <p:nvSpPr>
          <p:cNvPr id="4" name="Dátum helye 3"/>
          <p:cNvSpPr>
            <a:spLocks noGrp="1"/>
          </p:cNvSpPr>
          <p:nvPr>
            <p:ph type="dt" sz="half" idx="2"/>
          </p:nvPr>
        </p:nvSpPr>
        <p:spPr>
          <a:xfrm>
            <a:off x="457200" y="6356350"/>
            <a:ext cx="1234480" cy="365125"/>
          </a:xfrm>
          <a:prstGeom prst="rect">
            <a:avLst/>
          </a:prstGeom>
        </p:spPr>
        <p:txBody>
          <a:bodyPr vert="horz" lIns="91440" tIns="45720" rIns="91440" bIns="45720" rtlCol="0" anchor="ctr"/>
          <a:lstStyle>
            <a:lvl1pPr algn="l">
              <a:defRPr sz="1200">
                <a:solidFill>
                  <a:schemeClr val="bg1"/>
                </a:solidFill>
              </a:defRPr>
            </a:lvl1pPr>
          </a:lstStyle>
          <a:p>
            <a:fld id="{3C22CDD1-BE0B-4AE1-98E5-41166F0817A9}" type="datetime1">
              <a:rPr lang="en-US" smtClean="0"/>
              <a:t>6/27/19</a:t>
            </a:fld>
            <a:endParaRPr lang="en-US"/>
          </a:p>
        </p:txBody>
      </p:sp>
      <p:sp>
        <p:nvSpPr>
          <p:cNvPr id="5" name="Élőláb helye 4"/>
          <p:cNvSpPr>
            <a:spLocks noGrp="1"/>
          </p:cNvSpPr>
          <p:nvPr>
            <p:ph type="ftr" sz="quarter" idx="3"/>
          </p:nvPr>
        </p:nvSpPr>
        <p:spPr>
          <a:xfrm>
            <a:off x="1691680" y="6356350"/>
            <a:ext cx="5904656" cy="365125"/>
          </a:xfrm>
          <a:prstGeom prst="rect">
            <a:avLst/>
          </a:prstGeom>
        </p:spPr>
        <p:txBody>
          <a:bodyPr vert="horz" lIns="91440" tIns="45720" rIns="91440" bIns="45720" rtlCol="0" anchor="ctr"/>
          <a:lstStyle>
            <a:lvl1pPr algn="ctr">
              <a:defRPr sz="1200">
                <a:solidFill>
                  <a:schemeClr val="bg1"/>
                </a:solidFill>
              </a:defRPr>
            </a:lvl1pPr>
          </a:lstStyle>
          <a:p>
            <a:r>
              <a:rPr lang="en-US"/>
              <a:t>Name Occasion / Place (through “Insert / Footer” menu)</a:t>
            </a:r>
          </a:p>
        </p:txBody>
      </p:sp>
      <p:sp>
        <p:nvSpPr>
          <p:cNvPr id="6" name="Dia számának helye 5"/>
          <p:cNvSpPr>
            <a:spLocks noGrp="1"/>
          </p:cNvSpPr>
          <p:nvPr>
            <p:ph type="sldNum" sz="quarter" idx="4"/>
          </p:nvPr>
        </p:nvSpPr>
        <p:spPr>
          <a:xfrm>
            <a:off x="7596336" y="6356350"/>
            <a:ext cx="1090464" cy="365125"/>
          </a:xfrm>
          <a:prstGeom prst="rect">
            <a:avLst/>
          </a:prstGeom>
        </p:spPr>
        <p:txBody>
          <a:bodyPr vert="horz" lIns="91440" tIns="45720" rIns="91440" bIns="45720" rtlCol="0" anchor="ctr"/>
          <a:lstStyle>
            <a:lvl1pPr algn="r">
              <a:defRPr sz="1200">
                <a:solidFill>
                  <a:schemeClr val="bg1"/>
                </a:solidFill>
              </a:defRPr>
            </a:lvl1pPr>
          </a:lstStyle>
          <a:p>
            <a:fld id="{21C23383-0AE7-40E5-9F87-76DEF8E7EADA}" type="slidenum">
              <a:rPr lang="en-US" smtClean="0"/>
              <a:pPr/>
              <a:t>‹#›</a:t>
            </a:fld>
            <a:endParaRPr lang="en-US"/>
          </a:p>
        </p:txBody>
      </p:sp>
      <p:pic>
        <p:nvPicPr>
          <p:cNvPr id="7" name="Kép 6"/>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flipH="1" flipV="1">
            <a:off x="7956376" y="332656"/>
            <a:ext cx="720080" cy="476686"/>
          </a:xfrm>
          <a:prstGeom prst="rect">
            <a:avLst/>
          </a:prstGeom>
        </p:spPr>
      </p:pic>
      <p:pic>
        <p:nvPicPr>
          <p:cNvPr id="8" name="Kép 7"/>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67544" y="287460"/>
            <a:ext cx="968529" cy="519886"/>
          </a:xfrm>
          <a:prstGeom prst="rect">
            <a:avLst/>
          </a:prstGeom>
        </p:spPr>
      </p:pic>
      <p:sp>
        <p:nvSpPr>
          <p:cNvPr id="9" name="Szövegdoboz 8"/>
          <p:cNvSpPr txBox="1"/>
          <p:nvPr/>
        </p:nvSpPr>
        <p:spPr>
          <a:xfrm>
            <a:off x="3995936" y="345681"/>
            <a:ext cx="3888432" cy="461665"/>
          </a:xfrm>
          <a:prstGeom prst="rect">
            <a:avLst/>
          </a:prstGeom>
          <a:noFill/>
        </p:spPr>
        <p:txBody>
          <a:bodyPr wrap="square" rtlCol="0">
            <a:spAutoFit/>
          </a:bodyPr>
          <a:lstStyle/>
          <a:p>
            <a:pPr algn="r"/>
            <a:r>
              <a:rPr lang="en-US" sz="1200" i="1" dirty="0">
                <a:solidFill>
                  <a:schemeClr val="bg1">
                    <a:lumMod val="50000"/>
                  </a:schemeClr>
                </a:solidFill>
              </a:rPr>
              <a:t>Advanced European Network of E-infrastructures </a:t>
            </a:r>
          </a:p>
          <a:p>
            <a:pPr algn="r"/>
            <a:r>
              <a:rPr lang="en-US" sz="1200" i="1" dirty="0">
                <a:solidFill>
                  <a:schemeClr val="bg1">
                    <a:lumMod val="50000"/>
                  </a:schemeClr>
                </a:solidFill>
              </a:rPr>
              <a:t>for Astronomy with the </a:t>
            </a:r>
            <a:r>
              <a:rPr lang="en-US" sz="1200" i="1">
                <a:solidFill>
                  <a:schemeClr val="bg1">
                    <a:lumMod val="50000"/>
                  </a:schemeClr>
                </a:solidFill>
              </a:rPr>
              <a:t>SKA     AENEAS - 731016</a:t>
            </a:r>
            <a:endParaRPr lang="en-US" sz="1200" i="1" dirty="0">
              <a:solidFill>
                <a:schemeClr val="bg1">
                  <a:lumMod val="50000"/>
                </a:schemeClr>
              </a:solidFill>
            </a:endParaRPr>
          </a:p>
        </p:txBody>
      </p:sp>
    </p:spTree>
    <p:extLst>
      <p:ext uri="{BB962C8B-B14F-4D97-AF65-F5344CB8AC3E}">
        <p14:creationId xmlns:p14="http://schemas.microsoft.com/office/powerpoint/2010/main" val="28270245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p:txStyles>
    <p:titleStyle>
      <a:lvl1pPr algn="ctr" defTabSz="914400" rtl="0" eaLnBrk="1" latinLnBrk="0" hangingPunct="1">
        <a:spcBef>
          <a:spcPct val="0"/>
        </a:spcBef>
        <a:buNone/>
        <a:defRPr sz="4000" kern="1200">
          <a:solidFill>
            <a:srgbClr val="204C8A"/>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hyperlink" Target="https://fitsm.itemo.org/"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fitsm.itemo.org/"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normAutofit/>
          </a:bodyPr>
          <a:lstStyle/>
          <a:p>
            <a:r>
              <a:rPr lang="en-US" dirty="0"/>
              <a:t>Accessibility and Software Tools</a:t>
            </a:r>
            <a:br>
              <a:rPr lang="en-US" dirty="0"/>
            </a:br>
            <a:r>
              <a:rPr lang="en-US" sz="3600" i="1" dirty="0"/>
              <a:t>(</a:t>
            </a:r>
            <a:r>
              <a:rPr lang="en-US" sz="3600" i="1"/>
              <a:t>also WP6 </a:t>
            </a:r>
            <a:r>
              <a:rPr lang="en-US" sz="3600" i="1" dirty="0"/>
              <a:t>work: AAI and ITSM)</a:t>
            </a:r>
            <a:r>
              <a:rPr lang="en-US" dirty="0"/>
              <a:t> </a:t>
            </a:r>
          </a:p>
        </p:txBody>
      </p:sp>
      <p:sp>
        <p:nvSpPr>
          <p:cNvPr id="3" name="Alcím 2"/>
          <p:cNvSpPr>
            <a:spLocks noGrp="1"/>
          </p:cNvSpPr>
          <p:nvPr>
            <p:ph type="subTitle" idx="1"/>
          </p:nvPr>
        </p:nvSpPr>
        <p:spPr/>
        <p:txBody>
          <a:bodyPr/>
          <a:lstStyle/>
          <a:p>
            <a:r>
              <a:rPr lang="en-US" dirty="0"/>
              <a:t>Matthew Viljoen</a:t>
            </a:r>
          </a:p>
          <a:p>
            <a:r>
              <a:rPr lang="en-US" sz="2800" dirty="0"/>
              <a:t>WP6</a:t>
            </a:r>
            <a:endParaRPr lang="en-US" dirty="0"/>
          </a:p>
        </p:txBody>
      </p:sp>
      <p:sp>
        <p:nvSpPr>
          <p:cNvPr id="4" name="Dátum helye 3"/>
          <p:cNvSpPr>
            <a:spLocks noGrp="1"/>
          </p:cNvSpPr>
          <p:nvPr>
            <p:ph type="dt" sz="half" idx="10"/>
          </p:nvPr>
        </p:nvSpPr>
        <p:spPr>
          <a:xfrm>
            <a:off x="457200" y="6356350"/>
            <a:ext cx="3429000" cy="365125"/>
          </a:xfrm>
        </p:spPr>
        <p:txBody>
          <a:bodyPr/>
          <a:lstStyle/>
          <a:p>
            <a:r>
              <a:rPr lang="en-GB" dirty="0"/>
              <a:t>28 June 2019, ESRC Design Workshop, Lyon</a:t>
            </a:r>
            <a:endParaRPr lang="en-US" dirty="0"/>
          </a:p>
        </p:txBody>
      </p:sp>
      <p:sp>
        <p:nvSpPr>
          <p:cNvPr id="6" name="Dia számának helye 5"/>
          <p:cNvSpPr>
            <a:spLocks noGrp="1"/>
          </p:cNvSpPr>
          <p:nvPr>
            <p:ph type="sldNum" sz="quarter" idx="12"/>
          </p:nvPr>
        </p:nvSpPr>
        <p:spPr/>
        <p:txBody>
          <a:bodyPr/>
          <a:lstStyle/>
          <a:p>
            <a:fld id="{21C23383-0AE7-40E5-9F87-76DEF8E7EADA}" type="slidenum">
              <a:rPr lang="en-US" smtClean="0"/>
              <a:t>1</a:t>
            </a:fld>
            <a:endParaRPr lang="en-US" dirty="0"/>
          </a:p>
        </p:txBody>
      </p:sp>
    </p:spTree>
    <p:extLst>
      <p:ext uri="{BB962C8B-B14F-4D97-AF65-F5344CB8AC3E}">
        <p14:creationId xmlns:p14="http://schemas.microsoft.com/office/powerpoint/2010/main" val="7441424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FA4278-C04C-4F76-B821-A247D6C93609}"/>
              </a:ext>
            </a:extLst>
          </p:cNvPr>
          <p:cNvSpPr>
            <a:spLocks noGrp="1"/>
          </p:cNvSpPr>
          <p:nvPr>
            <p:ph type="title"/>
          </p:nvPr>
        </p:nvSpPr>
        <p:spPr>
          <a:xfrm>
            <a:off x="214680" y="884433"/>
            <a:ext cx="6121249" cy="635276"/>
          </a:xfrm>
        </p:spPr>
        <p:txBody>
          <a:bodyPr anchor="ctr">
            <a:normAutofit/>
          </a:bodyPr>
          <a:lstStyle/>
          <a:p>
            <a:pPr algn="l"/>
            <a:r>
              <a:rPr lang="en-US" sz="2800" dirty="0"/>
              <a:t>IT Service Management in Research</a:t>
            </a:r>
          </a:p>
        </p:txBody>
      </p:sp>
      <p:sp>
        <p:nvSpPr>
          <p:cNvPr id="4" name="Text Placeholder 3">
            <a:extLst>
              <a:ext uri="{FF2B5EF4-FFF2-40B4-BE49-F238E27FC236}">
                <a16:creationId xmlns:a16="http://schemas.microsoft.com/office/drawing/2014/main" id="{F00BF33D-CF10-CE44-A5AA-7E43DA3D1723}"/>
              </a:ext>
            </a:extLst>
          </p:cNvPr>
          <p:cNvSpPr>
            <a:spLocks noGrp="1"/>
          </p:cNvSpPr>
          <p:nvPr>
            <p:ph type="body" sz="quarter" idx="15"/>
          </p:nvPr>
        </p:nvSpPr>
        <p:spPr>
          <a:xfrm>
            <a:off x="214681" y="1519709"/>
            <a:ext cx="5424119" cy="4804891"/>
          </a:xfrm>
        </p:spPr>
        <p:txBody>
          <a:bodyPr>
            <a:normAutofit/>
          </a:bodyPr>
          <a:lstStyle/>
          <a:p>
            <a:r>
              <a:rPr lang="en-US" sz="2400" dirty="0"/>
              <a:t>Shift in expected results</a:t>
            </a:r>
          </a:p>
          <a:p>
            <a:pPr lvl="1"/>
            <a:r>
              <a:rPr lang="en-US" sz="2000" dirty="0"/>
              <a:t>FP7 </a:t>
            </a:r>
            <a:r>
              <a:rPr lang="en-US" sz="2000" dirty="0">
                <a:sym typeface="Wingdings" pitchFamily="2" charset="2"/>
              </a:rPr>
              <a:t> </a:t>
            </a:r>
            <a:r>
              <a:rPr lang="en-US" sz="2000" u="sng" dirty="0">
                <a:sym typeface="Wingdings" pitchFamily="2" charset="2"/>
              </a:rPr>
              <a:t>H2020</a:t>
            </a:r>
            <a:r>
              <a:rPr lang="en-US" sz="2000" dirty="0">
                <a:sym typeface="Wingdings" pitchFamily="2" charset="2"/>
              </a:rPr>
              <a:t> = Publications  </a:t>
            </a:r>
            <a:r>
              <a:rPr lang="en-US" sz="2000" u="sng" dirty="0">
                <a:sym typeface="Wingdings" pitchFamily="2" charset="2"/>
              </a:rPr>
              <a:t>Services</a:t>
            </a:r>
            <a:endParaRPr lang="en-US" sz="2000" dirty="0">
              <a:sym typeface="Wingdings" pitchFamily="2" charset="2"/>
            </a:endParaRPr>
          </a:p>
          <a:p>
            <a:pPr lvl="1"/>
            <a:r>
              <a:rPr lang="en-US" sz="2000" dirty="0">
                <a:sym typeface="Wingdings" pitchFamily="2" charset="2"/>
              </a:rPr>
              <a:t>Focus on sustainability</a:t>
            </a:r>
          </a:p>
          <a:p>
            <a:pPr lvl="1"/>
            <a:r>
              <a:rPr lang="en-US" sz="2000" dirty="0">
                <a:sym typeface="Wingdings" pitchFamily="2" charset="2"/>
              </a:rPr>
              <a:t>Major cultural shift</a:t>
            </a:r>
          </a:p>
          <a:p>
            <a:r>
              <a:rPr lang="en-US" sz="2400" dirty="0">
                <a:sym typeface="Wingdings" pitchFamily="2" charset="2"/>
              </a:rPr>
              <a:t>Increased customer expectations</a:t>
            </a:r>
          </a:p>
          <a:p>
            <a:pPr lvl="1"/>
            <a:r>
              <a:rPr lang="en-US" sz="2000" dirty="0" err="1">
                <a:sym typeface="Wingdings" pitchFamily="2" charset="2"/>
              </a:rPr>
              <a:t>Commoditisation</a:t>
            </a:r>
            <a:r>
              <a:rPr lang="en-US" sz="2000" dirty="0">
                <a:sym typeface="Wingdings" pitchFamily="2" charset="2"/>
              </a:rPr>
              <a:t> of digital services</a:t>
            </a:r>
          </a:p>
          <a:p>
            <a:pPr lvl="1"/>
            <a:r>
              <a:rPr lang="en-US" sz="2000" dirty="0" err="1">
                <a:sym typeface="Wingdings" pitchFamily="2" charset="2"/>
              </a:rPr>
              <a:t>XaaS</a:t>
            </a:r>
            <a:r>
              <a:rPr lang="en-US" sz="2000" dirty="0">
                <a:sym typeface="Wingdings" pitchFamily="2" charset="2"/>
              </a:rPr>
              <a:t> (Anything as a Service) now commonplace</a:t>
            </a:r>
          </a:p>
          <a:p>
            <a:r>
              <a:rPr lang="en-US" sz="2400" dirty="0">
                <a:sym typeface="Wingdings" pitchFamily="2" charset="2"/>
              </a:rPr>
              <a:t>Skills, experience and knowledge gap</a:t>
            </a:r>
          </a:p>
          <a:p>
            <a:pPr lvl="1"/>
            <a:r>
              <a:rPr lang="en-US" sz="2000" dirty="0">
                <a:sym typeface="Wingdings" pitchFamily="2" charset="2"/>
              </a:rPr>
              <a:t>Limited to no formal training in how to professionally plan, deliver, operate and control IT services</a:t>
            </a:r>
            <a:endParaRPr lang="en-US" sz="2000" dirty="0"/>
          </a:p>
        </p:txBody>
      </p:sp>
      <p:pic>
        <p:nvPicPr>
          <p:cNvPr id="9" name="Picture 8">
            <a:extLst>
              <a:ext uri="{FF2B5EF4-FFF2-40B4-BE49-F238E27FC236}">
                <a16:creationId xmlns:a16="http://schemas.microsoft.com/office/drawing/2014/main" id="{2A78FB11-988A-854C-83D8-6F88F9380BBB}"/>
              </a:ext>
            </a:extLst>
          </p:cNvPr>
          <p:cNvPicPr>
            <a:picLocks noChangeAspect="1"/>
          </p:cNvPicPr>
          <p:nvPr/>
        </p:nvPicPr>
        <p:blipFill>
          <a:blip r:embed="rId2"/>
          <a:stretch>
            <a:fillRect/>
          </a:stretch>
        </p:blipFill>
        <p:spPr>
          <a:xfrm>
            <a:off x="5867400" y="3124200"/>
            <a:ext cx="2933700" cy="2514600"/>
          </a:xfrm>
          <a:prstGeom prst="rect">
            <a:avLst/>
          </a:prstGeom>
        </p:spPr>
      </p:pic>
      <p:sp>
        <p:nvSpPr>
          <p:cNvPr id="10" name="Cloud Callout 9">
            <a:extLst>
              <a:ext uri="{FF2B5EF4-FFF2-40B4-BE49-F238E27FC236}">
                <a16:creationId xmlns:a16="http://schemas.microsoft.com/office/drawing/2014/main" id="{CD3AFCCD-EBBC-5649-A700-B130EDB3FE32}"/>
              </a:ext>
            </a:extLst>
          </p:cNvPr>
          <p:cNvSpPr/>
          <p:nvPr/>
        </p:nvSpPr>
        <p:spPr>
          <a:xfrm>
            <a:off x="5867400" y="1469185"/>
            <a:ext cx="3124200" cy="1371600"/>
          </a:xfrm>
          <a:prstGeom prst="cloudCallout">
            <a:avLst>
              <a:gd name="adj1" fmla="val -5706"/>
              <a:gd name="adj2" fmla="val 123922"/>
            </a:avLst>
          </a:prstGeom>
          <a:solidFill>
            <a:srgbClr val="204C8A"/>
          </a:solidFill>
          <a:ln>
            <a:solidFill>
              <a:srgbClr val="204C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Have we become service providers?</a:t>
            </a:r>
          </a:p>
        </p:txBody>
      </p:sp>
      <p:sp>
        <p:nvSpPr>
          <p:cNvPr id="6" name="Dátum helye 3">
            <a:extLst>
              <a:ext uri="{FF2B5EF4-FFF2-40B4-BE49-F238E27FC236}">
                <a16:creationId xmlns:a16="http://schemas.microsoft.com/office/drawing/2014/main" id="{85B83626-8ACE-AD4D-A405-22D8C56ABD8E}"/>
              </a:ext>
            </a:extLst>
          </p:cNvPr>
          <p:cNvSpPr txBox="1">
            <a:spLocks/>
          </p:cNvSpPr>
          <p:nvPr/>
        </p:nvSpPr>
        <p:spPr>
          <a:xfrm>
            <a:off x="304800" y="6416675"/>
            <a:ext cx="34290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solidFill>
                  <a:schemeClr val="bg1"/>
                </a:solidFill>
              </a:rPr>
              <a:t>28 June 2019, ESRC Design Workshop, Lyon</a:t>
            </a:r>
            <a:endParaRPr lang="en-US" sz="1200" dirty="0">
              <a:solidFill>
                <a:schemeClr val="bg1"/>
              </a:solidFill>
            </a:endParaRPr>
          </a:p>
        </p:txBody>
      </p:sp>
    </p:spTree>
    <p:extLst>
      <p:ext uri="{BB962C8B-B14F-4D97-AF65-F5344CB8AC3E}">
        <p14:creationId xmlns:p14="http://schemas.microsoft.com/office/powerpoint/2010/main" val="4533169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9DDE0C70-3897-064B-99A6-7FA67CFB3CD5}"/>
              </a:ext>
            </a:extLst>
          </p:cNvPr>
          <p:cNvSpPr>
            <a:spLocks noGrp="1"/>
          </p:cNvSpPr>
          <p:nvPr>
            <p:ph type="title"/>
          </p:nvPr>
        </p:nvSpPr>
        <p:spPr>
          <a:xfrm>
            <a:off x="352723" y="681551"/>
            <a:ext cx="6294475" cy="842450"/>
          </a:xfrm>
        </p:spPr>
        <p:txBody>
          <a:bodyPr>
            <a:normAutofit/>
          </a:bodyPr>
          <a:lstStyle/>
          <a:p>
            <a:pPr algn="l"/>
            <a:r>
              <a:rPr lang="en-US" sz="2800" dirty="0"/>
              <a:t>ITSM: Benefits and risks in practice</a:t>
            </a:r>
            <a:endParaRPr lang="en-US" sz="2800" noProof="0" dirty="0"/>
          </a:p>
        </p:txBody>
      </p:sp>
      <p:sp>
        <p:nvSpPr>
          <p:cNvPr id="10" name="Rectangle 1027">
            <a:extLst>
              <a:ext uri="{FF2B5EF4-FFF2-40B4-BE49-F238E27FC236}">
                <a16:creationId xmlns:a16="http://schemas.microsoft.com/office/drawing/2014/main" id="{23A0B50B-9DBE-DE4A-B3FE-A72E4F6A8EC4}"/>
              </a:ext>
            </a:extLst>
          </p:cNvPr>
          <p:cNvSpPr txBox="1">
            <a:spLocks noChangeArrowheads="1"/>
          </p:cNvSpPr>
          <p:nvPr/>
        </p:nvSpPr>
        <p:spPr>
          <a:xfrm>
            <a:off x="352723" y="1524001"/>
            <a:ext cx="8401720" cy="4800599"/>
          </a:xfrm>
          <a:prstGeom prst="rect">
            <a:avLst/>
          </a:prstGeom>
        </p:spPr>
        <p:txBody>
          <a:bodyPr>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2000" b="1" dirty="0">
                <a:ea typeface="ＭＳ Ｐゴシック"/>
                <a:cs typeface="ＭＳ Ｐゴシック"/>
              </a:rPr>
              <a:t>Typical benefits (excerpt):</a:t>
            </a:r>
          </a:p>
          <a:p>
            <a:pPr lvl="1">
              <a:buClr>
                <a:srgbClr val="00B050"/>
              </a:buClr>
              <a:buFont typeface="Arial Black" pitchFamily="34" charset="0"/>
              <a:buChar char="+"/>
            </a:pPr>
            <a:r>
              <a:rPr lang="en-US" sz="1800" dirty="0">
                <a:ea typeface="ＭＳ Ｐゴシック"/>
                <a:cs typeface="ＭＳ Ｐゴシック"/>
              </a:rPr>
              <a:t>Understand organization (federation) structure</a:t>
            </a:r>
          </a:p>
          <a:p>
            <a:pPr lvl="1">
              <a:buClr>
                <a:srgbClr val="00B050"/>
              </a:buClr>
              <a:buFont typeface="Arial Black" pitchFamily="34" charset="0"/>
              <a:buChar char="+"/>
            </a:pPr>
            <a:r>
              <a:rPr lang="en-US" sz="1800" dirty="0">
                <a:ea typeface="ＭＳ Ｐゴシック"/>
                <a:cs typeface="ＭＳ Ｐゴシック"/>
              </a:rPr>
              <a:t>Customer focus, alignment of IT and their customers</a:t>
            </a:r>
          </a:p>
          <a:p>
            <a:pPr lvl="1">
              <a:buClr>
                <a:srgbClr val="00B050"/>
              </a:buClr>
              <a:buFont typeface="Arial Black" pitchFamily="34" charset="0"/>
              <a:buChar char="+"/>
            </a:pPr>
            <a:r>
              <a:rPr lang="en-US" sz="1800" dirty="0">
                <a:ea typeface="ＭＳ Ｐゴシック"/>
                <a:cs typeface="ＭＳ Ｐゴシック"/>
              </a:rPr>
              <a:t>Repeatability of desired outputs</a:t>
            </a:r>
          </a:p>
          <a:p>
            <a:pPr lvl="1">
              <a:buClr>
                <a:srgbClr val="00B050"/>
              </a:buClr>
              <a:buFont typeface="Arial Black" pitchFamily="34" charset="0"/>
              <a:buChar char="+"/>
            </a:pPr>
            <a:r>
              <a:rPr lang="en-US" sz="1800" dirty="0">
                <a:ea typeface="ＭＳ Ｐゴシック"/>
                <a:cs typeface="ＭＳ Ｐゴシック"/>
              </a:rPr>
              <a:t>Higher effectiveness and efficiency</a:t>
            </a:r>
          </a:p>
          <a:p>
            <a:pPr lvl="1">
              <a:buClr>
                <a:srgbClr val="00B050"/>
              </a:buClr>
              <a:buFont typeface="Arial Black" pitchFamily="34" charset="0"/>
              <a:buChar char="+"/>
            </a:pPr>
            <a:r>
              <a:rPr lang="en-US" sz="1800" dirty="0">
                <a:ea typeface="ＭＳ Ｐゴシック"/>
                <a:cs typeface="ＭＳ Ｐゴシック"/>
              </a:rPr>
              <a:t>Reduce organization fragmentation / silos</a:t>
            </a:r>
          </a:p>
          <a:p>
            <a:pPr lvl="1">
              <a:buClr>
                <a:srgbClr val="00B050"/>
              </a:buClr>
              <a:buFont typeface="Arial Black" pitchFamily="34" charset="0"/>
              <a:buChar char="+"/>
            </a:pPr>
            <a:r>
              <a:rPr lang="en-US" sz="1800" dirty="0">
                <a:ea typeface="ＭＳ Ｐゴシック"/>
                <a:cs typeface="ＭＳ Ｐゴシック"/>
              </a:rPr>
              <a:t>Facilitate/capture innovation</a:t>
            </a:r>
          </a:p>
          <a:p>
            <a:pPr lvl="1">
              <a:buClr>
                <a:srgbClr val="00B050"/>
              </a:buClr>
              <a:buFont typeface="Arial Black" pitchFamily="34" charset="0"/>
              <a:buChar char="+"/>
            </a:pPr>
            <a:r>
              <a:rPr lang="en-US" sz="1800" dirty="0">
                <a:ea typeface="ＭＳ Ｐゴシック"/>
                <a:cs typeface="ＭＳ Ｐゴシック"/>
              </a:rPr>
              <a:t>Improved reputation</a:t>
            </a:r>
            <a:endParaRPr lang="en-US" sz="2000" b="1" dirty="0">
              <a:ea typeface="ＭＳ Ｐゴシック"/>
              <a:cs typeface="ＭＳ Ｐゴシック"/>
            </a:endParaRPr>
          </a:p>
          <a:p>
            <a:pPr marL="0" indent="0">
              <a:spcBef>
                <a:spcPts val="1800"/>
              </a:spcBef>
              <a:buFont typeface="Arial" panose="020B0604020202020204" pitchFamily="34" charset="0"/>
              <a:buNone/>
            </a:pPr>
            <a:r>
              <a:rPr lang="en-US" sz="2000" b="1" dirty="0">
                <a:ea typeface="ＭＳ Ｐゴシック"/>
                <a:cs typeface="ＭＳ Ｐゴシック"/>
              </a:rPr>
              <a:t>Potential risks (excerpt):</a:t>
            </a:r>
          </a:p>
          <a:p>
            <a:pPr lvl="1">
              <a:buClr>
                <a:srgbClr val="FF0000"/>
              </a:buClr>
              <a:buFont typeface="Arial Black" pitchFamily="34" charset="0"/>
              <a:buChar char="−"/>
            </a:pPr>
            <a:r>
              <a:rPr lang="en-US" sz="1800" dirty="0">
                <a:ea typeface="ＭＳ Ｐゴシック"/>
              </a:rPr>
              <a:t>Processes and procedures may become too bureaucratic, more paperwork</a:t>
            </a:r>
          </a:p>
          <a:p>
            <a:pPr lvl="1">
              <a:buClr>
                <a:srgbClr val="FF0000"/>
              </a:buClr>
              <a:buFont typeface="Arial Black" pitchFamily="34" charset="0"/>
              <a:buChar char="−"/>
            </a:pPr>
            <a:r>
              <a:rPr lang="en-US" sz="1800" dirty="0">
                <a:ea typeface="ＭＳ Ｐゴシック"/>
              </a:rPr>
              <a:t>Lower effectiveness and efficiency, if …</a:t>
            </a:r>
          </a:p>
          <a:p>
            <a:pPr lvl="2">
              <a:buClr>
                <a:srgbClr val="FF0000"/>
              </a:buClr>
              <a:buFont typeface="Arial Black" pitchFamily="34" charset="0"/>
              <a:buChar char="−"/>
            </a:pPr>
            <a:r>
              <a:rPr lang="en-US" sz="1800" dirty="0">
                <a:ea typeface="ＭＳ Ｐゴシック"/>
              </a:rPr>
              <a:t>Staff are not aware of processes and measures</a:t>
            </a:r>
          </a:p>
          <a:p>
            <a:pPr lvl="2">
              <a:buClr>
                <a:srgbClr val="FF0000"/>
              </a:buClr>
              <a:buFont typeface="Arial Black" pitchFamily="34" charset="0"/>
              <a:buChar char="−"/>
            </a:pPr>
            <a:r>
              <a:rPr lang="en-US" sz="1800" dirty="0">
                <a:ea typeface="ＭＳ Ｐゴシック"/>
              </a:rPr>
              <a:t>Top management lacks a clear commitment and related actions</a:t>
            </a:r>
          </a:p>
          <a:p>
            <a:pPr lvl="2">
              <a:buClr>
                <a:srgbClr val="FF0000"/>
              </a:buClr>
              <a:buFont typeface="Arial Black" pitchFamily="34" charset="0"/>
              <a:buChar char="−"/>
            </a:pPr>
            <a:r>
              <a:rPr lang="en-US" sz="1800" dirty="0">
                <a:ea typeface="ＭＳ Ｐゴシック"/>
              </a:rPr>
              <a:t>Personnel do not accept the system</a:t>
            </a:r>
          </a:p>
          <a:p>
            <a:pPr lvl="2">
              <a:buClr>
                <a:srgbClr val="FF0000"/>
              </a:buClr>
              <a:buFont typeface="Arial Black" pitchFamily="34" charset="0"/>
              <a:buChar char="−"/>
            </a:pPr>
            <a:r>
              <a:rPr lang="en-US" sz="1800" dirty="0">
                <a:ea typeface="ＭＳ Ｐゴシック"/>
              </a:rPr>
              <a:t>Processes are bypassed</a:t>
            </a:r>
          </a:p>
        </p:txBody>
      </p:sp>
      <p:sp>
        <p:nvSpPr>
          <p:cNvPr id="4" name="Dátum helye 3">
            <a:extLst>
              <a:ext uri="{FF2B5EF4-FFF2-40B4-BE49-F238E27FC236}">
                <a16:creationId xmlns:a16="http://schemas.microsoft.com/office/drawing/2014/main" id="{C84024D6-DDB6-624E-81A2-F15AB6504704}"/>
              </a:ext>
            </a:extLst>
          </p:cNvPr>
          <p:cNvSpPr txBox="1">
            <a:spLocks/>
          </p:cNvSpPr>
          <p:nvPr/>
        </p:nvSpPr>
        <p:spPr>
          <a:xfrm>
            <a:off x="304800" y="6416675"/>
            <a:ext cx="34290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solidFill>
                  <a:schemeClr val="bg1"/>
                </a:solidFill>
              </a:rPr>
              <a:t>28 June 2019, ESRC Design Workshop, Lyon</a:t>
            </a:r>
            <a:endParaRPr lang="en-US" sz="1200" dirty="0">
              <a:solidFill>
                <a:schemeClr val="bg1"/>
              </a:solidFill>
            </a:endParaRPr>
          </a:p>
        </p:txBody>
      </p:sp>
    </p:spTree>
    <p:extLst>
      <p:ext uri="{BB962C8B-B14F-4D97-AF65-F5344CB8AC3E}">
        <p14:creationId xmlns:p14="http://schemas.microsoft.com/office/powerpoint/2010/main" val="28043832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B54FC-3ADB-EF48-8341-26B57747C4EC}"/>
              </a:ext>
            </a:extLst>
          </p:cNvPr>
          <p:cNvSpPr>
            <a:spLocks noGrp="1"/>
          </p:cNvSpPr>
          <p:nvPr>
            <p:ph type="title"/>
          </p:nvPr>
        </p:nvSpPr>
        <p:spPr/>
        <p:txBody>
          <a:bodyPr>
            <a:noAutofit/>
          </a:bodyPr>
          <a:lstStyle/>
          <a:p>
            <a:r>
              <a:rPr lang="en-US" sz="2800" b="1" dirty="0"/>
              <a:t>ITSM-related Requirements</a:t>
            </a:r>
          </a:p>
        </p:txBody>
      </p:sp>
      <p:sp>
        <p:nvSpPr>
          <p:cNvPr id="3" name="Content Placeholder 2">
            <a:extLst>
              <a:ext uri="{FF2B5EF4-FFF2-40B4-BE49-F238E27FC236}">
                <a16:creationId xmlns:a16="http://schemas.microsoft.com/office/drawing/2014/main" id="{F29E1D4D-EB3C-2046-93B2-6E556715F6F3}"/>
              </a:ext>
            </a:extLst>
          </p:cNvPr>
          <p:cNvSpPr>
            <a:spLocks noGrp="1"/>
          </p:cNvSpPr>
          <p:nvPr>
            <p:ph idx="1"/>
          </p:nvPr>
        </p:nvSpPr>
        <p:spPr/>
        <p:txBody>
          <a:bodyPr>
            <a:normAutofit fontScale="47500" lnSpcReduction="20000"/>
          </a:bodyPr>
          <a:lstStyle/>
          <a:p>
            <a:pPr marL="0" indent="0">
              <a:buNone/>
            </a:pPr>
            <a:r>
              <a:rPr lang="en-US" b="1" dirty="0"/>
              <a:t>Governance</a:t>
            </a:r>
          </a:p>
          <a:p>
            <a:r>
              <a:rPr lang="en-US" dirty="0"/>
              <a:t>Interfaces between each SRC and the SKAO will be compliant with policies agreed between the SRCs and the SKAO. (REQ-AENEAS-01-04)   </a:t>
            </a:r>
            <a:r>
              <a:rPr lang="en-US" b="1" dirty="0">
                <a:solidFill>
                  <a:srgbClr val="FF0000"/>
                </a:solidFill>
              </a:rPr>
              <a:t>SPM</a:t>
            </a:r>
            <a:endParaRPr lang="en-US" b="1" dirty="0"/>
          </a:p>
          <a:p>
            <a:r>
              <a:rPr lang="en-US" dirty="0"/>
              <a:t>Interfaces between SRCs will be compliant with policies agreed by the SRC Alliance. (REQ-AENEAS-01-05) </a:t>
            </a:r>
            <a:r>
              <a:rPr lang="en-US" b="1" dirty="0">
                <a:solidFill>
                  <a:srgbClr val="FF0000"/>
                </a:solidFill>
              </a:rPr>
              <a:t>definition of SMS (by SKAO?)</a:t>
            </a:r>
            <a:endParaRPr lang="en-US" b="1" dirty="0"/>
          </a:p>
          <a:p>
            <a:r>
              <a:rPr lang="en-US" dirty="0"/>
              <a:t>Resources and services provided by the countries of the European SKA Regional Centre shall be coordinated at the European level. (REQ-AENEAS-01-07) </a:t>
            </a:r>
            <a:r>
              <a:rPr lang="en-US" b="1" dirty="0">
                <a:solidFill>
                  <a:srgbClr val="FF0000"/>
                </a:solidFill>
              </a:rPr>
              <a:t>SPM</a:t>
            </a:r>
          </a:p>
          <a:p>
            <a:r>
              <a:rPr lang="en-US" dirty="0"/>
              <a:t>The European SKA Regional Centre will determine how the policies agreed between the SKAO and the SRCs are to be implemented. (REQ-AENEAS-01-08) </a:t>
            </a:r>
            <a:r>
              <a:rPr lang="en-US" b="1" dirty="0">
                <a:solidFill>
                  <a:srgbClr val="FF0000"/>
                </a:solidFill>
              </a:rPr>
              <a:t>SMS definition</a:t>
            </a:r>
            <a:endParaRPr lang="en-US" dirty="0">
              <a:solidFill>
                <a:srgbClr val="FF0000"/>
              </a:solidFill>
            </a:endParaRPr>
          </a:p>
          <a:p>
            <a:pPr marL="0" indent="0">
              <a:buNone/>
            </a:pPr>
            <a:r>
              <a:rPr lang="en-US" b="1" dirty="0"/>
              <a:t>User Support and Access</a:t>
            </a:r>
          </a:p>
          <a:p>
            <a:r>
              <a:rPr lang="en-US" dirty="0"/>
              <a:t>A </a:t>
            </a:r>
            <a:r>
              <a:rPr lang="en-US" b="1" dirty="0"/>
              <a:t>helpdesk</a:t>
            </a:r>
            <a:r>
              <a:rPr lang="en-US" dirty="0"/>
              <a:t> system will be the preferred mode of interaction between users and the SRCs and the SKA Observatory.  A knowledgebase with relevant information and </a:t>
            </a:r>
            <a:r>
              <a:rPr lang="en-US" b="1" dirty="0"/>
              <a:t>documentation</a:t>
            </a:r>
            <a:r>
              <a:rPr lang="en-US" dirty="0"/>
              <a:t> (REQ-AENEAS-07-06)</a:t>
            </a:r>
            <a:r>
              <a:rPr lang="en-US" b="1" dirty="0"/>
              <a:t> </a:t>
            </a:r>
            <a:r>
              <a:rPr lang="en-US" b="1" dirty="0">
                <a:solidFill>
                  <a:srgbClr val="FF0000"/>
                </a:solidFill>
              </a:rPr>
              <a:t>ISRM</a:t>
            </a:r>
          </a:p>
          <a:p>
            <a:r>
              <a:rPr lang="en-US" b="1" dirty="0"/>
              <a:t>Distribution of Requests - </a:t>
            </a:r>
            <a:r>
              <a:rPr lang="en-US" dirty="0"/>
              <a:t>Requests will be distributed to the nodes based on user needs, the services offered by the nodes and proximity to the user. (REQ-AENEAS-07-07)</a:t>
            </a:r>
            <a:r>
              <a:rPr lang="en-US" b="1" dirty="0">
                <a:solidFill>
                  <a:srgbClr val="FF0000"/>
                </a:solidFill>
              </a:rPr>
              <a:t> ISRM</a:t>
            </a:r>
          </a:p>
          <a:p>
            <a:pPr marL="0" indent="0">
              <a:buNone/>
            </a:pPr>
            <a:r>
              <a:rPr lang="en-US" b="1" dirty="0"/>
              <a:t>Science Archive</a:t>
            </a:r>
          </a:p>
          <a:p>
            <a:r>
              <a:rPr lang="en-US" dirty="0"/>
              <a:t>Each SRC will preserve, curate and make available to users Observatory Data Products, in compliance with SKAO data access policies and </a:t>
            </a:r>
            <a:r>
              <a:rPr lang="en-US" b="1" dirty="0"/>
              <a:t>data security standards</a:t>
            </a:r>
            <a:r>
              <a:rPr lang="en-US" dirty="0"/>
              <a:t>.</a:t>
            </a:r>
            <a:r>
              <a:rPr lang="en-US" sz="3600" b="1" dirty="0"/>
              <a:t> </a:t>
            </a:r>
            <a:r>
              <a:rPr lang="en-US" sz="3600" dirty="0"/>
              <a:t>(</a:t>
            </a:r>
            <a:r>
              <a:rPr lang="en-US" dirty="0"/>
              <a:t>REQ-AENEAS-02-01)</a:t>
            </a:r>
            <a:r>
              <a:rPr lang="en-US" b="1" dirty="0"/>
              <a:t> </a:t>
            </a:r>
            <a:r>
              <a:rPr lang="en-US" sz="3600" b="1" dirty="0">
                <a:solidFill>
                  <a:srgbClr val="FF0000"/>
                </a:solidFill>
              </a:rPr>
              <a:t>ISM</a:t>
            </a:r>
          </a:p>
          <a:p>
            <a:endParaRPr lang="en-US" dirty="0"/>
          </a:p>
        </p:txBody>
      </p:sp>
      <p:sp>
        <p:nvSpPr>
          <p:cNvPr id="6" name="Slide Number Placeholder 5">
            <a:extLst>
              <a:ext uri="{FF2B5EF4-FFF2-40B4-BE49-F238E27FC236}">
                <a16:creationId xmlns:a16="http://schemas.microsoft.com/office/drawing/2014/main" id="{7CA9CEFB-697F-664A-BA3B-A249668FD687}"/>
              </a:ext>
            </a:extLst>
          </p:cNvPr>
          <p:cNvSpPr>
            <a:spLocks noGrp="1"/>
          </p:cNvSpPr>
          <p:nvPr>
            <p:ph type="sldNum" sz="quarter" idx="12"/>
          </p:nvPr>
        </p:nvSpPr>
        <p:spPr/>
        <p:txBody>
          <a:bodyPr/>
          <a:lstStyle/>
          <a:p>
            <a:fld id="{21C23383-0AE7-40E5-9F87-76DEF8E7EADA}" type="slidenum">
              <a:rPr lang="en-US" smtClean="0"/>
              <a:t>12</a:t>
            </a:fld>
            <a:endParaRPr lang="en-US"/>
          </a:p>
        </p:txBody>
      </p:sp>
      <p:sp>
        <p:nvSpPr>
          <p:cNvPr id="7" name="Dátum helye 3">
            <a:extLst>
              <a:ext uri="{FF2B5EF4-FFF2-40B4-BE49-F238E27FC236}">
                <a16:creationId xmlns:a16="http://schemas.microsoft.com/office/drawing/2014/main" id="{663A544B-254E-4342-A8A1-7086B45502D2}"/>
              </a:ext>
            </a:extLst>
          </p:cNvPr>
          <p:cNvSpPr>
            <a:spLocks noGrp="1"/>
          </p:cNvSpPr>
          <p:nvPr>
            <p:ph type="dt" sz="half" idx="10"/>
          </p:nvPr>
        </p:nvSpPr>
        <p:spPr>
          <a:xfrm>
            <a:off x="457200" y="6356350"/>
            <a:ext cx="3429000" cy="365125"/>
          </a:xfrm>
        </p:spPr>
        <p:txBody>
          <a:bodyPr/>
          <a:lstStyle/>
          <a:p>
            <a:r>
              <a:rPr lang="en-GB" dirty="0"/>
              <a:t>28 June 2019, ESRC Design Workshop, Lyon</a:t>
            </a:r>
            <a:endParaRPr lang="en-US" dirty="0"/>
          </a:p>
        </p:txBody>
      </p:sp>
      <p:sp>
        <p:nvSpPr>
          <p:cNvPr id="8" name="TextBox 7">
            <a:extLst>
              <a:ext uri="{FF2B5EF4-FFF2-40B4-BE49-F238E27FC236}">
                <a16:creationId xmlns:a16="http://schemas.microsoft.com/office/drawing/2014/main" id="{42D8BC50-93A0-644C-BD97-073D1669A87E}"/>
              </a:ext>
            </a:extLst>
          </p:cNvPr>
          <p:cNvSpPr txBox="1"/>
          <p:nvPr/>
        </p:nvSpPr>
        <p:spPr>
          <a:xfrm>
            <a:off x="4731792" y="6019800"/>
            <a:ext cx="4488408" cy="307777"/>
          </a:xfrm>
          <a:prstGeom prst="rect">
            <a:avLst/>
          </a:prstGeom>
          <a:noFill/>
        </p:spPr>
        <p:txBody>
          <a:bodyPr wrap="none" rtlCol="0">
            <a:spAutoFit/>
          </a:bodyPr>
          <a:lstStyle/>
          <a:p>
            <a:r>
              <a:rPr lang="en-US" sz="1400" dirty="0"/>
              <a:t>For </a:t>
            </a:r>
            <a:r>
              <a:rPr lang="en-US" sz="1400" b="1" dirty="0">
                <a:solidFill>
                  <a:srgbClr val="FF0000"/>
                </a:solidFill>
              </a:rPr>
              <a:t>SMS acronyms</a:t>
            </a:r>
            <a:r>
              <a:rPr lang="en-US" sz="1400" dirty="0"/>
              <a:t> please refer to </a:t>
            </a:r>
            <a:r>
              <a:rPr lang="en-US" sz="1400" dirty="0">
                <a:hlinkClick r:id="rId2">
                  <a:extLst>
                    <a:ext uri="{A12FA001-AC4F-418D-AE19-62706E023703}">
                      <ahyp:hlinkClr xmlns:ahyp="http://schemas.microsoft.com/office/drawing/2018/hyperlinkcolor" val="tx"/>
                    </a:ext>
                  </a:extLst>
                </a:hlinkClick>
              </a:rPr>
              <a:t>https://fitsm.itemo.org/</a:t>
            </a:r>
            <a:r>
              <a:rPr lang="en-US" sz="1400" dirty="0"/>
              <a:t> </a:t>
            </a:r>
          </a:p>
        </p:txBody>
      </p:sp>
    </p:spTree>
    <p:extLst>
      <p:ext uri="{BB962C8B-B14F-4D97-AF65-F5344CB8AC3E}">
        <p14:creationId xmlns:p14="http://schemas.microsoft.com/office/powerpoint/2010/main" val="7030132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4FF8DD-2B1F-864F-A042-F6F41A580AC3}"/>
              </a:ext>
            </a:extLst>
          </p:cNvPr>
          <p:cNvSpPr>
            <a:spLocks noGrp="1"/>
          </p:cNvSpPr>
          <p:nvPr>
            <p:ph type="title"/>
          </p:nvPr>
        </p:nvSpPr>
        <p:spPr>
          <a:xfrm>
            <a:off x="457200" y="2492896"/>
            <a:ext cx="8229600" cy="936104"/>
          </a:xfrm>
        </p:spPr>
        <p:txBody>
          <a:bodyPr>
            <a:normAutofit fontScale="90000"/>
          </a:bodyPr>
          <a:lstStyle/>
          <a:p>
            <a:r>
              <a:rPr lang="en-US" b="1" dirty="0"/>
              <a:t>ITSM-related</a:t>
            </a:r>
            <a:br>
              <a:rPr lang="en-US" b="1" dirty="0"/>
            </a:br>
            <a:r>
              <a:rPr lang="en-US" b="1" dirty="0"/>
              <a:t>Design Recommendations</a:t>
            </a:r>
          </a:p>
        </p:txBody>
      </p:sp>
      <p:sp>
        <p:nvSpPr>
          <p:cNvPr id="6" name="Slide Number Placeholder 5">
            <a:extLst>
              <a:ext uri="{FF2B5EF4-FFF2-40B4-BE49-F238E27FC236}">
                <a16:creationId xmlns:a16="http://schemas.microsoft.com/office/drawing/2014/main" id="{806FA6EC-46EE-6540-8885-A86B9340F917}"/>
              </a:ext>
            </a:extLst>
          </p:cNvPr>
          <p:cNvSpPr>
            <a:spLocks noGrp="1"/>
          </p:cNvSpPr>
          <p:nvPr>
            <p:ph type="sldNum" sz="quarter" idx="12"/>
          </p:nvPr>
        </p:nvSpPr>
        <p:spPr/>
        <p:txBody>
          <a:bodyPr/>
          <a:lstStyle/>
          <a:p>
            <a:fld id="{21C23383-0AE7-40E5-9F87-76DEF8E7EADA}" type="slidenum">
              <a:rPr lang="en-US" smtClean="0"/>
              <a:t>13</a:t>
            </a:fld>
            <a:endParaRPr lang="en-US"/>
          </a:p>
        </p:txBody>
      </p:sp>
      <p:sp>
        <p:nvSpPr>
          <p:cNvPr id="7" name="Dátum helye 3">
            <a:extLst>
              <a:ext uri="{FF2B5EF4-FFF2-40B4-BE49-F238E27FC236}">
                <a16:creationId xmlns:a16="http://schemas.microsoft.com/office/drawing/2014/main" id="{04AAD01A-EFE3-3545-9407-7D20C0DDA952}"/>
              </a:ext>
            </a:extLst>
          </p:cNvPr>
          <p:cNvSpPr txBox="1">
            <a:spLocks/>
          </p:cNvSpPr>
          <p:nvPr/>
        </p:nvSpPr>
        <p:spPr>
          <a:xfrm>
            <a:off x="304800" y="6416675"/>
            <a:ext cx="34290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solidFill>
                  <a:schemeClr val="bg1"/>
                </a:solidFill>
              </a:rPr>
              <a:t>28 June 2019, ESRC Design Workshop, Lyon</a:t>
            </a:r>
            <a:endParaRPr lang="en-US" sz="1200" dirty="0">
              <a:solidFill>
                <a:schemeClr val="bg1"/>
              </a:solidFill>
            </a:endParaRPr>
          </a:p>
        </p:txBody>
      </p:sp>
    </p:spTree>
    <p:extLst>
      <p:ext uri="{BB962C8B-B14F-4D97-AF65-F5344CB8AC3E}">
        <p14:creationId xmlns:p14="http://schemas.microsoft.com/office/powerpoint/2010/main" val="1275655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FA4278-C04C-4F76-B821-A247D6C93609}"/>
              </a:ext>
            </a:extLst>
          </p:cNvPr>
          <p:cNvSpPr>
            <a:spLocks noGrp="1"/>
          </p:cNvSpPr>
          <p:nvPr>
            <p:ph type="title"/>
          </p:nvPr>
        </p:nvSpPr>
        <p:spPr>
          <a:xfrm>
            <a:off x="214680" y="884433"/>
            <a:ext cx="7786320" cy="635276"/>
          </a:xfrm>
        </p:spPr>
        <p:txBody>
          <a:bodyPr anchor="ctr">
            <a:noAutofit/>
          </a:bodyPr>
          <a:lstStyle/>
          <a:p>
            <a:pPr algn="l"/>
            <a:r>
              <a:rPr lang="en-US" sz="2400" dirty="0"/>
              <a:t>D6.2 :: A proposed framework for designing and implementing a Service Portfolio for the ESDC and SKA</a:t>
            </a:r>
          </a:p>
        </p:txBody>
      </p:sp>
      <p:sp>
        <p:nvSpPr>
          <p:cNvPr id="3" name="Subtitle 2">
            <a:extLst>
              <a:ext uri="{FF2B5EF4-FFF2-40B4-BE49-F238E27FC236}">
                <a16:creationId xmlns:a16="http://schemas.microsoft.com/office/drawing/2014/main" id="{C9692200-8743-7342-97AD-FB797F1FD0B3}"/>
              </a:ext>
            </a:extLst>
          </p:cNvPr>
          <p:cNvSpPr>
            <a:spLocks noGrp="1"/>
          </p:cNvSpPr>
          <p:nvPr>
            <p:ph type="subTitle" idx="14"/>
          </p:nvPr>
        </p:nvSpPr>
        <p:spPr>
          <a:xfrm>
            <a:off x="214680" y="1622294"/>
            <a:ext cx="8485647" cy="369332"/>
          </a:xfrm>
        </p:spPr>
        <p:txBody>
          <a:bodyPr/>
          <a:lstStyle/>
          <a:p>
            <a:r>
              <a:rPr lang="en-US" dirty="0"/>
              <a:t>Summary</a:t>
            </a:r>
          </a:p>
        </p:txBody>
      </p:sp>
      <p:sp>
        <p:nvSpPr>
          <p:cNvPr id="4" name="Text Placeholder 3">
            <a:extLst>
              <a:ext uri="{FF2B5EF4-FFF2-40B4-BE49-F238E27FC236}">
                <a16:creationId xmlns:a16="http://schemas.microsoft.com/office/drawing/2014/main" id="{F00BF33D-CF10-CE44-A5AA-7E43DA3D1723}"/>
              </a:ext>
            </a:extLst>
          </p:cNvPr>
          <p:cNvSpPr>
            <a:spLocks noGrp="1"/>
          </p:cNvSpPr>
          <p:nvPr>
            <p:ph type="body" sz="quarter" idx="15"/>
          </p:nvPr>
        </p:nvSpPr>
        <p:spPr>
          <a:xfrm>
            <a:off x="214680" y="2093694"/>
            <a:ext cx="8485645" cy="4230906"/>
          </a:xfrm>
        </p:spPr>
        <p:txBody>
          <a:bodyPr>
            <a:normAutofit/>
          </a:bodyPr>
          <a:lstStyle/>
          <a:p>
            <a:r>
              <a:rPr lang="en-US" dirty="0"/>
              <a:t>D6.2 provides a framework and recommendations to </a:t>
            </a:r>
            <a:br>
              <a:rPr lang="en-US" dirty="0"/>
            </a:br>
            <a:r>
              <a:rPr lang="en-US" dirty="0"/>
              <a:t>implement a Service Portfolio for the SKA</a:t>
            </a:r>
          </a:p>
          <a:p>
            <a:r>
              <a:rPr lang="en-US" dirty="0"/>
              <a:t>The goal of Service Portfolio Management is to define and </a:t>
            </a:r>
            <a:br>
              <a:rPr lang="en-US" dirty="0"/>
            </a:br>
            <a:r>
              <a:rPr lang="en-US" dirty="0"/>
              <a:t>maintain a service portfolio, which is a list of all services </a:t>
            </a:r>
            <a:br>
              <a:rPr lang="en-US" dirty="0"/>
            </a:br>
            <a:r>
              <a:rPr lang="en-US" dirty="0"/>
              <a:t>offered by a provider at some point (in prep, live, </a:t>
            </a:r>
            <a:br>
              <a:rPr lang="en-US" dirty="0"/>
            </a:br>
            <a:r>
              <a:rPr lang="en-US" dirty="0"/>
              <a:t>discontinued)</a:t>
            </a:r>
          </a:p>
          <a:p>
            <a:r>
              <a:rPr lang="en-US" b="1" dirty="0"/>
              <a:t>Two Service Portfolios  are proposed:</a:t>
            </a:r>
          </a:p>
          <a:p>
            <a:pPr marL="685800" lvl="1" indent="-342900">
              <a:buFont typeface="+mj-lt"/>
              <a:buAutoNum type="arabicPeriod"/>
            </a:pPr>
            <a:r>
              <a:rPr lang="en-US" sz="1800" b="1" dirty="0"/>
              <a:t>Centrally coordinated services (</a:t>
            </a:r>
            <a:r>
              <a:rPr lang="en-US" sz="1800" b="1" dirty="0" err="1"/>
              <a:t>inc.</a:t>
            </a:r>
            <a:r>
              <a:rPr lang="en-US" sz="1800" b="1" dirty="0"/>
              <a:t> federation + observatory)</a:t>
            </a:r>
          </a:p>
          <a:p>
            <a:pPr marL="685800" lvl="1" indent="-342900">
              <a:buFont typeface="+mj-lt"/>
              <a:buAutoNum type="arabicPeriod"/>
            </a:pPr>
            <a:r>
              <a:rPr lang="en-US" sz="1800" b="1" dirty="0"/>
              <a:t>Services for the ESDC/ESRC</a:t>
            </a:r>
          </a:p>
          <a:p>
            <a:pPr marL="342900" lvl="1" indent="0">
              <a:buNone/>
            </a:pPr>
            <a:r>
              <a:rPr lang="en-US" sz="1800" b="1" dirty="0"/>
              <a:t>ESDC services may be loosely/tightly integrated</a:t>
            </a:r>
            <a:r>
              <a:rPr lang="en-US" sz="1800" dirty="0"/>
              <a:t>, or something in between</a:t>
            </a:r>
          </a:p>
          <a:p>
            <a:r>
              <a:rPr lang="en-US" dirty="0"/>
              <a:t>Service categories are proposed and implementation suggestions are made based on production level services currently available.</a:t>
            </a:r>
          </a:p>
        </p:txBody>
      </p:sp>
      <p:pic>
        <p:nvPicPr>
          <p:cNvPr id="5" name="Picture 4">
            <a:extLst>
              <a:ext uri="{FF2B5EF4-FFF2-40B4-BE49-F238E27FC236}">
                <a16:creationId xmlns:a16="http://schemas.microsoft.com/office/drawing/2014/main" id="{532DB971-68DC-8D47-83E4-38E9F27B5BF1}"/>
              </a:ext>
            </a:extLst>
          </p:cNvPr>
          <p:cNvPicPr>
            <a:picLocks noChangeAspect="1"/>
          </p:cNvPicPr>
          <p:nvPr/>
        </p:nvPicPr>
        <p:blipFill>
          <a:blip r:embed="rId2"/>
          <a:stretch>
            <a:fillRect/>
          </a:stretch>
        </p:blipFill>
        <p:spPr>
          <a:xfrm>
            <a:off x="6109848" y="2093695"/>
            <a:ext cx="3034153" cy="2050103"/>
          </a:xfrm>
          <a:prstGeom prst="rect">
            <a:avLst/>
          </a:prstGeom>
        </p:spPr>
      </p:pic>
      <p:sp>
        <p:nvSpPr>
          <p:cNvPr id="6" name="TextBox 5">
            <a:extLst>
              <a:ext uri="{FF2B5EF4-FFF2-40B4-BE49-F238E27FC236}">
                <a16:creationId xmlns:a16="http://schemas.microsoft.com/office/drawing/2014/main" id="{0070E2B2-0623-FF4B-94DF-35E85AB44E99}"/>
              </a:ext>
            </a:extLst>
          </p:cNvPr>
          <p:cNvSpPr txBox="1"/>
          <p:nvPr/>
        </p:nvSpPr>
        <p:spPr>
          <a:xfrm>
            <a:off x="6109848" y="1888381"/>
            <a:ext cx="2949847" cy="430887"/>
          </a:xfrm>
          <a:prstGeom prst="rect">
            <a:avLst/>
          </a:prstGeom>
          <a:noFill/>
        </p:spPr>
        <p:txBody>
          <a:bodyPr wrap="square" rtlCol="0">
            <a:spAutoFit/>
          </a:bodyPr>
          <a:lstStyle/>
          <a:p>
            <a:pPr algn="r"/>
            <a:r>
              <a:rPr lang="en-US" sz="1100" i="1" dirty="0">
                <a:solidFill>
                  <a:schemeClr val="bg1">
                    <a:lumMod val="50000"/>
                  </a:schemeClr>
                </a:solidFill>
              </a:rPr>
              <a:t>The difference between a Service Portfolio and the Service Catalogue</a:t>
            </a:r>
          </a:p>
        </p:txBody>
      </p:sp>
      <p:sp>
        <p:nvSpPr>
          <p:cNvPr id="8" name="Dátum helye 3">
            <a:extLst>
              <a:ext uri="{FF2B5EF4-FFF2-40B4-BE49-F238E27FC236}">
                <a16:creationId xmlns:a16="http://schemas.microsoft.com/office/drawing/2014/main" id="{8A974F6F-F883-1342-8CDC-FA3D582F5963}"/>
              </a:ext>
            </a:extLst>
          </p:cNvPr>
          <p:cNvSpPr txBox="1">
            <a:spLocks/>
          </p:cNvSpPr>
          <p:nvPr/>
        </p:nvSpPr>
        <p:spPr>
          <a:xfrm>
            <a:off x="304800" y="6416675"/>
            <a:ext cx="34290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solidFill>
                  <a:schemeClr val="bg1"/>
                </a:solidFill>
              </a:rPr>
              <a:t>28 June 2019, ESRC Design Workshop, Lyon</a:t>
            </a:r>
            <a:endParaRPr lang="en-US" sz="1200" dirty="0">
              <a:solidFill>
                <a:schemeClr val="bg1"/>
              </a:solidFill>
            </a:endParaRPr>
          </a:p>
        </p:txBody>
      </p:sp>
    </p:spTree>
    <p:extLst>
      <p:ext uri="{BB962C8B-B14F-4D97-AF65-F5344CB8AC3E}">
        <p14:creationId xmlns:p14="http://schemas.microsoft.com/office/powerpoint/2010/main" val="21886894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FA4278-C04C-4F76-B821-A247D6C93609}"/>
              </a:ext>
            </a:extLst>
          </p:cNvPr>
          <p:cNvSpPr>
            <a:spLocks noGrp="1"/>
          </p:cNvSpPr>
          <p:nvPr>
            <p:ph type="title"/>
          </p:nvPr>
        </p:nvSpPr>
        <p:spPr>
          <a:xfrm>
            <a:off x="214680" y="884433"/>
            <a:ext cx="6121249" cy="635276"/>
          </a:xfrm>
        </p:spPr>
        <p:txBody>
          <a:bodyPr anchor="ctr">
            <a:normAutofit/>
          </a:bodyPr>
          <a:lstStyle/>
          <a:p>
            <a:r>
              <a:rPr lang="en-US" sz="2800" dirty="0"/>
              <a:t>Service </a:t>
            </a:r>
            <a:r>
              <a:rPr lang="en-US" sz="2800" dirty="0" err="1"/>
              <a:t>Mangement</a:t>
            </a:r>
            <a:r>
              <a:rPr lang="en-US" sz="2800" dirty="0"/>
              <a:t> System advantages</a:t>
            </a:r>
          </a:p>
        </p:txBody>
      </p:sp>
      <p:sp>
        <p:nvSpPr>
          <p:cNvPr id="4" name="Text Placeholder 3">
            <a:extLst>
              <a:ext uri="{FF2B5EF4-FFF2-40B4-BE49-F238E27FC236}">
                <a16:creationId xmlns:a16="http://schemas.microsoft.com/office/drawing/2014/main" id="{F00BF33D-CF10-CE44-A5AA-7E43DA3D1723}"/>
              </a:ext>
            </a:extLst>
          </p:cNvPr>
          <p:cNvSpPr>
            <a:spLocks noGrp="1"/>
          </p:cNvSpPr>
          <p:nvPr>
            <p:ph type="body" sz="quarter" idx="15"/>
          </p:nvPr>
        </p:nvSpPr>
        <p:spPr>
          <a:xfrm>
            <a:off x="214680" y="2093694"/>
            <a:ext cx="8485645" cy="4230906"/>
          </a:xfrm>
        </p:spPr>
        <p:txBody>
          <a:bodyPr>
            <a:normAutofit lnSpcReduction="10000"/>
          </a:bodyPr>
          <a:lstStyle/>
          <a:p>
            <a:r>
              <a:rPr lang="en-US" sz="2400" dirty="0"/>
              <a:t>Establishes groundwork how service delivery can happen in a federated environment</a:t>
            </a:r>
          </a:p>
          <a:p>
            <a:r>
              <a:rPr lang="en-US" sz="2400" dirty="0"/>
              <a:t>Within ESRC</a:t>
            </a:r>
          </a:p>
          <a:p>
            <a:pPr lvl="1"/>
            <a:r>
              <a:rPr lang="en-US" sz="2000" dirty="0">
                <a:solidFill>
                  <a:srgbClr val="0E67AD"/>
                </a:solidFill>
              </a:rPr>
              <a:t>across multiple teams in an organization</a:t>
            </a:r>
          </a:p>
          <a:p>
            <a:pPr lvl="1"/>
            <a:r>
              <a:rPr lang="en-US" sz="2000" dirty="0">
                <a:solidFill>
                  <a:srgbClr val="0E67AD"/>
                </a:solidFill>
              </a:rPr>
              <a:t>across multiple organizations in the ESRC</a:t>
            </a:r>
          </a:p>
          <a:p>
            <a:r>
              <a:rPr lang="en-US" sz="2400" dirty="0"/>
              <a:t>between ESRC and the SKAO</a:t>
            </a:r>
          </a:p>
          <a:p>
            <a:r>
              <a:rPr lang="en-US" sz="2400" dirty="0"/>
              <a:t>between ESRC and the observatories</a:t>
            </a:r>
          </a:p>
          <a:p>
            <a:r>
              <a:rPr lang="en-US" sz="2400" dirty="0"/>
              <a:t>between ESRC and other SRCs</a:t>
            </a:r>
          </a:p>
          <a:p>
            <a:endParaRPr lang="en-US" dirty="0"/>
          </a:p>
          <a:p>
            <a:r>
              <a:rPr lang="en-US" sz="2400" dirty="0"/>
              <a:t>Assists with understanding/fulfilling expectations and changing circumstances</a:t>
            </a:r>
          </a:p>
        </p:txBody>
      </p:sp>
      <p:sp>
        <p:nvSpPr>
          <p:cNvPr id="9" name="Dátum helye 3">
            <a:extLst>
              <a:ext uri="{FF2B5EF4-FFF2-40B4-BE49-F238E27FC236}">
                <a16:creationId xmlns:a16="http://schemas.microsoft.com/office/drawing/2014/main" id="{7B50F922-B2D5-4647-AB24-1C28D26200B3}"/>
              </a:ext>
            </a:extLst>
          </p:cNvPr>
          <p:cNvSpPr txBox="1">
            <a:spLocks/>
          </p:cNvSpPr>
          <p:nvPr/>
        </p:nvSpPr>
        <p:spPr>
          <a:xfrm>
            <a:off x="304800" y="6416675"/>
            <a:ext cx="34290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solidFill>
                  <a:schemeClr val="bg1"/>
                </a:solidFill>
              </a:rPr>
              <a:t>28 June 2019, ESRC Design Workshop, Lyon</a:t>
            </a:r>
            <a:endParaRPr lang="en-US" sz="1200" dirty="0">
              <a:solidFill>
                <a:schemeClr val="bg1"/>
              </a:solidFill>
            </a:endParaRPr>
          </a:p>
        </p:txBody>
      </p:sp>
    </p:spTree>
    <p:extLst>
      <p:ext uri="{BB962C8B-B14F-4D97-AF65-F5344CB8AC3E}">
        <p14:creationId xmlns:p14="http://schemas.microsoft.com/office/powerpoint/2010/main" val="16516541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06F6A9-1AFB-C64B-AB2B-DAB7556E7CBA}"/>
              </a:ext>
            </a:extLst>
          </p:cNvPr>
          <p:cNvSpPr>
            <a:spLocks noGrp="1"/>
          </p:cNvSpPr>
          <p:nvPr>
            <p:ph type="title"/>
          </p:nvPr>
        </p:nvSpPr>
        <p:spPr/>
        <p:txBody>
          <a:bodyPr>
            <a:normAutofit fontScale="90000"/>
          </a:bodyPr>
          <a:lstStyle/>
          <a:p>
            <a:r>
              <a:rPr lang="en-US" dirty="0"/>
              <a:t>Accessibility and Software Tools Requirements</a:t>
            </a:r>
          </a:p>
        </p:txBody>
      </p:sp>
      <p:sp>
        <p:nvSpPr>
          <p:cNvPr id="3" name="Content Placeholder 2">
            <a:extLst>
              <a:ext uri="{FF2B5EF4-FFF2-40B4-BE49-F238E27FC236}">
                <a16:creationId xmlns:a16="http://schemas.microsoft.com/office/drawing/2014/main" id="{165616C8-5D4E-024C-8A19-366FB3F8B1B7}"/>
              </a:ext>
            </a:extLst>
          </p:cNvPr>
          <p:cNvSpPr>
            <a:spLocks noGrp="1"/>
          </p:cNvSpPr>
          <p:nvPr>
            <p:ph idx="1"/>
          </p:nvPr>
        </p:nvSpPr>
        <p:spPr/>
        <p:txBody>
          <a:bodyPr>
            <a:normAutofit fontScale="47500" lnSpcReduction="20000"/>
          </a:bodyPr>
          <a:lstStyle/>
          <a:p>
            <a:pPr marL="0" indent="0">
              <a:buNone/>
            </a:pPr>
            <a:r>
              <a:rPr lang="en-US" b="1" dirty="0"/>
              <a:t>Common Software Environments </a:t>
            </a:r>
            <a:r>
              <a:rPr lang="en-US" dirty="0"/>
              <a:t>(REQ-AENEAS-04-01)</a:t>
            </a:r>
          </a:p>
          <a:p>
            <a:r>
              <a:rPr lang="en-US" dirty="0"/>
              <a:t>Each SRC shall support and maintain a </a:t>
            </a:r>
            <a:r>
              <a:rPr lang="en-US" i="1" dirty="0"/>
              <a:t>set of common software environments</a:t>
            </a:r>
            <a:r>
              <a:rPr lang="en-US" dirty="0"/>
              <a:t> across all SRCs agreed by the SRC Alliance. </a:t>
            </a:r>
            <a:r>
              <a:rPr lang="en-US" b="1" dirty="0">
                <a:solidFill>
                  <a:srgbClr val="FF0000"/>
                </a:solidFill>
              </a:rPr>
              <a:t>RDM</a:t>
            </a:r>
          </a:p>
          <a:p>
            <a:pPr marL="0" indent="0">
              <a:buNone/>
            </a:pPr>
            <a:r>
              <a:rPr lang="en-US" b="1" dirty="0"/>
              <a:t>Software Tools available at SRCs </a:t>
            </a:r>
            <a:r>
              <a:rPr lang="en-US" dirty="0"/>
              <a:t>(REQ-AENEAS-04-02)</a:t>
            </a:r>
          </a:p>
          <a:p>
            <a:r>
              <a:rPr lang="en-US" dirty="0"/>
              <a:t>The Alliance will develop guidelines and procedures for the </a:t>
            </a:r>
            <a:r>
              <a:rPr lang="en-US" i="1" dirty="0"/>
              <a:t>qualification, certification, maintenance and adoption</a:t>
            </a:r>
            <a:r>
              <a:rPr lang="en-US" dirty="0"/>
              <a:t> of all software tools available at the SRCs (including those contributed by users). </a:t>
            </a:r>
            <a:r>
              <a:rPr lang="en-US" b="1" dirty="0">
                <a:solidFill>
                  <a:srgbClr val="FF0000"/>
                </a:solidFill>
              </a:rPr>
              <a:t>RDM</a:t>
            </a:r>
          </a:p>
          <a:p>
            <a:pPr marL="0" indent="0">
              <a:buNone/>
            </a:pPr>
            <a:r>
              <a:rPr lang="en-US" b="1" dirty="0"/>
              <a:t>Science Gateway</a:t>
            </a:r>
            <a:r>
              <a:rPr lang="en-US" dirty="0"/>
              <a:t> (REQ-AENEAS-04-03)</a:t>
            </a:r>
          </a:p>
          <a:p>
            <a:r>
              <a:rPr lang="en-US" dirty="0"/>
              <a:t>Each SRC will host a </a:t>
            </a:r>
            <a:r>
              <a:rPr lang="en-US" i="1" dirty="0"/>
              <a:t>single Science Gateway </a:t>
            </a:r>
            <a:r>
              <a:rPr lang="en-US" dirty="0"/>
              <a:t>used by all SRC users, compliant with SKAO policies on user access interface. </a:t>
            </a:r>
            <a:r>
              <a:rPr lang="en-US" b="1" dirty="0">
                <a:solidFill>
                  <a:srgbClr val="FF0000"/>
                </a:solidFill>
              </a:rPr>
              <a:t>SPM</a:t>
            </a:r>
          </a:p>
          <a:p>
            <a:pPr marL="0" indent="0">
              <a:buNone/>
            </a:pPr>
            <a:r>
              <a:rPr lang="en-US" b="1" dirty="0"/>
              <a:t>External Software </a:t>
            </a:r>
            <a:r>
              <a:rPr lang="en-US" dirty="0"/>
              <a:t>(REQ-AENEAS-04-04)</a:t>
            </a:r>
          </a:p>
          <a:p>
            <a:r>
              <a:rPr lang="en-US" dirty="0"/>
              <a:t>The SRCs will enable users to </a:t>
            </a:r>
            <a:r>
              <a:rPr lang="en-US" i="1" dirty="0"/>
              <a:t>develop and run software </a:t>
            </a:r>
            <a:r>
              <a:rPr lang="en-US" dirty="0"/>
              <a:t>in the SRCs. </a:t>
            </a:r>
            <a:r>
              <a:rPr lang="en-US" b="1" dirty="0">
                <a:solidFill>
                  <a:srgbClr val="FF0000"/>
                </a:solidFill>
              </a:rPr>
              <a:t>RDM, ISM</a:t>
            </a:r>
          </a:p>
          <a:p>
            <a:pPr marL="0" indent="0">
              <a:buNone/>
            </a:pPr>
            <a:r>
              <a:rPr lang="en-US" b="1" dirty="0"/>
              <a:t>Time-Sensitive Requests </a:t>
            </a:r>
            <a:r>
              <a:rPr lang="en-US" dirty="0"/>
              <a:t>(REQ-AENEAS-04-05)</a:t>
            </a:r>
          </a:p>
          <a:p>
            <a:r>
              <a:rPr lang="en-US" dirty="0"/>
              <a:t>The SRCs will have the capability to </a:t>
            </a:r>
            <a:r>
              <a:rPr lang="en-US" i="1" dirty="0"/>
              <a:t>provide support for time sensitive requests </a:t>
            </a:r>
            <a:r>
              <a:rPr lang="en-US" dirty="0"/>
              <a:t>in accordance with policy. </a:t>
            </a:r>
            <a:r>
              <a:rPr lang="en-US" b="1" dirty="0">
                <a:solidFill>
                  <a:srgbClr val="FF0000"/>
                </a:solidFill>
              </a:rPr>
              <a:t>ISRM</a:t>
            </a:r>
          </a:p>
          <a:p>
            <a:pPr marL="0" indent="0">
              <a:buNone/>
            </a:pPr>
            <a:r>
              <a:rPr lang="en-US" b="1" dirty="0"/>
              <a:t>Response Time</a:t>
            </a:r>
            <a:r>
              <a:rPr lang="en-US" dirty="0"/>
              <a:t> (REQ-AENEAS-04-06)</a:t>
            </a:r>
          </a:p>
          <a:p>
            <a:r>
              <a:rPr lang="en-US" dirty="0"/>
              <a:t>The SRCs will provide information on timing and </a:t>
            </a:r>
            <a:r>
              <a:rPr lang="en-US" dirty="0" err="1"/>
              <a:t>prioritisation</a:t>
            </a:r>
            <a:r>
              <a:rPr lang="en-US" dirty="0"/>
              <a:t> of all requests for data and processing. </a:t>
            </a:r>
            <a:r>
              <a:rPr lang="en-US" b="1" dirty="0">
                <a:solidFill>
                  <a:srgbClr val="FF0000"/>
                </a:solidFill>
              </a:rPr>
              <a:t>ISRM</a:t>
            </a:r>
          </a:p>
        </p:txBody>
      </p:sp>
      <p:sp>
        <p:nvSpPr>
          <p:cNvPr id="6" name="Slide Number Placeholder 5">
            <a:extLst>
              <a:ext uri="{FF2B5EF4-FFF2-40B4-BE49-F238E27FC236}">
                <a16:creationId xmlns:a16="http://schemas.microsoft.com/office/drawing/2014/main" id="{D04E3527-4E3B-234E-AFA0-880EEAD82C22}"/>
              </a:ext>
            </a:extLst>
          </p:cNvPr>
          <p:cNvSpPr>
            <a:spLocks noGrp="1"/>
          </p:cNvSpPr>
          <p:nvPr>
            <p:ph type="sldNum" sz="quarter" idx="12"/>
          </p:nvPr>
        </p:nvSpPr>
        <p:spPr/>
        <p:txBody>
          <a:bodyPr/>
          <a:lstStyle/>
          <a:p>
            <a:fld id="{21C23383-0AE7-40E5-9F87-76DEF8E7EADA}" type="slidenum">
              <a:rPr lang="en-US" smtClean="0"/>
              <a:t>2</a:t>
            </a:fld>
            <a:endParaRPr lang="en-US"/>
          </a:p>
        </p:txBody>
      </p:sp>
      <p:sp>
        <p:nvSpPr>
          <p:cNvPr id="7" name="Dátum helye 3">
            <a:extLst>
              <a:ext uri="{FF2B5EF4-FFF2-40B4-BE49-F238E27FC236}">
                <a16:creationId xmlns:a16="http://schemas.microsoft.com/office/drawing/2014/main" id="{0519444B-D687-164A-9016-97C32233FC9C}"/>
              </a:ext>
            </a:extLst>
          </p:cNvPr>
          <p:cNvSpPr>
            <a:spLocks noGrp="1"/>
          </p:cNvSpPr>
          <p:nvPr>
            <p:ph type="dt" sz="half" idx="10"/>
          </p:nvPr>
        </p:nvSpPr>
        <p:spPr>
          <a:xfrm>
            <a:off x="457200" y="6400800"/>
            <a:ext cx="3429000" cy="365125"/>
          </a:xfrm>
        </p:spPr>
        <p:txBody>
          <a:bodyPr/>
          <a:lstStyle/>
          <a:p>
            <a:r>
              <a:rPr lang="en-GB" dirty="0"/>
              <a:t>28 June 2019, ESRC Design Workshop, Lyon</a:t>
            </a:r>
            <a:endParaRPr lang="en-US" dirty="0"/>
          </a:p>
        </p:txBody>
      </p:sp>
    </p:spTree>
    <p:extLst>
      <p:ext uri="{BB962C8B-B14F-4D97-AF65-F5344CB8AC3E}">
        <p14:creationId xmlns:p14="http://schemas.microsoft.com/office/powerpoint/2010/main" val="22068633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965FFC7-B65B-2747-AFBC-AE5E284EDAF4}"/>
              </a:ext>
            </a:extLst>
          </p:cNvPr>
          <p:cNvSpPr>
            <a:spLocks noGrp="1"/>
          </p:cNvSpPr>
          <p:nvPr>
            <p:ph type="dt" sz="half" idx="10"/>
          </p:nvPr>
        </p:nvSpPr>
        <p:spPr/>
        <p:txBody>
          <a:bodyPr/>
          <a:lstStyle/>
          <a:p>
            <a:fld id="{49A3DF3E-3089-4AED-AF81-1C563FC7C746}" type="datetime1">
              <a:rPr lang="en-US" smtClean="0"/>
              <a:t>6/28/19</a:t>
            </a:fld>
            <a:endParaRPr lang="en-US"/>
          </a:p>
        </p:txBody>
      </p:sp>
      <p:sp>
        <p:nvSpPr>
          <p:cNvPr id="5" name="Footer Placeholder 4">
            <a:extLst>
              <a:ext uri="{FF2B5EF4-FFF2-40B4-BE49-F238E27FC236}">
                <a16:creationId xmlns:a16="http://schemas.microsoft.com/office/drawing/2014/main" id="{7EB50144-5FDA-DE4B-B4CB-5097A25B5B8A}"/>
              </a:ext>
            </a:extLst>
          </p:cNvPr>
          <p:cNvSpPr>
            <a:spLocks noGrp="1"/>
          </p:cNvSpPr>
          <p:nvPr>
            <p:ph type="ftr" sz="quarter" idx="11"/>
          </p:nvPr>
        </p:nvSpPr>
        <p:spPr/>
        <p:txBody>
          <a:bodyPr/>
          <a:lstStyle/>
          <a:p>
            <a:r>
              <a:rPr lang="en-US"/>
              <a:t>Name Occasion / Place (through “Insert / Footer” menu)</a:t>
            </a:r>
          </a:p>
        </p:txBody>
      </p:sp>
      <p:sp>
        <p:nvSpPr>
          <p:cNvPr id="6" name="Slide Number Placeholder 5">
            <a:extLst>
              <a:ext uri="{FF2B5EF4-FFF2-40B4-BE49-F238E27FC236}">
                <a16:creationId xmlns:a16="http://schemas.microsoft.com/office/drawing/2014/main" id="{A4264AD2-DC6C-D547-824A-0559089C7E94}"/>
              </a:ext>
            </a:extLst>
          </p:cNvPr>
          <p:cNvSpPr>
            <a:spLocks noGrp="1"/>
          </p:cNvSpPr>
          <p:nvPr>
            <p:ph type="sldNum" sz="quarter" idx="12"/>
          </p:nvPr>
        </p:nvSpPr>
        <p:spPr/>
        <p:txBody>
          <a:bodyPr/>
          <a:lstStyle/>
          <a:p>
            <a:fld id="{21C23383-0AE7-40E5-9F87-76DEF8E7EADA}" type="slidenum">
              <a:rPr lang="en-US" smtClean="0"/>
              <a:t>3</a:t>
            </a:fld>
            <a:endParaRPr lang="en-US"/>
          </a:p>
        </p:txBody>
      </p:sp>
      <p:sp>
        <p:nvSpPr>
          <p:cNvPr id="8" name="Title 1">
            <a:extLst>
              <a:ext uri="{FF2B5EF4-FFF2-40B4-BE49-F238E27FC236}">
                <a16:creationId xmlns:a16="http://schemas.microsoft.com/office/drawing/2014/main" id="{A072FA95-CC0B-7249-AE84-05AC46DF1B90}"/>
              </a:ext>
            </a:extLst>
          </p:cNvPr>
          <p:cNvSpPr txBox="1">
            <a:spLocks/>
          </p:cNvSpPr>
          <p:nvPr/>
        </p:nvSpPr>
        <p:spPr>
          <a:xfrm>
            <a:off x="457200" y="2492896"/>
            <a:ext cx="8229600" cy="936104"/>
          </a:xfrm>
          <a:prstGeom prst="rect">
            <a:avLst/>
          </a:prstGeom>
        </p:spPr>
        <p:txBody>
          <a:bodyPr vert="horz" lIns="91440" tIns="45720" rIns="91440" bIns="45720" rtlCol="0" anchor="ctr">
            <a:normAutofit fontScale="82500" lnSpcReduction="20000"/>
          </a:bodyPr>
          <a:lstStyle>
            <a:lvl1pPr algn="ctr" defTabSz="914400" rtl="0" eaLnBrk="1" latinLnBrk="0" hangingPunct="1">
              <a:spcBef>
                <a:spcPct val="0"/>
              </a:spcBef>
              <a:buNone/>
              <a:defRPr sz="4000" kern="1200">
                <a:solidFill>
                  <a:srgbClr val="204C8A"/>
                </a:solidFill>
                <a:latin typeface="+mj-lt"/>
                <a:ea typeface="+mj-ea"/>
                <a:cs typeface="+mj-cs"/>
              </a:defRPr>
            </a:lvl1pPr>
          </a:lstStyle>
          <a:p>
            <a:r>
              <a:rPr lang="en-US" b="1" dirty="0"/>
              <a:t>Accessibility and Software Tools - </a:t>
            </a:r>
            <a:br>
              <a:rPr lang="en-US" b="1" dirty="0"/>
            </a:br>
            <a:r>
              <a:rPr lang="en-US" b="1" dirty="0"/>
              <a:t>Design Recommendations</a:t>
            </a:r>
          </a:p>
        </p:txBody>
      </p:sp>
    </p:spTree>
    <p:extLst>
      <p:ext uri="{BB962C8B-B14F-4D97-AF65-F5344CB8AC3E}">
        <p14:creationId xmlns:p14="http://schemas.microsoft.com/office/powerpoint/2010/main" val="33610719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473284E-FA32-2945-BAA6-D1FFCC8F0397}"/>
              </a:ext>
            </a:extLst>
          </p:cNvPr>
          <p:cNvSpPr>
            <a:spLocks noGrp="1"/>
          </p:cNvSpPr>
          <p:nvPr>
            <p:ph idx="1"/>
          </p:nvPr>
        </p:nvSpPr>
        <p:spPr>
          <a:xfrm>
            <a:off x="457200" y="1676400"/>
            <a:ext cx="8229600" cy="4065315"/>
          </a:xfrm>
        </p:spPr>
        <p:txBody>
          <a:bodyPr>
            <a:normAutofit fontScale="77500" lnSpcReduction="20000"/>
          </a:bodyPr>
          <a:lstStyle/>
          <a:p>
            <a:r>
              <a:rPr lang="en-US" dirty="0"/>
              <a:t>Archives of preprocessed and high level scientific products should be published using astronomical standards such as IVOA standards.</a:t>
            </a:r>
          </a:p>
          <a:p>
            <a:r>
              <a:rPr lang="en-US" dirty="0"/>
              <a:t>Access to data, services </a:t>
            </a:r>
            <a:r>
              <a:rPr lang="en-US" i="1" dirty="0"/>
              <a:t>and software repositories</a:t>
            </a:r>
            <a:r>
              <a:rPr lang="en-US" dirty="0"/>
              <a:t> should follow FAIR principles wherever possible</a:t>
            </a:r>
          </a:p>
          <a:p>
            <a:r>
              <a:rPr lang="en-US" dirty="0"/>
              <a:t>The catalogue of live services should be defined at the ESRC </a:t>
            </a:r>
          </a:p>
          <a:p>
            <a:r>
              <a:rPr lang="en-US" dirty="0"/>
              <a:t>Released software should follow defined procedures (testing, preproduction…) and security implications should be considered</a:t>
            </a:r>
          </a:p>
          <a:p>
            <a:r>
              <a:rPr lang="en-US" dirty="0"/>
              <a:t>Interfaces with user support and incident/request processing should be established</a:t>
            </a:r>
          </a:p>
        </p:txBody>
      </p:sp>
      <p:sp>
        <p:nvSpPr>
          <p:cNvPr id="4" name="Date Placeholder 3">
            <a:extLst>
              <a:ext uri="{FF2B5EF4-FFF2-40B4-BE49-F238E27FC236}">
                <a16:creationId xmlns:a16="http://schemas.microsoft.com/office/drawing/2014/main" id="{F666C2F2-1EB6-5942-9AAA-E8F74EA4C9BA}"/>
              </a:ext>
            </a:extLst>
          </p:cNvPr>
          <p:cNvSpPr>
            <a:spLocks noGrp="1"/>
          </p:cNvSpPr>
          <p:nvPr>
            <p:ph type="dt" sz="half" idx="10"/>
          </p:nvPr>
        </p:nvSpPr>
        <p:spPr/>
        <p:txBody>
          <a:bodyPr/>
          <a:lstStyle/>
          <a:p>
            <a:fld id="{49A3DF3E-3089-4AED-AF81-1C563FC7C746}" type="datetime1">
              <a:rPr lang="en-US" smtClean="0"/>
              <a:t>6/28/19</a:t>
            </a:fld>
            <a:endParaRPr lang="en-US"/>
          </a:p>
        </p:txBody>
      </p:sp>
      <p:sp>
        <p:nvSpPr>
          <p:cNvPr id="5" name="Footer Placeholder 4">
            <a:extLst>
              <a:ext uri="{FF2B5EF4-FFF2-40B4-BE49-F238E27FC236}">
                <a16:creationId xmlns:a16="http://schemas.microsoft.com/office/drawing/2014/main" id="{44337CA1-FE2A-F349-AEC3-D082A68D899C}"/>
              </a:ext>
            </a:extLst>
          </p:cNvPr>
          <p:cNvSpPr>
            <a:spLocks noGrp="1"/>
          </p:cNvSpPr>
          <p:nvPr>
            <p:ph type="ftr" sz="quarter" idx="11"/>
          </p:nvPr>
        </p:nvSpPr>
        <p:spPr/>
        <p:txBody>
          <a:bodyPr/>
          <a:lstStyle/>
          <a:p>
            <a:r>
              <a:rPr lang="en-US"/>
              <a:t>Name Occasion / Place (through “Insert / Footer” menu)</a:t>
            </a:r>
          </a:p>
        </p:txBody>
      </p:sp>
      <p:sp>
        <p:nvSpPr>
          <p:cNvPr id="6" name="Slide Number Placeholder 5">
            <a:extLst>
              <a:ext uri="{FF2B5EF4-FFF2-40B4-BE49-F238E27FC236}">
                <a16:creationId xmlns:a16="http://schemas.microsoft.com/office/drawing/2014/main" id="{4AC7B01D-81CA-FB49-ACF6-435B453A5584}"/>
              </a:ext>
            </a:extLst>
          </p:cNvPr>
          <p:cNvSpPr>
            <a:spLocks noGrp="1"/>
          </p:cNvSpPr>
          <p:nvPr>
            <p:ph type="sldNum" sz="quarter" idx="12"/>
          </p:nvPr>
        </p:nvSpPr>
        <p:spPr/>
        <p:txBody>
          <a:bodyPr/>
          <a:lstStyle/>
          <a:p>
            <a:fld id="{21C23383-0AE7-40E5-9F87-76DEF8E7EADA}" type="slidenum">
              <a:rPr lang="en-US" smtClean="0"/>
              <a:t>4</a:t>
            </a:fld>
            <a:endParaRPr lang="en-US"/>
          </a:p>
        </p:txBody>
      </p:sp>
    </p:spTree>
    <p:extLst>
      <p:ext uri="{BB962C8B-B14F-4D97-AF65-F5344CB8AC3E}">
        <p14:creationId xmlns:p14="http://schemas.microsoft.com/office/powerpoint/2010/main" val="19677381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1556E-FE55-4644-806A-97E4FBDFCFD3}"/>
              </a:ext>
            </a:extLst>
          </p:cNvPr>
          <p:cNvSpPr>
            <a:spLocks noGrp="1"/>
          </p:cNvSpPr>
          <p:nvPr>
            <p:ph type="title"/>
          </p:nvPr>
        </p:nvSpPr>
        <p:spPr/>
        <p:txBody>
          <a:bodyPr>
            <a:normAutofit fontScale="90000"/>
          </a:bodyPr>
          <a:lstStyle/>
          <a:p>
            <a:r>
              <a:rPr lang="en-US" dirty="0"/>
              <a:t>AA(A)I </a:t>
            </a:r>
            <a:br>
              <a:rPr lang="en-US" dirty="0"/>
            </a:br>
            <a:r>
              <a:rPr lang="en-US" dirty="0"/>
              <a:t>Requirements</a:t>
            </a:r>
          </a:p>
        </p:txBody>
      </p:sp>
      <p:sp>
        <p:nvSpPr>
          <p:cNvPr id="3" name="Content Placeholder 2">
            <a:extLst>
              <a:ext uri="{FF2B5EF4-FFF2-40B4-BE49-F238E27FC236}">
                <a16:creationId xmlns:a16="http://schemas.microsoft.com/office/drawing/2014/main" id="{CEE4F00B-9F3F-8F4F-AE25-7A4F6CBB3190}"/>
              </a:ext>
            </a:extLst>
          </p:cNvPr>
          <p:cNvSpPr>
            <a:spLocks noGrp="1"/>
          </p:cNvSpPr>
          <p:nvPr>
            <p:ph idx="1"/>
          </p:nvPr>
        </p:nvSpPr>
        <p:spPr/>
        <p:txBody>
          <a:bodyPr>
            <a:normAutofit/>
          </a:bodyPr>
          <a:lstStyle/>
          <a:p>
            <a:pPr marL="0" indent="0">
              <a:buNone/>
            </a:pPr>
            <a:r>
              <a:rPr lang="en-US" sz="2000" b="1" dirty="0"/>
              <a:t>User Support and Access</a:t>
            </a:r>
            <a:r>
              <a:rPr lang="en-US" sz="2000" dirty="0"/>
              <a:t> (REQ-AENEAS-07-03)</a:t>
            </a:r>
          </a:p>
          <a:p>
            <a:r>
              <a:rPr lang="en-US" sz="2000" dirty="0"/>
              <a:t>A global federated AAAI (authentication, </a:t>
            </a:r>
            <a:r>
              <a:rPr lang="en-US" sz="2000" dirty="0" err="1"/>
              <a:t>authorisation</a:t>
            </a:r>
            <a:r>
              <a:rPr lang="en-US" sz="2000" dirty="0"/>
              <a:t>, accounting, infrastructure) system with single sign-on will be in place. </a:t>
            </a:r>
            <a:r>
              <a:rPr lang="en-US" sz="2000" b="1" dirty="0">
                <a:solidFill>
                  <a:srgbClr val="FF0000"/>
                </a:solidFill>
              </a:rPr>
              <a:t>ISM</a:t>
            </a:r>
          </a:p>
        </p:txBody>
      </p:sp>
      <p:sp>
        <p:nvSpPr>
          <p:cNvPr id="6" name="Slide Number Placeholder 5">
            <a:extLst>
              <a:ext uri="{FF2B5EF4-FFF2-40B4-BE49-F238E27FC236}">
                <a16:creationId xmlns:a16="http://schemas.microsoft.com/office/drawing/2014/main" id="{92532244-FAF7-FD4F-9DFA-E0FA5BEB439B}"/>
              </a:ext>
            </a:extLst>
          </p:cNvPr>
          <p:cNvSpPr>
            <a:spLocks noGrp="1"/>
          </p:cNvSpPr>
          <p:nvPr>
            <p:ph type="sldNum" sz="quarter" idx="12"/>
          </p:nvPr>
        </p:nvSpPr>
        <p:spPr/>
        <p:txBody>
          <a:bodyPr/>
          <a:lstStyle/>
          <a:p>
            <a:fld id="{21C23383-0AE7-40E5-9F87-76DEF8E7EADA}" type="slidenum">
              <a:rPr lang="en-US" smtClean="0"/>
              <a:t>5</a:t>
            </a:fld>
            <a:endParaRPr lang="en-US"/>
          </a:p>
        </p:txBody>
      </p:sp>
      <p:sp>
        <p:nvSpPr>
          <p:cNvPr id="7" name="Dátum helye 3">
            <a:extLst>
              <a:ext uri="{FF2B5EF4-FFF2-40B4-BE49-F238E27FC236}">
                <a16:creationId xmlns:a16="http://schemas.microsoft.com/office/drawing/2014/main" id="{3445AA85-F5F2-974D-BBC1-0E5BF895405A}"/>
              </a:ext>
            </a:extLst>
          </p:cNvPr>
          <p:cNvSpPr>
            <a:spLocks noGrp="1"/>
          </p:cNvSpPr>
          <p:nvPr>
            <p:ph type="dt" sz="half" idx="10"/>
          </p:nvPr>
        </p:nvSpPr>
        <p:spPr>
          <a:xfrm>
            <a:off x="457200" y="6356350"/>
            <a:ext cx="3429000" cy="365125"/>
          </a:xfrm>
        </p:spPr>
        <p:txBody>
          <a:bodyPr/>
          <a:lstStyle/>
          <a:p>
            <a:r>
              <a:rPr lang="en-GB" dirty="0"/>
              <a:t>28 June 2019, ESRC Design Workshop, Lyon</a:t>
            </a:r>
            <a:endParaRPr lang="en-US" dirty="0"/>
          </a:p>
        </p:txBody>
      </p:sp>
      <p:sp>
        <p:nvSpPr>
          <p:cNvPr id="8" name="TextBox 7">
            <a:extLst>
              <a:ext uri="{FF2B5EF4-FFF2-40B4-BE49-F238E27FC236}">
                <a16:creationId xmlns:a16="http://schemas.microsoft.com/office/drawing/2014/main" id="{225C920C-DD97-794C-867A-DADA84A4C131}"/>
              </a:ext>
            </a:extLst>
          </p:cNvPr>
          <p:cNvSpPr txBox="1"/>
          <p:nvPr/>
        </p:nvSpPr>
        <p:spPr>
          <a:xfrm>
            <a:off x="4579392" y="6016823"/>
            <a:ext cx="4488408" cy="307777"/>
          </a:xfrm>
          <a:prstGeom prst="rect">
            <a:avLst/>
          </a:prstGeom>
          <a:noFill/>
        </p:spPr>
        <p:txBody>
          <a:bodyPr wrap="none" rtlCol="0">
            <a:spAutoFit/>
          </a:bodyPr>
          <a:lstStyle/>
          <a:p>
            <a:r>
              <a:rPr lang="en-US" sz="1400" dirty="0"/>
              <a:t>For </a:t>
            </a:r>
            <a:r>
              <a:rPr lang="en-US" sz="1400" b="1" dirty="0">
                <a:solidFill>
                  <a:srgbClr val="FF0000"/>
                </a:solidFill>
              </a:rPr>
              <a:t>SMS acronyms</a:t>
            </a:r>
            <a:r>
              <a:rPr lang="en-US" sz="1400" dirty="0"/>
              <a:t> please refer to </a:t>
            </a:r>
            <a:r>
              <a:rPr lang="en-US" sz="1400" dirty="0">
                <a:hlinkClick r:id="rId2">
                  <a:extLst>
                    <a:ext uri="{A12FA001-AC4F-418D-AE19-62706E023703}">
                      <ahyp:hlinkClr xmlns:ahyp="http://schemas.microsoft.com/office/drawing/2018/hyperlinkcolor" val="tx"/>
                    </a:ext>
                  </a:extLst>
                </a:hlinkClick>
              </a:rPr>
              <a:t>https://fitsm.itemo.org/</a:t>
            </a:r>
            <a:r>
              <a:rPr lang="en-US" sz="1400" dirty="0"/>
              <a:t> </a:t>
            </a:r>
          </a:p>
        </p:txBody>
      </p:sp>
    </p:spTree>
    <p:extLst>
      <p:ext uri="{BB962C8B-B14F-4D97-AF65-F5344CB8AC3E}">
        <p14:creationId xmlns:p14="http://schemas.microsoft.com/office/powerpoint/2010/main" val="13573176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4FF8DD-2B1F-864F-A042-F6F41A580AC3}"/>
              </a:ext>
            </a:extLst>
          </p:cNvPr>
          <p:cNvSpPr>
            <a:spLocks noGrp="1"/>
          </p:cNvSpPr>
          <p:nvPr>
            <p:ph type="title"/>
          </p:nvPr>
        </p:nvSpPr>
        <p:spPr>
          <a:xfrm>
            <a:off x="457200" y="2492896"/>
            <a:ext cx="8229600" cy="936104"/>
          </a:xfrm>
        </p:spPr>
        <p:txBody>
          <a:bodyPr>
            <a:normAutofit fontScale="90000"/>
          </a:bodyPr>
          <a:lstStyle/>
          <a:p>
            <a:r>
              <a:rPr lang="en-US" b="1" dirty="0"/>
              <a:t>AAI Implementation</a:t>
            </a:r>
            <a:br>
              <a:rPr lang="en-US" b="1" dirty="0"/>
            </a:br>
            <a:r>
              <a:rPr lang="en-US" b="1" dirty="0"/>
              <a:t>Design Recommendations</a:t>
            </a:r>
          </a:p>
        </p:txBody>
      </p:sp>
      <p:sp>
        <p:nvSpPr>
          <p:cNvPr id="6" name="Slide Number Placeholder 5">
            <a:extLst>
              <a:ext uri="{FF2B5EF4-FFF2-40B4-BE49-F238E27FC236}">
                <a16:creationId xmlns:a16="http://schemas.microsoft.com/office/drawing/2014/main" id="{806FA6EC-46EE-6540-8885-A86B9340F917}"/>
              </a:ext>
            </a:extLst>
          </p:cNvPr>
          <p:cNvSpPr>
            <a:spLocks noGrp="1"/>
          </p:cNvSpPr>
          <p:nvPr>
            <p:ph type="sldNum" sz="quarter" idx="12"/>
          </p:nvPr>
        </p:nvSpPr>
        <p:spPr/>
        <p:txBody>
          <a:bodyPr/>
          <a:lstStyle/>
          <a:p>
            <a:fld id="{21C23383-0AE7-40E5-9F87-76DEF8E7EADA}" type="slidenum">
              <a:rPr lang="en-US" smtClean="0"/>
              <a:t>6</a:t>
            </a:fld>
            <a:endParaRPr lang="en-US"/>
          </a:p>
        </p:txBody>
      </p:sp>
      <p:sp>
        <p:nvSpPr>
          <p:cNvPr id="7" name="Dátum helye 3">
            <a:extLst>
              <a:ext uri="{FF2B5EF4-FFF2-40B4-BE49-F238E27FC236}">
                <a16:creationId xmlns:a16="http://schemas.microsoft.com/office/drawing/2014/main" id="{31845E68-A7CF-E14E-B23F-F8B230197FF7}"/>
              </a:ext>
            </a:extLst>
          </p:cNvPr>
          <p:cNvSpPr>
            <a:spLocks noGrp="1"/>
          </p:cNvSpPr>
          <p:nvPr>
            <p:ph type="dt" sz="half" idx="10"/>
          </p:nvPr>
        </p:nvSpPr>
        <p:spPr>
          <a:xfrm>
            <a:off x="457200" y="6356350"/>
            <a:ext cx="3429000" cy="365125"/>
          </a:xfrm>
        </p:spPr>
        <p:txBody>
          <a:bodyPr/>
          <a:lstStyle/>
          <a:p>
            <a:r>
              <a:rPr lang="en-GB" dirty="0"/>
              <a:t>28 June 2019, ESRC Design Workshop, Lyon</a:t>
            </a:r>
            <a:endParaRPr lang="en-US" dirty="0"/>
          </a:p>
        </p:txBody>
      </p:sp>
    </p:spTree>
    <p:extLst>
      <p:ext uri="{BB962C8B-B14F-4D97-AF65-F5344CB8AC3E}">
        <p14:creationId xmlns:p14="http://schemas.microsoft.com/office/powerpoint/2010/main" val="2767502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BBA899AB-A4A1-5049-87EA-346BFDCB9E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0540" y="730126"/>
            <a:ext cx="5484660" cy="5399461"/>
          </a:xfrm>
          <a:prstGeom prst="rect">
            <a:avLst/>
          </a:prstGeom>
        </p:spPr>
      </p:pic>
      <p:sp>
        <p:nvSpPr>
          <p:cNvPr id="2" name="Title 1">
            <a:extLst>
              <a:ext uri="{FF2B5EF4-FFF2-40B4-BE49-F238E27FC236}">
                <a16:creationId xmlns:a16="http://schemas.microsoft.com/office/drawing/2014/main" id="{4C9DFC7F-7BCC-B043-B42D-579A3BC9639A}"/>
              </a:ext>
            </a:extLst>
          </p:cNvPr>
          <p:cNvSpPr>
            <a:spLocks noGrp="1"/>
          </p:cNvSpPr>
          <p:nvPr>
            <p:ph type="title"/>
          </p:nvPr>
        </p:nvSpPr>
        <p:spPr>
          <a:xfrm>
            <a:off x="1219200" y="81816"/>
            <a:ext cx="4728796" cy="752475"/>
          </a:xfrm>
        </p:spPr>
        <p:txBody>
          <a:bodyPr/>
          <a:lstStyle/>
          <a:p>
            <a:r>
              <a:rPr lang="en-US" dirty="0"/>
              <a:t>ESRC AAI overview</a:t>
            </a:r>
          </a:p>
        </p:txBody>
      </p:sp>
      <p:sp>
        <p:nvSpPr>
          <p:cNvPr id="11" name="TextBox 10">
            <a:extLst>
              <a:ext uri="{FF2B5EF4-FFF2-40B4-BE49-F238E27FC236}">
                <a16:creationId xmlns:a16="http://schemas.microsoft.com/office/drawing/2014/main" id="{4CE33F74-5A86-F541-8E38-188540D47D58}"/>
              </a:ext>
            </a:extLst>
          </p:cNvPr>
          <p:cNvSpPr txBox="1"/>
          <p:nvPr/>
        </p:nvSpPr>
        <p:spPr>
          <a:xfrm>
            <a:off x="1447800" y="3244334"/>
            <a:ext cx="6011710" cy="369332"/>
          </a:xfrm>
          <a:prstGeom prst="rect">
            <a:avLst/>
          </a:prstGeom>
          <a:noFill/>
        </p:spPr>
        <p:txBody>
          <a:bodyPr wrap="none" rtlCol="0">
            <a:spAutoFit/>
          </a:bodyPr>
          <a:lstStyle/>
          <a:p>
            <a:r>
              <a:rPr lang="en-US" dirty="0"/>
              <a:t>Access via AARC BPA compliant “community first” architecture</a:t>
            </a:r>
          </a:p>
        </p:txBody>
      </p:sp>
      <p:sp>
        <p:nvSpPr>
          <p:cNvPr id="14" name="Dátum helye 3">
            <a:extLst>
              <a:ext uri="{FF2B5EF4-FFF2-40B4-BE49-F238E27FC236}">
                <a16:creationId xmlns:a16="http://schemas.microsoft.com/office/drawing/2014/main" id="{3AAAC92B-61A4-314B-AF09-6CB95B5FD051}"/>
              </a:ext>
            </a:extLst>
          </p:cNvPr>
          <p:cNvSpPr txBox="1">
            <a:spLocks/>
          </p:cNvSpPr>
          <p:nvPr/>
        </p:nvSpPr>
        <p:spPr>
          <a:xfrm>
            <a:off x="304800" y="6416675"/>
            <a:ext cx="34290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solidFill>
                  <a:schemeClr val="bg1"/>
                </a:solidFill>
              </a:rPr>
              <a:t>28 June 2019, ESRC Design Workshop, Lyon</a:t>
            </a:r>
            <a:endParaRPr lang="en-US" sz="1200" dirty="0">
              <a:solidFill>
                <a:schemeClr val="bg1"/>
              </a:solidFill>
            </a:endParaRPr>
          </a:p>
        </p:txBody>
      </p:sp>
    </p:spTree>
    <p:extLst>
      <p:ext uri="{BB962C8B-B14F-4D97-AF65-F5344CB8AC3E}">
        <p14:creationId xmlns:p14="http://schemas.microsoft.com/office/powerpoint/2010/main" val="7817016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83A52-FEFC-DE4F-9E15-A753776B9552}"/>
              </a:ext>
            </a:extLst>
          </p:cNvPr>
          <p:cNvSpPr>
            <a:spLocks noGrp="1"/>
          </p:cNvSpPr>
          <p:nvPr>
            <p:ph type="title"/>
          </p:nvPr>
        </p:nvSpPr>
        <p:spPr>
          <a:xfrm>
            <a:off x="1295400" y="81816"/>
            <a:ext cx="4728796" cy="752475"/>
          </a:xfrm>
        </p:spPr>
        <p:txBody>
          <a:bodyPr>
            <a:normAutofit fontScale="90000"/>
          </a:bodyPr>
          <a:lstStyle/>
          <a:p>
            <a:r>
              <a:rPr lang="en-US" dirty="0"/>
              <a:t>AARC BPA “community-first” </a:t>
            </a:r>
            <a:br>
              <a:rPr lang="en-US" dirty="0"/>
            </a:br>
            <a:r>
              <a:rPr lang="en-US" dirty="0"/>
              <a:t>architecture</a:t>
            </a:r>
          </a:p>
        </p:txBody>
      </p:sp>
      <p:sp>
        <p:nvSpPr>
          <p:cNvPr id="3" name="Subtitle 2">
            <a:extLst>
              <a:ext uri="{FF2B5EF4-FFF2-40B4-BE49-F238E27FC236}">
                <a16:creationId xmlns:a16="http://schemas.microsoft.com/office/drawing/2014/main" id="{27E8208F-CA33-194C-89C5-184C5A13D59B}"/>
              </a:ext>
            </a:extLst>
          </p:cNvPr>
          <p:cNvSpPr>
            <a:spLocks noGrp="1"/>
          </p:cNvSpPr>
          <p:nvPr>
            <p:ph type="subTitle" idx="14"/>
          </p:nvPr>
        </p:nvSpPr>
        <p:spPr/>
        <p:txBody>
          <a:bodyPr/>
          <a:lstStyle/>
          <a:p>
            <a:endParaRPr lang="en-US"/>
          </a:p>
        </p:txBody>
      </p:sp>
      <p:pic>
        <p:nvPicPr>
          <p:cNvPr id="6" name="Picture 5">
            <a:extLst>
              <a:ext uri="{FF2B5EF4-FFF2-40B4-BE49-F238E27FC236}">
                <a16:creationId xmlns:a16="http://schemas.microsoft.com/office/drawing/2014/main" id="{6194F74E-F130-8D4E-B299-CC98D2B6EE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889932"/>
            <a:ext cx="6508750" cy="5421968"/>
          </a:xfrm>
          <a:prstGeom prst="rect">
            <a:avLst/>
          </a:prstGeom>
        </p:spPr>
      </p:pic>
      <p:sp>
        <p:nvSpPr>
          <p:cNvPr id="8" name="Dátum helye 3">
            <a:extLst>
              <a:ext uri="{FF2B5EF4-FFF2-40B4-BE49-F238E27FC236}">
                <a16:creationId xmlns:a16="http://schemas.microsoft.com/office/drawing/2014/main" id="{11B0D81D-9B70-5541-ADD3-EB81244ECF1C}"/>
              </a:ext>
            </a:extLst>
          </p:cNvPr>
          <p:cNvSpPr txBox="1">
            <a:spLocks/>
          </p:cNvSpPr>
          <p:nvPr/>
        </p:nvSpPr>
        <p:spPr>
          <a:xfrm>
            <a:off x="304800" y="6416675"/>
            <a:ext cx="34290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solidFill>
                  <a:schemeClr val="bg1"/>
                </a:solidFill>
              </a:rPr>
              <a:t>28 June 2019, ESRC Design Workshop, Lyon</a:t>
            </a:r>
            <a:endParaRPr lang="en-US" sz="1200" dirty="0">
              <a:solidFill>
                <a:schemeClr val="bg1"/>
              </a:solidFill>
            </a:endParaRPr>
          </a:p>
        </p:txBody>
      </p:sp>
    </p:spTree>
    <p:extLst>
      <p:ext uri="{BB962C8B-B14F-4D97-AF65-F5344CB8AC3E}">
        <p14:creationId xmlns:p14="http://schemas.microsoft.com/office/powerpoint/2010/main" val="38146194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BD7FA-0DAE-8541-BA9F-CEF3445F2982}"/>
              </a:ext>
            </a:extLst>
          </p:cNvPr>
          <p:cNvSpPr>
            <a:spLocks noGrp="1"/>
          </p:cNvSpPr>
          <p:nvPr>
            <p:ph type="title"/>
          </p:nvPr>
        </p:nvSpPr>
        <p:spPr>
          <a:xfrm>
            <a:off x="2579077" y="771525"/>
            <a:ext cx="4728796" cy="752475"/>
          </a:xfrm>
        </p:spPr>
        <p:txBody>
          <a:bodyPr>
            <a:normAutofit/>
          </a:bodyPr>
          <a:lstStyle/>
          <a:p>
            <a:r>
              <a:rPr lang="en-US" sz="2400" dirty="0"/>
              <a:t>Federated AA(A)I – Design Notes</a:t>
            </a:r>
          </a:p>
        </p:txBody>
      </p:sp>
      <p:sp>
        <p:nvSpPr>
          <p:cNvPr id="4" name="Text Placeholder 3">
            <a:extLst>
              <a:ext uri="{FF2B5EF4-FFF2-40B4-BE49-F238E27FC236}">
                <a16:creationId xmlns:a16="http://schemas.microsoft.com/office/drawing/2014/main" id="{C807ED64-D62D-1F46-99EE-13ABE281A349}"/>
              </a:ext>
            </a:extLst>
          </p:cNvPr>
          <p:cNvSpPr>
            <a:spLocks noGrp="1"/>
          </p:cNvSpPr>
          <p:nvPr>
            <p:ph type="body" sz="quarter" idx="15"/>
          </p:nvPr>
        </p:nvSpPr>
        <p:spPr/>
        <p:txBody>
          <a:bodyPr>
            <a:normAutofit fontScale="92500" lnSpcReduction="10000"/>
          </a:bodyPr>
          <a:lstStyle/>
          <a:p>
            <a:r>
              <a:rPr lang="en-US" sz="2400" dirty="0"/>
              <a:t>ESRC design document contains links to current guidelines regarding </a:t>
            </a:r>
            <a:r>
              <a:rPr lang="en-US" sz="2400" b="1" dirty="0"/>
              <a:t>technical</a:t>
            </a:r>
            <a:r>
              <a:rPr lang="en-US" sz="2400" dirty="0"/>
              <a:t> interoperability and </a:t>
            </a:r>
            <a:r>
              <a:rPr lang="en-US" sz="2400" b="1" dirty="0"/>
              <a:t>policy</a:t>
            </a:r>
            <a:r>
              <a:rPr lang="en-US" sz="2400" dirty="0"/>
              <a:t> interoperability</a:t>
            </a:r>
          </a:p>
          <a:p>
            <a:endParaRPr lang="en-US" sz="2400" dirty="0"/>
          </a:p>
          <a:p>
            <a:r>
              <a:rPr lang="en-US" sz="2400" dirty="0"/>
              <a:t>HTC/’grid’ tools tested by WP3 can fit into the federated BPA model</a:t>
            </a:r>
          </a:p>
          <a:p>
            <a:pPr lvl="1"/>
            <a:r>
              <a:rPr lang="en-US" sz="2400" dirty="0">
                <a:solidFill>
                  <a:srgbClr val="0E67AD"/>
                </a:solidFill>
              </a:rPr>
              <a:t>Bridges exist for Certificate-based authentication tools (e.g. </a:t>
            </a:r>
            <a:r>
              <a:rPr lang="en-US" sz="2400" dirty="0" err="1">
                <a:solidFill>
                  <a:srgbClr val="0E67AD"/>
                </a:solidFill>
              </a:rPr>
              <a:t>RCauth</a:t>
            </a:r>
            <a:r>
              <a:rPr lang="en-US" sz="2400" dirty="0">
                <a:solidFill>
                  <a:srgbClr val="0E67AD"/>
                </a:solidFill>
              </a:rPr>
              <a:t>)</a:t>
            </a:r>
          </a:p>
          <a:p>
            <a:pPr lvl="1"/>
            <a:r>
              <a:rPr lang="en-US" sz="2400" dirty="0">
                <a:solidFill>
                  <a:srgbClr val="0E67AD"/>
                </a:solidFill>
              </a:rPr>
              <a:t>Work being done to introduce OAuth/OIDC to other tools</a:t>
            </a:r>
          </a:p>
          <a:p>
            <a:pPr marL="685800" lvl="2" indent="0">
              <a:buNone/>
            </a:pPr>
            <a:r>
              <a:rPr lang="en-US" sz="2400" i="1" dirty="0">
                <a:solidFill>
                  <a:srgbClr val="0E67AD"/>
                </a:solidFill>
              </a:rPr>
              <a:t>Enables fully web-based/CLI user interaction </a:t>
            </a:r>
          </a:p>
          <a:p>
            <a:r>
              <a:rPr lang="en-US" sz="2800" dirty="0"/>
              <a:t>Tools already fit for purpose for federated accounting</a:t>
            </a:r>
            <a:endParaRPr lang="en-US" sz="2800" dirty="0">
              <a:solidFill>
                <a:srgbClr val="0E67AD"/>
              </a:solidFill>
            </a:endParaRPr>
          </a:p>
          <a:p>
            <a:r>
              <a:rPr lang="en-US" sz="2400" dirty="0"/>
              <a:t>AENEAS effort used to demonstrate federated AAI collaborative tools at ASTRON</a:t>
            </a:r>
          </a:p>
        </p:txBody>
      </p:sp>
      <p:sp>
        <p:nvSpPr>
          <p:cNvPr id="5" name="Dátum helye 3">
            <a:extLst>
              <a:ext uri="{FF2B5EF4-FFF2-40B4-BE49-F238E27FC236}">
                <a16:creationId xmlns:a16="http://schemas.microsoft.com/office/drawing/2014/main" id="{F19FB2F3-ECD3-A149-8706-653C13BDCBFD}"/>
              </a:ext>
            </a:extLst>
          </p:cNvPr>
          <p:cNvSpPr txBox="1">
            <a:spLocks/>
          </p:cNvSpPr>
          <p:nvPr/>
        </p:nvSpPr>
        <p:spPr>
          <a:xfrm>
            <a:off x="304800" y="6416675"/>
            <a:ext cx="34290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solidFill>
                  <a:schemeClr val="bg1"/>
                </a:solidFill>
              </a:rPr>
              <a:t>28 June 2019, ESRC Design Workshop, Lyon</a:t>
            </a:r>
            <a:endParaRPr lang="en-US" sz="1200" dirty="0">
              <a:solidFill>
                <a:schemeClr val="bg1"/>
              </a:solidFill>
            </a:endParaRPr>
          </a:p>
        </p:txBody>
      </p:sp>
    </p:spTree>
    <p:extLst>
      <p:ext uri="{BB962C8B-B14F-4D97-AF65-F5344CB8AC3E}">
        <p14:creationId xmlns:p14="http://schemas.microsoft.com/office/powerpoint/2010/main" val="2335922357"/>
      </p:ext>
    </p:extLst>
  </p:cSld>
  <p:clrMapOvr>
    <a:masterClrMapping/>
  </p:clrMapOvr>
</p:sld>
</file>

<file path=ppt/theme/theme1.xml><?xml version="1.0" encoding="utf-8"?>
<a:theme xmlns:a="http://schemas.openxmlformats.org/drawingml/2006/main" name="Aeneas_eu">
  <a:themeElements>
    <a:clrScheme name="Asterics">
      <a:dk1>
        <a:sysClr val="windowText" lastClr="000000"/>
      </a:dk1>
      <a:lt1>
        <a:sysClr val="window" lastClr="FFFFFF"/>
      </a:lt1>
      <a:dk2>
        <a:srgbClr val="C00000"/>
      </a:dk2>
      <a:lt2>
        <a:srgbClr val="EEECE1"/>
      </a:lt2>
      <a:accent1>
        <a:srgbClr val="C0504D"/>
      </a:accent1>
      <a:accent2>
        <a:srgbClr val="C00000"/>
      </a:accent2>
      <a:accent3>
        <a:srgbClr val="9BBB59"/>
      </a:accent3>
      <a:accent4>
        <a:srgbClr val="8064A2"/>
      </a:accent4>
      <a:accent5>
        <a:srgbClr val="4BACC6"/>
      </a:accent5>
      <a:accent6>
        <a:srgbClr val="F79646"/>
      </a:accent6>
      <a:hlink>
        <a:srgbClr val="FFFFFF"/>
      </a:hlink>
      <a:folHlink>
        <a:srgbClr val="FFFFFF"/>
      </a:folHlink>
    </a:clrScheme>
    <a:fontScheme name="Aeneas">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98A7C27C-A25E-4363-8E17-BA047CB93A29}" vid="{8D942F69-660F-45F5-B06F-FE443D9D0D26}"/>
    </a:ext>
  </a:ext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AENEAS-template</Template>
  <TotalTime>1537</TotalTime>
  <Words>1119</Words>
  <Application>Microsoft Macintosh PowerPoint</Application>
  <PresentationFormat>On-screen Show (4:3)</PresentationFormat>
  <Paragraphs>132</Paragraphs>
  <Slides>15</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Arial Black</vt:lpstr>
      <vt:lpstr>Calibri</vt:lpstr>
      <vt:lpstr>Courier New</vt:lpstr>
      <vt:lpstr>Open Sans</vt:lpstr>
      <vt:lpstr>Wingdings</vt:lpstr>
      <vt:lpstr>Aeneas_eu</vt:lpstr>
      <vt:lpstr>Accessibility and Software Tools (also WP6 work: AAI and ITSM) </vt:lpstr>
      <vt:lpstr>Accessibility and Software Tools Requirements</vt:lpstr>
      <vt:lpstr>PowerPoint Presentation</vt:lpstr>
      <vt:lpstr>PowerPoint Presentation</vt:lpstr>
      <vt:lpstr>AA(A)I  Requirements</vt:lpstr>
      <vt:lpstr>AAI Implementation Design Recommendations</vt:lpstr>
      <vt:lpstr>ESRC AAI overview</vt:lpstr>
      <vt:lpstr>AARC BPA “community-first”  architecture</vt:lpstr>
      <vt:lpstr>Federated AA(A)I – Design Notes</vt:lpstr>
      <vt:lpstr>IT Service Management in Research</vt:lpstr>
      <vt:lpstr>ITSM: Benefits and risks in practice</vt:lpstr>
      <vt:lpstr>ITSM-related Requirements</vt:lpstr>
      <vt:lpstr>ITSM-related Design Recommendations</vt:lpstr>
      <vt:lpstr>D6.2 :: A proposed framework for designing and implementing a Service Portfolio for the ESDC and SKA</vt:lpstr>
      <vt:lpstr>Service Mangement System advantages</vt:lpstr>
    </vt:vector>
  </TitlesOfParts>
  <Company>Stichting ASTRON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guest</dc:creator>
  <cp:lastModifiedBy>Matthew Viljoen</cp:lastModifiedBy>
  <cp:revision>49</cp:revision>
  <dcterms:created xsi:type="dcterms:W3CDTF">2018-03-20T10:27:48Z</dcterms:created>
  <dcterms:modified xsi:type="dcterms:W3CDTF">2019-06-28T07:07:30Z</dcterms:modified>
</cp:coreProperties>
</file>