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0" r:id="rId3"/>
    <p:sldId id="316" r:id="rId4"/>
    <p:sldId id="297" r:id="rId5"/>
    <p:sldId id="329" r:id="rId6"/>
    <p:sldId id="317" r:id="rId7"/>
    <p:sldId id="303" r:id="rId8"/>
    <p:sldId id="330" r:id="rId9"/>
    <p:sldId id="321" r:id="rId10"/>
    <p:sldId id="320" r:id="rId11"/>
    <p:sldId id="307" r:id="rId12"/>
    <p:sldId id="331" r:id="rId13"/>
    <p:sldId id="277" r:id="rId14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9E9"/>
    <a:srgbClr val="33CCFF"/>
    <a:srgbClr val="204C8A"/>
    <a:srgbClr val="C3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84547" autoAdjust="0"/>
  </p:normalViewPr>
  <p:slideViewPr>
    <p:cSldViewPr showGuides="1">
      <p:cViewPr varScale="1">
        <p:scale>
          <a:sx n="66" d="100"/>
          <a:sy n="66" d="100"/>
        </p:scale>
        <p:origin x="8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93" cy="499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991" y="0"/>
            <a:ext cx="2972392" cy="499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64C8EA2C-E3F3-42CD-9665-D179F47C2063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403"/>
            <a:ext cx="2972393" cy="499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991" y="9446403"/>
            <a:ext cx="2972392" cy="499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55C7F0ED-85AC-4D63-B4E7-BC22930DF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35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9D5D7BA5-086C-47C7-940D-9E705F57DC7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1" y="4724203"/>
            <a:ext cx="5486400" cy="447556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46677"/>
            <a:ext cx="2971800" cy="497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9EDD0C50-DECB-42D6-A7BD-AEABC140C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3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D0C50-DECB-42D6-A7BD-AEABC140C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D0C50-DECB-42D6-A7BD-AEABC140C9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3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WACS </a:t>
            </a:r>
            <a:r>
              <a:rPr lang="en-GB" sz="2000"/>
              <a:t>&amp; Indigo</a:t>
            </a:r>
          </a:p>
          <a:p>
            <a:r>
              <a:rPr lang="en-GB" sz="2000" dirty="0"/>
              <a:t>New affordable path Singapore - Europe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D0C50-DECB-42D6-A7BD-AEABC140C9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4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WACS </a:t>
            </a:r>
            <a:r>
              <a:rPr lang="en-GB" sz="2000"/>
              <a:t>&amp; Indigo</a:t>
            </a:r>
          </a:p>
          <a:p>
            <a:r>
              <a:rPr lang="en-GB" sz="2000" dirty="0"/>
              <a:t>New affordable path Singapore - Europe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D0C50-DECB-42D6-A7BD-AEABC140C9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3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Subtitle of presentation</a:t>
            </a:r>
            <a:endParaRPr lang="hu-HU" dirty="0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7D84-2D6F-4497-A9A2-8745C20BF229}" type="datetime1">
              <a:rPr lang="en-US" smtClean="0"/>
              <a:t>6/26/2019</a:t>
            </a:fld>
            <a:endParaRPr lang="en-US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ím 12"/>
          <p:cNvSpPr>
            <a:spLocks noGrp="1"/>
          </p:cNvSpPr>
          <p:nvPr>
            <p:ph type="title" hasCustomPrompt="1"/>
          </p:nvPr>
        </p:nvSpPr>
        <p:spPr>
          <a:xfrm>
            <a:off x="457200" y="2132856"/>
            <a:ext cx="8229600" cy="936104"/>
          </a:xfrm>
        </p:spPr>
        <p:txBody>
          <a:bodyPr/>
          <a:lstStyle>
            <a:lvl1pPr>
              <a:defRPr>
                <a:solidFill>
                  <a:srgbClr val="204C8A"/>
                </a:solidFill>
                <a:latin typeface="+mj-lt"/>
              </a:defRPr>
            </a:lvl1pPr>
          </a:lstStyle>
          <a:p>
            <a:r>
              <a:rPr lang="nl-NL" dirty="0"/>
              <a:t>Title of the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0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8229600" cy="93610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54FC-02FB-4D30-B65D-2123E3B8CFDD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6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980728"/>
            <a:ext cx="2057400" cy="514543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980728"/>
            <a:ext cx="6019800" cy="5145435"/>
          </a:xfrm>
        </p:spPr>
        <p:txBody>
          <a:bodyPr vert="eaVert"/>
          <a:lstStyle/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7F1A-06EA-4105-B381-37B8DB031E7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9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B8BB-0682-44E0-BC72-568303A5A64E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6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04C8A"/>
                </a:solidFill>
              </a:defRPr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Edit text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DFD8-81AE-44B8-94D1-E7D174A31008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1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F3B0-9FFD-436A-874C-D7E7203C0730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Edit text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57200" y="2636911"/>
            <a:ext cx="4040188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Edit text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4645025" y="2636911"/>
            <a:ext cx="4041775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921F-00D9-45A4-86F4-341755B213EB}" type="datetime1">
              <a:rPr lang="en-US" smtClean="0"/>
              <a:t>6/26/2019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2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6F70-2ED6-4ACC-98DF-1294F0F2902C}" type="datetime1">
              <a:rPr lang="en-US" smtClean="0"/>
              <a:t>6/26/2019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1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C027-89AA-4D94-AED8-C2C277EE5339}" type="datetime1">
              <a:rPr lang="en-US" smtClean="0"/>
              <a:t>6/26/2019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3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908720"/>
            <a:ext cx="3008313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916832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Edit text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3A8-37A4-4B1E-8768-2D5316C66913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Edit text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E135-EC45-4543-9707-ECF1BA11A9B3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3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6381328"/>
            <a:ext cx="9144000" cy="360040"/>
          </a:xfrm>
          <a:prstGeom prst="rect">
            <a:avLst/>
          </a:prstGeom>
          <a:solidFill>
            <a:srgbClr val="204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90982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This is the title of the slide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EDDF3A5-4DB8-48EA-8112-951AA51F42AB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691680" y="6356350"/>
            <a:ext cx="5904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1C23383-0AE7-40E5-9F87-76DEF8E7EA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956376" y="332656"/>
            <a:ext cx="720080" cy="47668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7460"/>
            <a:ext cx="968529" cy="51988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995936" y="34568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Advanced European Network of E-infrastructures </a:t>
            </a:r>
          </a:p>
          <a:p>
            <a:pPr algn="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for Astronomy with the </a:t>
            </a:r>
            <a:r>
              <a:rPr lang="en-US" sz="1200" i="1">
                <a:solidFill>
                  <a:schemeClr val="bg1">
                    <a:lumMod val="50000"/>
                  </a:schemeClr>
                </a:solidFill>
              </a:rPr>
              <a:t>SKA     AENEAS - 731016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C8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/>
              <a:t>AENEAS WP4 </a:t>
            </a:r>
            <a:br>
              <a:rPr lang="en-GB" dirty="0"/>
            </a:br>
            <a:r>
              <a:rPr lang="en-GB" dirty="0"/>
              <a:t>Network Design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912768" cy="1752600"/>
          </a:xfrm>
        </p:spPr>
        <p:txBody>
          <a:bodyPr/>
          <a:lstStyle/>
          <a:p>
            <a:r>
              <a:rPr lang="en-GB" dirty="0"/>
              <a:t>Analysis of Global SKA Data Transport and Optimal European Storage Topologies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D8FB-ECAE-4B03-A003-71F84407DA8D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1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</a:t>
            </a:r>
            <a:br>
              <a:rPr lang="en-GB" dirty="0"/>
            </a:br>
            <a:r>
              <a:rPr lang="en-GB" dirty="0"/>
              <a:t>Network Architecture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DFD8-81AE-44B8-94D1-E7D174A31008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7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8F70A4-359C-4072-8A7C-DC0B78663DCC}"/>
              </a:ext>
            </a:extLst>
          </p:cNvPr>
          <p:cNvSpPr/>
          <p:nvPr/>
        </p:nvSpPr>
        <p:spPr>
          <a:xfrm>
            <a:off x="0" y="6165304"/>
            <a:ext cx="9155575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576603" cy="419910"/>
          </a:xfrm>
        </p:spPr>
        <p:txBody>
          <a:bodyPr>
            <a:noAutofit/>
          </a:bodyPr>
          <a:lstStyle/>
          <a:p>
            <a:r>
              <a:rPr lang="en-GB" sz="2800" dirty="0"/>
              <a:t>Global VRF Overlay and Dedicated Links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5624513"/>
            <a:ext cx="92586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79B8BB-0682-44E0-BC72-568303A5A64E}" type="datetime1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68760" y="5624513"/>
            <a:ext cx="442849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6858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Richard Hughes-Jones  AENEAS Face to Face Meeting / Manchester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7252" y="5624513"/>
            <a:ext cx="81784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C23383-0AE7-40E5-9F87-76DEF8E7EAD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967" y="1356240"/>
            <a:ext cx="8766529" cy="1548474"/>
          </a:xfrm>
        </p:spPr>
        <p:txBody>
          <a:bodyPr>
            <a:noAutofit/>
          </a:bodyPr>
          <a:lstStyle/>
          <a:p>
            <a:r>
              <a:rPr lang="en-GB" sz="1600" dirty="0"/>
              <a:t>OPEX Link and transmission on the academic networks </a:t>
            </a:r>
            <a:br>
              <a:rPr lang="en-GB" sz="1600" dirty="0"/>
            </a:br>
            <a:r>
              <a:rPr lang="en-GB" sz="1600" dirty="0"/>
              <a:t>with 10 to 15 year IRUs priced in 2024 US dollars.</a:t>
            </a:r>
          </a:p>
          <a:p>
            <a:r>
              <a:rPr lang="en-GB" sz="1600" dirty="0"/>
              <a:t>Dedicated </a:t>
            </a:r>
            <a:r>
              <a:rPr lang="en-GB" sz="1600" dirty="0">
                <a:solidFill>
                  <a:srgbClr val="FF0000"/>
                </a:solidFill>
              </a:rPr>
              <a:t>Primary</a:t>
            </a:r>
            <a:r>
              <a:rPr lang="en-GB" sz="1600" dirty="0"/>
              <a:t> 100 Gigabit link USD 750 K each per year  sum=2M USD</a:t>
            </a:r>
          </a:p>
          <a:p>
            <a:r>
              <a:rPr lang="en-GB" sz="1600" dirty="0"/>
              <a:t>Dedicated </a:t>
            </a:r>
            <a:r>
              <a:rPr lang="en-GB" sz="1600" dirty="0">
                <a:solidFill>
                  <a:srgbClr val="FFC000"/>
                </a:solidFill>
              </a:rPr>
              <a:t>Backup</a:t>
            </a:r>
            <a:r>
              <a:rPr lang="en-GB" sz="1600" dirty="0"/>
              <a:t> 100 Gigabit link USD  2M  each per year     sum=4M USD</a:t>
            </a:r>
          </a:p>
          <a:p>
            <a:r>
              <a:rPr lang="en-GB" sz="1600" dirty="0"/>
              <a:t>Use of shared NREN paths.</a:t>
            </a:r>
          </a:p>
          <a:p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FF8ACD-2976-4BAF-8E93-6B3F6DB0A2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1304" r="1396" b="749"/>
          <a:stretch/>
        </p:blipFill>
        <p:spPr>
          <a:xfrm>
            <a:off x="705427" y="2904714"/>
            <a:ext cx="7733145" cy="39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9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8F70A4-359C-4072-8A7C-DC0B78663DCC}"/>
              </a:ext>
            </a:extLst>
          </p:cNvPr>
          <p:cNvSpPr/>
          <p:nvPr/>
        </p:nvSpPr>
        <p:spPr>
          <a:xfrm>
            <a:off x="0" y="6165304"/>
            <a:ext cx="9155575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576603" cy="419910"/>
          </a:xfrm>
        </p:spPr>
        <p:txBody>
          <a:bodyPr>
            <a:noAutofit/>
          </a:bodyPr>
          <a:lstStyle/>
          <a:p>
            <a:r>
              <a:rPr lang="en-GB" sz="3000" dirty="0"/>
              <a:t>Paths for the SKA Data Product flows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5624513"/>
            <a:ext cx="92586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79B8BB-0682-44E0-BC72-568303A5A64E}" type="datetime1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68760" y="5624513"/>
            <a:ext cx="442849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6858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Richard Hughes-Jones  AENEAS Face to Face Meeting / Manchester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7252" y="5624513"/>
            <a:ext cx="81784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C23383-0AE7-40E5-9F87-76DEF8E7EAD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967" y="1356240"/>
            <a:ext cx="8766529" cy="1548474"/>
          </a:xfrm>
        </p:spPr>
        <p:txBody>
          <a:bodyPr>
            <a:noAutofit/>
          </a:bodyPr>
          <a:lstStyle/>
          <a:p>
            <a:r>
              <a:rPr lang="en-GB" sz="1600" dirty="0"/>
              <a:t>Solid lines represent data from SKA1-Mid to the SRCs</a:t>
            </a:r>
          </a:p>
          <a:p>
            <a:r>
              <a:rPr lang="en-GB" sz="1600" dirty="0"/>
              <a:t>Dashed lines represent data from SKA1-Low to the SRCs</a:t>
            </a:r>
          </a:p>
          <a:p>
            <a:r>
              <a:rPr lang="en-GB" sz="1600" dirty="0"/>
              <a:t>Large RTT up to 300 </a:t>
            </a:r>
            <a:r>
              <a:rPr lang="en-GB" sz="1600" dirty="0" err="1"/>
              <a:t>ms</a:t>
            </a:r>
            <a:endParaRPr lang="en-GB" sz="1600" dirty="0"/>
          </a:p>
          <a:p>
            <a:r>
              <a:rPr lang="en-GB" sz="1600" dirty="0"/>
              <a:t>Large fraction used of shared NREN paths for the continuous data flows.</a:t>
            </a:r>
          </a:p>
          <a:p>
            <a:r>
              <a:rPr lang="en-GB" sz="1600" dirty="0"/>
              <a:t>Impact of moving Advanced Data Products??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35ED0858-9492-453B-B38C-5E6A8E8D2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04714"/>
            <a:ext cx="7685947" cy="396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6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0" b="35300"/>
          <a:stretch/>
        </p:blipFill>
        <p:spPr>
          <a:xfrm>
            <a:off x="8315" y="2564904"/>
            <a:ext cx="9144000" cy="3816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7" b="20495"/>
          <a:stretch/>
        </p:blipFill>
        <p:spPr>
          <a:xfrm>
            <a:off x="0" y="1052736"/>
            <a:ext cx="9152315" cy="2736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52636"/>
            <a:ext cx="4752528" cy="936104"/>
          </a:xfrm>
        </p:spPr>
        <p:txBody>
          <a:bodyPr/>
          <a:lstStyle/>
          <a:p>
            <a:r>
              <a:rPr lang="en-GB" dirty="0"/>
              <a:t>Questions 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D801-1630-43C6-A1A8-899918539DDF}" type="datetime1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71059" y="6016203"/>
            <a:ext cx="2460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Thanks to Richard Hughes-Jones</a:t>
            </a:r>
          </a:p>
        </p:txBody>
      </p:sp>
    </p:spTree>
    <p:extLst>
      <p:ext uri="{BB962C8B-B14F-4D97-AF65-F5344CB8AC3E}">
        <p14:creationId xmlns:p14="http://schemas.microsoft.com/office/powerpoint/2010/main" val="225137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Traffic profile for an SRC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DFD8-81AE-44B8-94D1-E7D174A31008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1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856984" cy="936104"/>
          </a:xfrm>
        </p:spPr>
        <p:txBody>
          <a:bodyPr>
            <a:noAutofit/>
          </a:bodyPr>
          <a:lstStyle/>
          <a:p>
            <a:r>
              <a:rPr lang="en-GB" sz="3000" dirty="0"/>
              <a:t>Network Connectivity to a SRC </a:t>
            </a:r>
            <a:br>
              <a:rPr lang="en-GB" sz="3000" dirty="0"/>
            </a:br>
            <a:endParaRPr lang="en-GB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C7BF-58A8-4D51-B5AA-D955FEEA8B4C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2674" y="2492896"/>
            <a:ext cx="2376264" cy="1368152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Arrow Connector 8"/>
          <p:cNvCxnSpPr>
            <a:endCxn id="8" idx="1"/>
          </p:cNvCxnSpPr>
          <p:nvPr/>
        </p:nvCxnSpPr>
        <p:spPr>
          <a:xfrm>
            <a:off x="457200" y="3176972"/>
            <a:ext cx="2815474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0511" y="3299231"/>
            <a:ext cx="1958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SDP Data Products</a:t>
            </a:r>
          </a:p>
          <a:p>
            <a:r>
              <a:rPr lang="en-GB" dirty="0"/>
              <a:t>High bandwidth</a:t>
            </a:r>
          </a:p>
          <a:p>
            <a:r>
              <a:rPr lang="en-GB" dirty="0"/>
              <a:t>Large RTT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2519" y="2992306"/>
            <a:ext cx="77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SRC n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67169" y="3992926"/>
            <a:ext cx="0" cy="116426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79037" y="5255260"/>
            <a:ext cx="2376264" cy="1126067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042294" y="5646870"/>
            <a:ext cx="83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SRC m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79037" y="1844824"/>
            <a:ext cx="1212086" cy="514807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59632" y="1448780"/>
            <a:ext cx="1872208" cy="716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356559" y="1622285"/>
            <a:ext cx="160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Other Archives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98987" y="1160620"/>
            <a:ext cx="287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e.g. Images</a:t>
            </a:r>
          </a:p>
          <a:p>
            <a:r>
              <a:rPr lang="en-GB" dirty="0"/>
              <a:t>medium bandwidth &amp; RTT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20001" y="2348880"/>
            <a:ext cx="784447" cy="1669118"/>
          </a:xfrm>
          <a:prstGeom prst="round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820001" y="2977856"/>
            <a:ext cx="71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Users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053848" y="2799714"/>
            <a:ext cx="1473610" cy="10285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63921" y="3573016"/>
            <a:ext cx="1473610" cy="10285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33826" y="2036697"/>
            <a:ext cx="1933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Web Portal Access</a:t>
            </a:r>
          </a:p>
          <a:p>
            <a:r>
              <a:rPr lang="en-GB" dirty="0"/>
              <a:t>Light weight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152" y="3992926"/>
            <a:ext cx="2561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Data Chunk Visualisation</a:t>
            </a:r>
          </a:p>
          <a:p>
            <a:r>
              <a:rPr lang="en-GB" dirty="0"/>
              <a:t>Image portion</a:t>
            </a:r>
          </a:p>
          <a:p>
            <a:r>
              <a:rPr lang="en-GB" dirty="0"/>
              <a:t>Moderate bandwidth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05" y="4556943"/>
            <a:ext cx="4429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Replication of advanced data products</a:t>
            </a:r>
          </a:p>
          <a:p>
            <a:r>
              <a:rPr lang="en-GB" dirty="0"/>
              <a:t>Medium bandwidth</a:t>
            </a:r>
          </a:p>
          <a:p>
            <a:r>
              <a:rPr lang="en-GB" dirty="0"/>
              <a:t>Large RTT</a:t>
            </a:r>
          </a:p>
        </p:txBody>
      </p:sp>
    </p:spTree>
    <p:extLst>
      <p:ext uri="{BB962C8B-B14F-4D97-AF65-F5344CB8AC3E}">
        <p14:creationId xmlns:p14="http://schemas.microsoft.com/office/powerpoint/2010/main" val="45284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946A84-8D8D-46A6-ABD7-5DA5877CC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528" y="1916832"/>
            <a:ext cx="3490694" cy="1093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36104"/>
          </a:xfrm>
        </p:spPr>
        <p:txBody>
          <a:bodyPr>
            <a:normAutofit/>
          </a:bodyPr>
          <a:lstStyle/>
          <a:p>
            <a:r>
              <a:rPr lang="en-GB" sz="3000" dirty="0"/>
              <a:t>Types of Network Traffic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283" y="1294019"/>
            <a:ext cx="9108504" cy="5062331"/>
          </a:xfrm>
        </p:spPr>
        <p:txBody>
          <a:bodyPr>
            <a:noAutofit/>
          </a:bodyPr>
          <a:lstStyle/>
          <a:p>
            <a:r>
              <a:rPr lang="en-GB" sz="2000" dirty="0"/>
              <a:t>The Telescope Data Products will be large continuous data transfers.</a:t>
            </a:r>
          </a:p>
          <a:p>
            <a:pPr lvl="1"/>
            <a:r>
              <a:rPr lang="en-GB" sz="2000" dirty="0"/>
              <a:t>Concurrent flows ~100 </a:t>
            </a:r>
            <a:r>
              <a:rPr lang="en-GB" sz="2000" dirty="0" err="1"/>
              <a:t>GBytes</a:t>
            </a:r>
            <a:r>
              <a:rPr lang="en-GB" sz="2000" dirty="0"/>
              <a:t> pushed by SDP</a:t>
            </a:r>
          </a:p>
          <a:p>
            <a:pPr lvl="1"/>
            <a:r>
              <a:rPr lang="en-GB" sz="2000" dirty="0"/>
              <a:t>long-distance paths RTT up to 300ms.</a:t>
            </a:r>
          </a:p>
          <a:p>
            <a:pPr lvl="1"/>
            <a:r>
              <a:rPr lang="en-GB" sz="2000" dirty="0"/>
              <a:t>Data rates into ESRC</a:t>
            </a:r>
            <a:br>
              <a:rPr lang="en-GB" sz="2000" dirty="0"/>
            </a:br>
            <a:r>
              <a:rPr lang="en-GB" sz="2000" dirty="0"/>
              <a:t>~20 Gbit/s/telescope for equal shares</a:t>
            </a:r>
            <a:br>
              <a:rPr lang="en-GB" sz="2000" dirty="0"/>
            </a:br>
            <a:r>
              <a:rPr lang="en-GB" sz="2000" dirty="0"/>
              <a:t>100 Gbit/s /telescope for all Data Products.</a:t>
            </a:r>
          </a:p>
          <a:p>
            <a:r>
              <a:rPr lang="en-GB" sz="2000" dirty="0"/>
              <a:t>These high bandwidth long-haul flows require loss free end-to-end networks with no bottlenecks. </a:t>
            </a:r>
          </a:p>
          <a:p>
            <a:r>
              <a:rPr lang="en-GB" sz="2000" dirty="0"/>
              <a:t>This implies the use of well designed</a:t>
            </a:r>
          </a:p>
          <a:p>
            <a:pPr lvl="1"/>
            <a:r>
              <a:rPr lang="en-GB" sz="2000" dirty="0"/>
              <a:t> site access links and </a:t>
            </a:r>
          </a:p>
          <a:p>
            <a:pPr lvl="1"/>
            <a:r>
              <a:rPr lang="en-GB" sz="2000" dirty="0"/>
              <a:t>campus networks with high performance DMZ and </a:t>
            </a:r>
          </a:p>
          <a:p>
            <a:pPr lvl="1"/>
            <a:r>
              <a:rPr lang="en-GB" sz="2000" dirty="0"/>
              <a:t>On-site data transfer nodes capable of large (1GByte) TCP buffers.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15D2-2E86-4964-B779-E6B8F0ED969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Richard Hughes-Jones  AENEAS WP4 Workshop / Den Haag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9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4724"/>
            <a:ext cx="9108504" cy="5411626"/>
          </a:xfrm>
        </p:spPr>
        <p:txBody>
          <a:bodyPr>
            <a:noAutofit/>
          </a:bodyPr>
          <a:lstStyle/>
          <a:p>
            <a:r>
              <a:rPr lang="en-GB" sz="2000" dirty="0"/>
              <a:t>The amount of data that will need to be exchanged around the world between SRCs is unclear.</a:t>
            </a:r>
          </a:p>
          <a:p>
            <a:pPr lvl="1"/>
            <a:r>
              <a:rPr lang="en-GB" sz="2000" dirty="0"/>
              <a:t>SRC would be federated providing reciprocal storage and compute of the Data Products</a:t>
            </a:r>
          </a:p>
          <a:p>
            <a:pPr lvl="1"/>
            <a:r>
              <a:rPr lang="en-GB" sz="2000" dirty="0"/>
              <a:t>assume that some data will be exchanged</a:t>
            </a:r>
          </a:p>
          <a:p>
            <a:pPr lvl="1"/>
            <a:r>
              <a:rPr lang="en-GB" sz="2000" dirty="0"/>
              <a:t>remote job submission &amp; retrieval as part of a distributed work flow</a:t>
            </a:r>
          </a:p>
          <a:p>
            <a:r>
              <a:rPr lang="en-GB" sz="2000" dirty="0"/>
              <a:t>Data will be exchanged with other non-SKA archives</a:t>
            </a:r>
          </a:p>
          <a:p>
            <a:r>
              <a:rPr lang="en-GB" sz="2000" dirty="0"/>
              <a:t>Scientists will need to access the ESRC via some form of advanced portal </a:t>
            </a:r>
          </a:p>
          <a:p>
            <a:pPr lvl="1"/>
            <a:r>
              <a:rPr lang="en-GB" sz="2000" dirty="0"/>
              <a:t>Requires timely response but low RTT helps</a:t>
            </a:r>
          </a:p>
          <a:p>
            <a:r>
              <a:rPr lang="en-GB" sz="2000" dirty="0"/>
              <a:t>Pubic access to SKA data</a:t>
            </a:r>
          </a:p>
          <a:p>
            <a:r>
              <a:rPr lang="en-GB" sz="2000" dirty="0"/>
              <a:t>This implies </a:t>
            </a:r>
          </a:p>
          <a:p>
            <a:pPr lvl="1"/>
            <a:r>
              <a:rPr lang="en-GB" sz="2000" dirty="0"/>
              <a:t>an advanced federated form of human access control </a:t>
            </a:r>
          </a:p>
          <a:p>
            <a:pPr lvl="1"/>
            <a:r>
              <a:rPr lang="en-GB" sz="2000" dirty="0"/>
              <a:t>highly controlled public access to the Data Products and Advanced Data Products</a:t>
            </a:r>
          </a:p>
          <a:p>
            <a:pPr lvl="1"/>
            <a:r>
              <a:rPr lang="en-GB" sz="2000" dirty="0"/>
              <a:t>Flexible but secure site ACLs and DMZ.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36104"/>
          </a:xfrm>
        </p:spPr>
        <p:txBody>
          <a:bodyPr>
            <a:normAutofit/>
          </a:bodyPr>
          <a:lstStyle/>
          <a:p>
            <a:r>
              <a:rPr lang="en-GB" sz="3000" dirty="0"/>
              <a:t>Types of Network Traffic (2)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15D2-2E86-4964-B779-E6B8F0ED969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Richard Hughes-Jones  AENEAS WP4 Workshop / Den Haag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1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12" y="757868"/>
            <a:ext cx="8856984" cy="936104"/>
          </a:xfrm>
        </p:spPr>
        <p:txBody>
          <a:bodyPr>
            <a:noAutofit/>
          </a:bodyPr>
          <a:lstStyle/>
          <a:p>
            <a:r>
              <a:rPr lang="en-GB" sz="3600" dirty="0"/>
              <a:t>Network Model within the ESDC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08" y="1484784"/>
            <a:ext cx="8507288" cy="4871566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Trends</a:t>
            </a:r>
          </a:p>
          <a:p>
            <a:pPr lvl="1"/>
            <a:r>
              <a:rPr lang="en-GB" sz="2000" dirty="0"/>
              <a:t>Fewer sites but each with larger storage</a:t>
            </a:r>
          </a:p>
          <a:p>
            <a:r>
              <a:rPr lang="en-GB" sz="2000" dirty="0"/>
              <a:t>Assumptions</a:t>
            </a:r>
          </a:p>
          <a:p>
            <a:pPr lvl="1"/>
            <a:r>
              <a:rPr lang="en-GB" sz="2000" dirty="0"/>
              <a:t>20 </a:t>
            </a:r>
            <a:r>
              <a:rPr lang="en-GB" sz="2000" dirty="0" err="1"/>
              <a:t>Gbits</a:t>
            </a:r>
            <a:r>
              <a:rPr lang="en-GB" sz="2000" dirty="0"/>
              <a:t>/s at a time from each Telescope </a:t>
            </a:r>
            <a:br>
              <a:rPr lang="en-GB" sz="2000" dirty="0"/>
            </a:br>
            <a:r>
              <a:rPr lang="en-GB" sz="2000" dirty="0"/>
              <a:t>peak 40 Gbit/s to a site</a:t>
            </a:r>
          </a:p>
          <a:p>
            <a:pPr lvl="1"/>
            <a:r>
              <a:rPr lang="en-GB" sz="2000" dirty="0"/>
              <a:t>At a given time all of a Data Product goes to one site</a:t>
            </a:r>
          </a:p>
          <a:p>
            <a:pPr lvl="1"/>
            <a:r>
              <a:rPr lang="en-GB" sz="2000" dirty="0"/>
              <a:t>10 Gigabits/s to other ESDC sites</a:t>
            </a:r>
          </a:p>
          <a:p>
            <a:pPr lvl="1"/>
            <a:r>
              <a:rPr lang="en-GB" sz="2000" dirty="0"/>
              <a:t>10 Gigabits/s to non SKA data Archives</a:t>
            </a:r>
          </a:p>
          <a:p>
            <a:pPr lvl="1"/>
            <a:r>
              <a:rPr lang="en-GB" sz="2000" dirty="0"/>
              <a:t>10 Gigabits/s to other RDC</a:t>
            </a:r>
          </a:p>
          <a:p>
            <a:endParaRPr lang="en-GB" sz="2000" dirty="0"/>
          </a:p>
          <a:p>
            <a:r>
              <a:rPr lang="en-GB" sz="2000" dirty="0"/>
              <a:t>70 Gigabit/s (peak) to each site.</a:t>
            </a:r>
          </a:p>
          <a:p>
            <a:endParaRPr lang="en-GB" sz="2000" dirty="0"/>
          </a:p>
          <a:p>
            <a:r>
              <a:rPr lang="en-GB" sz="2000" dirty="0"/>
              <a:t>Say 100 Gigabit/s for SKA to each site in 2024/25. This is affordable.</a:t>
            </a:r>
            <a:br>
              <a:rPr lang="en-GB" sz="2000" dirty="0"/>
            </a:br>
            <a:r>
              <a:rPr lang="en-GB" sz="2000" dirty="0"/>
              <a:t>(c.f. the UK WLCG sites which have 10-40 Gbit/s dedicated links now)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F39B-3CC8-45F2-AEB3-3454ECDC4295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1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Architecture for the ESDC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DFD8-81AE-44B8-94D1-E7D174A31008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Richard Hughes-Jones  AENEAS Face to Face Meeting / 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8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D90C5FA-1576-49FE-8142-DEC75D1B3B9B}"/>
              </a:ext>
            </a:extLst>
          </p:cNvPr>
          <p:cNvSpPr/>
          <p:nvPr/>
        </p:nvSpPr>
        <p:spPr>
          <a:xfrm>
            <a:off x="0" y="6165304"/>
            <a:ext cx="9155575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856984" cy="936104"/>
          </a:xfrm>
        </p:spPr>
        <p:txBody>
          <a:bodyPr>
            <a:noAutofit/>
          </a:bodyPr>
          <a:lstStyle/>
          <a:p>
            <a:r>
              <a:rPr lang="en-GB" sz="3000" dirty="0"/>
              <a:t>Network Architecture</a:t>
            </a:r>
            <a:br>
              <a:rPr lang="en-GB" sz="3000" dirty="0"/>
            </a:br>
            <a:endParaRPr lang="en-GB" sz="3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0DB1155-647C-4CCD-A4A3-8E895B8F4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122" y="3403514"/>
            <a:ext cx="4758453" cy="3423037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26E65B9-B3ED-47EF-8D7A-9DECE7C5D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6864"/>
            <a:ext cx="9108504" cy="4608512"/>
          </a:xfrm>
        </p:spPr>
        <p:txBody>
          <a:bodyPr>
            <a:noAutofit/>
          </a:bodyPr>
          <a:lstStyle/>
          <a:p>
            <a:r>
              <a:rPr lang="en-GB" sz="2000" dirty="0" err="1"/>
              <a:t>SKAnet</a:t>
            </a:r>
            <a:r>
              <a:rPr lang="en-GB" sz="2000" dirty="0"/>
              <a:t> formed from an overlay network on the IP network</a:t>
            </a:r>
          </a:p>
          <a:p>
            <a:r>
              <a:rPr lang="en-GB" sz="2000" dirty="0"/>
              <a:t> Based on linked Virtual Routing and Forwarding (VRF) with the domains provided by the NRENs in each country</a:t>
            </a:r>
          </a:p>
          <a:p>
            <a:r>
              <a:rPr lang="en-GB" sz="2000" dirty="0"/>
              <a:t>NRENs directly connect to the edge routers in each site.</a:t>
            </a:r>
          </a:p>
          <a:p>
            <a:r>
              <a:rPr lang="en-GB" sz="2000" dirty="0"/>
              <a:t>GÉANT is the aggregator network </a:t>
            </a:r>
          </a:p>
          <a:p>
            <a:pPr lvl="1"/>
            <a:r>
              <a:rPr lang="en-GB" sz="2000" dirty="0"/>
              <a:t>Interconnects the VRF domains</a:t>
            </a:r>
          </a:p>
          <a:p>
            <a:pPr lvl="1"/>
            <a:r>
              <a:rPr lang="en-GB" sz="2000" dirty="0"/>
              <a:t>Access to inter-continental links</a:t>
            </a:r>
          </a:p>
          <a:p>
            <a:pPr lvl="1"/>
            <a:r>
              <a:rPr lang="en-GB" sz="2000" dirty="0"/>
              <a:t>Access to Cloud services</a:t>
            </a:r>
          </a:p>
          <a:p>
            <a:r>
              <a:rPr lang="en-GB" sz="2000" dirty="0"/>
              <a:t>There are Operational requirements</a:t>
            </a:r>
          </a:p>
          <a:p>
            <a:pPr lvl="1"/>
            <a:r>
              <a:rPr lang="en-GB" sz="2000" dirty="0"/>
              <a:t>Sites</a:t>
            </a:r>
          </a:p>
          <a:p>
            <a:pPr lvl="1"/>
            <a:r>
              <a:rPr lang="en-GB" sz="2000" dirty="0"/>
              <a:t>NRENs</a:t>
            </a:r>
          </a:p>
          <a:p>
            <a:pPr lvl="1"/>
            <a:r>
              <a:rPr lang="en-GB" sz="2000" dirty="0"/>
              <a:t>GÉANT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3856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36104"/>
          </a:xfrm>
        </p:spPr>
        <p:txBody>
          <a:bodyPr>
            <a:normAutofit/>
          </a:bodyPr>
          <a:lstStyle/>
          <a:p>
            <a:r>
              <a:rPr lang="en-GB" sz="2800" dirty="0"/>
              <a:t>Advantages of peering VRFs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6864"/>
            <a:ext cx="9108504" cy="4608512"/>
          </a:xfrm>
        </p:spPr>
        <p:txBody>
          <a:bodyPr>
            <a:noAutofit/>
          </a:bodyPr>
          <a:lstStyle/>
          <a:p>
            <a:r>
              <a:rPr lang="en-GB" sz="2000" dirty="0"/>
              <a:t>Isolation of SKA traffic from the network traffic of other users</a:t>
            </a:r>
          </a:p>
          <a:p>
            <a:r>
              <a:rPr lang="en-GB" sz="2000" dirty="0"/>
              <a:t>VRFs make it easier to implement the routing and policies that are defined by different NRENs and physical sites</a:t>
            </a:r>
          </a:p>
          <a:p>
            <a:r>
              <a:rPr lang="en-GB" sz="2000" dirty="0"/>
              <a:t>The SKA traffic can be engineered by the NRENs and sites to use specific paths and routes to provide the high bandwidth required by SKA</a:t>
            </a:r>
          </a:p>
          <a:p>
            <a:r>
              <a:rPr lang="en-GB" sz="2000" dirty="0"/>
              <a:t>It is easy to include dedicated point-to-point links where required without allowing their use by non-SKA traffic</a:t>
            </a:r>
          </a:p>
          <a:p>
            <a:r>
              <a:rPr lang="en-GB" sz="2000" dirty="0"/>
              <a:t>The layer 3 routing of the overlay provides isolation of network faults and strictly limits broadcast storms should they occur</a:t>
            </a:r>
          </a:p>
          <a:p>
            <a:r>
              <a:rPr lang="en-GB" sz="2000" dirty="0"/>
              <a:t>The overlay is resilient against failures of a link</a:t>
            </a:r>
          </a:p>
          <a:p>
            <a:r>
              <a:rPr lang="en-GB" sz="2000" dirty="0"/>
              <a:t>Configuration actions have to be undertaken by the NREN and a Site to join the SKA VRF which provides an extra layer of security</a:t>
            </a: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15D2-2E86-4964-B779-E6B8F0ED969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Richard Hughes-Jones  AENEAS WP4 Workshop / Den Haag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17473"/>
      </p:ext>
    </p:extLst>
  </p:cSld>
  <p:clrMapOvr>
    <a:masterClrMapping/>
  </p:clrMapOvr>
</p:sld>
</file>

<file path=ppt/theme/theme1.xml><?xml version="1.0" encoding="utf-8"?>
<a:theme xmlns:a="http://schemas.openxmlformats.org/drawingml/2006/main" name="Aeneas_eu">
  <a:themeElements>
    <a:clrScheme name="Custom 3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C0504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FFFFF"/>
      </a:folHlink>
    </a:clrScheme>
    <a:fontScheme name="Aenea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8A7C27C-A25E-4363-8E17-BA047CB93A29}" vid="{8D942F69-660F-45F5-B06F-FE443D9D0D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AENEAS-template - Copy (2)</Template>
  <TotalTime>17269</TotalTime>
  <Words>674</Words>
  <Application>Microsoft Office PowerPoint</Application>
  <PresentationFormat>On-screen Show (4:3)</PresentationFormat>
  <Paragraphs>136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</vt:lpstr>
      <vt:lpstr>Aeneas_eu</vt:lpstr>
      <vt:lpstr>AENEAS WP4  Network Design</vt:lpstr>
      <vt:lpstr>Network Traffic profile for an SRC</vt:lpstr>
      <vt:lpstr>Network Connectivity to a SRC  </vt:lpstr>
      <vt:lpstr>Types of Network Traffic (1)</vt:lpstr>
      <vt:lpstr>Types of Network Traffic (2)</vt:lpstr>
      <vt:lpstr>Network Model within the ESDC</vt:lpstr>
      <vt:lpstr>Network Architecture for the ESDC</vt:lpstr>
      <vt:lpstr>Network Architecture </vt:lpstr>
      <vt:lpstr>Advantages of peering VRFs</vt:lpstr>
      <vt:lpstr>Global  Network Architecture</vt:lpstr>
      <vt:lpstr>Global VRF Overlay and Dedicated Links</vt:lpstr>
      <vt:lpstr>Paths for the SKA Data Product flows </vt:lpstr>
      <vt:lpstr>Questions ?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Hughes-Jones</dc:creator>
  <cp:lastModifiedBy>Richard Hughes-Jones</cp:lastModifiedBy>
  <cp:revision>134</cp:revision>
  <cp:lastPrinted>2018-03-24T11:30:51Z</cp:lastPrinted>
  <dcterms:created xsi:type="dcterms:W3CDTF">2017-02-23T17:10:16Z</dcterms:created>
  <dcterms:modified xsi:type="dcterms:W3CDTF">2019-06-27T15:36:26Z</dcterms:modified>
</cp:coreProperties>
</file>