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Oswald" pitchFamily="2" charset="77"/>
      <p:regular r:id="rId20"/>
      <p:bold r:id="rId21"/>
    </p:embeddedFont>
    <p:embeddedFont>
      <p:font typeface="Oswald Light" panose="020F0302020204030204" pitchFamily="34" charset="0"/>
      <p:regular r:id="rId22"/>
      <p:bold r:id="rId23"/>
    </p:embeddedFont>
    <p:embeddedFont>
      <p:font typeface="Roboto Mono" pitchFamily="49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>
      <p:cViewPr varScale="1">
        <p:scale>
          <a:sx n="145" d="100"/>
          <a:sy n="145" d="100"/>
        </p:scale>
        <p:origin x="68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ffa08d7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ffa08d7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ffa08d71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ffa08d71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ffa08d712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1ffa08d712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ffa08d712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1ffa08d712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ffa08d71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1ffa08d71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43aafa4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f43aafa4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ffa08d712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ffa08d712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ffa08d71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1ffa08d71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ffa08d712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1ffa08d712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ffa08d71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ffa08d71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1ffa08d71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1ffa08d71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1ffa08d71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1ffa08d71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ffa08d71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1ffa08d71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ffa08d71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ffa08d71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ffa08d71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ffa08d712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ffa08d71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ffa08d71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ffa08d71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1ffa08d712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gEHT2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 l="709" r="719"/>
          <a:stretch/>
        </p:blipFill>
        <p:spPr>
          <a:xfrm>
            <a:off x="39428" y="13681"/>
            <a:ext cx="540802" cy="54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SECTION_HEADER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0"/>
            <a:ext cx="9144000" cy="4791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 l="709" r="719"/>
          <a:stretch/>
        </p:blipFill>
        <p:spPr>
          <a:xfrm>
            <a:off x="39425" y="13675"/>
            <a:ext cx="458650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6898875" y="46225"/>
            <a:ext cx="236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ngEHT Meeting</a:t>
            </a:r>
            <a:r>
              <a:rPr lang="es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, 24 June 2022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https://www.researchsquare.com/article/rs-1449452/v1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 r="109"/>
          <a:stretch/>
        </p:blipFill>
        <p:spPr>
          <a:xfrm rot="-10070405">
            <a:off x="4556181" y="-438362"/>
            <a:ext cx="5148907" cy="386607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262725" y="1726750"/>
            <a:ext cx="8777700" cy="29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The filamentary </a:t>
            </a:r>
            <a:endParaRPr sz="45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structure of 3C 279</a:t>
            </a:r>
            <a:endParaRPr sz="45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probed by </a:t>
            </a:r>
            <a:r>
              <a:rPr lang="es" sz="4500" b="1" i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RadioAstron</a:t>
            </a:r>
            <a:endParaRPr sz="16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Antonio Fuentes,</a:t>
            </a:r>
            <a:r>
              <a:rPr lang="es" sz="1600" dirty="0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 Jose Gómez, Guang-Yao Zhao, Rocco Lico, Ilje Cho, Thalia Traianou, Teresa Toscano, Rohan Dahale, </a:t>
            </a:r>
            <a:endParaRPr sz="1600" dirty="0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Manel Perucho, Jose M. Martí, Andrew Chael, Kazu Akiyama, Katie Bouman, He Sun,</a:t>
            </a:r>
            <a:endParaRPr sz="1600" dirty="0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Andrei Lobanov, Yuri Kovalev + RadioAstron Collaboration</a:t>
            </a:r>
            <a:endParaRPr sz="1600" dirty="0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2030285" y="56025"/>
            <a:ext cx="39996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rgbClr val="FFD966"/>
                </a:solidFill>
                <a:latin typeface="Oswald"/>
                <a:ea typeface="Oswald"/>
                <a:cs typeface="Oswald"/>
                <a:sym typeface="Oswald"/>
              </a:rPr>
              <a:t>Next Generation Space VLBI Workshop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FFD966"/>
                </a:solidFill>
                <a:latin typeface="Oswald"/>
                <a:ea typeface="Oswald"/>
                <a:cs typeface="Oswald"/>
                <a:sym typeface="Oswald"/>
              </a:rPr>
              <a:t>ASTRON/JIVE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FFD966"/>
                </a:solidFill>
                <a:latin typeface="Oswald"/>
                <a:ea typeface="Oswald"/>
                <a:cs typeface="Oswald"/>
                <a:sym typeface="Oswald"/>
              </a:rPr>
              <a:t>17-19, October 2022</a:t>
            </a:r>
            <a:endParaRPr sz="1200" dirty="0">
              <a:solidFill>
                <a:srgbClr val="FFD966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9375" y="4390675"/>
            <a:ext cx="2337025" cy="62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262725" y="4724050"/>
            <a:ext cx="68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EA9999"/>
                </a:solidFill>
              </a:rPr>
              <a:t>preprint available here: </a:t>
            </a:r>
            <a:r>
              <a:rPr lang="es" u="sng">
                <a:solidFill>
                  <a:schemeClr val="hlink"/>
                </a:solidFill>
                <a:hlinkClick r:id="rId5"/>
              </a:rPr>
              <a:t>https://www.researchsquare.com/article/rs-1449452/v1</a:t>
            </a:r>
            <a:endParaRPr>
              <a:solidFill>
                <a:srgbClr val="EA9999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B2C776-150F-5395-6C09-8A11C75DC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71" y="450765"/>
            <a:ext cx="1339237" cy="1377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4"/>
          <p:cNvPicPr preferRelativeResize="0"/>
          <p:nvPr/>
        </p:nvPicPr>
        <p:blipFill rotWithShape="1">
          <a:blip r:embed="rId3">
            <a:alphaModFix/>
          </a:blip>
          <a:srcRect l="17724" t="2978" r="41123" b="11929"/>
          <a:stretch/>
        </p:blipFill>
        <p:spPr>
          <a:xfrm>
            <a:off x="4193950" y="670925"/>
            <a:ext cx="3088023" cy="41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/>
          <p:nvPr/>
        </p:nvSpPr>
        <p:spPr>
          <a:xfrm>
            <a:off x="2918775" y="2639450"/>
            <a:ext cx="102600" cy="10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4"/>
          <p:cNvSpPr txBox="1"/>
          <p:nvPr/>
        </p:nvSpPr>
        <p:spPr>
          <a:xfrm>
            <a:off x="0" y="670925"/>
            <a:ext cx="4040457" cy="43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600" dirty="0">
                <a:solidFill>
                  <a:schemeClr val="dk1"/>
                </a:solidFill>
              </a:rPr>
              <a:t>Core structure is consistent with the EHT image. The base is elongated and tilted.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600" dirty="0">
                <a:solidFill>
                  <a:schemeClr val="dk1"/>
                </a:solidFill>
              </a:rPr>
              <a:t>Although 3 years apart, position angle of the core is roughly the same.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600" dirty="0">
                <a:solidFill>
                  <a:schemeClr val="dk1"/>
                </a:solidFill>
              </a:rPr>
              <a:t>The southern EHT component coincides with one of the 3 filaments departing from the core.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p24"/>
          <p:cNvSpPr txBox="1"/>
          <p:nvPr/>
        </p:nvSpPr>
        <p:spPr>
          <a:xfrm>
            <a:off x="711950" y="20650"/>
            <a:ext cx="26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Comparison with the EHT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3" name="Google Shape;183;p24"/>
          <p:cNvPicPr preferRelativeResize="0"/>
          <p:nvPr/>
        </p:nvPicPr>
        <p:blipFill rotWithShape="1">
          <a:blip r:embed="rId3">
            <a:alphaModFix/>
          </a:blip>
          <a:srcRect l="634" t="2978" r="82344" b="58295"/>
          <a:stretch/>
        </p:blipFill>
        <p:spPr>
          <a:xfrm>
            <a:off x="6004742" y="670925"/>
            <a:ext cx="1277230" cy="19040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24"/>
          <p:cNvCxnSpPr/>
          <p:nvPr/>
        </p:nvCxnSpPr>
        <p:spPr>
          <a:xfrm rot="10800000" flipH="1">
            <a:off x="6402225" y="1141200"/>
            <a:ext cx="325200" cy="3039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24"/>
          <p:cNvCxnSpPr/>
          <p:nvPr/>
        </p:nvCxnSpPr>
        <p:spPr>
          <a:xfrm>
            <a:off x="6600913" y="1445100"/>
            <a:ext cx="84900" cy="3003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24"/>
          <p:cNvCxnSpPr/>
          <p:nvPr/>
        </p:nvCxnSpPr>
        <p:spPr>
          <a:xfrm rot="10800000" flipH="1">
            <a:off x="4860000" y="1141200"/>
            <a:ext cx="325200" cy="3039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24"/>
          <p:cNvCxnSpPr/>
          <p:nvPr/>
        </p:nvCxnSpPr>
        <p:spPr>
          <a:xfrm>
            <a:off x="5058688" y="1445100"/>
            <a:ext cx="84900" cy="3003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ADB1DCE5-E155-6B88-78D2-8A572A0296A6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Comparison</a:t>
            </a:r>
            <a:r>
              <a:rPr lang="es-ES" sz="2000" dirty="0">
                <a:latin typeface="Copperplate" panose="02000504000000020004" pitchFamily="2" charset="77"/>
              </a:rPr>
              <a:t> </a:t>
            </a:r>
            <a:r>
              <a:rPr lang="es-ES" sz="2000" dirty="0" err="1">
                <a:latin typeface="Copperplate" panose="02000504000000020004" pitchFamily="2" charset="77"/>
              </a:rPr>
              <a:t>with</a:t>
            </a:r>
            <a:r>
              <a:rPr lang="es-ES" sz="2000" dirty="0">
                <a:latin typeface="Copperplate" panose="02000504000000020004" pitchFamily="2" charset="77"/>
              </a:rPr>
              <a:t> </a:t>
            </a:r>
            <a:r>
              <a:rPr lang="es-ES" sz="2000" dirty="0" err="1">
                <a:latin typeface="Copperplate" panose="02000504000000020004" pitchFamily="2" charset="77"/>
              </a:rPr>
              <a:t>the</a:t>
            </a:r>
            <a:r>
              <a:rPr lang="es-ES" sz="2000" dirty="0">
                <a:latin typeface="Copperplate" panose="02000504000000020004" pitchFamily="2" charset="77"/>
              </a:rPr>
              <a:t> EHT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5"/>
          <p:cNvPicPr preferRelativeResize="0"/>
          <p:nvPr/>
        </p:nvPicPr>
        <p:blipFill rotWithShape="1">
          <a:blip r:embed="rId3">
            <a:alphaModFix/>
          </a:blip>
          <a:srcRect t="2978" r="40451"/>
          <a:stretch/>
        </p:blipFill>
        <p:spPr>
          <a:xfrm>
            <a:off x="4151500" y="750025"/>
            <a:ext cx="3837126" cy="430002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5"/>
          <p:cNvSpPr/>
          <p:nvPr/>
        </p:nvSpPr>
        <p:spPr>
          <a:xfrm>
            <a:off x="2918775" y="2639450"/>
            <a:ext cx="102600" cy="10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p25"/>
          <p:cNvPicPr preferRelativeResize="0"/>
          <p:nvPr/>
        </p:nvPicPr>
        <p:blipFill rotWithShape="1">
          <a:blip r:embed="rId4">
            <a:alphaModFix/>
          </a:blip>
          <a:srcRect l="47025" t="3464" r="880" b="56619"/>
          <a:stretch/>
        </p:blipFill>
        <p:spPr>
          <a:xfrm>
            <a:off x="5301665" y="767140"/>
            <a:ext cx="2686959" cy="38193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25"/>
          <p:cNvCxnSpPr/>
          <p:nvPr/>
        </p:nvCxnSpPr>
        <p:spPr>
          <a:xfrm rot="10800000" flipH="1">
            <a:off x="5327167" y="986334"/>
            <a:ext cx="285000" cy="57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5"/>
          <p:cNvCxnSpPr/>
          <p:nvPr/>
        </p:nvCxnSpPr>
        <p:spPr>
          <a:xfrm rot="10800000" flipH="1">
            <a:off x="5358967" y="4108494"/>
            <a:ext cx="1623300" cy="14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97" name="Google Shape;197;p25"/>
          <p:cNvSpPr txBox="1"/>
          <p:nvPr/>
        </p:nvSpPr>
        <p:spPr>
          <a:xfrm>
            <a:off x="711950" y="20650"/>
            <a:ext cx="26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Comparison with the EHT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9" name="Google Shape;199;p25"/>
          <p:cNvSpPr/>
          <p:nvPr/>
        </p:nvSpPr>
        <p:spPr>
          <a:xfrm>
            <a:off x="4190725" y="2604100"/>
            <a:ext cx="102600" cy="10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5"/>
          <p:cNvSpPr txBox="1"/>
          <p:nvPr/>
        </p:nvSpPr>
        <p:spPr>
          <a:xfrm>
            <a:off x="5841425" y="473025"/>
            <a:ext cx="2280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Fuentes et al, submitted</a:t>
            </a:r>
            <a:endParaRPr sz="11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6C34064-F4AD-3C8C-5CFF-C750EBE0CE04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Comparison</a:t>
            </a:r>
            <a:r>
              <a:rPr lang="es-ES" sz="2000" dirty="0">
                <a:latin typeface="Copperplate" panose="02000504000000020004" pitchFamily="2" charset="77"/>
              </a:rPr>
              <a:t> </a:t>
            </a:r>
            <a:r>
              <a:rPr lang="es-ES" sz="2000" dirty="0" err="1">
                <a:latin typeface="Copperplate" panose="02000504000000020004" pitchFamily="2" charset="77"/>
              </a:rPr>
              <a:t>with</a:t>
            </a:r>
            <a:r>
              <a:rPr lang="es-ES" sz="2000" dirty="0">
                <a:latin typeface="Copperplate" panose="02000504000000020004" pitchFamily="2" charset="77"/>
              </a:rPr>
              <a:t> </a:t>
            </a:r>
            <a:r>
              <a:rPr lang="es-ES" sz="2000" dirty="0" err="1">
                <a:latin typeface="Copperplate" panose="02000504000000020004" pitchFamily="2" charset="77"/>
              </a:rPr>
              <a:t>the</a:t>
            </a:r>
            <a:r>
              <a:rPr lang="es-ES" sz="2000" dirty="0">
                <a:latin typeface="Copperplate" panose="02000504000000020004" pitchFamily="2" charset="77"/>
              </a:rPr>
              <a:t> EHT</a:t>
            </a:r>
          </a:p>
        </p:txBody>
      </p:sp>
      <p:sp>
        <p:nvSpPr>
          <p:cNvPr id="5" name="Google Shape;181;p24">
            <a:extLst>
              <a:ext uri="{FF2B5EF4-FFF2-40B4-BE49-F238E27FC236}">
                <a16:creationId xmlns:a16="http://schemas.microsoft.com/office/drawing/2014/main" id="{0A0A0317-F325-C99A-48DA-793C303E84D7}"/>
              </a:ext>
            </a:extLst>
          </p:cNvPr>
          <p:cNvSpPr txBox="1"/>
          <p:nvPr/>
        </p:nvSpPr>
        <p:spPr>
          <a:xfrm>
            <a:off x="0" y="670925"/>
            <a:ext cx="4040457" cy="43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Core structure is consistent with the EHT image. The base is elongated and tilted.</a:t>
            </a:r>
            <a:endParaRPr sz="1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Although 3 years apart, position angle of the core is roughly the same.</a:t>
            </a:r>
            <a:endParaRPr sz="1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southern EHT component coincides with one of the 3 filaments departing from the core.</a:t>
            </a:r>
          </a:p>
          <a:p>
            <a:pPr marL="1524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endParaRPr lang="es" sz="1600" dirty="0">
              <a:solidFill>
                <a:schemeClr val="dk1"/>
              </a:solidFill>
            </a:endParaRPr>
          </a:p>
          <a:p>
            <a:pPr marL="457200" indent="-304800">
              <a:buClr>
                <a:schemeClr val="dk1"/>
              </a:buClr>
              <a:buSzPts val="1200"/>
              <a:buFont typeface="Arial"/>
              <a:buChar char="●"/>
            </a:pPr>
            <a:r>
              <a:rPr lang="es-ES" sz="1600" dirty="0" err="1">
                <a:solidFill>
                  <a:schemeClr val="dk1"/>
                </a:solidFill>
              </a:rPr>
              <a:t>RadioAstron</a:t>
            </a:r>
            <a:r>
              <a:rPr lang="es-ES" sz="1600" dirty="0">
                <a:solidFill>
                  <a:schemeClr val="dk1"/>
                </a:solidFill>
              </a:rPr>
              <a:t> </a:t>
            </a:r>
            <a:r>
              <a:rPr lang="es-ES" sz="1600" dirty="0" err="1">
                <a:solidFill>
                  <a:schemeClr val="dk1"/>
                </a:solidFill>
              </a:rPr>
              <a:t>is</a:t>
            </a:r>
            <a:r>
              <a:rPr lang="es-ES" sz="1600" dirty="0">
                <a:solidFill>
                  <a:schemeClr val="dk1"/>
                </a:solidFill>
              </a:rPr>
              <a:t> </a:t>
            </a:r>
            <a:r>
              <a:rPr lang="es-ES" sz="1600" dirty="0" err="1">
                <a:solidFill>
                  <a:schemeClr val="dk1"/>
                </a:solidFill>
              </a:rPr>
              <a:t>able</a:t>
            </a:r>
            <a:r>
              <a:rPr lang="es-ES" sz="1600" dirty="0">
                <a:solidFill>
                  <a:schemeClr val="dk1"/>
                </a:solidFill>
              </a:rPr>
              <a:t> </a:t>
            </a:r>
            <a:r>
              <a:rPr lang="es-ES" sz="1600" dirty="0" err="1">
                <a:solidFill>
                  <a:schemeClr val="dk1"/>
                </a:solidFill>
              </a:rPr>
              <a:t>to</a:t>
            </a:r>
            <a:r>
              <a:rPr lang="es-ES" sz="1600" dirty="0">
                <a:solidFill>
                  <a:schemeClr val="dk1"/>
                </a:solidFill>
              </a:rPr>
              <a:t> capture 2 (and </a:t>
            </a:r>
            <a:r>
              <a:rPr lang="es-ES" sz="1600" dirty="0" err="1">
                <a:solidFill>
                  <a:schemeClr val="dk1"/>
                </a:solidFill>
              </a:rPr>
              <a:t>possibly</a:t>
            </a:r>
            <a:r>
              <a:rPr lang="es-ES" sz="1600" dirty="0">
                <a:solidFill>
                  <a:schemeClr val="dk1"/>
                </a:solidFill>
              </a:rPr>
              <a:t> 3) extended </a:t>
            </a:r>
            <a:r>
              <a:rPr lang="es-ES" sz="1600" dirty="0" err="1">
                <a:solidFill>
                  <a:schemeClr val="dk1"/>
                </a:solidFill>
              </a:rPr>
              <a:t>helical</a:t>
            </a:r>
            <a:r>
              <a:rPr lang="es-ES" sz="1600" dirty="0">
                <a:solidFill>
                  <a:schemeClr val="dk1"/>
                </a:solidFill>
              </a:rPr>
              <a:t> </a:t>
            </a:r>
            <a:r>
              <a:rPr lang="es-ES" sz="1600" dirty="0" err="1">
                <a:solidFill>
                  <a:schemeClr val="dk1"/>
                </a:solidFill>
              </a:rPr>
              <a:t>filaments</a:t>
            </a:r>
            <a:r>
              <a:rPr lang="es-ES" sz="1600" dirty="0">
                <a:solidFill>
                  <a:schemeClr val="dk1"/>
                </a:solidFill>
              </a:rPr>
              <a:t>, </a:t>
            </a:r>
            <a:r>
              <a:rPr lang="es-ES" sz="1600" dirty="0" err="1">
                <a:solidFill>
                  <a:schemeClr val="dk1"/>
                </a:solidFill>
              </a:rPr>
              <a:t>thanks</a:t>
            </a:r>
            <a:r>
              <a:rPr lang="es-ES" sz="1600" dirty="0">
                <a:solidFill>
                  <a:schemeClr val="dk1"/>
                </a:solidFill>
              </a:rPr>
              <a:t> </a:t>
            </a:r>
            <a:r>
              <a:rPr lang="es-ES" sz="1600" dirty="0" err="1">
                <a:solidFill>
                  <a:schemeClr val="dk1"/>
                </a:solidFill>
              </a:rPr>
              <a:t>to</a:t>
            </a:r>
            <a:r>
              <a:rPr lang="es-ES" sz="1600" dirty="0">
                <a:solidFill>
                  <a:schemeClr val="dk1"/>
                </a:solidFill>
              </a:rPr>
              <a:t> </a:t>
            </a:r>
            <a:r>
              <a:rPr lang="es-ES" sz="1600" dirty="0" err="1">
                <a:solidFill>
                  <a:schemeClr val="dk1"/>
                </a:solidFill>
              </a:rPr>
              <a:t>the</a:t>
            </a:r>
            <a:r>
              <a:rPr lang="es-ES" sz="1600" dirty="0">
                <a:solidFill>
                  <a:schemeClr val="dk1"/>
                </a:solidFill>
              </a:rPr>
              <a:t> ultra-</a:t>
            </a:r>
            <a:r>
              <a:rPr lang="es-ES" sz="1600" dirty="0" err="1">
                <a:solidFill>
                  <a:schemeClr val="dk1"/>
                </a:solidFill>
              </a:rPr>
              <a:t>high</a:t>
            </a:r>
            <a:r>
              <a:rPr lang="es-ES" sz="1600" dirty="0">
                <a:solidFill>
                  <a:schemeClr val="dk1"/>
                </a:solidFill>
              </a:rPr>
              <a:t> angular </a:t>
            </a:r>
            <a:r>
              <a:rPr lang="es-ES" sz="1600" dirty="0" err="1">
                <a:solidFill>
                  <a:schemeClr val="dk1"/>
                </a:solidFill>
              </a:rPr>
              <a:t>resolution</a:t>
            </a:r>
            <a:r>
              <a:rPr lang="es-ES" sz="1600" dirty="0">
                <a:solidFill>
                  <a:schemeClr val="dk1"/>
                </a:solidFill>
              </a:rPr>
              <a:t> and </a:t>
            </a:r>
            <a:r>
              <a:rPr lang="es-ES" sz="1600" dirty="0" err="1">
                <a:solidFill>
                  <a:schemeClr val="dk1"/>
                </a:solidFill>
              </a:rPr>
              <a:t>large</a:t>
            </a:r>
            <a:r>
              <a:rPr lang="es-ES" sz="1600" dirty="0">
                <a:solidFill>
                  <a:schemeClr val="dk1"/>
                </a:solidFill>
              </a:rPr>
              <a:t> </a:t>
            </a:r>
            <a:r>
              <a:rPr lang="es-ES" sz="1600" dirty="0" err="1">
                <a:solidFill>
                  <a:schemeClr val="dk1"/>
                </a:solidFill>
              </a:rPr>
              <a:t>dynamic</a:t>
            </a:r>
            <a:r>
              <a:rPr lang="es-ES" sz="1600" dirty="0">
                <a:solidFill>
                  <a:schemeClr val="dk1"/>
                </a:solidFill>
              </a:rPr>
              <a:t> </a:t>
            </a:r>
            <a:r>
              <a:rPr lang="es-ES" sz="1600" dirty="0" err="1">
                <a:solidFill>
                  <a:schemeClr val="dk1"/>
                </a:solidFill>
              </a:rPr>
              <a:t>range</a:t>
            </a:r>
            <a:r>
              <a:rPr lang="es-ES" sz="1600" dirty="0">
                <a:solidFill>
                  <a:schemeClr val="dk1"/>
                </a:solidFill>
              </a:rPr>
              <a:t>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endParaRPr sz="18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/>
          <p:nvPr/>
        </p:nvSpPr>
        <p:spPr>
          <a:xfrm>
            <a:off x="2918775" y="2639450"/>
            <a:ext cx="102600" cy="10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6"/>
          <p:cNvSpPr txBox="1"/>
          <p:nvPr/>
        </p:nvSpPr>
        <p:spPr>
          <a:xfrm>
            <a:off x="321775" y="723750"/>
            <a:ext cx="3207900" cy="44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</a:rPr>
              <a:t>The filaments present a spatial periodicity of 175 pc (de-projected).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</a:rPr>
              <a:t>Possible origin: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Precession of the jet: discarded in Kim+20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BH or inner disk processes: discarded, it implies superluminal propagation speed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Anchored to outer disk: discarded, it implies a too large disk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s" sz="1200">
                <a:solidFill>
                  <a:schemeClr val="dk1"/>
                </a:solidFill>
              </a:rPr>
              <a:t>Current driven instabilities: discarded, jet is already fully accelerated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Kelvin-Helmholtz instabilities are then the most plausible explanation.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7" name="Google Shape;207;p26"/>
          <p:cNvSpPr txBox="1"/>
          <p:nvPr/>
        </p:nvSpPr>
        <p:spPr>
          <a:xfrm>
            <a:off x="711950" y="20650"/>
            <a:ext cx="26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Filaments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8" name="Google Shape;208;p26"/>
          <p:cNvPicPr preferRelativeResize="0"/>
          <p:nvPr/>
        </p:nvPicPr>
        <p:blipFill rotWithShape="1">
          <a:blip r:embed="rId3">
            <a:alphaModFix/>
          </a:blip>
          <a:srcRect b="51648"/>
          <a:stretch/>
        </p:blipFill>
        <p:spPr>
          <a:xfrm>
            <a:off x="4072500" y="738625"/>
            <a:ext cx="4510088" cy="404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6"/>
          <p:cNvSpPr/>
          <p:nvPr/>
        </p:nvSpPr>
        <p:spPr>
          <a:xfrm>
            <a:off x="8324988" y="738625"/>
            <a:ext cx="307800" cy="2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6"/>
          <p:cNvSpPr txBox="1"/>
          <p:nvPr/>
        </p:nvSpPr>
        <p:spPr>
          <a:xfrm>
            <a:off x="6445500" y="723750"/>
            <a:ext cx="2218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Fuentes et al, submitted</a:t>
            </a:r>
            <a:endParaRPr sz="11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A61EE2E-2C63-F3B9-E3B6-EBA001976351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Filaments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/>
          <p:nvPr/>
        </p:nvSpPr>
        <p:spPr>
          <a:xfrm>
            <a:off x="2918775" y="2639450"/>
            <a:ext cx="102600" cy="10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7"/>
          <p:cNvSpPr txBox="1"/>
          <p:nvPr/>
        </p:nvSpPr>
        <p:spPr>
          <a:xfrm>
            <a:off x="330950" y="737875"/>
            <a:ext cx="3398400" cy="44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</a:rPr>
              <a:t>In the context of Kelvin-Helmholtz instabilities: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Elliptical modes can produce the observed helical structure.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A helical mode interfering with the elliptical can cause the possible third filament.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We can derive the wavelength of the mode and wave velocity.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We obtain a jet Mach number &gt;= 10, which indicates a jet kinetically dominated.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This also sets an upper limit of 20 for the Lorentz factor.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711950" y="20650"/>
            <a:ext cx="26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Filaments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7775" y="550000"/>
            <a:ext cx="2425251" cy="44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/>
          <p:nvPr/>
        </p:nvSpPr>
        <p:spPr>
          <a:xfrm>
            <a:off x="6468370" y="566000"/>
            <a:ext cx="173700" cy="12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7"/>
          <p:cNvSpPr/>
          <p:nvPr/>
        </p:nvSpPr>
        <p:spPr>
          <a:xfrm>
            <a:off x="6468370" y="2742050"/>
            <a:ext cx="173700" cy="12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1" name="Google Shape;221;p27"/>
          <p:cNvPicPr preferRelativeResize="0"/>
          <p:nvPr/>
        </p:nvPicPr>
        <p:blipFill rotWithShape="1">
          <a:blip r:embed="rId4">
            <a:alphaModFix/>
          </a:blip>
          <a:srcRect b="49814"/>
          <a:stretch/>
        </p:blipFill>
        <p:spPr>
          <a:xfrm>
            <a:off x="6642075" y="3167225"/>
            <a:ext cx="2196625" cy="412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 preferRelativeResize="0"/>
          <p:nvPr/>
        </p:nvPicPr>
        <p:blipFill rotWithShape="1">
          <a:blip r:embed="rId4">
            <a:alphaModFix/>
          </a:blip>
          <a:srcRect t="50603" r="33501" b="1270"/>
          <a:stretch/>
        </p:blipFill>
        <p:spPr>
          <a:xfrm>
            <a:off x="6642083" y="4173825"/>
            <a:ext cx="1460675" cy="3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/>
          <p:nvPr/>
        </p:nvSpPr>
        <p:spPr>
          <a:xfrm rot="5400000">
            <a:off x="5688825" y="1478575"/>
            <a:ext cx="2051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Fuentes et al, submitted</a:t>
            </a:r>
            <a:endParaRPr sz="9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2205362-9623-BDFC-693B-111AE584036D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Filaments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8"/>
          <p:cNvPicPr preferRelativeResize="0"/>
          <p:nvPr/>
        </p:nvPicPr>
        <p:blipFill rotWithShape="1">
          <a:blip r:embed="rId3">
            <a:alphaModFix/>
          </a:blip>
          <a:srcRect l="17724" t="2978" r="41123" b="11929"/>
          <a:stretch/>
        </p:blipFill>
        <p:spPr>
          <a:xfrm rot="-3346850">
            <a:off x="4420556" y="3219439"/>
            <a:ext cx="1400338" cy="18972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8"/>
          <p:cNvSpPr/>
          <p:nvPr/>
        </p:nvSpPr>
        <p:spPr>
          <a:xfrm>
            <a:off x="4324800" y="4645900"/>
            <a:ext cx="1755300" cy="76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8"/>
          <p:cNvSpPr/>
          <p:nvPr/>
        </p:nvSpPr>
        <p:spPr>
          <a:xfrm>
            <a:off x="4096200" y="2893300"/>
            <a:ext cx="1755300" cy="76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8"/>
          <p:cNvSpPr txBox="1"/>
          <p:nvPr/>
        </p:nvSpPr>
        <p:spPr>
          <a:xfrm>
            <a:off x="711950" y="20650"/>
            <a:ext cx="26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Filaments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231250" y="626450"/>
            <a:ext cx="3398400" cy="44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</a:rPr>
              <a:t>A novel model to explain traveling components: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719999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Marscher and Gear (1985) model propose shock waves traveling downstream the jet.</a:t>
            </a:r>
            <a:endParaRPr sz="1200">
              <a:solidFill>
                <a:schemeClr val="dk1"/>
              </a:solidFill>
            </a:endParaRPr>
          </a:p>
          <a:p>
            <a:pPr marL="719999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719999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The estimated propagation speed of the fitted components (Jorstad+2017) ≤ inferred jet flow speed, which discards shocks.</a:t>
            </a:r>
            <a:endParaRPr sz="1200">
              <a:solidFill>
                <a:schemeClr val="dk1"/>
              </a:solidFill>
            </a:endParaRPr>
          </a:p>
          <a:p>
            <a:pPr marL="719999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719999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Certain regions within the filaments have an increased emissivity.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719999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Local changes in the fluid properties (velocity, viewing angle) can Doppler boost the emission in this regions.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719999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As the filaments are formed and evolve downstream the jet, so do the components, leading to the usually observed traveling components.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33" name="Google Shape;23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3247" y="552075"/>
            <a:ext cx="4960353" cy="31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/>
          <p:nvPr/>
        </p:nvSpPr>
        <p:spPr>
          <a:xfrm>
            <a:off x="6351675" y="3354700"/>
            <a:ext cx="1923600" cy="30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8"/>
          <p:cNvSpPr/>
          <p:nvPr/>
        </p:nvSpPr>
        <p:spPr>
          <a:xfrm>
            <a:off x="6318042" y="3419475"/>
            <a:ext cx="2525700" cy="168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1824" y="3453048"/>
            <a:ext cx="2269697" cy="142999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8"/>
          <p:cNvSpPr txBox="1"/>
          <p:nvPr/>
        </p:nvSpPr>
        <p:spPr>
          <a:xfrm rot="-5400000">
            <a:off x="6046900" y="3819265"/>
            <a:ext cx="76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doppler</a:t>
            </a:r>
            <a:endParaRPr sz="1200"/>
          </a:p>
        </p:txBody>
      </p:sp>
      <p:sp>
        <p:nvSpPr>
          <p:cNvPr id="238" name="Google Shape;238;p28"/>
          <p:cNvSpPr txBox="1"/>
          <p:nvPr/>
        </p:nvSpPr>
        <p:spPr>
          <a:xfrm>
            <a:off x="7277460" y="4774193"/>
            <a:ext cx="92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distance</a:t>
            </a:r>
            <a:endParaRPr sz="1200"/>
          </a:p>
        </p:txBody>
      </p:sp>
      <p:sp>
        <p:nvSpPr>
          <p:cNvPr id="239" name="Google Shape;239;p28"/>
          <p:cNvSpPr/>
          <p:nvPr/>
        </p:nvSpPr>
        <p:spPr>
          <a:xfrm>
            <a:off x="6949575" y="3419475"/>
            <a:ext cx="639300" cy="305100"/>
          </a:xfrm>
          <a:prstGeom prst="ellipse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0" name="Google Shape;240;p28"/>
          <p:cNvCxnSpPr>
            <a:stCxn id="239" idx="3"/>
          </p:cNvCxnSpPr>
          <p:nvPr/>
        </p:nvCxnSpPr>
        <p:spPr>
          <a:xfrm rot="10800000">
            <a:off x="5337098" y="2938294"/>
            <a:ext cx="1706100" cy="741600"/>
          </a:xfrm>
          <a:prstGeom prst="straightConnector1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28"/>
          <p:cNvCxnSpPr>
            <a:stCxn id="239" idx="7"/>
          </p:cNvCxnSpPr>
          <p:nvPr/>
        </p:nvCxnSpPr>
        <p:spPr>
          <a:xfrm rot="10800000">
            <a:off x="5530552" y="2680256"/>
            <a:ext cx="1964700" cy="783900"/>
          </a:xfrm>
          <a:prstGeom prst="straightConnector1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2" name="Google Shape;242;p28"/>
          <p:cNvSpPr/>
          <p:nvPr/>
        </p:nvSpPr>
        <p:spPr>
          <a:xfrm>
            <a:off x="7887875" y="3419475"/>
            <a:ext cx="639300" cy="305100"/>
          </a:xfrm>
          <a:prstGeom prst="ellipse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3" name="Google Shape;243;p28"/>
          <p:cNvCxnSpPr>
            <a:stCxn id="242" idx="2"/>
          </p:cNvCxnSpPr>
          <p:nvPr/>
        </p:nvCxnSpPr>
        <p:spPr>
          <a:xfrm rot="10800000" flipH="1">
            <a:off x="7887875" y="3073125"/>
            <a:ext cx="270300" cy="49890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" name="Google Shape;244;p28"/>
          <p:cNvCxnSpPr>
            <a:stCxn id="242" idx="6"/>
          </p:cNvCxnSpPr>
          <p:nvPr/>
        </p:nvCxnSpPr>
        <p:spPr>
          <a:xfrm rot="10800000">
            <a:off x="8480675" y="3085125"/>
            <a:ext cx="46500" cy="48690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5" name="Google Shape;245;p28"/>
          <p:cNvSpPr/>
          <p:nvPr/>
        </p:nvSpPr>
        <p:spPr>
          <a:xfrm>
            <a:off x="4785025" y="4110525"/>
            <a:ext cx="305100" cy="305100"/>
          </a:xfrm>
          <a:prstGeom prst="ellipse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8"/>
          <p:cNvSpPr/>
          <p:nvPr/>
        </p:nvSpPr>
        <p:spPr>
          <a:xfrm>
            <a:off x="5471125" y="4110525"/>
            <a:ext cx="305100" cy="305100"/>
          </a:xfrm>
          <a:prstGeom prst="ellipse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8"/>
          <p:cNvSpPr txBox="1"/>
          <p:nvPr/>
        </p:nvSpPr>
        <p:spPr>
          <a:xfrm>
            <a:off x="4785025" y="4562875"/>
            <a:ext cx="43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1155CC"/>
                </a:solidFill>
              </a:rPr>
              <a:t>c</a:t>
            </a:r>
            <a:r>
              <a:rPr lang="es" b="1" baseline="-25000">
                <a:solidFill>
                  <a:srgbClr val="1155CC"/>
                </a:solidFill>
              </a:rPr>
              <a:t>1</a:t>
            </a:r>
            <a:endParaRPr b="1" baseline="-25000">
              <a:solidFill>
                <a:srgbClr val="1155CC"/>
              </a:solidFill>
            </a:endParaRPr>
          </a:p>
        </p:txBody>
      </p:sp>
      <p:sp>
        <p:nvSpPr>
          <p:cNvPr id="248" name="Google Shape;248;p28"/>
          <p:cNvSpPr txBox="1"/>
          <p:nvPr/>
        </p:nvSpPr>
        <p:spPr>
          <a:xfrm>
            <a:off x="5471125" y="4562875"/>
            <a:ext cx="43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CC0000"/>
                </a:solidFill>
              </a:rPr>
              <a:t>c</a:t>
            </a:r>
            <a:r>
              <a:rPr lang="es" b="1" baseline="-25000">
                <a:solidFill>
                  <a:srgbClr val="CC0000"/>
                </a:solidFill>
              </a:rPr>
              <a:t>2</a:t>
            </a:r>
            <a:endParaRPr b="1" baseline="-25000">
              <a:solidFill>
                <a:srgbClr val="CC000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E1BF7B4-D237-F1C7-41D6-A8F104CD9B1B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Filaments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/>
          <p:nvPr/>
        </p:nvSpPr>
        <p:spPr>
          <a:xfrm>
            <a:off x="475050" y="600050"/>
            <a:ext cx="2577300" cy="43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The source is mildly polarized, degree of polarization ~10%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EVPAs follow the filaments propagation direction, indicating a strong toroidal component of the magnetic field.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Based on the strong transverse asymmetry and RMHD simulations, we infer: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a flow Lorentz factor of ~13, in agreement with Jorstad+17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a helical magnetic field rotating clockwise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s" sz="1200"/>
              <a:t>an intrinsic pitch angle of ~45º (~86º in the observer frame)</a:t>
            </a:r>
            <a:endParaRPr sz="1200"/>
          </a:p>
        </p:txBody>
      </p:sp>
      <p:pic>
        <p:nvPicPr>
          <p:cNvPr id="254" name="Google Shape;254;p29"/>
          <p:cNvPicPr preferRelativeResize="0"/>
          <p:nvPr/>
        </p:nvPicPr>
        <p:blipFill rotWithShape="1">
          <a:blip r:embed="rId3">
            <a:alphaModFix/>
          </a:blip>
          <a:srcRect l="17850" t="2977" b="10457"/>
          <a:stretch/>
        </p:blipFill>
        <p:spPr>
          <a:xfrm>
            <a:off x="3824912" y="536650"/>
            <a:ext cx="4687742" cy="339751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9"/>
          <p:cNvSpPr/>
          <p:nvPr/>
        </p:nvSpPr>
        <p:spPr>
          <a:xfrm>
            <a:off x="2918775" y="2639450"/>
            <a:ext cx="102600" cy="10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29"/>
          <p:cNvPicPr preferRelativeResize="0"/>
          <p:nvPr/>
        </p:nvPicPr>
        <p:blipFill rotWithShape="1">
          <a:blip r:embed="rId4">
            <a:alphaModFix/>
          </a:blip>
          <a:srcRect l="47025" t="3464" r="880" b="56619"/>
          <a:stretch/>
        </p:blipFill>
        <p:spPr>
          <a:xfrm>
            <a:off x="3824912" y="551807"/>
            <a:ext cx="2379528" cy="33823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9"/>
          <p:cNvSpPr txBox="1"/>
          <p:nvPr/>
        </p:nvSpPr>
        <p:spPr>
          <a:xfrm>
            <a:off x="711950" y="20650"/>
            <a:ext cx="26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Polarization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8" name="Google Shape;25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3797475" y="4339029"/>
            <a:ext cx="4728651" cy="71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 txBox="1"/>
          <p:nvPr/>
        </p:nvSpPr>
        <p:spPr>
          <a:xfrm>
            <a:off x="4161612" y="3989645"/>
            <a:ext cx="401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RMHD simulation (Fuentes et al. 2018, 2021)</a:t>
            </a:r>
            <a:endParaRPr/>
          </a:p>
        </p:txBody>
      </p:sp>
      <p:cxnSp>
        <p:nvCxnSpPr>
          <p:cNvPr id="260" name="Google Shape;260;p29"/>
          <p:cNvCxnSpPr/>
          <p:nvPr/>
        </p:nvCxnSpPr>
        <p:spPr>
          <a:xfrm rot="10800000" flipH="1">
            <a:off x="3927426" y="4688277"/>
            <a:ext cx="4478100" cy="3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7E18371E-4BD2-D895-F209-4F51A6BF6089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Polarization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 txBox="1"/>
          <p:nvPr/>
        </p:nvSpPr>
        <p:spPr>
          <a:xfrm>
            <a:off x="202600" y="1170750"/>
            <a:ext cx="2886600" cy="26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The EHT couldn’t see the extended emission.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Could the ngEHT see it?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s" sz="1200"/>
              <a:t>Take our RadioAstron image and generate synthetic data with the ngEHT coverage.</a:t>
            </a:r>
            <a:endParaRPr sz="12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s" sz="1200"/>
              <a:t>Image the data.</a:t>
            </a:r>
            <a:endParaRPr sz="1200"/>
          </a:p>
        </p:txBody>
      </p:sp>
      <p:sp>
        <p:nvSpPr>
          <p:cNvPr id="266" name="Google Shape;266;p30"/>
          <p:cNvSpPr/>
          <p:nvPr/>
        </p:nvSpPr>
        <p:spPr>
          <a:xfrm>
            <a:off x="3551193" y="2601907"/>
            <a:ext cx="90300" cy="9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0"/>
          <p:cNvSpPr txBox="1"/>
          <p:nvPr/>
        </p:nvSpPr>
        <p:spPr>
          <a:xfrm>
            <a:off x="711950" y="20650"/>
            <a:ext cx="330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Can we see this with the ngEHT?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8" name="Google Shape;268;p30"/>
          <p:cNvPicPr preferRelativeResize="0"/>
          <p:nvPr/>
        </p:nvPicPr>
        <p:blipFill rotWithShape="1">
          <a:blip r:embed="rId3">
            <a:alphaModFix/>
          </a:blip>
          <a:srcRect t="2978"/>
          <a:stretch/>
        </p:blipFill>
        <p:spPr>
          <a:xfrm>
            <a:off x="3519825" y="1008839"/>
            <a:ext cx="5325885" cy="355416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/>
          <p:nvPr/>
        </p:nvSpPr>
        <p:spPr>
          <a:xfrm>
            <a:off x="3551193" y="2601907"/>
            <a:ext cx="90300" cy="9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0"/>
          <p:cNvSpPr txBox="1"/>
          <p:nvPr/>
        </p:nvSpPr>
        <p:spPr>
          <a:xfrm>
            <a:off x="6709425" y="725375"/>
            <a:ext cx="2222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Fuentes et al, submitted</a:t>
            </a:r>
            <a:endParaRPr sz="11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0DB4ADA-F07C-B18A-74A0-1A1EAA9E48C4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>
                <a:latin typeface="Copperplate" panose="02000504000000020004" pitchFamily="2" charset="77"/>
              </a:rPr>
              <a:t>Can </a:t>
            </a:r>
            <a:r>
              <a:rPr lang="es-ES" sz="2000" dirty="0" err="1">
                <a:latin typeface="Copperplate" panose="02000504000000020004" pitchFamily="2" charset="77"/>
              </a:rPr>
              <a:t>the</a:t>
            </a:r>
            <a:r>
              <a:rPr lang="es-ES" sz="2000" dirty="0">
                <a:latin typeface="Copperplate" panose="02000504000000020004" pitchFamily="2" charset="77"/>
              </a:rPr>
              <a:t> </a:t>
            </a:r>
            <a:r>
              <a:rPr lang="es-ES" sz="2000" dirty="0" err="1">
                <a:latin typeface="Copperplate" panose="02000504000000020004" pitchFamily="2" charset="77"/>
              </a:rPr>
              <a:t>ngEHT</a:t>
            </a:r>
            <a:r>
              <a:rPr lang="es-ES" sz="2000" dirty="0">
                <a:latin typeface="Copperplate" panose="02000504000000020004" pitchFamily="2" charset="77"/>
              </a:rPr>
              <a:t> </a:t>
            </a:r>
            <a:r>
              <a:rPr lang="es-ES" sz="2000" dirty="0" err="1">
                <a:latin typeface="Copperplate" panose="02000504000000020004" pitchFamily="2" charset="77"/>
              </a:rPr>
              <a:t>see</a:t>
            </a:r>
            <a:r>
              <a:rPr lang="es-ES" sz="2000" dirty="0">
                <a:latin typeface="Copperplate" panose="02000504000000020004" pitchFamily="2" charset="77"/>
              </a:rPr>
              <a:t> </a:t>
            </a:r>
            <a:r>
              <a:rPr lang="es-ES" sz="2000" dirty="0" err="1">
                <a:latin typeface="Copperplate" panose="02000504000000020004" pitchFamily="2" charset="77"/>
              </a:rPr>
              <a:t>the</a:t>
            </a:r>
            <a:r>
              <a:rPr lang="es-ES" sz="2000" dirty="0">
                <a:latin typeface="Copperplate" panose="02000504000000020004" pitchFamily="2" charset="77"/>
              </a:rPr>
              <a:t> </a:t>
            </a:r>
            <a:r>
              <a:rPr lang="es-ES" sz="2000" dirty="0" err="1">
                <a:latin typeface="Copperplate" panose="02000504000000020004" pitchFamily="2" charset="77"/>
              </a:rPr>
              <a:t>filaments</a:t>
            </a:r>
            <a:r>
              <a:rPr lang="es-ES" sz="2000" dirty="0">
                <a:latin typeface="Copperplate" panose="02000504000000020004" pitchFamily="2" charset="77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/>
          <p:nvPr/>
        </p:nvSpPr>
        <p:spPr>
          <a:xfrm>
            <a:off x="174231" y="407307"/>
            <a:ext cx="5967000" cy="464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s" dirty="0">
                <a:solidFill>
                  <a:schemeClr val="bg1"/>
                </a:solidFill>
              </a:rPr>
              <a:t>We have imaged 3C 279 at 1 cm with a nominal resolution of 27 μas thanks to RadioAstron and 23 ground antennas.</a:t>
            </a:r>
            <a:endParaRPr dirty="0">
              <a:solidFill>
                <a:schemeClr val="bg1"/>
              </a:solidFill>
            </a:endParaRP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s" dirty="0">
                <a:solidFill>
                  <a:schemeClr val="bg1"/>
                </a:solidFill>
              </a:rPr>
              <a:t>The ultra-high angular resolution and large dynamic range allowed us to see helical filaments “emanating” from the core and extending up to 175 pc (de-projected).</a:t>
            </a:r>
            <a:endParaRPr dirty="0">
              <a:solidFill>
                <a:schemeClr val="bg1"/>
              </a:solidFill>
            </a:endParaRP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s" dirty="0">
                <a:solidFill>
                  <a:schemeClr val="bg1"/>
                </a:solidFill>
              </a:rPr>
              <a:t>The elongated and tilted core structure is consistent with the EHT 1 mm image and the perpendicular southern component coincides with one of our filaments.</a:t>
            </a:r>
            <a:endParaRPr dirty="0">
              <a:solidFill>
                <a:schemeClr val="bg1"/>
              </a:solidFill>
            </a:endParaRP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s" dirty="0">
                <a:solidFill>
                  <a:schemeClr val="bg1"/>
                </a:solidFill>
              </a:rPr>
              <a:t>The filaments are probably caused by Kelvin-Helmholtz instabilities in a kinetically dominated flow with a Lorentz factor of ~13.</a:t>
            </a:r>
            <a:endParaRPr dirty="0">
              <a:solidFill>
                <a:schemeClr val="bg1"/>
              </a:solidFill>
            </a:endParaRP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s" dirty="0">
                <a:solidFill>
                  <a:schemeClr val="bg1"/>
                </a:solidFill>
              </a:rPr>
              <a:t>We propose a novel model to explain traveling components downstream the jet. These are the result of local flow changes within filamentary structures triggered by plasma instabilities. </a:t>
            </a:r>
            <a:endParaRPr dirty="0">
              <a:solidFill>
                <a:schemeClr val="bg1"/>
              </a:solidFill>
            </a:endParaRP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endParaRPr dirty="0">
              <a:solidFill>
                <a:schemeClr val="bg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s" dirty="0">
                <a:solidFill>
                  <a:schemeClr val="bg1"/>
                </a:solidFill>
              </a:rPr>
              <a:t>We observe a magnetic field predominantly toroidal. Together with the strong emission asymmetry, we infer a helical magnetic field rotating clockwise with an intrinsic pitch angle of ~45º.</a:t>
            </a:r>
            <a:endParaRPr dirty="0">
              <a:solidFill>
                <a:schemeClr val="bg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76" name="Google Shape;276;p31"/>
          <p:cNvSpPr txBox="1"/>
          <p:nvPr/>
        </p:nvSpPr>
        <p:spPr>
          <a:xfrm>
            <a:off x="711950" y="20650"/>
            <a:ext cx="26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Summary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20370FB-F155-46C2-A981-C3377603A123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>
                <a:latin typeface="Copperplate" panose="02000504000000020004" pitchFamily="2" charset="77"/>
              </a:rPr>
              <a:t>Summary</a:t>
            </a:r>
            <a:endParaRPr lang="es-ES" sz="2000" dirty="0">
              <a:latin typeface="Copperplate" panose="02000504000000020004" pitchFamily="2" charset="77"/>
            </a:endParaRPr>
          </a:p>
        </p:txBody>
      </p:sp>
      <p:pic>
        <p:nvPicPr>
          <p:cNvPr id="3" name="Google Shape;208;p26">
            <a:extLst>
              <a:ext uri="{FF2B5EF4-FFF2-40B4-BE49-F238E27FC236}">
                <a16:creationId xmlns:a16="http://schemas.microsoft.com/office/drawing/2014/main" id="{5005E995-9AAF-674B-1542-DB3DF8A21F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560" t="3628" r="2168" b="57103"/>
          <a:stretch/>
        </p:blipFill>
        <p:spPr>
          <a:xfrm>
            <a:off x="6230679" y="482350"/>
            <a:ext cx="2828261" cy="4323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0550" y="804200"/>
            <a:ext cx="4848276" cy="419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180550" y="672225"/>
            <a:ext cx="562324" cy="56232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4742875" y="508550"/>
            <a:ext cx="4398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Roboto Mono"/>
                <a:ea typeface="Roboto Mono"/>
                <a:cs typeface="Roboto Mono"/>
                <a:sym typeface="Roboto Mono"/>
              </a:rPr>
              <a:t>RA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5">
            <a:alphaModFix/>
          </a:blip>
          <a:srcRect l="6759" t="9398" r="9893" b="7427"/>
          <a:stretch/>
        </p:blipFill>
        <p:spPr>
          <a:xfrm>
            <a:off x="388600" y="2382375"/>
            <a:ext cx="2661795" cy="26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0" y="508550"/>
            <a:ext cx="3624600" cy="14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Observed on </a:t>
            </a:r>
            <a:r>
              <a:rPr lang="es">
                <a:solidFill>
                  <a:schemeClr val="dk1"/>
                </a:solidFill>
              </a:rPr>
              <a:t>10 March 2014 w/ the space VLBI mission RadioAstron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>
                <a:solidFill>
                  <a:schemeClr val="dk1"/>
                </a:solidFill>
              </a:rPr>
              <a:t>At 22 GHz (1.3 cm)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>
                <a:solidFill>
                  <a:schemeClr val="dk1"/>
                </a:solidFill>
              </a:rPr>
              <a:t>Supported by a ground array of 23 antennas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>
                <a:solidFill>
                  <a:schemeClr val="dk1"/>
                </a:solidFill>
              </a:rPr>
              <a:t>Full polarization mode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648996" y="2499772"/>
            <a:ext cx="2331900" cy="2331900"/>
          </a:xfrm>
          <a:prstGeom prst="ellipse">
            <a:avLst/>
          </a:prstGeom>
          <a:noFill/>
          <a:ln w="9525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6">
            <a:alphaModFix/>
          </a:blip>
          <a:srcRect l="18128" t="16734" r="16164" b="17872"/>
          <a:stretch/>
        </p:blipFill>
        <p:spPr>
          <a:xfrm>
            <a:off x="2141053" y="2100750"/>
            <a:ext cx="1341803" cy="133519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" name="Google Shape;78;p16"/>
          <p:cNvSpPr txBox="1"/>
          <p:nvPr/>
        </p:nvSpPr>
        <p:spPr>
          <a:xfrm rot="-2698939">
            <a:off x="547360" y="2574031"/>
            <a:ext cx="687520" cy="2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434343"/>
                </a:solidFill>
              </a:rPr>
              <a:t>27 μas</a:t>
            </a:r>
            <a:endParaRPr sz="1200" b="1">
              <a:solidFill>
                <a:srgbClr val="434343"/>
              </a:solidFill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1648500" y="3520950"/>
            <a:ext cx="311100" cy="294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" name="Google Shape;80;p16"/>
          <p:cNvCxnSpPr/>
          <p:nvPr/>
        </p:nvCxnSpPr>
        <p:spPr>
          <a:xfrm rot="10800000" flipH="1">
            <a:off x="1645866" y="2104760"/>
            <a:ext cx="480900" cy="1423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16"/>
          <p:cNvCxnSpPr/>
          <p:nvPr/>
        </p:nvCxnSpPr>
        <p:spPr>
          <a:xfrm rot="10800000" flipH="1">
            <a:off x="1962247" y="3450993"/>
            <a:ext cx="1529700" cy="360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82;p16"/>
          <p:cNvSpPr txBox="1"/>
          <p:nvPr/>
        </p:nvSpPr>
        <p:spPr>
          <a:xfrm rot="-2702185">
            <a:off x="755721" y="2712728"/>
            <a:ext cx="667368" cy="29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rgbClr val="434343"/>
                </a:solidFill>
              </a:rPr>
              <a:t>~8 ED</a:t>
            </a:r>
            <a:endParaRPr sz="1100" b="1">
              <a:solidFill>
                <a:srgbClr val="434343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711950" y="20650"/>
            <a:ext cx="201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Observations</a:t>
            </a:r>
            <a:endParaRPr sz="1800" b="1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F0CBA67-4C66-6396-871F-B4D799A14A04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Observations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2250" y="679210"/>
            <a:ext cx="5641375" cy="4157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l="6759" t="9398" r="9893" b="7427"/>
          <a:stretch/>
        </p:blipFill>
        <p:spPr>
          <a:xfrm>
            <a:off x="235475" y="2435796"/>
            <a:ext cx="2443950" cy="243893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/>
          <p:nvPr/>
        </p:nvSpPr>
        <p:spPr>
          <a:xfrm>
            <a:off x="474560" y="2543584"/>
            <a:ext cx="2141100" cy="2141100"/>
          </a:xfrm>
          <a:prstGeom prst="ellipse">
            <a:avLst/>
          </a:prstGeom>
          <a:noFill/>
          <a:ln w="9525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 txBox="1"/>
          <p:nvPr/>
        </p:nvSpPr>
        <p:spPr>
          <a:xfrm rot="-2700000">
            <a:off x="325737" y="2592304"/>
            <a:ext cx="690278" cy="23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434343"/>
                </a:solidFill>
              </a:rPr>
              <a:t>27 μas</a:t>
            </a:r>
            <a:endParaRPr sz="1200" b="1">
              <a:solidFill>
                <a:srgbClr val="434343"/>
              </a:solidFill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3740975" y="1228675"/>
            <a:ext cx="21411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RadioAstron @ 22 GHz</a:t>
            </a:r>
            <a:endParaRPr sz="1300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FFFFFF"/>
                </a:solidFill>
              </a:rPr>
              <a:t>convolved w/ BU beam     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6202125" y="1228675"/>
            <a:ext cx="27615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VLBA-BU-BLAZAR @ 43 GHz    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0" y="622625"/>
            <a:ext cx="26949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Our 22 GHz image is consistent with the 43 GHz image of the same epoch.</a:t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 rot="-2702927">
            <a:off x="538049" y="2728222"/>
            <a:ext cx="747341" cy="33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rgbClr val="434343"/>
                </a:solidFill>
              </a:rPr>
              <a:t>~8 ED</a:t>
            </a:r>
            <a:endParaRPr sz="1100" b="1">
              <a:solidFill>
                <a:srgbClr val="434343"/>
              </a:solidFill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711950" y="20650"/>
            <a:ext cx="201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Results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CBEB8C7-4CE1-FC7D-85D3-46EB726C511D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Results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2250" y="678000"/>
            <a:ext cx="5642745" cy="41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2058625" y="30550"/>
            <a:ext cx="69702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4">
            <a:alphaModFix/>
          </a:blip>
          <a:srcRect l="32311" t="10992" r="16997" b="18768"/>
          <a:stretch/>
        </p:blipFill>
        <p:spPr>
          <a:xfrm>
            <a:off x="5203350" y="2269875"/>
            <a:ext cx="273951" cy="35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3740975" y="1228675"/>
            <a:ext cx="21411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RadioAstron @ 22 GHz</a:t>
            </a:r>
            <a:endParaRPr sz="1300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FFFFFF"/>
                </a:solidFill>
              </a:rPr>
              <a:t>convolved w/ BU beam     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6202125" y="1228675"/>
            <a:ext cx="27615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VLBA-BU-BLAZAR @ 43 GHz    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5068675" y="2164600"/>
            <a:ext cx="522000" cy="559500"/>
          </a:xfrm>
          <a:prstGeom prst="rect">
            <a:avLst/>
          </a:prstGeom>
          <a:noFill/>
          <a:ln w="19050" cap="flat" cmpd="sng">
            <a:solidFill>
              <a:srgbClr val="1AB6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4853575" y="1817225"/>
            <a:ext cx="9522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1AB6CE"/>
                </a:solidFill>
              </a:rPr>
              <a:t>EHT 1mm</a:t>
            </a:r>
            <a:endParaRPr sz="1300">
              <a:solidFill>
                <a:srgbClr val="1AB6CE"/>
              </a:solidFill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5">
            <a:alphaModFix/>
          </a:blip>
          <a:srcRect l="6759" t="9398" r="9893" b="7427"/>
          <a:stretch/>
        </p:blipFill>
        <p:spPr>
          <a:xfrm>
            <a:off x="235475" y="2435796"/>
            <a:ext cx="2443950" cy="2438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>
            <a:off x="474560" y="2543584"/>
            <a:ext cx="2141100" cy="2141100"/>
          </a:xfrm>
          <a:prstGeom prst="ellipse">
            <a:avLst/>
          </a:prstGeom>
          <a:noFill/>
          <a:ln w="9525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8"/>
          <p:cNvSpPr txBox="1"/>
          <p:nvPr/>
        </p:nvSpPr>
        <p:spPr>
          <a:xfrm rot="-2700000">
            <a:off x="325737" y="2592304"/>
            <a:ext cx="690278" cy="23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434343"/>
                </a:solidFill>
              </a:rPr>
              <a:t>27 μas</a:t>
            </a:r>
            <a:endParaRPr sz="1200" b="1">
              <a:solidFill>
                <a:srgbClr val="434343"/>
              </a:solidFill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0" y="622625"/>
            <a:ext cx="26949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Our 22 GHz image is consistent with the 43 GHz image of the same epoch.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Can we compare it with the EHT 1mm image? (Kim et al. 2020)</a:t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 rot="-2702927">
            <a:off x="538049" y="2728222"/>
            <a:ext cx="747341" cy="33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rgbClr val="434343"/>
                </a:solidFill>
              </a:rPr>
              <a:t>~8 ED</a:t>
            </a:r>
            <a:endParaRPr sz="1100" b="1">
              <a:solidFill>
                <a:srgbClr val="434343"/>
              </a:solidFill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711950" y="20650"/>
            <a:ext cx="201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Results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A8D820-B875-20BB-B134-DB2570AAE2C7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Results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2250" y="674400"/>
            <a:ext cx="5641375" cy="415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4">
            <a:alphaModFix/>
          </a:blip>
          <a:srcRect l="32311" t="10992" r="16997" b="18768"/>
          <a:stretch/>
        </p:blipFill>
        <p:spPr>
          <a:xfrm>
            <a:off x="5203350" y="2269875"/>
            <a:ext cx="273951" cy="35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3740975" y="1228675"/>
            <a:ext cx="21411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RadioAstron @ 22 GHz</a:t>
            </a:r>
            <a:endParaRPr sz="1300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6202125" y="1228675"/>
            <a:ext cx="27615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VLBA-BU-BLAZAR @ 43 GHz    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5068675" y="2164600"/>
            <a:ext cx="522000" cy="559500"/>
          </a:xfrm>
          <a:prstGeom prst="rect">
            <a:avLst/>
          </a:prstGeom>
          <a:noFill/>
          <a:ln w="19050" cap="flat" cmpd="sng">
            <a:solidFill>
              <a:srgbClr val="1AB6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9"/>
          <p:cNvSpPr txBox="1"/>
          <p:nvPr/>
        </p:nvSpPr>
        <p:spPr>
          <a:xfrm>
            <a:off x="4853575" y="1817225"/>
            <a:ext cx="9522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1AB6CE"/>
                </a:solidFill>
              </a:rPr>
              <a:t>EHT 1mm</a:t>
            </a:r>
            <a:endParaRPr sz="1300">
              <a:solidFill>
                <a:srgbClr val="1AB6CE"/>
              </a:solidFill>
            </a:endParaRPr>
          </a:p>
        </p:txBody>
      </p:sp>
      <p:pic>
        <p:nvPicPr>
          <p:cNvPr id="124" name="Google Shape;124;p19"/>
          <p:cNvPicPr preferRelativeResize="0"/>
          <p:nvPr/>
        </p:nvPicPr>
        <p:blipFill rotWithShape="1">
          <a:blip r:embed="rId5">
            <a:alphaModFix/>
          </a:blip>
          <a:srcRect l="6759" t="9398" r="9893" b="7427"/>
          <a:stretch/>
        </p:blipFill>
        <p:spPr>
          <a:xfrm>
            <a:off x="235475" y="2435796"/>
            <a:ext cx="2443950" cy="243893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/>
          <p:nvPr/>
        </p:nvSpPr>
        <p:spPr>
          <a:xfrm>
            <a:off x="474560" y="2543584"/>
            <a:ext cx="2141100" cy="2141100"/>
          </a:xfrm>
          <a:prstGeom prst="ellipse">
            <a:avLst/>
          </a:prstGeom>
          <a:noFill/>
          <a:ln w="9525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9"/>
          <p:cNvSpPr txBox="1"/>
          <p:nvPr/>
        </p:nvSpPr>
        <p:spPr>
          <a:xfrm rot="-2700000">
            <a:off x="325737" y="2592304"/>
            <a:ext cx="690278" cy="23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434343"/>
                </a:solidFill>
              </a:rPr>
              <a:t>27 μas</a:t>
            </a:r>
            <a:endParaRPr sz="1200" b="1">
              <a:solidFill>
                <a:srgbClr val="434343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0" y="622625"/>
            <a:ext cx="26949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Our 22 GHz image is consistent with the 43 GHz image of the same epoch.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Can we compare it with the EHT 1mm image? (Kim et al. 2020)</a:t>
            </a:r>
            <a:endParaRPr/>
          </a:p>
        </p:txBody>
      </p:sp>
      <p:sp>
        <p:nvSpPr>
          <p:cNvPr id="128" name="Google Shape;128;p19"/>
          <p:cNvSpPr txBox="1"/>
          <p:nvPr/>
        </p:nvSpPr>
        <p:spPr>
          <a:xfrm rot="-2702927">
            <a:off x="538049" y="2728222"/>
            <a:ext cx="747341" cy="33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rgbClr val="434343"/>
                </a:solidFill>
              </a:rPr>
              <a:t>~8 ED</a:t>
            </a:r>
            <a:endParaRPr sz="1100" b="1">
              <a:solidFill>
                <a:srgbClr val="434343"/>
              </a:solidFill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711950" y="20650"/>
            <a:ext cx="201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Results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566216C-57D9-8A68-FDDF-45A2B5AB5984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Results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2250" y="674400"/>
            <a:ext cx="5641375" cy="415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 rotWithShape="1">
          <a:blip r:embed="rId4">
            <a:alphaModFix/>
          </a:blip>
          <a:srcRect l="32311" t="10992" r="16997" b="18768"/>
          <a:stretch/>
        </p:blipFill>
        <p:spPr>
          <a:xfrm>
            <a:off x="5203350" y="2269875"/>
            <a:ext cx="273951" cy="35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3740975" y="1228675"/>
            <a:ext cx="21411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RadioAstron @ 22 GHz</a:t>
            </a:r>
            <a:endParaRPr sz="1300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6202125" y="1228675"/>
            <a:ext cx="27615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VLBA-BU-BLAZAR @ 43 GHz    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5068675" y="2164600"/>
            <a:ext cx="522000" cy="559500"/>
          </a:xfrm>
          <a:prstGeom prst="rect">
            <a:avLst/>
          </a:prstGeom>
          <a:noFill/>
          <a:ln w="19050" cap="flat" cmpd="sng">
            <a:solidFill>
              <a:srgbClr val="1AB6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0"/>
          <p:cNvSpPr txBox="1"/>
          <p:nvPr/>
        </p:nvSpPr>
        <p:spPr>
          <a:xfrm>
            <a:off x="4853575" y="1817225"/>
            <a:ext cx="9522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1AB6CE"/>
                </a:solidFill>
              </a:rPr>
              <a:t>EHT 1mm</a:t>
            </a:r>
            <a:endParaRPr sz="1300">
              <a:solidFill>
                <a:srgbClr val="1AB6CE"/>
              </a:solidFill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5">
            <a:alphaModFix/>
          </a:blip>
          <a:srcRect l="6759" t="9398" r="9893" b="7427"/>
          <a:stretch/>
        </p:blipFill>
        <p:spPr>
          <a:xfrm>
            <a:off x="235475" y="2435796"/>
            <a:ext cx="2443950" cy="243893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/>
          <p:nvPr/>
        </p:nvSpPr>
        <p:spPr>
          <a:xfrm>
            <a:off x="474560" y="2543584"/>
            <a:ext cx="2141100" cy="2141100"/>
          </a:xfrm>
          <a:prstGeom prst="ellipse">
            <a:avLst/>
          </a:prstGeom>
          <a:noFill/>
          <a:ln w="9525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 txBox="1"/>
          <p:nvPr/>
        </p:nvSpPr>
        <p:spPr>
          <a:xfrm rot="-2700000">
            <a:off x="325737" y="2592304"/>
            <a:ext cx="690278" cy="23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434343"/>
                </a:solidFill>
              </a:rPr>
              <a:t>27 μas</a:t>
            </a:r>
            <a:endParaRPr sz="1200" b="1">
              <a:solidFill>
                <a:srgbClr val="434343"/>
              </a:solidFill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0" y="622625"/>
            <a:ext cx="26793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Thanks to RadioAstron, we obtain a comparable resolution to the EHT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+ all the extended emission seen in the 43 GHz image.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 rot="-2702927">
            <a:off x="538049" y="2728222"/>
            <a:ext cx="747341" cy="33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rgbClr val="434343"/>
                </a:solidFill>
              </a:rPr>
              <a:t>~8 ED</a:t>
            </a:r>
            <a:endParaRPr sz="1100" b="1">
              <a:solidFill>
                <a:srgbClr val="434343"/>
              </a:solidFill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711950" y="20650"/>
            <a:ext cx="201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Results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3712475" y="4721600"/>
            <a:ext cx="2254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Fuentes et al, submitted</a:t>
            </a:r>
            <a:endParaRPr sz="11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C901E64-ACB8-9A28-3503-FDA926D0293A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Results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/>
          <p:cNvPicPr preferRelativeResize="0"/>
          <p:nvPr/>
        </p:nvPicPr>
        <p:blipFill rotWithShape="1">
          <a:blip r:embed="rId3">
            <a:alphaModFix/>
          </a:blip>
          <a:srcRect t="2978"/>
          <a:stretch/>
        </p:blipFill>
        <p:spPr>
          <a:xfrm>
            <a:off x="2883075" y="826375"/>
            <a:ext cx="6061400" cy="404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/>
          <p:nvPr/>
        </p:nvSpPr>
        <p:spPr>
          <a:xfrm>
            <a:off x="2918775" y="2639450"/>
            <a:ext cx="102600" cy="10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 txBox="1"/>
          <p:nvPr/>
        </p:nvSpPr>
        <p:spPr>
          <a:xfrm>
            <a:off x="81800" y="721650"/>
            <a:ext cx="2490600" cy="43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</a:rPr>
              <a:t>Image reconstruction using  </a:t>
            </a:r>
            <a:r>
              <a:rPr lang="es" sz="12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eht-imaging</a:t>
            </a:r>
            <a:r>
              <a:rPr lang="es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</a:rPr>
              <a:t>First time RML methods were used to image space VLBI data.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</a:rPr>
              <a:t>First, we imaged ground-only data.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</a:rPr>
              <a:t>Then, we added space baselines and used that image as init/prior.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</a:rPr>
              <a:t>First round of closure-only imaging due to poor a priori calibration.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54" name="Google Shape;154;p21"/>
          <p:cNvSpPr txBox="1"/>
          <p:nvPr/>
        </p:nvSpPr>
        <p:spPr>
          <a:xfrm>
            <a:off x="711950" y="20650"/>
            <a:ext cx="201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Imaging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6809125" y="553150"/>
            <a:ext cx="221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Fuentes et al, submitted</a:t>
            </a:r>
            <a:endParaRPr sz="11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C4F087C-502A-CF6B-A839-FA92E069370C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Imaging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00" y="1429645"/>
            <a:ext cx="3221060" cy="2978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2"/>
          <p:cNvCxnSpPr/>
          <p:nvPr/>
        </p:nvCxnSpPr>
        <p:spPr>
          <a:xfrm>
            <a:off x="3385250" y="922525"/>
            <a:ext cx="0" cy="4137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22"/>
          <p:cNvSpPr txBox="1"/>
          <p:nvPr/>
        </p:nvSpPr>
        <p:spPr>
          <a:xfrm>
            <a:off x="157275" y="553125"/>
            <a:ext cx="276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Image fitting to the data</a:t>
            </a: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3960" y="777413"/>
            <a:ext cx="5537644" cy="428302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 txBox="1"/>
          <p:nvPr/>
        </p:nvSpPr>
        <p:spPr>
          <a:xfrm>
            <a:off x="711950" y="20650"/>
            <a:ext cx="201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Imaging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3721600" y="691175"/>
            <a:ext cx="2348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Fuentes et al, submitted</a:t>
            </a:r>
            <a:endParaRPr sz="11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EC5DC5-FA00-C9C1-CAE3-67172DB3ADCB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Imaging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/>
          <p:nvPr/>
        </p:nvSpPr>
        <p:spPr>
          <a:xfrm>
            <a:off x="157275" y="553125"/>
            <a:ext cx="267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Parameter survey</a:t>
            </a:r>
            <a:endParaRPr/>
          </a:p>
        </p:txBody>
      </p:sp>
      <p:pic>
        <p:nvPicPr>
          <p:cNvPr id="171" name="Google Shape;171;p23"/>
          <p:cNvPicPr preferRelativeResize="0"/>
          <p:nvPr/>
        </p:nvPicPr>
        <p:blipFill rotWithShape="1">
          <a:blip r:embed="rId3">
            <a:alphaModFix/>
          </a:blip>
          <a:srcRect b="50000"/>
          <a:stretch/>
        </p:blipFill>
        <p:spPr>
          <a:xfrm>
            <a:off x="114450" y="1446701"/>
            <a:ext cx="4348013" cy="2923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 rotWithShape="1">
          <a:blip r:embed="rId3">
            <a:alphaModFix/>
          </a:blip>
          <a:srcRect t="49801"/>
          <a:stretch/>
        </p:blipFill>
        <p:spPr>
          <a:xfrm>
            <a:off x="4681539" y="1440875"/>
            <a:ext cx="4348013" cy="29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711950" y="20650"/>
            <a:ext cx="201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Imaging</a:t>
            </a:r>
            <a:endParaRPr sz="18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6920550" y="4278875"/>
            <a:ext cx="2223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Fuentes et al, submitted</a:t>
            </a:r>
            <a:endParaRPr sz="11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FEEE568-45F3-A7AB-6DBF-C09FB1B274A0}"/>
              </a:ext>
            </a:extLst>
          </p:cNvPr>
          <p:cNvSpPr/>
          <p:nvPr/>
        </p:nvSpPr>
        <p:spPr>
          <a:xfrm>
            <a:off x="0" y="0"/>
            <a:ext cx="9144000" cy="372140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err="1">
                <a:latin typeface="Copperplate" panose="02000504000000020004" pitchFamily="2" charset="77"/>
              </a:rPr>
              <a:t>Imaging</a:t>
            </a:r>
            <a:endParaRPr lang="es-ES" sz="2000" dirty="0">
              <a:latin typeface="Copperplate" panose="0200050400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{F151D7C4-32F0-244E-97E2-F608081DAA51}tf10001063</Template>
  <TotalTime>23</TotalTime>
  <Words>1100</Words>
  <Application>Microsoft Macintosh PowerPoint</Application>
  <PresentationFormat>Presentación en pantalla (16:9)</PresentationFormat>
  <Paragraphs>183</Paragraphs>
  <Slides>17</Slides>
  <Notes>17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Roboto Mono</vt:lpstr>
      <vt:lpstr>Copperplate</vt:lpstr>
      <vt:lpstr>Arial</vt:lpstr>
      <vt:lpstr>Oswald Light</vt:lpstr>
      <vt:lpstr>Courier New</vt:lpstr>
      <vt:lpstr>Oswald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7</cp:revision>
  <dcterms:modified xsi:type="dcterms:W3CDTF">2022-10-17T07:17:03Z</dcterms:modified>
</cp:coreProperties>
</file>