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  <p:sldMasterId id="2147483672" r:id="rId3"/>
  </p:sldMasterIdLst>
  <p:notesMasterIdLst>
    <p:notesMasterId r:id="rId19"/>
  </p:notesMasterIdLst>
  <p:sldIdLst>
    <p:sldId id="433" r:id="rId4"/>
    <p:sldId id="261" r:id="rId5"/>
    <p:sldId id="296" r:id="rId6"/>
    <p:sldId id="298" r:id="rId7"/>
    <p:sldId id="2742" r:id="rId8"/>
    <p:sldId id="299" r:id="rId9"/>
    <p:sldId id="257" r:id="rId10"/>
    <p:sldId id="2744" r:id="rId11"/>
    <p:sldId id="300" r:id="rId12"/>
    <p:sldId id="301" r:id="rId13"/>
    <p:sldId id="2732" r:id="rId14"/>
    <p:sldId id="2740" r:id="rId15"/>
    <p:sldId id="2741" r:id="rId16"/>
    <p:sldId id="434" r:id="rId17"/>
    <p:sldId id="43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2F47"/>
    <a:srgbClr val="B636EC"/>
    <a:srgbClr val="061E51"/>
    <a:srgbClr val="8E2E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7"/>
    <p:restoredTop sz="95964"/>
  </p:normalViewPr>
  <p:slideViewPr>
    <p:cSldViewPr snapToGrid="0" snapToObjects="1">
      <p:cViewPr>
        <p:scale>
          <a:sx n="119" d="100"/>
          <a:sy n="119" d="100"/>
        </p:scale>
        <p:origin x="55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C080-797C-8B4D-8678-35FA63F780CC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F92A3-D2C6-A84B-ACE7-6FB0CC792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5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1272-D571-4535-9168-41F2E274E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413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curve for state of the art optical clocks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1272-D571-4535-9168-41F2E274E4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74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</a:t>
            </a:r>
            <a:r>
              <a:rPr lang="en-US" dirty="0" err="1"/>
              <a:t>pt</a:t>
            </a:r>
            <a:r>
              <a:rPr lang="en-US" dirty="0"/>
              <a:t> that link losses are comparable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1272-D571-4535-9168-41F2E274E4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6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4EBC-928F-544D-8F57-2924092E4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120BF6-C699-F543-A9E0-94A1653CD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B8A1A-22C0-FE46-A090-AF78259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22C8-881A-B442-9E3E-5C9D82C1FFD1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8A6B9-2EC6-2048-87BF-D8F85C89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6FCAB-3BA2-0443-8A7F-4F84DD84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7354-1046-DE4E-94BD-CB97B1D1F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91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881D3-5926-844C-AA61-BE90EF7A2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17DE-CBBD-F64D-A83F-D3F3F63A6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17824-81E7-FD45-8F56-A42A4275A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22C8-881A-B442-9E3E-5C9D82C1FFD1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A5979-5850-C445-A3F0-8A76D7A33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8B78F-EEC7-F445-BE34-EE2A3159B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7354-1046-DE4E-94BD-CB97B1D1F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83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41B00B-E898-984B-AE45-BF0553D515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D6AAD1-CF50-7D4A-B676-D6128B8D1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2F805-4E24-0243-91C8-6DEF2BFEB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22C8-881A-B442-9E3E-5C9D82C1FFD1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5D2E3-C8CF-8B49-BB0A-216B74066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1AA1-7DCC-184B-8F7E-0F470614A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7354-1046-DE4E-94BD-CB97B1D1F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18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494725-2647-8E41-97D1-DBCC031D380F}"/>
              </a:ext>
            </a:extLst>
          </p:cNvPr>
          <p:cNvSpPr/>
          <p:nvPr userDrawn="1"/>
        </p:nvSpPr>
        <p:spPr>
          <a:xfrm>
            <a:off x="0" y="6240118"/>
            <a:ext cx="12192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BC299E-DC3A-0F47-BF13-B5FF78AE1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387" y="290623"/>
            <a:ext cx="9333412" cy="5670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B9919E4-1E12-F04F-9457-249270A8E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229" y="1215505"/>
            <a:ext cx="10665463" cy="489134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400">
                <a:latin typeface="Helvetica" pitchFamily="2" charset="0"/>
              </a:defRPr>
            </a:lvl4pPr>
            <a:lvl5pPr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870FE3-758E-824E-8041-CFB50B03919D}"/>
              </a:ext>
            </a:extLst>
          </p:cNvPr>
          <p:cNvCxnSpPr/>
          <p:nvPr userDrawn="1"/>
        </p:nvCxnSpPr>
        <p:spPr>
          <a:xfrm flipH="1">
            <a:off x="0" y="6240117"/>
            <a:ext cx="12192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424D97-75FC-CD44-ACB4-A13D08251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229" y="6392212"/>
            <a:ext cx="841153" cy="332519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8F4D5D-3946-0246-BDCA-EF63C8CB7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588" y="6362910"/>
            <a:ext cx="836944" cy="372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7AAAB8-6042-A740-9A67-7439F80651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6621" y="6325212"/>
            <a:ext cx="596881" cy="447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C5EDB3-40E6-634B-B669-F71E449718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7981" y="6358760"/>
            <a:ext cx="390711" cy="3805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E59ADF-FC72-604C-9D32-78467B513359}"/>
              </a:ext>
            </a:extLst>
          </p:cNvPr>
          <p:cNvSpPr/>
          <p:nvPr userDrawn="1"/>
        </p:nvSpPr>
        <p:spPr>
          <a:xfrm>
            <a:off x="-1" y="1"/>
            <a:ext cx="1820093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C5036D-0F9C-E141-B120-71CAE5C029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19" y="129387"/>
            <a:ext cx="1154853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82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userDrawn="1">
  <p:cSld name="1_Custom Layou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6"/>
          <p:cNvSpPr txBox="1">
            <a:spLocks noGrp="1"/>
          </p:cNvSpPr>
          <p:nvPr>
            <p:ph type="title"/>
          </p:nvPr>
        </p:nvSpPr>
        <p:spPr>
          <a:xfrm>
            <a:off x="573795" y="-2203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rmAutofit/>
          </a:bodyPr>
          <a:lstStyle>
            <a:lvl1pPr lvl="0" algn="ctr">
              <a:lnSpc>
                <a:spcPct val="6818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3591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7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1pPr>
            <a:lvl2pPr lvl="1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3pPr>
            <a:lvl4pPr lvl="3" algn="ctr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ctr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ctr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ctr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ctr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ctr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747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035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userDrawn="1">
  <p:cSld name="Conten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033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Distribution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10"/>
          <p:cNvSpPr>
            <a:spLocks noGrp="1"/>
          </p:cNvSpPr>
          <p:nvPr>
            <p:ph sz="quarter" idx="13"/>
          </p:nvPr>
        </p:nvSpPr>
        <p:spPr>
          <a:xfrm>
            <a:off x="558800" y="1143000"/>
            <a:ext cx="11074400" cy="53340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/>
            </a:lvl2pPr>
            <a:lvl3pPr marL="1143000" indent="-228600">
              <a:buFont typeface="Arial" pitchFamily="34" charset="0"/>
              <a:buChar char="•"/>
              <a:defRPr sz="1400"/>
            </a:lvl3pPr>
            <a:lvl4pPr marL="1600200" indent="-228600">
              <a:buFont typeface="Arial" pitchFamily="34" charset="0"/>
              <a:buChar char="•"/>
              <a:defRPr sz="1300"/>
            </a:lvl4pPr>
            <a:lvl5pPr marL="2057400" indent="-228600">
              <a:buFont typeface="Arial" pitchFamily="34" charset="0"/>
              <a:buChar char="•"/>
              <a:defRPr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163234" y="151418"/>
            <a:ext cx="9520767" cy="612648"/>
          </a:xfrm>
        </p:spPr>
        <p:txBody>
          <a:bodyPr>
            <a:normAutofit/>
          </a:bodyPr>
          <a:lstStyle>
            <a:lvl1pPr algn="l">
              <a:defRPr sz="2400" b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508000" y="840102"/>
            <a:ext cx="11176000" cy="1587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80972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283F0-4624-9A4E-A403-7FD2B895F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13564-5410-4C4C-AEE9-89425D738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6224C-E2EA-824A-A147-7A5A2672E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B20D87-031E-2040-8A31-3E9CA10F2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E538-C68D-764C-884E-11E65B88A4F3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83700B-74F4-964C-8595-8C23D1C67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6B563-186D-E44D-AC16-A34974D1B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1F460-9962-BF43-93D3-07455F32B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70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Google Shape;160;p55"/>
          <p:cNvCxnSpPr/>
          <p:nvPr/>
        </p:nvCxnSpPr>
        <p:spPr>
          <a:xfrm>
            <a:off x="508000" y="990600"/>
            <a:ext cx="11176000" cy="1588"/>
          </a:xfrm>
          <a:prstGeom prst="straightConnector1">
            <a:avLst/>
          </a:prstGeom>
          <a:noFill/>
          <a:ln w="22225" cap="flat" cmpd="sng">
            <a:solidFill>
              <a:srgbClr val="00337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1" name="Google Shape;161;p55"/>
          <p:cNvSpPr txBox="1">
            <a:spLocks noGrp="1"/>
          </p:cNvSpPr>
          <p:nvPr>
            <p:ph type="sldNum" idx="12"/>
          </p:nvPr>
        </p:nvSpPr>
        <p:spPr>
          <a:xfrm>
            <a:off x="9448800" y="64928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" name="Google Shape;163;p55"/>
          <p:cNvSpPr txBox="1">
            <a:spLocks noGrp="1"/>
          </p:cNvSpPr>
          <p:nvPr>
            <p:ph type="ctrTitle"/>
          </p:nvPr>
        </p:nvSpPr>
        <p:spPr>
          <a:xfrm>
            <a:off x="508000" y="409306"/>
            <a:ext cx="11176000" cy="58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1802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D8098-669D-DF46-9990-BD256AC10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F6B8E-7B16-8F44-8669-30B63FA01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9E1B6-BA7F-8D4A-8348-55F53A05A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22C8-881A-B442-9E3E-5C9D82C1FFD1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80AAD-8A32-704D-BF16-E9098BB94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442F-69DC-6540-84A3-F404481ED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7354-1046-DE4E-94BD-CB97B1D1F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41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84F49B-5A7F-2F45-9400-29748B346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D058A46-4497-4846-9950-4FE69B7CB51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1088249"/>
            <a:ext cx="12192000" cy="3897872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Object/Photo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5B0418-EA3E-F444-BA50-493E538C47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38A29F-49C5-8E46-9DD1-3268CB9B3E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2819" y="5213932"/>
            <a:ext cx="9824225" cy="12638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FA929C-C054-5949-B389-B2BE80C5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937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orient="horz" pos="50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1263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7643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7835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68463"/>
            <a:ext cx="5080000" cy="4716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68463"/>
            <a:ext cx="5080000" cy="4716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271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1766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1775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0008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8707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8273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337AF-CCE4-4840-9A3E-FF4EF4BD9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2D122-3DD1-124E-B082-7618B505B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B1536-E3FA-A64D-930F-71BB8E9F0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22C8-881A-B442-9E3E-5C9D82C1FFD1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A0418-3FF1-4E4F-9E79-792EA3DFF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14171-F744-B342-87AE-E377F2EE3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7354-1046-DE4E-94BD-CB97B1D1F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84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7805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69" y="304805"/>
            <a:ext cx="2736851" cy="6080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304805"/>
            <a:ext cx="8009467" cy="6080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556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7C4D0-090F-EE41-A0C5-65A4FB5A4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67A64-EA80-4B44-A2F0-C712B0B74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BE38D9-936A-174B-AEDB-3BA7F363E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3EE05E-800D-0B49-996B-E32C017BA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22C8-881A-B442-9E3E-5C9D82C1FFD1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E97D5-FB92-8A4B-9072-9CB45D380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28AC29-1D91-594C-A592-82DBA9A23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7354-1046-DE4E-94BD-CB97B1D1F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53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EEBB7-B04C-594E-865A-9C678B272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A7582-5373-8D4F-8B54-96BAEBB03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94BC0-A975-394D-9CEC-B394303D1C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A84DB7-31CE-7442-9E1B-A86F82B2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E161DC-4F62-DC44-9B55-A348A7874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028B28-EDB3-1E46-875C-4ED0A28F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22C8-881A-B442-9E3E-5C9D82C1FFD1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0A1C72-9669-AC4B-9B44-050E79A7F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58A4F0-1FB7-4B4C-9E99-5E28E75CB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7354-1046-DE4E-94BD-CB97B1D1F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5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2E34-EE5A-B645-99B2-5C88D1E70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8A922-2540-E44E-B84B-A99AE617A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22C8-881A-B442-9E3E-5C9D82C1FFD1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C5D2F3-1637-3B43-BB95-3672C18FE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1C7D4-D672-954C-80E4-4357FA9B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7354-1046-DE4E-94BD-CB97B1D1F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AE367-2A26-D84C-B8EC-EA988789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22C8-881A-B442-9E3E-5C9D82C1FFD1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F82B7B-1215-6A45-8330-2C1984263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4B2DA-D1C7-F740-92FB-647F512DC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7354-1046-DE4E-94BD-CB97B1D1F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1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24164-DA84-8048-8342-F749B554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C4E44-C893-1348-88B3-F988FD0C3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3A6A0-1744-C943-B1E4-1B96D1CC7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AECA0-5DAB-C345-A945-10C2D6BFA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22C8-881A-B442-9E3E-5C9D82C1FFD1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37A71-3793-334C-BBEF-7CE3CBBE8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1F9AB-9AD4-7741-A002-C9C7988E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7354-1046-DE4E-94BD-CB97B1D1F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2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6D9AA-D6D7-F340-BF42-C4F41FCD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1A2DE-4807-2A48-AA75-524E83BFBF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CEF3E-543B-6E43-9AA0-626A640E5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7F9424-46BE-C240-BD79-5D08E503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22C8-881A-B442-9E3E-5C9D82C1FFD1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BC505-57F0-4A4A-B4E3-2291F621B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60165F-D4EF-EC4C-99A8-97CFA58B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7354-1046-DE4E-94BD-CB97B1D1F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5928AC-2308-7744-9A0E-A94A77B88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C6BA5-66F3-CF48-B09C-CCF259C25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80B9E-12D3-9041-9C28-31E6889037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422C8-881A-B442-9E3E-5C9D82C1FFD1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21FF8-1E76-3248-A047-49708109C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B7DC8-96C0-C04F-A347-473601C0D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C7354-1046-DE4E-94BD-CB97B1D1F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6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EE7CF41-4DF5-46DC-924B-A4AD291F649C}"/>
              </a:ext>
            </a:extLst>
          </p:cNvPr>
          <p:cNvGrpSpPr/>
          <p:nvPr userDrawn="1"/>
        </p:nvGrpSpPr>
        <p:grpSpPr>
          <a:xfrm>
            <a:off x="0" y="0"/>
            <a:ext cx="12192000" cy="1087129"/>
            <a:chOff x="0" y="0"/>
            <a:chExt cx="12192000" cy="1087129"/>
          </a:xfrm>
        </p:grpSpPr>
        <p:pic>
          <p:nvPicPr>
            <p:cNvPr id="4" name="Google Shape;94;p56">
              <a:extLst>
                <a:ext uri="{FF2B5EF4-FFF2-40B4-BE49-F238E27FC236}">
                  <a16:creationId xmlns:a16="http://schemas.microsoft.com/office/drawing/2014/main" id="{04C83AB0-847F-4080-A63A-76741724DAFA}"/>
                </a:ext>
              </a:extLst>
            </p:cNvPr>
            <p:cNvPicPr preferRelativeResize="0"/>
            <p:nvPr userDrawn="1"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0" y="0"/>
              <a:ext cx="12192000" cy="10871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96;p56">
              <a:extLst>
                <a:ext uri="{FF2B5EF4-FFF2-40B4-BE49-F238E27FC236}">
                  <a16:creationId xmlns:a16="http://schemas.microsoft.com/office/drawing/2014/main" id="{07F34026-39DA-4D5A-A297-2753580520CF}"/>
                </a:ext>
              </a:extLst>
            </p:cNvPr>
            <p:cNvPicPr preferRelativeResize="0"/>
            <p:nvPr userDrawn="1"/>
          </p:nvPicPr>
          <p:blipFill rotWithShape="1">
            <a:blip r:embed="rId11">
              <a:alphaModFix amt="70000"/>
            </a:blip>
            <a:srcRect/>
            <a:stretch/>
          </p:blipFill>
          <p:spPr>
            <a:xfrm>
              <a:off x="10711579" y="212629"/>
              <a:ext cx="1132042" cy="29873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92182E4-A436-4E88-A070-33973035EC97}"/>
                </a:ext>
              </a:extLst>
            </p:cNvPr>
            <p:cNvGrpSpPr/>
            <p:nvPr userDrawn="1"/>
          </p:nvGrpSpPr>
          <p:grpSpPr>
            <a:xfrm>
              <a:off x="10711579" y="658334"/>
              <a:ext cx="1132041" cy="369332"/>
              <a:chOff x="10453954" y="646422"/>
              <a:chExt cx="1132041" cy="369332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7F50C4-8888-4184-935D-4AC45DEB0044}"/>
                  </a:ext>
                </a:extLst>
              </p:cNvPr>
              <p:cNvSpPr txBox="1"/>
              <p:nvPr userDrawn="1"/>
            </p:nvSpPr>
            <p:spPr>
              <a:xfrm>
                <a:off x="10453954" y="646422"/>
                <a:ext cx="11320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chemeClr val="bg1"/>
                    </a:solidFill>
                    <a:latin typeface="Magneto" panose="04030805050802020D02" pitchFamily="82" charset="0"/>
                  </a:rPr>
                  <a:t>Octosig</a:t>
                </a:r>
                <a:endParaRPr lang="en-US" dirty="0">
                  <a:solidFill>
                    <a:schemeClr val="bg1"/>
                  </a:solidFill>
                  <a:latin typeface="Magneto" panose="04030805050802020D02" pitchFamily="82" charset="0"/>
                </a:endParaRP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A23DD34-7470-4B97-AD35-25A17F6173F0}"/>
                  </a:ext>
                </a:extLst>
              </p:cNvPr>
              <p:cNvCxnSpPr/>
              <p:nvPr userDrawn="1"/>
            </p:nvCxnSpPr>
            <p:spPr>
              <a:xfrm>
                <a:off x="10582105" y="940365"/>
                <a:ext cx="748362" cy="0"/>
              </a:xfrm>
              <a:prstGeom prst="line">
                <a:avLst/>
              </a:prstGeom>
              <a:ln w="12700">
                <a:gradFill>
                  <a:gsLst>
                    <a:gs pos="70000">
                      <a:srgbClr val="FBFCFF"/>
                    </a:gs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4200000" scaled="0"/>
                </a:gra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9" name="Google Shape;89;p52"/>
          <p:cNvSpPr txBox="1">
            <a:spLocks noGrp="1"/>
          </p:cNvSpPr>
          <p:nvPr>
            <p:ph type="title"/>
          </p:nvPr>
        </p:nvSpPr>
        <p:spPr>
          <a:xfrm>
            <a:off x="1149858" y="115616"/>
            <a:ext cx="9448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ctr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52"/>
          <p:cNvSpPr txBox="1">
            <a:spLocks noGrp="1"/>
          </p:cNvSpPr>
          <p:nvPr>
            <p:ph type="body" idx="1"/>
          </p:nvPr>
        </p:nvSpPr>
        <p:spPr>
          <a:xfrm>
            <a:off x="914400" y="1433513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marR="0" lvl="0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 "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 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 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 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 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 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 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51894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BE8FF"/>
            </a:gs>
            <a:gs pos="100000">
              <a:srgbClr val="FF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5"/>
          <p:cNvSpPr>
            <a:spLocks noChangeArrowheads="1"/>
          </p:cNvSpPr>
          <p:nvPr userDrawn="1"/>
        </p:nvSpPr>
        <p:spPr bwMode="auto">
          <a:xfrm>
            <a:off x="497420" y="1520830"/>
            <a:ext cx="11694583" cy="48672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BE8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Book Antiqua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Book Antiqua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Book Antiqua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Book Antiqua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Book Antiqu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pitchFamily="18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sp>
        <p:nvSpPr>
          <p:cNvPr id="1027" name="Rectangle 12"/>
          <p:cNvSpPr>
            <a:spLocks noChangeArrowheads="1"/>
          </p:cNvSpPr>
          <p:nvPr userDrawn="1"/>
        </p:nvSpPr>
        <p:spPr bwMode="auto">
          <a:xfrm>
            <a:off x="971554" y="395293"/>
            <a:ext cx="11220449" cy="8794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BE8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Book Antiqua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Book Antiqua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Book Antiqua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Book Antiqua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Book Antiqu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pitchFamily="18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sp>
        <p:nvSpPr>
          <p:cNvPr id="3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816104" y="304800"/>
            <a:ext cx="1004781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B3DCFF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68463"/>
            <a:ext cx="10363200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65ACDA-DA28-6B45-8906-A610D303A84C}"/>
              </a:ext>
            </a:extLst>
          </p:cNvPr>
          <p:cNvGrpSpPr/>
          <p:nvPr userDrawn="1"/>
        </p:nvGrpSpPr>
        <p:grpSpPr>
          <a:xfrm>
            <a:off x="416985" y="83127"/>
            <a:ext cx="1004492" cy="1196398"/>
            <a:chOff x="416984" y="160343"/>
            <a:chExt cx="1185333" cy="1119182"/>
          </a:xfrm>
        </p:grpSpPr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F5D258F0-9CBE-594E-805B-F4E74477591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984" y="390525"/>
              <a:ext cx="1185333" cy="88900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67A3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Book Antiqua" pitchFamily="18" charset="0"/>
                  <a:ea typeface="MS PGothic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pitchFamily="18" charset="0"/>
                  <a:ea typeface="MS PGothic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pitchFamily="18" charset="0"/>
                  <a:ea typeface="MS PGothic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pitchFamily="18" charset="0"/>
                  <a:ea typeface="MS PGothic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pitchFamily="18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 sz="1600"/>
            </a:p>
          </p:txBody>
        </p:sp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77C002DE-38A4-5540-B091-9965AB7DCC8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270" y="160343"/>
              <a:ext cx="946151" cy="1068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6">
            <a:extLst>
              <a:ext uri="{FF2B5EF4-FFF2-40B4-BE49-F238E27FC236}">
                <a16:creationId xmlns:a16="http://schemas.microsoft.com/office/drawing/2014/main" id="{A0C774E7-F4CE-6A4D-9054-5E36DD5AFD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659" y="6086476"/>
            <a:ext cx="836999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7">
            <a:extLst>
              <a:ext uri="{FF2B5EF4-FFF2-40B4-BE49-F238E27FC236}">
                <a16:creationId xmlns:a16="http://schemas.microsoft.com/office/drawing/2014/main" id="{328F6A7D-7475-3E4E-88EE-654170D9B5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2023" y="6527456"/>
            <a:ext cx="290335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G O D D A R D   S P A C E   F L I G H T   C E N T E 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1903C-7392-4A06-9FB3-3237228B71F9}"/>
              </a:ext>
            </a:extLst>
          </p:cNvPr>
          <p:cNvSpPr txBox="1"/>
          <p:nvPr userDrawn="1"/>
        </p:nvSpPr>
        <p:spPr>
          <a:xfrm>
            <a:off x="11738733" y="6488519"/>
            <a:ext cx="483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F067D2-00C7-4E65-AC21-5C53F2295837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89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400" b="1">
          <a:solidFill>
            <a:srgbClr val="3F73DA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400" b="1">
          <a:solidFill>
            <a:srgbClr val="3F73DA"/>
          </a:solidFill>
          <a:latin typeface="Book Antiqua" pitchFamily="-106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400" b="1">
          <a:solidFill>
            <a:srgbClr val="3F73DA"/>
          </a:solidFill>
          <a:latin typeface="Book Antiqua" pitchFamily="-106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400" b="1">
          <a:solidFill>
            <a:srgbClr val="3F73DA"/>
          </a:solidFill>
          <a:latin typeface="Book Antiqua" pitchFamily="-106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400" b="1">
          <a:solidFill>
            <a:srgbClr val="3F73DA"/>
          </a:solidFill>
          <a:latin typeface="Book Antiqua" pitchFamily="-106" charset="0"/>
          <a:ea typeface="MS PGothic" pitchFamily="34" charset="-128"/>
          <a:cs typeface="ＭＳ Ｐゴシック" charset="0"/>
        </a:defRPr>
      </a:lvl5pPr>
      <a:lvl6pPr marL="457189"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400" b="1">
          <a:solidFill>
            <a:srgbClr val="3F73DA"/>
          </a:solidFill>
          <a:latin typeface="Book Antiqua" pitchFamily="-106" charset="0"/>
        </a:defRPr>
      </a:lvl6pPr>
      <a:lvl7pPr marL="914377"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400" b="1">
          <a:solidFill>
            <a:srgbClr val="3F73DA"/>
          </a:solidFill>
          <a:latin typeface="Book Antiqua" pitchFamily="-106" charset="0"/>
        </a:defRPr>
      </a:lvl7pPr>
      <a:lvl8pPr marL="1371566"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400" b="1">
          <a:solidFill>
            <a:srgbClr val="3F73DA"/>
          </a:solidFill>
          <a:latin typeface="Book Antiqua" pitchFamily="-106" charset="0"/>
        </a:defRPr>
      </a:lvl8pPr>
      <a:lvl9pPr marL="1828754"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400" b="1">
          <a:solidFill>
            <a:srgbClr val="3F73DA"/>
          </a:solidFill>
          <a:latin typeface="Book Antiqua" pitchFamily="-106" charset="0"/>
        </a:defRPr>
      </a:lvl9pPr>
    </p:titleStyle>
    <p:bodyStyle>
      <a:lvl1pPr marL="228594" indent="-228594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DA0202"/>
        </a:buClr>
        <a:buChar char="•"/>
        <a:tabLst>
          <a:tab pos="914377" algn="l"/>
        </a:tabLst>
        <a:defRPr sz="2200" b="1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576248" indent="-233357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DA0202"/>
        </a:buClr>
        <a:buChar char="–"/>
        <a:tabLst>
          <a:tab pos="914377" algn="l"/>
        </a:tabLst>
        <a:defRPr sz="2200" b="1">
          <a:solidFill>
            <a:schemeClr val="tx1"/>
          </a:solidFill>
          <a:latin typeface="+mn-lt"/>
          <a:ea typeface="MS PGothic" pitchFamily="34" charset="-128"/>
        </a:defRPr>
      </a:lvl2pPr>
      <a:lvl3pPr marL="914377" indent="-22383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DA0202"/>
        </a:buClr>
        <a:buChar char="•"/>
        <a:tabLst>
          <a:tab pos="914377" algn="l"/>
        </a:tabLst>
        <a:defRPr sz="2200" b="1">
          <a:solidFill>
            <a:schemeClr val="tx1"/>
          </a:solidFill>
          <a:latin typeface="+mn-lt"/>
          <a:ea typeface="MS PGothic" pitchFamily="34" charset="-128"/>
        </a:defRPr>
      </a:lvl3pPr>
      <a:lvl4pPr marL="1262031" indent="-233357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DA0202"/>
        </a:buClr>
        <a:buChar char="–"/>
        <a:tabLst>
          <a:tab pos="914377" algn="l"/>
        </a:tabLst>
        <a:defRPr sz="2200" b="1">
          <a:solidFill>
            <a:schemeClr val="tx1"/>
          </a:solidFill>
          <a:latin typeface="+mn-lt"/>
          <a:ea typeface="MS PGothic" pitchFamily="34" charset="-128"/>
        </a:defRPr>
      </a:lvl4pPr>
      <a:lvl5pPr marL="1600160" indent="-22383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DA0202"/>
        </a:buClr>
        <a:buChar char="»"/>
        <a:tabLst>
          <a:tab pos="914377" algn="l"/>
        </a:tabLst>
        <a:defRPr sz="2200" b="1">
          <a:solidFill>
            <a:schemeClr val="tx1"/>
          </a:solidFill>
          <a:latin typeface="+mn-lt"/>
          <a:ea typeface="MS PGothic" pitchFamily="34" charset="-128"/>
        </a:defRPr>
      </a:lvl5pPr>
      <a:lvl6pPr marL="2057349" indent="-22383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DA0202"/>
        </a:buClr>
        <a:buChar char="»"/>
        <a:tabLst>
          <a:tab pos="914377" algn="l"/>
        </a:tabLst>
        <a:defRPr sz="2200" b="1">
          <a:solidFill>
            <a:schemeClr val="tx1"/>
          </a:solidFill>
          <a:latin typeface="+mn-lt"/>
          <a:ea typeface="ＭＳ Ｐゴシック" pitchFamily="-106" charset="-128"/>
        </a:defRPr>
      </a:lvl6pPr>
      <a:lvl7pPr marL="2514537" indent="-22383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DA0202"/>
        </a:buClr>
        <a:buChar char="»"/>
        <a:tabLst>
          <a:tab pos="914377" algn="l"/>
        </a:tabLst>
        <a:defRPr sz="2200" b="1">
          <a:solidFill>
            <a:schemeClr val="tx1"/>
          </a:solidFill>
          <a:latin typeface="+mn-lt"/>
          <a:ea typeface="ＭＳ Ｐゴシック" pitchFamily="-106" charset="-128"/>
        </a:defRPr>
      </a:lvl7pPr>
      <a:lvl8pPr marL="2971726" indent="-22383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DA0202"/>
        </a:buClr>
        <a:buChar char="»"/>
        <a:tabLst>
          <a:tab pos="914377" algn="l"/>
        </a:tabLst>
        <a:defRPr sz="2200" b="1">
          <a:solidFill>
            <a:schemeClr val="tx1"/>
          </a:solidFill>
          <a:latin typeface="+mn-lt"/>
          <a:ea typeface="ＭＳ Ｐゴシック" pitchFamily="-106" charset="-128"/>
        </a:defRPr>
      </a:lvl8pPr>
      <a:lvl9pPr marL="3428914" indent="-22383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DA0202"/>
        </a:buClr>
        <a:buChar char="»"/>
        <a:tabLst>
          <a:tab pos="914377" algn="l"/>
        </a:tabLst>
        <a:defRPr sz="2200" b="1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3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CE90D5-0EA3-2BC8-B637-574674994CFB}"/>
              </a:ext>
            </a:extLst>
          </p:cNvPr>
          <p:cNvGrpSpPr/>
          <p:nvPr/>
        </p:nvGrpSpPr>
        <p:grpSpPr>
          <a:xfrm>
            <a:off x="9951258" y="5972631"/>
            <a:ext cx="2213298" cy="807973"/>
            <a:chOff x="9951258" y="5972631"/>
            <a:chExt cx="2213298" cy="807973"/>
          </a:xfrm>
        </p:grpSpPr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56A46BBE-7A4F-5652-3DA4-49DF8401F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66927" y="6249630"/>
              <a:ext cx="1941102" cy="5309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A1EBCB-2F24-2C3E-CA53-B5949ECB3B64}"/>
                </a:ext>
              </a:extLst>
            </p:cNvPr>
            <p:cNvSpPr txBox="1"/>
            <p:nvPr/>
          </p:nvSpPr>
          <p:spPr>
            <a:xfrm>
              <a:off x="9951258" y="5972631"/>
              <a:ext cx="22132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ng-Space-VLBI Workshop, Oct 22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A5F4A30E-71FC-EC4C-77C3-FCAD6C46CA06}"/>
              </a:ext>
            </a:extLst>
          </p:cNvPr>
          <p:cNvSpPr txBox="1">
            <a:spLocks/>
          </p:cNvSpPr>
          <p:nvPr/>
        </p:nvSpPr>
        <p:spPr>
          <a:xfrm>
            <a:off x="521879" y="588492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b="1" i="1" dirty="0">
                <a:solidFill>
                  <a:srgbClr val="071F51"/>
                </a:solidFill>
              </a:rPr>
              <a:t>Time &amp; Frequency References for (sub-)mm Space VLBI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EB3D48-6FAB-62D7-DCC3-7936C3740038}"/>
              </a:ext>
            </a:extLst>
          </p:cNvPr>
          <p:cNvSpPr txBox="1"/>
          <p:nvPr/>
        </p:nvSpPr>
        <p:spPr>
          <a:xfrm>
            <a:off x="624623" y="1725685"/>
            <a:ext cx="426302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i="1" dirty="0"/>
          </a:p>
          <a:p>
            <a:r>
              <a:rPr lang="en-US" sz="2000" i="1" dirty="0">
                <a:solidFill>
                  <a:srgbClr val="912F47"/>
                </a:solidFill>
                <a:latin typeface="Calibri" panose="020F0502020204030204" pitchFamily="34" charset="0"/>
              </a:rPr>
              <a:t>T. K. Sridharan</a:t>
            </a:r>
          </a:p>
          <a:p>
            <a:r>
              <a:rPr lang="en-US" sz="2000" i="1" dirty="0">
                <a:solidFill>
                  <a:srgbClr val="061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 Calibration Scientist, </a:t>
            </a:r>
            <a:r>
              <a:rPr lang="en-US" sz="2000" i="1" dirty="0" err="1">
                <a:solidFill>
                  <a:srgbClr val="061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ngVLA</a:t>
            </a:r>
            <a:endParaRPr lang="en-US" sz="2000" i="1" dirty="0">
              <a:solidFill>
                <a:srgbClr val="061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Radio Astronomy Observatory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4860A2-0884-FDF4-4A0D-3961EC14B513}"/>
              </a:ext>
            </a:extLst>
          </p:cNvPr>
          <p:cNvSpPr txBox="1"/>
          <p:nvPr/>
        </p:nvSpPr>
        <p:spPr>
          <a:xfrm>
            <a:off x="624623" y="3066210"/>
            <a:ext cx="7898829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8E2E46"/>
                </a:solidFill>
              </a:rPr>
              <a:t>Shep </a:t>
            </a:r>
            <a:r>
              <a:rPr lang="en-US" sz="2000" i="1" dirty="0" err="1">
                <a:solidFill>
                  <a:srgbClr val="8E2E46"/>
                </a:solidFill>
              </a:rPr>
              <a:t>Doeleman</a:t>
            </a:r>
            <a:r>
              <a:rPr lang="en-US" sz="2000" i="1" dirty="0">
                <a:solidFill>
                  <a:srgbClr val="8E2E46"/>
                </a:solidFill>
              </a:rPr>
              <a:t>, Michael Johnson, Kari Haworth 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CfA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Harvard &amp; Smithsonian</a:t>
            </a:r>
          </a:p>
          <a:p>
            <a:endParaRPr lang="en-US" i="1" dirty="0"/>
          </a:p>
          <a:p>
            <a:r>
              <a:rPr lang="en-US" sz="2000" i="1" dirty="0">
                <a:solidFill>
                  <a:srgbClr val="912F47"/>
                </a:solidFill>
              </a:rPr>
              <a:t>Guangning Yang, Kenji Numata, Anthony Yu, Peter </a:t>
            </a:r>
            <a:r>
              <a:rPr lang="en-US" sz="2000" i="1" dirty="0" err="1">
                <a:solidFill>
                  <a:srgbClr val="912F47"/>
                </a:solidFill>
              </a:rPr>
              <a:t>Kurczynski</a:t>
            </a:r>
            <a:r>
              <a:rPr lang="en-US" sz="2000" i="1" dirty="0">
                <a:solidFill>
                  <a:srgbClr val="912F47"/>
                </a:solidFill>
              </a:rPr>
              <a:t>, </a:t>
            </a:r>
            <a:r>
              <a:rPr lang="en-US" sz="2000" i="1" dirty="0" err="1">
                <a:solidFill>
                  <a:srgbClr val="912F47"/>
                </a:solidFill>
              </a:rPr>
              <a:t>Eliad</a:t>
            </a:r>
            <a:r>
              <a:rPr lang="en-US" sz="2000" i="1" dirty="0">
                <a:solidFill>
                  <a:srgbClr val="912F47"/>
                </a:solidFill>
              </a:rPr>
              <a:t> </a:t>
            </a:r>
            <a:r>
              <a:rPr lang="en-US" sz="2000" i="1" dirty="0" err="1">
                <a:solidFill>
                  <a:srgbClr val="912F47"/>
                </a:solidFill>
              </a:rPr>
              <a:t>Peretz</a:t>
            </a:r>
            <a:r>
              <a:rPr lang="en-US" sz="2000" i="1" dirty="0"/>
              <a:t> 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 Goddard</a:t>
            </a:r>
          </a:p>
          <a:p>
            <a:endParaRPr lang="en-US" i="1" dirty="0"/>
          </a:p>
          <a:p>
            <a:r>
              <a:rPr lang="en-US" sz="2000" i="1" dirty="0">
                <a:solidFill>
                  <a:srgbClr val="912F47"/>
                </a:solidFill>
              </a:rPr>
              <a:t>Nathan Newbury, Laura Sinclair 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NIST</a:t>
            </a:r>
          </a:p>
          <a:p>
            <a:endParaRPr lang="en-US" i="1" dirty="0"/>
          </a:p>
          <a:p>
            <a:r>
              <a:rPr lang="en-US" sz="2000" i="1" dirty="0">
                <a:solidFill>
                  <a:srgbClr val="8E2E46"/>
                </a:solidFill>
              </a:rPr>
              <a:t>Jade Wang, Neal </a:t>
            </a:r>
            <a:r>
              <a:rPr lang="en-US" sz="2000" i="1" dirty="0" err="1">
                <a:solidFill>
                  <a:srgbClr val="8E2E46"/>
                </a:solidFill>
              </a:rPr>
              <a:t>Spellmeyer</a:t>
            </a:r>
            <a:r>
              <a:rPr lang="en-US" sz="2000" i="1" dirty="0">
                <a:solidFill>
                  <a:srgbClr val="8E2E46"/>
                </a:solidFill>
              </a:rPr>
              <a:t> 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 - Lincoln Laboratory </a:t>
            </a:r>
          </a:p>
        </p:txBody>
      </p:sp>
    </p:spTree>
    <p:extLst>
      <p:ext uri="{BB962C8B-B14F-4D97-AF65-F5344CB8AC3E}">
        <p14:creationId xmlns:p14="http://schemas.microsoft.com/office/powerpoint/2010/main" val="336517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6A46BBE-7A4F-5652-3DA4-49DF8401F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927" y="6249630"/>
            <a:ext cx="1941102" cy="530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6009E-9DFF-E241-A293-184CAB12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213" y="1413352"/>
            <a:ext cx="8008150" cy="38458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5F4A30E-71FC-EC4C-77C3-FCAD6C46CA06}"/>
              </a:ext>
            </a:extLst>
          </p:cNvPr>
          <p:cNvSpPr txBox="1">
            <a:spLocks/>
          </p:cNvSpPr>
          <p:nvPr/>
        </p:nvSpPr>
        <p:spPr>
          <a:xfrm>
            <a:off x="624623" y="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>
                <a:solidFill>
                  <a:srgbClr val="8D2F47"/>
                </a:solidFill>
              </a:rPr>
              <a:t>O-TWTFT - NIST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EB3D48-6FAB-62D7-DCC3-7936C3740038}"/>
                  </a:ext>
                </a:extLst>
              </p:cNvPr>
              <p:cNvSpPr txBox="1"/>
              <p:nvPr/>
            </p:nvSpPr>
            <p:spPr>
              <a:xfrm>
                <a:off x="7874852" y="1598789"/>
                <a:ext cx="4499565" cy="42503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ADEV        &lt;&lt;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US" dirty="0"/>
                  <a:t>  @ 10-20s (differential)</a:t>
                </a:r>
              </a:p>
              <a:p>
                <a:r>
                  <a:rPr lang="en-US" dirty="0"/>
                  <a:t>          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en-US" dirty="0"/>
                  <a:t> Master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TRL            5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Can share </a:t>
                </a:r>
                <a:r>
                  <a:rPr lang="en-US" dirty="0" err="1"/>
                  <a:t>SWaP</a:t>
                </a:r>
                <a:r>
                  <a:rPr lang="en-US" dirty="0"/>
                  <a:t> with optical comm.</a:t>
                </a:r>
              </a:p>
              <a:p>
                <a:r>
                  <a:rPr lang="en-US" dirty="0"/>
                  <a:t>     </a:t>
                </a:r>
                <a:r>
                  <a:rPr lang="en-US" i="1" dirty="0">
                    <a:solidFill>
                      <a:srgbClr val="B636EC"/>
                    </a:solidFill>
                  </a:rPr>
                  <a:t>(Jade Wang’s upcoming talk) </a:t>
                </a:r>
              </a:p>
              <a:p>
                <a:endParaRPr lang="en-US" i="1" dirty="0">
                  <a:solidFill>
                    <a:srgbClr val="B636EC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Low added </a:t>
                </a:r>
                <a:r>
                  <a:rPr lang="en-US" dirty="0" err="1"/>
                  <a:t>SWaP</a:t>
                </a:r>
                <a:endParaRPr lang="en-US" dirty="0"/>
              </a:p>
              <a:p>
                <a:r>
                  <a:rPr lang="en-US" dirty="0"/>
                  <a:t>     few lt. - few kg. - ~ 30W, as low as 20 W</a:t>
                </a:r>
              </a:p>
              <a:p>
                <a:endParaRPr lang="en-US" i="1" dirty="0">
                  <a:solidFill>
                    <a:srgbClr val="B636EC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Further developments afoot (NIST)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GEO delay question – solution exists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 show stoppers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EB3D48-6FAB-62D7-DCC3-7936C3740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852" y="1598789"/>
                <a:ext cx="4499565" cy="4250394"/>
              </a:xfrm>
              <a:prstGeom prst="rect">
                <a:avLst/>
              </a:prstGeom>
              <a:blipFill>
                <a:blip r:embed="rId4"/>
                <a:stretch>
                  <a:fillRect l="-1127" t="-595"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9173F3F-6463-9B45-896F-A6D9AE2C64BE}"/>
              </a:ext>
            </a:extLst>
          </p:cNvPr>
          <p:cNvSpPr txBox="1"/>
          <p:nvPr/>
        </p:nvSpPr>
        <p:spPr>
          <a:xfrm>
            <a:off x="9425685" y="5969312"/>
            <a:ext cx="2662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T.K.Sridharan, EHE Engineering Study, 05/27/22</a:t>
            </a:r>
          </a:p>
        </p:txBody>
      </p:sp>
    </p:spTree>
    <p:extLst>
      <p:ext uri="{BB962C8B-B14F-4D97-AF65-F5344CB8AC3E}">
        <p14:creationId xmlns:p14="http://schemas.microsoft.com/office/powerpoint/2010/main" val="831170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9DC34-39A9-4C5D-89B4-E7B02FA5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PEACOCS over a 300-km Turbulent Air Path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4D4E17-159C-48EE-978B-E5A7D362AC52}"/>
              </a:ext>
            </a:extLst>
          </p:cNvPr>
          <p:cNvGrpSpPr/>
          <p:nvPr/>
        </p:nvGrpSpPr>
        <p:grpSpPr>
          <a:xfrm>
            <a:off x="1098061" y="1207548"/>
            <a:ext cx="9641420" cy="5583219"/>
            <a:chOff x="3900237" y="2751002"/>
            <a:chExt cx="4386335" cy="21644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F211A4-0635-467A-BEF0-3DE942092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8112" b="23159"/>
            <a:stretch/>
          </p:blipFill>
          <p:spPr>
            <a:xfrm>
              <a:off x="3924300" y="2751002"/>
              <a:ext cx="4343400" cy="1355996"/>
            </a:xfrm>
            <a:prstGeom prst="rect">
              <a:avLst/>
            </a:prstGeom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BB423F7-F5B6-4AC9-B7D0-31E706A349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660" y="3818163"/>
              <a:ext cx="1463040" cy="109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1A13F3FE-CB49-4FAD-A9EE-08374CE6C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3818163"/>
              <a:ext cx="1463040" cy="10972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89278E-DD2B-4E7B-BF0F-DF0CEA816DB6}"/>
                </a:ext>
              </a:extLst>
            </p:cNvPr>
            <p:cNvSpPr txBox="1"/>
            <p:nvPr/>
          </p:nvSpPr>
          <p:spPr>
            <a:xfrm>
              <a:off x="7661283" y="3138627"/>
              <a:ext cx="349472" cy="155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Maui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E9ACCF-6BBA-417B-A6D4-9F1936BFFB8C}"/>
                </a:ext>
              </a:extLst>
            </p:cNvPr>
            <p:cNvSpPr txBox="1"/>
            <p:nvPr/>
          </p:nvSpPr>
          <p:spPr>
            <a:xfrm>
              <a:off x="3924161" y="2872324"/>
              <a:ext cx="453029" cy="155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Hawaii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CAA354-5F8E-4AF1-84B1-C8AACEB83894}"/>
                </a:ext>
              </a:extLst>
            </p:cNvPr>
            <p:cNvSpPr txBox="1"/>
            <p:nvPr/>
          </p:nvSpPr>
          <p:spPr>
            <a:xfrm>
              <a:off x="3900237" y="3818163"/>
              <a:ext cx="1463040" cy="39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2 PEACOCS Systems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Hawaii (Mauna Loa Observatory)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066F1D-959F-46DA-B866-76B7EA9299A4}"/>
                </a:ext>
              </a:extLst>
            </p:cNvPr>
            <p:cNvSpPr txBox="1"/>
            <p:nvPr/>
          </p:nvSpPr>
          <p:spPr>
            <a:xfrm>
              <a:off x="6830051" y="3786354"/>
              <a:ext cx="1456521" cy="274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Cateye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 Retroreflector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Maui (Haleakala Summit)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77847B6-0D1A-403D-966B-E730F74223BC}"/>
                </a:ext>
              </a:extLst>
            </p:cNvPr>
            <p:cNvGrpSpPr/>
            <p:nvPr/>
          </p:nvGrpSpPr>
          <p:grpSpPr>
            <a:xfrm>
              <a:off x="4349674" y="3087583"/>
              <a:ext cx="75288" cy="78293"/>
              <a:chOff x="1326721" y="2487952"/>
              <a:chExt cx="215978" cy="24402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060AD15-2C3B-44DC-AEB0-4E728F9E46BF}"/>
                  </a:ext>
                </a:extLst>
              </p:cNvPr>
              <p:cNvSpPr/>
              <p:nvPr/>
            </p:nvSpPr>
            <p:spPr>
              <a:xfrm>
                <a:off x="1326721" y="2588931"/>
                <a:ext cx="215978" cy="14305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F02FAB5F-3AB0-4CA0-8252-7E065ABC6C9A}"/>
                  </a:ext>
                </a:extLst>
              </p:cNvPr>
              <p:cNvSpPr/>
              <p:nvPr/>
            </p:nvSpPr>
            <p:spPr>
              <a:xfrm>
                <a:off x="1326721" y="2487952"/>
                <a:ext cx="215978" cy="201954"/>
              </a:xfrm>
              <a:prstGeom prst="arc">
                <a:avLst>
                  <a:gd name="adj1" fmla="val 10714071"/>
                  <a:gd name="adj2" fmla="val 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64C563DE-6B36-406D-A99B-216E30E9FE15}"/>
                  </a:ext>
                </a:extLst>
              </p:cNvPr>
              <p:cNvSpPr/>
              <p:nvPr/>
            </p:nvSpPr>
            <p:spPr>
              <a:xfrm>
                <a:off x="1326721" y="2487952"/>
                <a:ext cx="215978" cy="201954"/>
              </a:xfrm>
              <a:prstGeom prst="arc">
                <a:avLst>
                  <a:gd name="adj1" fmla="val 19274935"/>
                  <a:gd name="adj2" fmla="val 20544842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C771F13-E19B-452D-8F13-B18504229DF4}"/>
                </a:ext>
              </a:extLst>
            </p:cNvPr>
            <p:cNvSpPr/>
            <p:nvPr/>
          </p:nvSpPr>
          <p:spPr>
            <a:xfrm>
              <a:off x="7813359" y="3349445"/>
              <a:ext cx="45719" cy="8858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9CF6950-9DC5-450D-BD0A-E6E5AC36FD78}"/>
                </a:ext>
              </a:extLst>
            </p:cNvPr>
            <p:cNvCxnSpPr>
              <a:stCxn id="16" idx="0"/>
              <a:endCxn id="17" idx="1"/>
            </p:cNvCxnSpPr>
            <p:nvPr/>
          </p:nvCxnSpPr>
          <p:spPr>
            <a:xfrm>
              <a:off x="4414848" y="3097883"/>
              <a:ext cx="3398510" cy="295852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989DB0D-3DD2-4E3B-B674-DAB0021B6795}"/>
              </a:ext>
            </a:extLst>
          </p:cNvPr>
          <p:cNvSpPr txBox="1"/>
          <p:nvPr/>
        </p:nvSpPr>
        <p:spPr>
          <a:xfrm>
            <a:off x="5569253" y="2077667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150 km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0A6B645-3F9C-468E-B685-21620E12EF66}"/>
              </a:ext>
            </a:extLst>
          </p:cNvPr>
          <p:cNvCxnSpPr>
            <a:cxnSpLocks/>
          </p:cNvCxnSpPr>
          <p:nvPr/>
        </p:nvCxnSpPr>
        <p:spPr>
          <a:xfrm>
            <a:off x="2668382" y="5264325"/>
            <a:ext cx="7131442" cy="535862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451D3D-DDAE-4E69-8302-A724BD841D5D}"/>
              </a:ext>
            </a:extLst>
          </p:cNvPr>
          <p:cNvCxnSpPr>
            <a:cxnSpLocks/>
          </p:cNvCxnSpPr>
          <p:nvPr/>
        </p:nvCxnSpPr>
        <p:spPr>
          <a:xfrm>
            <a:off x="2626900" y="5344832"/>
            <a:ext cx="7122239" cy="425875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C1CD729-1CAB-4B8A-83B7-B2EF079498A9}"/>
              </a:ext>
            </a:extLst>
          </p:cNvPr>
          <p:cNvSpPr txBox="1"/>
          <p:nvPr/>
        </p:nvSpPr>
        <p:spPr>
          <a:xfrm>
            <a:off x="4712340" y="4120592"/>
            <a:ext cx="2675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Google Earth Image with Relief exaggerated by 3X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C0D0A-DF08-519C-B719-AD01BC9CD9E4}"/>
              </a:ext>
            </a:extLst>
          </p:cNvPr>
          <p:cNvSpPr txBox="1"/>
          <p:nvPr/>
        </p:nvSpPr>
        <p:spPr>
          <a:xfrm>
            <a:off x="4461591" y="5960468"/>
            <a:ext cx="3044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8E2E46"/>
                </a:solidFill>
              </a:rPr>
              <a:t>Sinclair, Newbury et al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4B49D4-3418-3690-EF94-30D806070725}"/>
              </a:ext>
            </a:extLst>
          </p:cNvPr>
          <p:cNvSpPr txBox="1"/>
          <p:nvPr/>
        </p:nvSpPr>
        <p:spPr>
          <a:xfrm>
            <a:off x="3285937" y="1377081"/>
            <a:ext cx="5530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8E2E46"/>
                </a:solidFill>
              </a:rPr>
              <a:t>Photon Efficient…;  ~ 1 photon every 60 pulses</a:t>
            </a:r>
          </a:p>
        </p:txBody>
      </p:sp>
    </p:spTree>
    <p:extLst>
      <p:ext uri="{BB962C8B-B14F-4D97-AF65-F5344CB8AC3E}">
        <p14:creationId xmlns:p14="http://schemas.microsoft.com/office/powerpoint/2010/main" val="2877071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50" descr="Chart, line chart&#10;&#10;Description automatically generated">
            <a:extLst>
              <a:ext uri="{FF2B5EF4-FFF2-40B4-BE49-F238E27FC236}">
                <a16:creationId xmlns:a16="http://schemas.microsoft.com/office/drawing/2014/main" id="{CE68C0BB-FEFE-4F84-A452-B13C857D5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2" y="1672833"/>
            <a:ext cx="5714286" cy="5028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DAF7B3-D92D-402F-B091-EFBEC95D3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Synchronization Across 300 km of Air:</a:t>
            </a:r>
            <a:br>
              <a:rPr lang="en-US" sz="3600" dirty="0"/>
            </a:br>
            <a:r>
              <a:rPr lang="en-US" sz="3600" dirty="0"/>
              <a:t>Instability of PEACOCS Time Transfer</a:t>
            </a:r>
          </a:p>
        </p:txBody>
      </p:sp>
      <p:pic>
        <p:nvPicPr>
          <p:cNvPr id="194" name="Picture 193" descr="Chart, line chart&#10;&#10;Description automatically generated">
            <a:extLst>
              <a:ext uri="{FF2B5EF4-FFF2-40B4-BE49-F238E27FC236}">
                <a16:creationId xmlns:a16="http://schemas.microsoft.com/office/drawing/2014/main" id="{2ADCB08E-431B-4DF8-9220-8475FE58E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21" y="1672833"/>
            <a:ext cx="5714286" cy="5028571"/>
          </a:xfrm>
          <a:prstGeom prst="rect">
            <a:avLst/>
          </a:prstGeom>
        </p:spPr>
      </p:pic>
      <p:sp>
        <p:nvSpPr>
          <p:cNvPr id="200" name="Oval 199">
            <a:extLst>
              <a:ext uri="{FF2B5EF4-FFF2-40B4-BE49-F238E27FC236}">
                <a16:creationId xmlns:a16="http://schemas.microsoft.com/office/drawing/2014/main" id="{19BA8229-C412-4393-A8B2-6171BCC0D86D}"/>
              </a:ext>
            </a:extLst>
          </p:cNvPr>
          <p:cNvSpPr/>
          <p:nvPr/>
        </p:nvSpPr>
        <p:spPr>
          <a:xfrm>
            <a:off x="2499953" y="1583689"/>
            <a:ext cx="206712" cy="18856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C0053783-8795-4FDE-8139-0677BEDBB493}"/>
              </a:ext>
            </a:extLst>
          </p:cNvPr>
          <p:cNvSpPr txBox="1"/>
          <p:nvPr/>
        </p:nvSpPr>
        <p:spPr>
          <a:xfrm>
            <a:off x="2750645" y="1493304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2-km link, 3 </a:t>
            </a:r>
            <a:r>
              <a:rPr lang="en-US" dirty="0" err="1"/>
              <a:t>mW</a:t>
            </a:r>
            <a:r>
              <a:rPr lang="en-US" dirty="0"/>
              <a:t> launch power</a:t>
            </a: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03333D7F-A146-467E-86B3-AA583D433F09}"/>
              </a:ext>
            </a:extLst>
          </p:cNvPr>
          <p:cNvSpPr/>
          <p:nvPr/>
        </p:nvSpPr>
        <p:spPr>
          <a:xfrm>
            <a:off x="6350322" y="1572257"/>
            <a:ext cx="206712" cy="1885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38FDA97-ABB8-4C3F-9D66-5A79B34B8FEB}"/>
              </a:ext>
            </a:extLst>
          </p:cNvPr>
          <p:cNvSpPr txBox="1"/>
          <p:nvPr/>
        </p:nvSpPr>
        <p:spPr>
          <a:xfrm>
            <a:off x="6564762" y="1483002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System Noise Floor: 0 km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160E97-C3B9-4B1B-BB07-661559F675DC}"/>
              </a:ext>
            </a:extLst>
          </p:cNvPr>
          <p:cNvGrpSpPr/>
          <p:nvPr/>
        </p:nvGrpSpPr>
        <p:grpSpPr>
          <a:xfrm>
            <a:off x="2499953" y="1123972"/>
            <a:ext cx="7652937" cy="399692"/>
            <a:chOff x="5102569" y="1117425"/>
            <a:chExt cx="7652937" cy="39969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1D58112-A5BE-4E8C-8D9E-1F47619A3E32}"/>
                </a:ext>
              </a:extLst>
            </p:cNvPr>
            <p:cNvSpPr/>
            <p:nvPr/>
          </p:nvSpPr>
          <p:spPr>
            <a:xfrm>
              <a:off x="5102569" y="1238170"/>
              <a:ext cx="206712" cy="1885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562247-B521-4D02-8CFE-33A4CA40B67F}"/>
                </a:ext>
              </a:extLst>
            </p:cNvPr>
            <p:cNvSpPr txBox="1"/>
            <p:nvPr/>
          </p:nvSpPr>
          <p:spPr>
            <a:xfrm>
              <a:off x="5353261" y="1147785"/>
              <a:ext cx="3531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300-km link, 3 </a:t>
              </a:r>
              <a:r>
                <a:rPr lang="en-US" dirty="0" err="1"/>
                <a:t>mW</a:t>
              </a:r>
              <a:r>
                <a:rPr lang="en-US" dirty="0"/>
                <a:t> launch power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51AB51C-6841-4BE3-805E-B5985D6CB74F}"/>
                </a:ext>
              </a:extLst>
            </p:cNvPr>
            <p:cNvSpPr/>
            <p:nvPr/>
          </p:nvSpPr>
          <p:spPr>
            <a:xfrm>
              <a:off x="8936581" y="1205777"/>
              <a:ext cx="206712" cy="188562"/>
            </a:xfrm>
            <a:prstGeom prst="ellipse">
              <a:avLst/>
            </a:prstGeom>
            <a:solidFill>
              <a:srgbClr val="00CC66"/>
            </a:solidFill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5478E0-C0F3-4486-A569-CD4A2BCF3CE3}"/>
                </a:ext>
              </a:extLst>
            </p:cNvPr>
            <p:cNvSpPr txBox="1"/>
            <p:nvPr/>
          </p:nvSpPr>
          <p:spPr>
            <a:xfrm>
              <a:off x="9159650" y="1117425"/>
              <a:ext cx="3595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300-km link, 32 </a:t>
              </a:r>
              <a:r>
                <a:rPr lang="en-US" dirty="0" err="1"/>
                <a:t>uW</a:t>
              </a:r>
              <a:r>
                <a:rPr lang="en-US" dirty="0"/>
                <a:t> launch power</a:t>
              </a:r>
            </a:p>
          </p:txBody>
        </p:sp>
      </p:grpSp>
      <p:sp>
        <p:nvSpPr>
          <p:cNvPr id="18" name="Right Brace 17">
            <a:extLst>
              <a:ext uri="{FF2B5EF4-FFF2-40B4-BE49-F238E27FC236}">
                <a16:creationId xmlns:a16="http://schemas.microsoft.com/office/drawing/2014/main" id="{F1C5E2C9-E5B5-4524-A5FB-D1565F4DF2ED}"/>
              </a:ext>
            </a:extLst>
          </p:cNvPr>
          <p:cNvSpPr/>
          <p:nvPr/>
        </p:nvSpPr>
        <p:spPr>
          <a:xfrm>
            <a:off x="5577888" y="4913333"/>
            <a:ext cx="245396" cy="53697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DE8F93-8810-485F-A098-8BDF4E10C90D}"/>
              </a:ext>
            </a:extLst>
          </p:cNvPr>
          <p:cNvSpPr txBox="1"/>
          <p:nvPr/>
        </p:nvSpPr>
        <p:spPr>
          <a:xfrm>
            <a:off x="5907796" y="4913333"/>
            <a:ext cx="167865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State of the Art Optical Atomic Clocks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2928BB-0222-A2DF-EC13-EE84106F74AD}"/>
              </a:ext>
            </a:extLst>
          </p:cNvPr>
          <p:cNvSpPr txBox="1"/>
          <p:nvPr/>
        </p:nvSpPr>
        <p:spPr>
          <a:xfrm>
            <a:off x="4915077" y="6442732"/>
            <a:ext cx="3044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8E2E46"/>
                </a:solidFill>
              </a:rPr>
              <a:t>Sinclair, Newbury et al 2022</a:t>
            </a:r>
          </a:p>
        </p:txBody>
      </p:sp>
    </p:spTree>
    <p:extLst>
      <p:ext uri="{BB962C8B-B14F-4D97-AF65-F5344CB8AC3E}">
        <p14:creationId xmlns:p14="http://schemas.microsoft.com/office/powerpoint/2010/main" val="340110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A5238-5F66-4E88-A9D2-87E0028E0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What’s Next?</a:t>
            </a:r>
            <a:br>
              <a:rPr lang="en-US" sz="3600" dirty="0"/>
            </a:br>
            <a:r>
              <a:rPr lang="en-US" sz="3600" dirty="0"/>
              <a:t>Faster, Farther, and in a Smaller Package…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F6E774-7DE4-4D6F-80DD-1179EE7C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FCAA1A-7FC9-3F46-ABEC-D2898EAEB0BC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41110A8-6601-49D7-8862-7E3925D4673F}"/>
              </a:ext>
            </a:extLst>
          </p:cNvPr>
          <p:cNvGrpSpPr/>
          <p:nvPr/>
        </p:nvGrpSpPr>
        <p:grpSpPr>
          <a:xfrm>
            <a:off x="1660093" y="1075765"/>
            <a:ext cx="7712507" cy="5782235"/>
            <a:chOff x="261599" y="994842"/>
            <a:chExt cx="7824913" cy="586315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26F885-5506-443E-BB8D-A445DF787CE5}"/>
                </a:ext>
              </a:extLst>
            </p:cNvPr>
            <p:cNvSpPr txBox="1"/>
            <p:nvPr/>
          </p:nvSpPr>
          <p:spPr>
            <a:xfrm>
              <a:off x="2881276" y="994842"/>
              <a:ext cx="1944433" cy="515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Satellite</a:t>
              </a: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(ground-to-GEO)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889B29B-F5FA-4B34-A361-A6F51C9DAFEC}"/>
                </a:ext>
              </a:extLst>
            </p:cNvPr>
            <p:cNvGrpSpPr/>
            <p:nvPr/>
          </p:nvGrpSpPr>
          <p:grpSpPr>
            <a:xfrm>
              <a:off x="261599" y="1318961"/>
              <a:ext cx="7824913" cy="5539039"/>
              <a:chOff x="348200" y="575845"/>
              <a:chExt cx="8689151" cy="6279395"/>
            </a:xfrm>
          </p:grpSpPr>
          <p:sp>
            <p:nvSpPr>
              <p:cNvPr id="8" name="Rectangle: Rounded Corners 3">
                <a:extLst>
                  <a:ext uri="{FF2B5EF4-FFF2-40B4-BE49-F238E27FC236}">
                    <a16:creationId xmlns:a16="http://schemas.microsoft.com/office/drawing/2014/main" id="{2FC5594F-910B-4556-A085-681CDEC2BC3D}"/>
                  </a:ext>
                </a:extLst>
              </p:cNvPr>
              <p:cNvSpPr/>
              <p:nvPr/>
            </p:nvSpPr>
            <p:spPr>
              <a:xfrm>
                <a:off x="1751044" y="2990799"/>
                <a:ext cx="7084826" cy="3151336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  <a:alpha val="1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D78A632-F755-41D6-A5DE-10F7919A016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767754" y="575845"/>
                <a:ext cx="20413" cy="5546926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A1301C8-9455-4806-A748-79D36CA846D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767755" y="6122771"/>
                <a:ext cx="7051404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EEEF32-97E8-4B06-99E8-1AD47E65ADAD}"/>
                  </a:ext>
                </a:extLst>
              </p:cNvPr>
              <p:cNvSpPr txBox="1"/>
              <p:nvPr/>
            </p:nvSpPr>
            <p:spPr>
              <a:xfrm>
                <a:off x="4863222" y="6455130"/>
                <a:ext cx="104932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Velocity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2FA4A6-9C39-4258-9C26-3522A1487F41}"/>
                  </a:ext>
                </a:extLst>
              </p:cNvPr>
              <p:cNvSpPr txBox="1"/>
              <p:nvPr/>
            </p:nvSpPr>
            <p:spPr>
              <a:xfrm rot="16200000">
                <a:off x="-26582" y="3402678"/>
                <a:ext cx="1149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Distance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5EE9D5-1F0A-422A-B11A-B490C6E57AF2}"/>
                  </a:ext>
                </a:extLst>
              </p:cNvPr>
              <p:cNvSpPr txBox="1"/>
              <p:nvPr/>
            </p:nvSpPr>
            <p:spPr>
              <a:xfrm>
                <a:off x="776286" y="3720286"/>
                <a:ext cx="956243" cy="3838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100 km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ED15A36-66FD-40F6-9590-7FFE9C9268D4}"/>
                  </a:ext>
                </a:extLst>
              </p:cNvPr>
              <p:cNvSpPr txBox="1"/>
              <p:nvPr/>
            </p:nvSpPr>
            <p:spPr>
              <a:xfrm>
                <a:off x="834537" y="4809656"/>
                <a:ext cx="805736" cy="3643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10 km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2BD707F-FF83-4A48-9F0D-934E160049E9}"/>
                  </a:ext>
                </a:extLst>
              </p:cNvPr>
              <p:cNvSpPr txBox="1"/>
              <p:nvPr/>
            </p:nvSpPr>
            <p:spPr>
              <a:xfrm>
                <a:off x="3960276" y="6175635"/>
                <a:ext cx="878169" cy="364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25 m/s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5F092D4-ACC5-43B0-82F7-33CE69FCA81F}"/>
                  </a:ext>
                </a:extLst>
              </p:cNvPr>
              <p:cNvSpPr txBox="1"/>
              <p:nvPr/>
            </p:nvSpPr>
            <p:spPr>
              <a:xfrm>
                <a:off x="6279571" y="6175635"/>
                <a:ext cx="998891" cy="364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175 m/s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8A2BBF-8FC6-4E70-965A-882D03808CE3}"/>
                  </a:ext>
                </a:extLst>
              </p:cNvPr>
              <p:cNvSpPr txBox="1"/>
              <p:nvPr/>
            </p:nvSpPr>
            <p:spPr>
              <a:xfrm>
                <a:off x="2066314" y="6177298"/>
                <a:ext cx="757447" cy="364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0 m/s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4C962F3-D7D1-480E-B2EA-CB94D3BEB138}"/>
                  </a:ext>
                </a:extLst>
              </p:cNvPr>
              <p:cNvSpPr/>
              <p:nvPr/>
            </p:nvSpPr>
            <p:spPr>
              <a:xfrm>
                <a:off x="4157010" y="5789294"/>
                <a:ext cx="137160" cy="13715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E57D6F9-37B5-4C45-8302-46BFBD7C1B74}"/>
                  </a:ext>
                </a:extLst>
              </p:cNvPr>
              <p:cNvSpPr/>
              <p:nvPr/>
            </p:nvSpPr>
            <p:spPr>
              <a:xfrm>
                <a:off x="2114859" y="4945652"/>
                <a:ext cx="137160" cy="13715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E46C1F5-EB0B-47C8-B375-1EF8D8A9B7B1}"/>
                  </a:ext>
                </a:extLst>
              </p:cNvPr>
              <p:cNvSpPr/>
              <p:nvPr/>
            </p:nvSpPr>
            <p:spPr>
              <a:xfrm>
                <a:off x="2122685" y="5392060"/>
                <a:ext cx="137160" cy="13716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DE4E9A8-DAC6-463C-BE9D-1F29DE1E1729}"/>
                  </a:ext>
                </a:extLst>
              </p:cNvPr>
              <p:cNvSpPr txBox="1"/>
              <p:nvPr/>
            </p:nvSpPr>
            <p:spPr>
              <a:xfrm>
                <a:off x="834537" y="4311988"/>
                <a:ext cx="805736" cy="3643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30 km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B94F1B1-142E-4E41-99C8-AEB8C429F286}"/>
                  </a:ext>
                </a:extLst>
              </p:cNvPr>
              <p:cNvSpPr/>
              <p:nvPr/>
            </p:nvSpPr>
            <p:spPr>
              <a:xfrm>
                <a:off x="6313350" y="4167976"/>
                <a:ext cx="137160" cy="13716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9154EE1-0496-41F0-95B7-39252410A0F5}"/>
                  </a:ext>
                </a:extLst>
              </p:cNvPr>
              <p:cNvSpPr txBox="1"/>
              <p:nvPr/>
            </p:nvSpPr>
            <p:spPr>
              <a:xfrm>
                <a:off x="2325541" y="4334011"/>
                <a:ext cx="2131075" cy="348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Tahoma"/>
                  </a:rPr>
                  <a:t>Across Boulder N-to-S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E3470DD-6825-48B0-8801-C7C19FEA2A5E}"/>
                  </a:ext>
                </a:extLst>
              </p:cNvPr>
              <p:cNvSpPr txBox="1"/>
              <p:nvPr/>
            </p:nvSpPr>
            <p:spPr>
              <a:xfrm>
                <a:off x="6483834" y="4114544"/>
                <a:ext cx="810082" cy="331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Aircraft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0B7F88F-C8E5-46FE-9C38-ADA507483B80}"/>
                  </a:ext>
                </a:extLst>
              </p:cNvPr>
              <p:cNvSpPr txBox="1"/>
              <p:nvPr/>
            </p:nvSpPr>
            <p:spPr>
              <a:xfrm>
                <a:off x="2369248" y="3287062"/>
                <a:ext cx="2108861" cy="348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Long-range terrestrial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30E4E2F-0759-438D-A15A-A8DDA5D3EE91}"/>
                  </a:ext>
                </a:extLst>
              </p:cNvPr>
              <p:cNvSpPr txBox="1"/>
              <p:nvPr/>
            </p:nvSpPr>
            <p:spPr>
              <a:xfrm>
                <a:off x="6878161" y="910997"/>
                <a:ext cx="21591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Satellite</a:t>
                </a:r>
              </a:p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(ground-to-MEO)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8368551-83EB-4AED-81AE-080F5BE3633F}"/>
                  </a:ext>
                </a:extLst>
              </p:cNvPr>
              <p:cNvSpPr txBox="1"/>
              <p:nvPr/>
            </p:nvSpPr>
            <p:spPr>
              <a:xfrm>
                <a:off x="532338" y="1555997"/>
                <a:ext cx="1235162" cy="3643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10,000 km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8D0E011-144E-40D0-82CC-F0D30CF43FAA}"/>
                  </a:ext>
                </a:extLst>
              </p:cNvPr>
              <p:cNvSpPr txBox="1"/>
              <p:nvPr/>
            </p:nvSpPr>
            <p:spPr>
              <a:xfrm>
                <a:off x="7293916" y="5989064"/>
                <a:ext cx="346990" cy="331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//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051DF86-B35C-46D8-8354-711BE13A11DC}"/>
                  </a:ext>
                </a:extLst>
              </p:cNvPr>
              <p:cNvSpPr txBox="1"/>
              <p:nvPr/>
            </p:nvSpPr>
            <p:spPr>
              <a:xfrm>
                <a:off x="7538389" y="6135370"/>
                <a:ext cx="1097194" cy="364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~ 5 km/s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08A2643-832A-48C3-A452-33624879601E}"/>
                  </a:ext>
                </a:extLst>
              </p:cNvPr>
              <p:cNvSpPr txBox="1"/>
              <p:nvPr/>
            </p:nvSpPr>
            <p:spPr>
              <a:xfrm>
                <a:off x="4304062" y="5673237"/>
                <a:ext cx="1186873" cy="331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Q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uadcopter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A50B2C3-A2E5-4191-AD31-1B9EAAD45FD3}"/>
                  </a:ext>
                </a:extLst>
              </p:cNvPr>
              <p:cNvSpPr txBox="1"/>
              <p:nvPr/>
            </p:nvSpPr>
            <p:spPr>
              <a:xfrm>
                <a:off x="2301748" y="4833385"/>
                <a:ext cx="2176361" cy="348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Across Boulder W-to-E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C40AA58-5033-4DAC-ADF5-2FFD26ADBF3B}"/>
                  </a:ext>
                </a:extLst>
              </p:cNvPr>
              <p:cNvSpPr txBox="1"/>
              <p:nvPr/>
            </p:nvSpPr>
            <p:spPr>
              <a:xfrm>
                <a:off x="2244922" y="5315311"/>
                <a:ext cx="1333465" cy="331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NIST campus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AD8A048-D361-45DA-B028-DDF51A3D19FE}"/>
                  </a:ext>
                </a:extLst>
              </p:cNvPr>
              <p:cNvSpPr txBox="1"/>
              <p:nvPr/>
            </p:nvSpPr>
            <p:spPr>
              <a:xfrm>
                <a:off x="951195" y="5271623"/>
                <a:ext cx="685013" cy="3643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4 km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D0B3198-7DA1-4397-8EB0-70A0D61DDED9}"/>
                  </a:ext>
                </a:extLst>
              </p:cNvPr>
              <p:cNvSpPr/>
              <p:nvPr/>
            </p:nvSpPr>
            <p:spPr>
              <a:xfrm>
                <a:off x="6459768" y="3645756"/>
                <a:ext cx="137160" cy="13716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3C09282-98B7-485A-805B-C37C01F8598B}"/>
                  </a:ext>
                </a:extLst>
              </p:cNvPr>
              <p:cNvSpPr txBox="1"/>
              <p:nvPr/>
            </p:nvSpPr>
            <p:spPr>
              <a:xfrm>
                <a:off x="6650881" y="3539210"/>
                <a:ext cx="1712739" cy="331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Aircraft-to-aircraft</a:t>
                </a:r>
              </a:p>
            </p:txBody>
          </p:sp>
          <p:pic>
            <p:nvPicPr>
              <p:cNvPr id="39" name="Picture 2" descr="Figure caption">
                <a:extLst>
                  <a:ext uri="{FF2B5EF4-FFF2-40B4-BE49-F238E27FC236}">
                    <a16:creationId xmlns:a16="http://schemas.microsoft.com/office/drawing/2014/main" id="{DEA003B6-3B5E-480B-801D-7F31AF0EA4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8389" y="1494233"/>
                <a:ext cx="899955" cy="5349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5E33D91-EF87-4C6A-96B7-8F6EE1B4F471}"/>
                  </a:ext>
                </a:extLst>
              </p:cNvPr>
              <p:cNvSpPr txBox="1"/>
              <p:nvPr/>
            </p:nvSpPr>
            <p:spPr>
              <a:xfrm>
                <a:off x="504616" y="748424"/>
                <a:ext cx="1235162" cy="3643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35,000 km</a:t>
                </a:r>
              </a:p>
            </p:txBody>
          </p:sp>
          <p:pic>
            <p:nvPicPr>
              <p:cNvPr id="41" name="Picture 2" descr="Figure caption">
                <a:extLst>
                  <a:ext uri="{FF2B5EF4-FFF2-40B4-BE49-F238E27FC236}">
                    <a16:creationId xmlns:a16="http://schemas.microsoft.com/office/drawing/2014/main" id="{5C22520E-20E8-43B8-A983-EB09DE6356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1966" y="763169"/>
                <a:ext cx="1049022" cy="623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6401F32-7C93-4251-89DD-0F50D8D0F705}"/>
                  </a:ext>
                </a:extLst>
              </p:cNvPr>
              <p:cNvSpPr/>
              <p:nvPr/>
            </p:nvSpPr>
            <p:spPr>
              <a:xfrm>
                <a:off x="2952771" y="5213439"/>
                <a:ext cx="137160" cy="13715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188C133-FDD7-4491-8ECE-2A6632350263}"/>
                  </a:ext>
                </a:extLst>
              </p:cNvPr>
              <p:cNvSpPr txBox="1"/>
              <p:nvPr/>
            </p:nvSpPr>
            <p:spPr>
              <a:xfrm>
                <a:off x="3085050" y="5106152"/>
                <a:ext cx="2078218" cy="331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Within satellite cluster</a:t>
                </a: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A12DCB7-EEAD-40AD-8EE5-98BE463D74C5}"/>
                </a:ext>
              </a:extLst>
            </p:cNvPr>
            <p:cNvSpPr/>
            <p:nvPr/>
          </p:nvSpPr>
          <p:spPr>
            <a:xfrm>
              <a:off x="1867496" y="4733818"/>
              <a:ext cx="123518" cy="12098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224B94A-4412-453C-86CD-C5AF49C41BC1}"/>
                </a:ext>
              </a:extLst>
            </p:cNvPr>
            <p:cNvSpPr/>
            <p:nvPr/>
          </p:nvSpPr>
          <p:spPr>
            <a:xfrm>
              <a:off x="1871459" y="3803914"/>
              <a:ext cx="123518" cy="12098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A4E0CBD-A295-487F-B642-7ED6996DEB34}"/>
                </a:ext>
              </a:extLst>
            </p:cNvPr>
            <p:cNvSpPr txBox="1"/>
            <p:nvPr/>
          </p:nvSpPr>
          <p:spPr>
            <a:xfrm>
              <a:off x="660004" y="3653674"/>
              <a:ext cx="8611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Tahoma"/>
                </a:rPr>
                <a:t>3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00 km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AB16394-9C18-495A-AF29-762F82E381A6}"/>
                </a:ext>
              </a:extLst>
            </p:cNvPr>
            <p:cNvSpPr txBox="1"/>
            <p:nvPr/>
          </p:nvSpPr>
          <p:spPr>
            <a:xfrm>
              <a:off x="810280" y="5782480"/>
              <a:ext cx="63671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 km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DBB280E-62CC-4107-8D06-F1F256443FC7}"/>
                </a:ext>
              </a:extLst>
            </p:cNvPr>
            <p:cNvSpPr txBox="1"/>
            <p:nvPr/>
          </p:nvSpPr>
          <p:spPr>
            <a:xfrm>
              <a:off x="627153" y="3143353"/>
              <a:ext cx="9733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1000 km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6E702B4-1511-47B3-8FD1-26B1A65FD199}"/>
              </a:ext>
            </a:extLst>
          </p:cNvPr>
          <p:cNvCxnSpPr>
            <a:stCxn id="41" idx="2"/>
          </p:cNvCxnSpPr>
          <p:nvPr/>
        </p:nvCxnSpPr>
        <p:spPr>
          <a:xfrm flipH="1">
            <a:off x="3364665" y="2100817"/>
            <a:ext cx="1862058" cy="1745249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1C9F025-0E00-41A1-A682-6F8055C08B38}"/>
              </a:ext>
            </a:extLst>
          </p:cNvPr>
          <p:cNvSpPr txBox="1"/>
          <p:nvPr/>
        </p:nvSpPr>
        <p:spPr>
          <a:xfrm>
            <a:off x="4432695" y="2736744"/>
            <a:ext cx="1501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Comparable link loss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08D4C8-8BB7-DAD2-45F6-BF11DDBBDAB9}"/>
              </a:ext>
            </a:extLst>
          </p:cNvPr>
          <p:cNvSpPr txBox="1"/>
          <p:nvPr/>
        </p:nvSpPr>
        <p:spPr>
          <a:xfrm>
            <a:off x="9864762" y="2463501"/>
            <a:ext cx="2209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8E2E46"/>
                </a:solidFill>
              </a:rPr>
              <a:t>Also position and </a:t>
            </a:r>
          </a:p>
          <a:p>
            <a:r>
              <a:rPr lang="en-US" sz="2000" i="1" dirty="0">
                <a:solidFill>
                  <a:srgbClr val="8E2E46"/>
                </a:solidFill>
              </a:rPr>
              <a:t>velocity</a:t>
            </a:r>
          </a:p>
          <a:p>
            <a:r>
              <a:rPr lang="en-US" sz="2000" i="1" dirty="0">
                <a:solidFill>
                  <a:srgbClr val="8E2E46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7A4DBB-F56A-95E1-5D4F-ED8B62C7E86D}"/>
              </a:ext>
            </a:extLst>
          </p:cNvPr>
          <p:cNvSpPr txBox="1"/>
          <p:nvPr/>
        </p:nvSpPr>
        <p:spPr>
          <a:xfrm>
            <a:off x="168816" y="6431115"/>
            <a:ext cx="3044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8E2E46"/>
                </a:solidFill>
              </a:rPr>
              <a:t>Sinclair, Newbury et al 2022</a:t>
            </a:r>
          </a:p>
        </p:txBody>
      </p:sp>
    </p:spTree>
    <p:extLst>
      <p:ext uri="{BB962C8B-B14F-4D97-AF65-F5344CB8AC3E}">
        <p14:creationId xmlns:p14="http://schemas.microsoft.com/office/powerpoint/2010/main" val="2627068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6A46BBE-7A4F-5652-3DA4-49DF8401F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927" y="6249630"/>
            <a:ext cx="1941102" cy="530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5F4A30E-71FC-EC4C-77C3-FCAD6C46CA06}"/>
              </a:ext>
            </a:extLst>
          </p:cNvPr>
          <p:cNvSpPr txBox="1">
            <a:spLocks/>
          </p:cNvSpPr>
          <p:nvPr/>
        </p:nvSpPr>
        <p:spPr>
          <a:xfrm>
            <a:off x="654441" y="632528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>
                <a:solidFill>
                  <a:srgbClr val="8D2F47"/>
                </a:solidFill>
              </a:rPr>
              <a:t>Comparative 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EB3D48-6FAB-62D7-DCC3-7936C3740038}"/>
              </a:ext>
            </a:extLst>
          </p:cNvPr>
          <p:cNvSpPr txBox="1"/>
          <p:nvPr/>
        </p:nvSpPr>
        <p:spPr>
          <a:xfrm>
            <a:off x="773071" y="1357937"/>
            <a:ext cx="11006155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2200" dirty="0"/>
              <a:t>Technology.      Vol.       Mass.    Power.    ADEV.   TRL.    Cost    Comment</a:t>
            </a:r>
          </a:p>
          <a:p>
            <a:r>
              <a:rPr lang="en-US" sz="2200" dirty="0"/>
              <a:t>                             lt.             Kg.       W</a:t>
            </a:r>
          </a:p>
          <a:p>
            <a:r>
              <a:rPr lang="en-US" sz="2200" dirty="0"/>
              <a:t>USO                     2.2            2          2?        5e-14       8       low?   Needs margin improvement</a:t>
            </a:r>
          </a:p>
          <a:p>
            <a:r>
              <a:rPr lang="en-US" sz="2200" dirty="0"/>
              <a:t>H-maser       90/120      50-60      50         3e-14       9?     ?</a:t>
            </a:r>
          </a:p>
          <a:p>
            <a:r>
              <a:rPr lang="en-US" sz="2200" dirty="0"/>
              <a:t>LISA+OFC            40            18       40         1e-14       5-6    *         </a:t>
            </a:r>
            <a:r>
              <a:rPr lang="en-US" sz="2200" dirty="0" err="1"/>
              <a:t>SWaP</a:t>
            </a:r>
            <a:r>
              <a:rPr lang="en-US" sz="2200" dirty="0"/>
              <a:t> can go down</a:t>
            </a:r>
          </a:p>
          <a:p>
            <a:r>
              <a:rPr lang="en-US" sz="2200" dirty="0"/>
              <a:t>O-TWTFT.          few        few      ~ 30       &lt;&lt; 1e-15   4-5       low?   </a:t>
            </a:r>
            <a:r>
              <a:rPr lang="en-US" sz="2200" dirty="0" err="1"/>
              <a:t>SWaP</a:t>
            </a:r>
            <a:r>
              <a:rPr lang="en-US" sz="2200" dirty="0"/>
              <a:t> sharing with laser comm</a:t>
            </a:r>
          </a:p>
          <a:p>
            <a:r>
              <a:rPr lang="en-US" sz="2200" dirty="0"/>
              <a:t>MIT-LL SBS         Sr+  Stimulated Brillouin Laser      2-3    ?         paths to lower current high </a:t>
            </a:r>
            <a:r>
              <a:rPr lang="en-US" sz="2200" dirty="0" err="1"/>
              <a:t>SWaP</a:t>
            </a:r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1C9636-B465-6746-A520-1864F63009BC}"/>
              </a:ext>
            </a:extLst>
          </p:cNvPr>
          <p:cNvSpPr txBox="1"/>
          <p:nvPr/>
        </p:nvSpPr>
        <p:spPr>
          <a:xfrm>
            <a:off x="9978702" y="5972631"/>
            <a:ext cx="2213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ng-Space-VLBI Workshop, Oct 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F5DE9B-BFA3-EFE4-34C5-09304D1677FE}"/>
              </a:ext>
            </a:extLst>
          </p:cNvPr>
          <p:cNvSpPr txBox="1"/>
          <p:nvPr/>
        </p:nvSpPr>
        <p:spPr>
          <a:xfrm>
            <a:off x="726869" y="4540787"/>
            <a:ext cx="10738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8D2F47"/>
                </a:solidFill>
              </a:rPr>
              <a:t>Optical combs are the way to go, </a:t>
            </a:r>
          </a:p>
          <a:p>
            <a:r>
              <a:rPr lang="en-US" sz="2400" b="1" i="1" dirty="0">
                <a:solidFill>
                  <a:srgbClr val="8D2F47"/>
                </a:solidFill>
              </a:rPr>
              <a:t>VLBI community should adopt these new technologies, specifically for mm/sub-mm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BD2D1-C2EA-5836-911A-893E1BE7E5BE}"/>
              </a:ext>
            </a:extLst>
          </p:cNvPr>
          <p:cNvSpPr txBox="1"/>
          <p:nvPr/>
        </p:nvSpPr>
        <p:spPr>
          <a:xfrm>
            <a:off x="773071" y="5553813"/>
            <a:ext cx="6149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8D2F47"/>
                </a:solidFill>
              </a:rPr>
              <a:t>EHE mission concept is heeding this </a:t>
            </a:r>
            <a:r>
              <a:rPr lang="en-US" sz="2400" b="1" i="1" dirty="0" err="1">
                <a:solidFill>
                  <a:srgbClr val="8D2F47"/>
                </a:solidFill>
              </a:rPr>
              <a:t>conlcusion</a:t>
            </a:r>
            <a:r>
              <a:rPr lang="en-US" sz="2400" b="1" i="1" dirty="0">
                <a:solidFill>
                  <a:srgbClr val="8D2F47"/>
                </a:solidFill>
              </a:rPr>
              <a:t>,</a:t>
            </a:r>
          </a:p>
          <a:p>
            <a:r>
              <a:rPr lang="en-US" sz="2400" b="1" i="1" dirty="0">
                <a:solidFill>
                  <a:srgbClr val="8D2F47"/>
                </a:solidFill>
              </a:rPr>
              <a:t>pursuing multiple optical paths</a:t>
            </a:r>
          </a:p>
        </p:txBody>
      </p:sp>
    </p:spTree>
    <p:extLst>
      <p:ext uri="{BB962C8B-B14F-4D97-AF65-F5344CB8AC3E}">
        <p14:creationId xmlns:p14="http://schemas.microsoft.com/office/powerpoint/2010/main" val="16800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6A46BBE-7A4F-5652-3DA4-49DF8401F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927" y="6249630"/>
            <a:ext cx="1941102" cy="530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9ECC9D-E0CD-0292-E29C-445E147B5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54" y="185583"/>
            <a:ext cx="8627464" cy="64705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27562C-A865-361C-70BC-D6ED62FCF9D1}"/>
              </a:ext>
            </a:extLst>
          </p:cNvPr>
          <p:cNvSpPr/>
          <p:nvPr/>
        </p:nvSpPr>
        <p:spPr>
          <a:xfrm>
            <a:off x="4705815" y="914400"/>
            <a:ext cx="2453268" cy="5252224"/>
          </a:xfrm>
          <a:prstGeom prst="rect">
            <a:avLst/>
          </a:prstGeom>
          <a:solidFill>
            <a:schemeClr val="accent6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963381-7AE5-744B-91C7-5C221B8DEB11}"/>
              </a:ext>
            </a:extLst>
          </p:cNvPr>
          <p:cNvSpPr txBox="1"/>
          <p:nvPr/>
        </p:nvSpPr>
        <p:spPr>
          <a:xfrm>
            <a:off x="9561443" y="3011557"/>
            <a:ext cx="2180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10s time scale shown</a:t>
            </a:r>
          </a:p>
          <a:p>
            <a:r>
              <a:rPr lang="en-US" dirty="0"/>
              <a:t>for reference options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BA5757-EC6C-DC46-8E81-D283778898CC}"/>
              </a:ext>
            </a:extLst>
          </p:cNvPr>
          <p:cNvSpPr txBox="1"/>
          <p:nvPr/>
        </p:nvSpPr>
        <p:spPr>
          <a:xfrm>
            <a:off x="9425685" y="5969312"/>
            <a:ext cx="2662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T.K.Sridharan, EHE Engineering Study, 05/27/22</a:t>
            </a:r>
          </a:p>
        </p:txBody>
      </p:sp>
    </p:spTree>
    <p:extLst>
      <p:ext uri="{BB962C8B-B14F-4D97-AF65-F5344CB8AC3E}">
        <p14:creationId xmlns:p14="http://schemas.microsoft.com/office/powerpoint/2010/main" val="3641129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B2D2C-99D1-3D4C-A673-8FBE88C00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solidFill>
                  <a:srgbClr val="8D2F47"/>
                </a:solidFill>
                <a:latin typeface="+mj-lt"/>
                <a:ea typeface="+mj-ea"/>
                <a:cs typeface="+mj-cs"/>
              </a:rPr>
              <a:t>Sub-mm Space-VLBI </a:t>
            </a:r>
            <a:r>
              <a:rPr lang="en-US" sz="4600" dirty="0">
                <a:solidFill>
                  <a:srgbClr val="8D2F47"/>
                </a:solidFill>
              </a:rPr>
              <a:t>R</a:t>
            </a:r>
            <a:r>
              <a:rPr lang="en-US" sz="4600" kern="1200" dirty="0">
                <a:solidFill>
                  <a:srgbClr val="8D2F47"/>
                </a:solidFill>
                <a:latin typeface="+mj-lt"/>
                <a:ea typeface="+mj-ea"/>
                <a:cs typeface="+mj-cs"/>
              </a:rPr>
              <a:t>ef. Requirements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4EB963-C495-E84F-BEF8-83BE24DCF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21879" y="1756637"/>
            <a:ext cx="10515599" cy="34003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B41073-DA8F-3540-A980-9EA85138615E}"/>
                  </a:ext>
                </a:extLst>
              </p:cNvPr>
              <p:cNvSpPr txBox="1"/>
              <p:nvPr/>
            </p:nvSpPr>
            <p:spPr>
              <a:xfrm>
                <a:off x="1476495" y="1495634"/>
                <a:ext cx="1137683" cy="3222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8D2F47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solidFill>
                            <a:srgbClr val="8D2F47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8D2F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8D2F47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8D2F4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8D2F4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8D2F47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8D2F47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8D2F47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8D2F47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dirty="0">
                  <a:solidFill>
                    <a:srgbClr val="8D2F47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B41073-DA8F-3540-A980-9EA851386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495" y="1495634"/>
                <a:ext cx="1137683" cy="322204"/>
              </a:xfrm>
              <a:prstGeom prst="rect">
                <a:avLst/>
              </a:prstGeom>
              <a:blipFill>
                <a:blip r:embed="rId3"/>
                <a:stretch>
                  <a:fillRect l="-444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32C71D-1F07-F141-8B7F-665DD2582DDF}"/>
                  </a:ext>
                </a:extLst>
              </p:cNvPr>
              <p:cNvSpPr txBox="1"/>
              <p:nvPr/>
            </p:nvSpPr>
            <p:spPr>
              <a:xfrm>
                <a:off x="4340404" y="1489230"/>
                <a:ext cx="1761251" cy="301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D2F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8D2F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8D2F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8D2F47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solidFill>
                            <a:srgbClr val="8D2F4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𝜋𝜐𝜏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8D2F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8D2F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8D2F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8D2F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8D2F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8D2F4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32C71D-1F07-F141-8B7F-665DD2582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404" y="1489230"/>
                <a:ext cx="1761251" cy="301749"/>
              </a:xfrm>
              <a:prstGeom prst="rect">
                <a:avLst/>
              </a:prstGeom>
              <a:blipFill>
                <a:blip r:embed="rId4"/>
                <a:stretch>
                  <a:fillRect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73A8051-6A13-4144-9946-643842CFCF75}"/>
              </a:ext>
            </a:extLst>
          </p:cNvPr>
          <p:cNvSpPr txBox="1"/>
          <p:nvPr/>
        </p:nvSpPr>
        <p:spPr>
          <a:xfrm>
            <a:off x="3408433" y="1444282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D2F47"/>
                </a:solidFill>
              </a:rPr>
              <a:t>where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E26A93D-FBFC-6149-ADC6-09F9CA0A81B9}"/>
                  </a:ext>
                </a:extLst>
              </p:cNvPr>
              <p:cNvSpPr/>
              <p:nvPr/>
            </p:nvSpPr>
            <p:spPr>
              <a:xfrm>
                <a:off x="6095998" y="1461152"/>
                <a:ext cx="780598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D2F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8D2F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8D2F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8D2F4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8D2F4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i="1">
                          <a:solidFill>
                            <a:srgbClr val="8D2F4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E26A93D-FBFC-6149-ADC6-09F9CA0A81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8" y="1461152"/>
                <a:ext cx="780598" cy="391261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797C3CE-FFB8-BF46-9C90-8F06F58009EF}"/>
              </a:ext>
            </a:extLst>
          </p:cNvPr>
          <p:cNvSpPr txBox="1"/>
          <p:nvPr/>
        </p:nvSpPr>
        <p:spPr>
          <a:xfrm>
            <a:off x="6876596" y="1461152"/>
            <a:ext cx="169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D2F47"/>
                </a:solidFill>
              </a:rPr>
              <a:t>: Allan deviation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6E3C1-66ED-9045-BBB6-A2F4585143B2}"/>
              </a:ext>
            </a:extLst>
          </p:cNvPr>
          <p:cNvSpPr txBox="1"/>
          <p:nvPr/>
        </p:nvSpPr>
        <p:spPr>
          <a:xfrm>
            <a:off x="7082719" y="5100053"/>
            <a:ext cx="4061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(from T. K. Sridharan, 2021, Space-VLBI internal note</a:t>
            </a:r>
            <a:r>
              <a:rPr lang="en-US" dirty="0"/>
              <a:t>)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7E879307-029E-F8AD-F77E-0615B5D6B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6927" y="6249630"/>
            <a:ext cx="1941102" cy="5309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C4E991-8AE7-6A49-8A22-4CC796639775}"/>
              </a:ext>
            </a:extLst>
          </p:cNvPr>
          <p:cNvSpPr txBox="1"/>
          <p:nvPr/>
        </p:nvSpPr>
        <p:spPr>
          <a:xfrm>
            <a:off x="9425685" y="5969312"/>
            <a:ext cx="2662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T.K.Sridharan, EHE Engineering Study, 05/27/22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CC6F43-D379-1908-04C5-D5649C1824E8}"/>
                  </a:ext>
                </a:extLst>
              </p:cNvPr>
              <p:cNvSpPr txBox="1"/>
              <p:nvPr/>
            </p:nvSpPr>
            <p:spPr>
              <a:xfrm>
                <a:off x="521879" y="5433201"/>
                <a:ext cx="9830576" cy="473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</a:rPr>
                          <m:t>𝑠𝑒𝑛𝑠𝑖𝑡𝑖𝑣𝑖𝑡𝑦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</a:rPr>
                          <m:t>𝑒𝑛𝑔𝑔</m:t>
                        </m:r>
                        <m: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  <m:r>
                      <a:rPr lang="en-US" sz="2000" b="0" i="1" smtClean="0">
                        <a:solidFill>
                          <a:srgbClr val="8D2F47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rgbClr val="8D2F4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solidFill>
                          <a:srgbClr val="8D2F47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b="0" i="1" smtClean="0">
                        <a:solidFill>
                          <a:srgbClr val="8D2F47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8D2F4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rgbClr val="8D2F47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2000" b="0" i="1" smtClean="0">
                                        <a:solidFill>
                                          <a:srgbClr val="8D2F47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rgbClr val="8D2F47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8D2F47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rgbClr val="8D2F47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8D2F4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f>
                          <m:fPr>
                            <m:type m:val="lin"/>
                            <m:ctrlPr>
                              <a:rPr lang="en-US" sz="2000" b="0" i="1" smtClean="0">
                                <a:solidFill>
                                  <a:srgbClr val="8D2F4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rgbClr val="8D2F47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b="0" i="1" smtClean="0">
                                        <a:solidFill>
                                          <a:srgbClr val="8D2F47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8D2F47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8D2F47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8D2F47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8D2F4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+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8D2F4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rgbClr val="8D2F47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srgbClr val="8D2F47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2000" i="1">
                                    <a:solidFill>
                                      <a:srgbClr val="8D2F47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8D2F4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8D2F4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8D2F4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8D2F4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solidFill>
                                  <a:srgbClr val="8D2F4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8D2F4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𝑅𝑋</m:t>
                            </m:r>
                          </m:sub>
                        </m:sSub>
                      </m:e>
                      <m:sup>
                        <m: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type m:val="lin"/>
                            <m:ctrlPr>
                              <a:rPr lang="en-US" sz="2000" b="0" i="1" smtClean="0">
                                <a:solidFill>
                                  <a:srgbClr val="8D2F4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8D2F4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8D2F4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sz="2000" b="0" i="1" smtClean="0">
                        <a:solidFill>
                          <a:srgbClr val="8D2F4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× 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(∆</m:t>
                        </m:r>
                        <m: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en-US" sz="2000" b="0" i="1" smtClean="0">
                                <a:solidFill>
                                  <a:srgbClr val="8D2F4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8D2F4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8D2F4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sz="2000" b="0" i="1" smtClean="0">
                        <a:solidFill>
                          <a:srgbClr val="8D2F4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r>
                      <a:rPr lang="en-US" sz="2000" b="0" i="1" smtClean="0">
                        <a:solidFill>
                          <a:srgbClr val="8D2F4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8D2F4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𝑒𝑛𝑜𝑏</m:t>
                        </m:r>
                      </m:e>
                    </m:d>
                    <m:r>
                      <a:rPr lang="en-US" sz="2000" b="0" i="1" smtClean="0">
                        <a:solidFill>
                          <a:srgbClr val="8D2F4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</m:t>
                    </m:r>
                  </m:oMath>
                </a14:m>
                <a:r>
                  <a:rPr lang="en-US" sz="2000" dirty="0">
                    <a:solidFill>
                      <a:srgbClr val="8D2F47"/>
                    </a:solidFill>
                  </a:rPr>
                  <a:t> …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CC6F43-D379-1908-04C5-D5649C182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79" y="5433201"/>
                <a:ext cx="9830576" cy="473719"/>
              </a:xfrm>
              <a:prstGeom prst="rect">
                <a:avLst/>
              </a:prstGeom>
              <a:blipFill>
                <a:blip r:embed="rId7"/>
                <a:stretch>
                  <a:fillRect t="-71795" b="-87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DB6DA19-E17D-CDDA-3172-F66109FF795A}"/>
              </a:ext>
            </a:extLst>
          </p:cNvPr>
          <p:cNvSpPr txBox="1"/>
          <p:nvPr/>
        </p:nvSpPr>
        <p:spPr>
          <a:xfrm>
            <a:off x="7970485" y="6318609"/>
            <a:ext cx="12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Jade Wang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BCC921-18CD-41EE-95C4-26A7ACFB937F}"/>
              </a:ext>
            </a:extLst>
          </p:cNvPr>
          <p:cNvCxnSpPr>
            <a:cxnSpLocks/>
          </p:cNvCxnSpPr>
          <p:nvPr/>
        </p:nvCxnSpPr>
        <p:spPr>
          <a:xfrm>
            <a:off x="8484195" y="5881074"/>
            <a:ext cx="0" cy="42269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78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7" grpId="0"/>
      <p:bldP spid="4" grpId="0"/>
      <p:bldP spid="3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6A46BBE-7A4F-5652-3DA4-49DF8401F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927" y="6249630"/>
            <a:ext cx="1941102" cy="530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9ECC9D-E0CD-0292-E29C-445E147B5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83" y="99423"/>
            <a:ext cx="8627464" cy="64705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27562C-A865-361C-70BC-D6ED62FCF9D1}"/>
              </a:ext>
            </a:extLst>
          </p:cNvPr>
          <p:cNvSpPr/>
          <p:nvPr/>
        </p:nvSpPr>
        <p:spPr>
          <a:xfrm>
            <a:off x="4705815" y="914400"/>
            <a:ext cx="2453268" cy="5252224"/>
          </a:xfrm>
          <a:prstGeom prst="rect">
            <a:avLst/>
          </a:prstGeom>
          <a:solidFill>
            <a:schemeClr val="accent6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963381-7AE5-744B-91C7-5C221B8DEB11}"/>
              </a:ext>
            </a:extLst>
          </p:cNvPr>
          <p:cNvSpPr txBox="1"/>
          <p:nvPr/>
        </p:nvSpPr>
        <p:spPr>
          <a:xfrm>
            <a:off x="9108275" y="4673759"/>
            <a:ext cx="2691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10s time scale shown for </a:t>
            </a:r>
          </a:p>
          <a:p>
            <a:r>
              <a:rPr lang="en-US" dirty="0"/>
              <a:t>reference options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BA5757-EC6C-DC46-8E81-D283778898CC}"/>
              </a:ext>
            </a:extLst>
          </p:cNvPr>
          <p:cNvSpPr txBox="1"/>
          <p:nvPr/>
        </p:nvSpPr>
        <p:spPr>
          <a:xfrm>
            <a:off x="9425685" y="5969312"/>
            <a:ext cx="2662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T.K.Sridharan, EHE Engineering Study, 05/27/22</a:t>
            </a:r>
          </a:p>
        </p:txBody>
      </p:sp>
    </p:spTree>
    <p:extLst>
      <p:ext uri="{BB962C8B-B14F-4D97-AF65-F5344CB8AC3E}">
        <p14:creationId xmlns:p14="http://schemas.microsoft.com/office/powerpoint/2010/main" val="2064393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6A46BBE-7A4F-5652-3DA4-49DF8401F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927" y="6249630"/>
            <a:ext cx="1941102" cy="530974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D66009E-9DFF-E241-A293-184CAB12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23" y="1456013"/>
            <a:ext cx="5935657" cy="4467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5F4A30E-71FC-EC4C-77C3-FCAD6C46CA06}"/>
              </a:ext>
            </a:extLst>
          </p:cNvPr>
          <p:cNvSpPr txBox="1">
            <a:spLocks/>
          </p:cNvSpPr>
          <p:nvPr/>
        </p:nvSpPr>
        <p:spPr>
          <a:xfrm>
            <a:off x="624623" y="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 err="1">
                <a:solidFill>
                  <a:srgbClr val="8D2F47"/>
                </a:solidFill>
              </a:rPr>
              <a:t>Accubeat</a:t>
            </a:r>
            <a:r>
              <a:rPr lang="en-US" sz="4600" dirty="0">
                <a:solidFill>
                  <a:srgbClr val="8D2F47"/>
                </a:solidFill>
              </a:rPr>
              <a:t> USO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EB3D48-6FAB-62D7-DCC3-7936C3740038}"/>
                  </a:ext>
                </a:extLst>
              </p:cNvPr>
              <p:cNvSpPr txBox="1"/>
              <p:nvPr/>
            </p:nvSpPr>
            <p:spPr>
              <a:xfrm>
                <a:off x="7677482" y="1962704"/>
                <a:ext cx="3496406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ADEV        ~ 5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−14</m:t>
                        </m:r>
                      </m:sup>
                    </m:sSup>
                  </m:oMath>
                </a14:m>
                <a:r>
                  <a:rPr lang="en-US" dirty="0"/>
                  <a:t>  @ 10-20s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TRL            8 (ESA JUICE mission)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Low </a:t>
                </a:r>
                <a:r>
                  <a:rPr lang="en-US" dirty="0" err="1"/>
                  <a:t>SWaP</a:t>
                </a:r>
                <a:endParaRPr lang="en-US" dirty="0"/>
              </a:p>
              <a:p>
                <a:r>
                  <a:rPr lang="en-US" dirty="0"/>
                  <a:t>      2.2 lt. -  2 kg.  - 4 W 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 cost: low?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EB3D48-6FAB-62D7-DCC3-7936C3740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482" y="1962704"/>
                <a:ext cx="3496406" cy="2585323"/>
              </a:xfrm>
              <a:prstGeom prst="rect">
                <a:avLst/>
              </a:prstGeom>
              <a:blipFill>
                <a:blip r:embed="rId4"/>
                <a:stretch>
                  <a:fillRect l="-1087" t="-976" r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31C9636-B465-6746-A520-1864F63009BC}"/>
              </a:ext>
            </a:extLst>
          </p:cNvPr>
          <p:cNvSpPr txBox="1"/>
          <p:nvPr/>
        </p:nvSpPr>
        <p:spPr>
          <a:xfrm>
            <a:off x="9425685" y="5969312"/>
            <a:ext cx="2662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T.K.Sridharan, EHE Engineering Study, 05/27/22</a:t>
            </a:r>
          </a:p>
        </p:txBody>
      </p:sp>
    </p:spTree>
    <p:extLst>
      <p:ext uri="{BB962C8B-B14F-4D97-AF65-F5344CB8AC3E}">
        <p14:creationId xmlns:p14="http://schemas.microsoft.com/office/powerpoint/2010/main" val="18106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6A46BBE-7A4F-5652-3DA4-49DF8401F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927" y="6249630"/>
            <a:ext cx="1941102" cy="530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6009E-9DFF-E241-A293-184CAB12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1452534" y="-615417"/>
            <a:ext cx="6780409" cy="877464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5F4A30E-71FC-EC4C-77C3-FCAD6C46CA06}"/>
              </a:ext>
            </a:extLst>
          </p:cNvPr>
          <p:cNvSpPr txBox="1">
            <a:spLocks/>
          </p:cNvSpPr>
          <p:nvPr/>
        </p:nvSpPr>
        <p:spPr>
          <a:xfrm>
            <a:off x="624623" y="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 err="1">
                <a:solidFill>
                  <a:srgbClr val="8D2F47"/>
                </a:solidFill>
              </a:rPr>
              <a:t>Accubeat</a:t>
            </a:r>
            <a:r>
              <a:rPr lang="en-US" sz="4600" dirty="0">
                <a:solidFill>
                  <a:srgbClr val="8D2F47"/>
                </a:solidFill>
              </a:rPr>
              <a:t> USO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EB3D48-6FAB-62D7-DCC3-7936C3740038}"/>
              </a:ext>
            </a:extLst>
          </p:cNvPr>
          <p:cNvSpPr txBox="1"/>
          <p:nvPr/>
        </p:nvSpPr>
        <p:spPr>
          <a:xfrm>
            <a:off x="8461040" y="3868727"/>
            <a:ext cx="30251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Barely meets needs </a:t>
            </a:r>
          </a:p>
          <a:p>
            <a:r>
              <a:rPr lang="en-US" dirty="0"/>
              <a:t>     75% @ 230 GHz</a:t>
            </a:r>
          </a:p>
          <a:p>
            <a:r>
              <a:rPr lang="en-US" dirty="0"/>
              <a:t>     50% @ 345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Insufficient margin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Prospects for improvement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1C9636-B465-6746-A520-1864F63009BC}"/>
              </a:ext>
            </a:extLst>
          </p:cNvPr>
          <p:cNvSpPr txBox="1"/>
          <p:nvPr/>
        </p:nvSpPr>
        <p:spPr>
          <a:xfrm>
            <a:off x="9425685" y="5969312"/>
            <a:ext cx="2662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T.K.Sridharan, EHE Engineering Study, 05/27/22</a:t>
            </a:r>
          </a:p>
        </p:txBody>
      </p:sp>
    </p:spTree>
    <p:extLst>
      <p:ext uri="{BB962C8B-B14F-4D97-AF65-F5344CB8AC3E}">
        <p14:creationId xmlns:p14="http://schemas.microsoft.com/office/powerpoint/2010/main" val="2064494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6A46BBE-7A4F-5652-3DA4-49DF8401F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927" y="6249630"/>
            <a:ext cx="1941102" cy="530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6009E-9DFF-E241-A293-184CAB12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675" y="1777921"/>
            <a:ext cx="3573923" cy="29769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5F4A30E-71FC-EC4C-77C3-FCAD6C46CA06}"/>
              </a:ext>
            </a:extLst>
          </p:cNvPr>
          <p:cNvSpPr txBox="1">
            <a:spLocks/>
          </p:cNvSpPr>
          <p:nvPr/>
        </p:nvSpPr>
        <p:spPr>
          <a:xfrm>
            <a:off x="358775" y="294337"/>
            <a:ext cx="7917596" cy="98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>
                <a:solidFill>
                  <a:srgbClr val="8D2F47"/>
                </a:solidFill>
              </a:rPr>
              <a:t>Active H-masers – Gold Standard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EB3D48-6FAB-62D7-DCC3-7936C3740038}"/>
                  </a:ext>
                </a:extLst>
              </p:cNvPr>
              <p:cNvSpPr txBox="1"/>
              <p:nvPr/>
            </p:nvSpPr>
            <p:spPr>
              <a:xfrm>
                <a:off x="8424522" y="1410122"/>
                <a:ext cx="3284810" cy="34193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ADEV           3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−14</m:t>
                        </m:r>
                      </m:sup>
                    </m:sSup>
                  </m:oMath>
                </a14:m>
                <a:r>
                  <a:rPr lang="en-US" dirty="0"/>
                  <a:t>  @ 10s</a:t>
                </a:r>
              </a:p>
              <a:p>
                <a:r>
                  <a:rPr lang="en-US" dirty="0"/>
                  <a:t>                          7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/>
                  <a:t>  @ 100s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TRL              9 (?)</a:t>
                </a:r>
              </a:p>
              <a:p>
                <a:r>
                  <a:rPr lang="en-US" dirty="0"/>
                  <a:t>      two flown, one failed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High </a:t>
                </a:r>
                <a:r>
                  <a:rPr lang="en-US" dirty="0" err="1"/>
                  <a:t>SWaP</a:t>
                </a:r>
                <a:endParaRPr lang="en-US" dirty="0"/>
              </a:p>
              <a:p>
                <a:r>
                  <a:rPr lang="en-US" dirty="0"/>
                  <a:t>     120 lt. -  60 kg.  - 60W </a:t>
                </a:r>
              </a:p>
              <a:p>
                <a:r>
                  <a:rPr lang="en-US" dirty="0"/>
                  <a:t>     cost? Current availability 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ACES SHM (2025?)</a:t>
                </a:r>
              </a:p>
              <a:p>
                <a:r>
                  <a:rPr lang="en-US" dirty="0"/>
                  <a:t>     90 lt. - 48 kg.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EB3D48-6FAB-62D7-DCC3-7936C3740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522" y="1410122"/>
                <a:ext cx="3284810" cy="3419398"/>
              </a:xfrm>
              <a:prstGeom prst="rect">
                <a:avLst/>
              </a:prstGeom>
              <a:blipFill>
                <a:blip r:embed="rId4"/>
                <a:stretch>
                  <a:fillRect l="-1154" t="-738" r="-385" b="-1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indoor, window, kitchen appliance&#10;&#10;Description automatically generated">
            <a:extLst>
              <a:ext uri="{FF2B5EF4-FFF2-40B4-BE49-F238E27FC236}">
                <a16:creationId xmlns:a16="http://schemas.microsoft.com/office/drawing/2014/main" id="{64201CC3-EF39-28C6-FBF9-EBCEB7E68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583" y="1699929"/>
            <a:ext cx="2850588" cy="37901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BCB879-C274-C94A-977B-A5D205BDAD8C}"/>
              </a:ext>
            </a:extLst>
          </p:cNvPr>
          <p:cNvSpPr txBox="1"/>
          <p:nvPr/>
        </p:nvSpPr>
        <p:spPr>
          <a:xfrm>
            <a:off x="9425685" y="5969312"/>
            <a:ext cx="2662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T.K.Sridharan, EHE Engineering Study, 05/27/22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7E1B5-8B1F-E032-BE9D-0FD0149931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811"/>
          <a:stretch/>
        </p:blipFill>
        <p:spPr>
          <a:xfrm>
            <a:off x="6645322" y="1699929"/>
            <a:ext cx="1631049" cy="20437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BB3304-1F02-BCC2-C30E-8DB464B7A1F4}"/>
              </a:ext>
            </a:extLst>
          </p:cNvPr>
          <p:cNvSpPr txBox="1"/>
          <p:nvPr/>
        </p:nvSpPr>
        <p:spPr>
          <a:xfrm>
            <a:off x="6645322" y="4011291"/>
            <a:ext cx="1335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8D2F47"/>
                </a:solidFill>
              </a:rPr>
              <a:t>ACES SHM </a:t>
            </a:r>
          </a:p>
          <a:p>
            <a:r>
              <a:rPr lang="en-US" sz="1800" dirty="0">
                <a:solidFill>
                  <a:srgbClr val="8D2F47"/>
                </a:solidFill>
              </a:rPr>
              <a:t>(Neuchatel)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28481-B494-F787-29BE-8C834E303EAC}"/>
              </a:ext>
            </a:extLst>
          </p:cNvPr>
          <p:cNvSpPr txBox="1"/>
          <p:nvPr/>
        </p:nvSpPr>
        <p:spPr>
          <a:xfrm>
            <a:off x="828339" y="5490035"/>
            <a:ext cx="1823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8D2F47"/>
                </a:solidFill>
              </a:rPr>
              <a:t>Vrmya</a:t>
            </a:r>
            <a:r>
              <a:rPr lang="en-US" sz="1800" dirty="0">
                <a:solidFill>
                  <a:srgbClr val="8D2F47"/>
                </a:solidFill>
              </a:rPr>
              <a:t> VCH-1010 </a:t>
            </a:r>
          </a:p>
          <a:p>
            <a:r>
              <a:rPr lang="en-US" sz="1800" dirty="0">
                <a:solidFill>
                  <a:srgbClr val="8D2F47"/>
                </a:solidFill>
              </a:rPr>
              <a:t>(</a:t>
            </a:r>
            <a:r>
              <a:rPr lang="en-US" sz="1800" dirty="0" err="1">
                <a:solidFill>
                  <a:srgbClr val="8D2F47"/>
                </a:solidFill>
              </a:rPr>
              <a:t>Radioastron</a:t>
            </a:r>
            <a:r>
              <a:rPr lang="en-US" sz="1800" dirty="0">
                <a:solidFill>
                  <a:srgbClr val="8D2F47"/>
                </a:solidFill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53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1A2BFD-239F-5B80-4BC5-71206B535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BC06FE-7502-60D2-74A6-CAFCC5C9FBEF}"/>
              </a:ext>
            </a:extLst>
          </p:cNvPr>
          <p:cNvSpPr txBox="1"/>
          <p:nvPr/>
        </p:nvSpPr>
        <p:spPr>
          <a:xfrm>
            <a:off x="4464032" y="1556230"/>
            <a:ext cx="1788375" cy="923330"/>
          </a:xfrm>
          <a:prstGeom prst="rect">
            <a:avLst/>
          </a:prstGeom>
          <a:noFill/>
          <a:ln w="38100">
            <a:solidFill>
              <a:srgbClr val="B636E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636EC"/>
                </a:solidFill>
              </a:rPr>
              <a:t>self referenced</a:t>
            </a:r>
          </a:p>
          <a:p>
            <a:r>
              <a:rPr lang="en-US" dirty="0">
                <a:solidFill>
                  <a:srgbClr val="B636EC"/>
                </a:solidFill>
              </a:rPr>
              <a:t>Octave spanning </a:t>
            </a:r>
          </a:p>
          <a:p>
            <a:r>
              <a:rPr lang="en-US" dirty="0">
                <a:solidFill>
                  <a:srgbClr val="B636EC"/>
                </a:solidFill>
              </a:rPr>
              <a:t>f-2f locked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0A344-FD63-2A57-7167-D0298B61BB63}"/>
                  </a:ext>
                </a:extLst>
              </p:cNvPr>
              <p:cNvSpPr txBox="1"/>
              <p:nvPr/>
            </p:nvSpPr>
            <p:spPr>
              <a:xfrm>
                <a:off x="5071693" y="4207115"/>
                <a:ext cx="2036135" cy="923330"/>
              </a:xfrm>
              <a:prstGeom prst="rect">
                <a:avLst/>
              </a:prstGeom>
              <a:noFill/>
              <a:ln w="38100">
                <a:solidFill>
                  <a:srgbClr val="B636EC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B636EC"/>
                    </a:solidFill>
                  </a:rPr>
                  <a:t>LISA 1065 nm laser</a:t>
                </a:r>
              </a:p>
              <a:p>
                <a:r>
                  <a:rPr lang="en-US" dirty="0">
                    <a:solidFill>
                      <a:srgbClr val="B636EC"/>
                    </a:solidFill>
                  </a:rPr>
                  <a:t>ADEV &lt;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B636E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B636EC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B636EC"/>
                            </a:solidFill>
                            <a:latin typeface="Cambria Math" panose="02040503050406030204" pitchFamily="18" charset="0"/>
                          </a:rPr>
                          <m:t>−14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B636EC"/>
                    </a:solidFill>
                  </a:rPr>
                  <a:t>, 20s</a:t>
                </a:r>
              </a:p>
              <a:p>
                <a:r>
                  <a:rPr lang="en-US" dirty="0">
                    <a:solidFill>
                      <a:srgbClr val="B636EC"/>
                    </a:solidFill>
                  </a:rPr>
                  <a:t>36 </a:t>
                </a:r>
                <a:r>
                  <a:rPr lang="en-US" dirty="0" err="1">
                    <a:solidFill>
                      <a:srgbClr val="B636EC"/>
                    </a:solidFill>
                  </a:rPr>
                  <a:t>lt</a:t>
                </a:r>
                <a:r>
                  <a:rPr lang="en-US" dirty="0">
                    <a:solidFill>
                      <a:srgbClr val="B636EC"/>
                    </a:solidFill>
                  </a:rPr>
                  <a:t> – 15 kg – 30 W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0A344-FD63-2A57-7167-D0298B61B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693" y="4207115"/>
                <a:ext cx="2036135" cy="923330"/>
              </a:xfrm>
              <a:prstGeom prst="rect">
                <a:avLst/>
              </a:prstGeom>
              <a:blipFill>
                <a:blip r:embed="rId3"/>
                <a:stretch>
                  <a:fillRect l="-1212" r="-606" b="-6494"/>
                </a:stretch>
              </a:blipFill>
              <a:ln w="38100">
                <a:solidFill>
                  <a:srgbClr val="B636E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6F330E3-D878-2093-F994-4A2CBC15C630}"/>
              </a:ext>
            </a:extLst>
          </p:cNvPr>
          <p:cNvSpPr txBox="1"/>
          <p:nvPr/>
        </p:nvSpPr>
        <p:spPr>
          <a:xfrm>
            <a:off x="10068729" y="983121"/>
            <a:ext cx="1799723" cy="646331"/>
          </a:xfrm>
          <a:prstGeom prst="rect">
            <a:avLst/>
          </a:prstGeom>
          <a:noFill/>
          <a:ln w="38100">
            <a:solidFill>
              <a:srgbClr val="B636E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B636EC"/>
                </a:solidFill>
              </a:rPr>
              <a:t>Vescent</a:t>
            </a:r>
            <a:r>
              <a:rPr lang="en-US" dirty="0">
                <a:solidFill>
                  <a:srgbClr val="B636EC"/>
                </a:solidFill>
              </a:rPr>
              <a:t> 1556 nm</a:t>
            </a:r>
          </a:p>
          <a:p>
            <a:r>
              <a:rPr lang="en-US" dirty="0">
                <a:solidFill>
                  <a:srgbClr val="B636EC"/>
                </a:solidFill>
              </a:rPr>
              <a:t>Comb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F0CE46-1DDA-1239-1F6D-B1ECC383D000}"/>
                  </a:ext>
                </a:extLst>
              </p:cNvPr>
              <p:cNvSpPr txBox="1"/>
              <p:nvPr/>
            </p:nvSpPr>
            <p:spPr>
              <a:xfrm>
                <a:off x="10077061" y="2744665"/>
                <a:ext cx="1764201" cy="669992"/>
              </a:xfrm>
              <a:prstGeom prst="rect">
                <a:avLst/>
              </a:prstGeom>
              <a:noFill/>
              <a:ln w="38100">
                <a:solidFill>
                  <a:srgbClr val="B636EC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B636EC"/>
                    </a:solidFill>
                  </a:rPr>
                  <a:t>Heterodyne with</a:t>
                </a:r>
              </a:p>
              <a:p>
                <a:r>
                  <a:rPr lang="en-US" dirty="0">
                    <a:solidFill>
                      <a:srgbClr val="B636EC"/>
                    </a:solidFill>
                  </a:rPr>
                  <a:t>mode of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B636E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B636EC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B636E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dirty="0">
                  <a:solidFill>
                    <a:srgbClr val="B636EC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F0CE46-1DDA-1239-1F6D-B1ECC383D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061" y="2744665"/>
                <a:ext cx="1764201" cy="669992"/>
              </a:xfrm>
              <a:prstGeom prst="rect">
                <a:avLst/>
              </a:prstGeom>
              <a:blipFill>
                <a:blip r:embed="rId4"/>
                <a:stretch>
                  <a:fillRect l="-2113" r="-1408" b="-8772"/>
                </a:stretch>
              </a:blipFill>
              <a:ln w="38100">
                <a:solidFill>
                  <a:srgbClr val="B636E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FB88B7-EB02-2CAE-A485-F7C298DA63A5}"/>
              </a:ext>
            </a:extLst>
          </p:cNvPr>
          <p:cNvCxnSpPr>
            <a:cxnSpLocks/>
          </p:cNvCxnSpPr>
          <p:nvPr/>
        </p:nvCxnSpPr>
        <p:spPr>
          <a:xfrm flipV="1">
            <a:off x="6252407" y="1506345"/>
            <a:ext cx="608718" cy="435633"/>
          </a:xfrm>
          <a:prstGeom prst="straightConnector1">
            <a:avLst/>
          </a:prstGeom>
          <a:ln w="38100">
            <a:solidFill>
              <a:srgbClr val="B636E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1A92CEA-4824-091A-9E8E-428E13A28EBD}"/>
              </a:ext>
            </a:extLst>
          </p:cNvPr>
          <p:cNvCxnSpPr>
            <a:cxnSpLocks/>
          </p:cNvCxnSpPr>
          <p:nvPr/>
        </p:nvCxnSpPr>
        <p:spPr>
          <a:xfrm flipH="1">
            <a:off x="9726394" y="1618862"/>
            <a:ext cx="342335" cy="210643"/>
          </a:xfrm>
          <a:prstGeom prst="straightConnector1">
            <a:avLst/>
          </a:prstGeom>
          <a:ln w="38100">
            <a:solidFill>
              <a:srgbClr val="B636E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2CF1673-0056-EDE0-413D-CD6C052D5136}"/>
              </a:ext>
            </a:extLst>
          </p:cNvPr>
          <p:cNvCxnSpPr>
            <a:cxnSpLocks/>
          </p:cNvCxnSpPr>
          <p:nvPr/>
        </p:nvCxnSpPr>
        <p:spPr>
          <a:xfrm flipH="1">
            <a:off x="8839904" y="2837590"/>
            <a:ext cx="1228825" cy="389334"/>
          </a:xfrm>
          <a:prstGeom prst="straightConnector1">
            <a:avLst/>
          </a:prstGeom>
          <a:ln w="38100">
            <a:solidFill>
              <a:srgbClr val="B636E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D409AA0-38B7-480A-6D00-5E4E3179759C}"/>
              </a:ext>
            </a:extLst>
          </p:cNvPr>
          <p:cNvCxnSpPr>
            <a:cxnSpLocks/>
          </p:cNvCxnSpPr>
          <p:nvPr/>
        </p:nvCxnSpPr>
        <p:spPr>
          <a:xfrm>
            <a:off x="7079787" y="4762666"/>
            <a:ext cx="654961" cy="228882"/>
          </a:xfrm>
          <a:prstGeom prst="straightConnector1">
            <a:avLst/>
          </a:prstGeom>
          <a:ln w="38100">
            <a:solidFill>
              <a:srgbClr val="B636E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33E79C7-98AC-59A9-645F-0F92CC41E402}"/>
              </a:ext>
            </a:extLst>
          </p:cNvPr>
          <p:cNvCxnSpPr>
            <a:cxnSpLocks/>
          </p:cNvCxnSpPr>
          <p:nvPr/>
        </p:nvCxnSpPr>
        <p:spPr>
          <a:xfrm flipV="1">
            <a:off x="9676781" y="4529870"/>
            <a:ext cx="1495286" cy="1245995"/>
          </a:xfrm>
          <a:prstGeom prst="straightConnector1">
            <a:avLst/>
          </a:prstGeom>
          <a:ln w="44450">
            <a:solidFill>
              <a:srgbClr val="B636E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E0A7BAF-9B92-0D30-944D-20ED5B3C9F0D}"/>
              </a:ext>
            </a:extLst>
          </p:cNvPr>
          <p:cNvCxnSpPr>
            <a:cxnSpLocks/>
          </p:cNvCxnSpPr>
          <p:nvPr/>
        </p:nvCxnSpPr>
        <p:spPr>
          <a:xfrm flipH="1" flipV="1">
            <a:off x="9897561" y="4600378"/>
            <a:ext cx="1274506" cy="1175487"/>
          </a:xfrm>
          <a:prstGeom prst="straightConnector1">
            <a:avLst/>
          </a:prstGeom>
          <a:ln w="44450">
            <a:solidFill>
              <a:srgbClr val="B636E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DE83618-2628-AA4A-FA3C-46C5A1265186}"/>
              </a:ext>
            </a:extLst>
          </p:cNvPr>
          <p:cNvSpPr txBox="1"/>
          <p:nvPr/>
        </p:nvSpPr>
        <p:spPr>
          <a:xfrm>
            <a:off x="4778773" y="3678210"/>
            <a:ext cx="1872629" cy="369332"/>
          </a:xfrm>
          <a:prstGeom prst="rect">
            <a:avLst/>
          </a:prstGeom>
          <a:noFill/>
          <a:ln w="38100">
            <a:solidFill>
              <a:srgbClr val="B636E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636EC"/>
                </a:solidFill>
              </a:rPr>
              <a:t>4 lt. – 3 kg. - 17 W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11186B-6ADD-BCBF-A7DC-8EADC5631169}"/>
              </a:ext>
            </a:extLst>
          </p:cNvPr>
          <p:cNvCxnSpPr>
            <a:cxnSpLocks/>
          </p:cNvCxnSpPr>
          <p:nvPr/>
        </p:nvCxnSpPr>
        <p:spPr>
          <a:xfrm flipH="1">
            <a:off x="4384399" y="2479560"/>
            <a:ext cx="876090" cy="600101"/>
          </a:xfrm>
          <a:prstGeom prst="straightConnector1">
            <a:avLst/>
          </a:prstGeom>
          <a:ln w="38100">
            <a:solidFill>
              <a:srgbClr val="B636E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A022C0D-1582-86C8-D620-7F7896225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46" y="1345690"/>
            <a:ext cx="5913929" cy="23758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8C4440F-93A1-97B6-BBCB-38D4BFC64E2C}"/>
              </a:ext>
            </a:extLst>
          </p:cNvPr>
          <p:cNvSpPr txBox="1"/>
          <p:nvPr/>
        </p:nvSpPr>
        <p:spPr>
          <a:xfrm>
            <a:off x="5050177" y="956129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636EC"/>
                </a:solidFill>
              </a:rPr>
              <a:t>- NIR laser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C9B1DC-C384-95EF-655C-503F901B3BB1}"/>
              </a:ext>
            </a:extLst>
          </p:cNvPr>
          <p:cNvSpPr txBox="1"/>
          <p:nvPr/>
        </p:nvSpPr>
        <p:spPr>
          <a:xfrm>
            <a:off x="7107828" y="6108926"/>
            <a:ext cx="3894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B636EC"/>
                </a:solidFill>
              </a:rPr>
              <a:t>NASA funded Internal project - Yang</a:t>
            </a:r>
          </a:p>
        </p:txBody>
      </p:sp>
    </p:spTree>
    <p:extLst>
      <p:ext uri="{BB962C8B-B14F-4D97-AF65-F5344CB8AC3E}">
        <p14:creationId xmlns:p14="http://schemas.microsoft.com/office/powerpoint/2010/main" val="255758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A3782-61A0-4E35-B35A-316BAA715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Laser Performance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A4DBE5-6033-469A-8E90-A4B7B17700C7}"/>
              </a:ext>
            </a:extLst>
          </p:cNvPr>
          <p:cNvGrpSpPr/>
          <p:nvPr/>
        </p:nvGrpSpPr>
        <p:grpSpPr>
          <a:xfrm>
            <a:off x="5878285" y="1842142"/>
            <a:ext cx="6240659" cy="4110445"/>
            <a:chOff x="4320994" y="1530090"/>
            <a:chExt cx="7832785" cy="4926755"/>
          </a:xfrm>
        </p:grpSpPr>
        <p:pic>
          <p:nvPicPr>
            <p:cNvPr id="4" name="Content Placeholder 4" descr="Chart, line chart&#10;&#10;Description automatically generated">
              <a:extLst>
                <a:ext uri="{FF2B5EF4-FFF2-40B4-BE49-F238E27FC236}">
                  <a16:creationId xmlns:a16="http://schemas.microsoft.com/office/drawing/2014/main" id="{18D4CCFA-A45E-4722-A1D8-C1282C5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20994" y="1530090"/>
              <a:ext cx="7832785" cy="492675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04588FC-57B8-40AA-B340-117951AF403C}"/>
                </a:ext>
              </a:extLst>
            </p:cNvPr>
            <p:cNvCxnSpPr/>
            <p:nvPr/>
          </p:nvCxnSpPr>
          <p:spPr>
            <a:xfrm>
              <a:off x="5676900" y="5029197"/>
              <a:ext cx="2368550" cy="0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079F7C-24D1-47C1-8D78-0A44C50AF529}"/>
                </a:ext>
              </a:extLst>
            </p:cNvPr>
            <p:cNvSpPr txBox="1"/>
            <p:nvPr/>
          </p:nvSpPr>
          <p:spPr>
            <a:xfrm>
              <a:off x="6096000" y="4348117"/>
              <a:ext cx="1691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panose="02040602050305030304" pitchFamily="18" charset="0"/>
                  <a:ea typeface="MS PGothic" panose="020B0600070205080204" pitchFamily="34" charset="-128"/>
                  <a:cs typeface="+mn-cs"/>
                </a:rPr>
                <a:t>VLBI req (1E-14)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30B4F28-CF3B-4719-958C-2C4B10D49A2A}"/>
                </a:ext>
              </a:extLst>
            </p:cNvPr>
            <p:cNvCxnSpPr>
              <a:stCxn id="7" idx="2"/>
            </p:cNvCxnSpPr>
            <p:nvPr/>
          </p:nvCxnSpPr>
          <p:spPr>
            <a:xfrm flipH="1">
              <a:off x="6324603" y="4717449"/>
              <a:ext cx="617238" cy="3228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16E8610-E85D-421F-8E4A-8CD9AD6C1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6" y="1968137"/>
            <a:ext cx="5516701" cy="3579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A04051-D227-9878-F0B8-E1825A604F62}"/>
              </a:ext>
            </a:extLst>
          </p:cNvPr>
          <p:cNvSpPr txBox="1"/>
          <p:nvPr/>
        </p:nvSpPr>
        <p:spPr>
          <a:xfrm>
            <a:off x="10663096" y="6108675"/>
            <a:ext cx="14558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rgbClr val="C00000"/>
                </a:solidFill>
              </a:rPr>
              <a:t>Yang et al  2022</a:t>
            </a:r>
          </a:p>
        </p:txBody>
      </p:sp>
    </p:spTree>
    <p:extLst>
      <p:ext uri="{BB962C8B-B14F-4D97-AF65-F5344CB8AC3E}">
        <p14:creationId xmlns:p14="http://schemas.microsoft.com/office/powerpoint/2010/main" val="2703813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6A46BBE-7A4F-5652-3DA4-49DF8401F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927" y="6249630"/>
            <a:ext cx="1941102" cy="530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6009E-9DFF-E241-A293-184CAB12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2028" y="1495911"/>
            <a:ext cx="6600934" cy="38412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5F4A30E-71FC-EC4C-77C3-FCAD6C46CA06}"/>
              </a:ext>
            </a:extLst>
          </p:cNvPr>
          <p:cNvSpPr txBox="1">
            <a:spLocks/>
          </p:cNvSpPr>
          <p:nvPr/>
        </p:nvSpPr>
        <p:spPr>
          <a:xfrm>
            <a:off x="624623" y="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>
                <a:solidFill>
                  <a:srgbClr val="8D2F47"/>
                </a:solidFill>
              </a:rPr>
              <a:t>LISA laser (+ </a:t>
            </a:r>
            <a:r>
              <a:rPr lang="en-US" sz="4600" dirty="0" err="1">
                <a:solidFill>
                  <a:srgbClr val="8D2F47"/>
                </a:solidFill>
              </a:rPr>
              <a:t>Vescent</a:t>
            </a:r>
            <a:r>
              <a:rPr lang="en-US" sz="4600" dirty="0">
                <a:solidFill>
                  <a:srgbClr val="8D2F47"/>
                </a:solidFill>
              </a:rPr>
              <a:t> OFC)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EB3D48-6FAB-62D7-DCC3-7936C3740038}"/>
                  </a:ext>
                </a:extLst>
              </p:cNvPr>
              <p:cNvSpPr txBox="1"/>
              <p:nvPr/>
            </p:nvSpPr>
            <p:spPr>
              <a:xfrm>
                <a:off x="7315200" y="1243516"/>
                <a:ext cx="4856714" cy="3139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ADEV        ~ 1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−14</m:t>
                        </m:r>
                      </m:sup>
                    </m:sSup>
                  </m:oMath>
                </a14:m>
                <a:r>
                  <a:rPr lang="en-US" dirty="0"/>
                  <a:t>  @ 10-20s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TRL            5-6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Moderate </a:t>
                </a:r>
                <a:r>
                  <a:rPr lang="en-US" dirty="0" err="1"/>
                  <a:t>SWaP</a:t>
                </a:r>
                <a:endParaRPr lang="en-US" dirty="0"/>
              </a:p>
              <a:p>
                <a:r>
                  <a:rPr lang="en-US" dirty="0"/>
                  <a:t>      36+4 lt. -  18 kg.  - ~ 40W - cost (some idea)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Lower </a:t>
                </a:r>
                <a:r>
                  <a:rPr lang="en-US" dirty="0" err="1"/>
                  <a:t>SWaP</a:t>
                </a:r>
                <a:r>
                  <a:rPr lang="en-US" dirty="0"/>
                  <a:t> expected:</a:t>
                </a:r>
              </a:p>
              <a:p>
                <a:r>
                  <a:rPr lang="en-US" dirty="0"/>
                  <a:t>      Currently 2 W laser power; we only need </a:t>
                </a:r>
                <a:r>
                  <a:rPr lang="en-US" dirty="0" err="1"/>
                  <a:t>mWs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Needs further testing and qualification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Free ride on LISA developments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 show stoppers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EB3D48-6FAB-62D7-DCC3-7936C3740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1243516"/>
                <a:ext cx="4856714" cy="3139321"/>
              </a:xfrm>
              <a:prstGeom prst="rect">
                <a:avLst/>
              </a:prstGeom>
              <a:blipFill>
                <a:blip r:embed="rId4"/>
                <a:stretch>
                  <a:fillRect l="-783" t="-402" b="-2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08038CE-38CB-DC4E-A22B-7C7055C33627}"/>
              </a:ext>
            </a:extLst>
          </p:cNvPr>
          <p:cNvSpPr txBox="1"/>
          <p:nvPr/>
        </p:nvSpPr>
        <p:spPr>
          <a:xfrm>
            <a:off x="212028" y="5577235"/>
            <a:ext cx="15230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rgbClr val="C00000"/>
                </a:solidFill>
              </a:rPr>
              <a:t>Numata, Yu et al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2AB68-4DB1-EA49-9F42-300FBBF93AEF}"/>
              </a:ext>
            </a:extLst>
          </p:cNvPr>
          <p:cNvSpPr txBox="1"/>
          <p:nvPr/>
        </p:nvSpPr>
        <p:spPr>
          <a:xfrm>
            <a:off x="9425685" y="5959373"/>
            <a:ext cx="2662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T.K.Sridharan, EHE Engineering Study, 05/27/22</a:t>
            </a:r>
          </a:p>
        </p:txBody>
      </p:sp>
    </p:spTree>
    <p:extLst>
      <p:ext uri="{BB962C8B-B14F-4D97-AF65-F5344CB8AC3E}">
        <p14:creationId xmlns:p14="http://schemas.microsoft.com/office/powerpoint/2010/main" val="2486303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nate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ook Antiqua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ook Antiqua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10817</TotalTime>
  <Words>886</Words>
  <Application>Microsoft Macintosh PowerPoint</Application>
  <PresentationFormat>Widescreen</PresentationFormat>
  <Paragraphs>189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Book Antiqua</vt:lpstr>
      <vt:lpstr>Calibri</vt:lpstr>
      <vt:lpstr>Calibri Light</vt:lpstr>
      <vt:lpstr>Cambria Math</vt:lpstr>
      <vt:lpstr>Helvetica</vt:lpstr>
      <vt:lpstr>Magneto</vt:lpstr>
      <vt:lpstr>Tahoma</vt:lpstr>
      <vt:lpstr>Times New Roman</vt:lpstr>
      <vt:lpstr>Office Theme</vt:lpstr>
      <vt:lpstr>1_nates</vt:lpstr>
      <vt:lpstr>Blank Presentation</vt:lpstr>
      <vt:lpstr>PowerPoint Presentation</vt:lpstr>
      <vt:lpstr>Sub-mm Space-VLBI Ref. Requirements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LISA Laser Performance</vt:lpstr>
      <vt:lpstr>PowerPoint Presentation</vt:lpstr>
      <vt:lpstr>PowerPoint Presentation</vt:lpstr>
      <vt:lpstr>PEACOCS over a 300-km Turbulent Air Path</vt:lpstr>
      <vt:lpstr>Synchronization Across 300 km of Air: Instability of PEACOCS Time Transfer</vt:lpstr>
      <vt:lpstr>What’s Next? Faster, Farther, and in a Smaller Package…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m Antenna Heritage</dc:title>
  <dc:creator>Sridharan Tirupati Kumara</dc:creator>
  <cp:lastModifiedBy>T. K. Sridharan</cp:lastModifiedBy>
  <cp:revision>38</cp:revision>
  <cp:lastPrinted>2022-10-10T16:08:53Z</cp:lastPrinted>
  <dcterms:created xsi:type="dcterms:W3CDTF">2022-03-04T14:18:54Z</dcterms:created>
  <dcterms:modified xsi:type="dcterms:W3CDTF">2022-10-19T06:52:28Z</dcterms:modified>
</cp:coreProperties>
</file>