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372" r:id="rId3"/>
    <p:sldId id="257" r:id="rId4"/>
    <p:sldId id="258" r:id="rId5"/>
    <p:sldId id="356" r:id="rId6"/>
    <p:sldId id="260" r:id="rId7"/>
    <p:sldId id="261" r:id="rId8"/>
    <p:sldId id="262" r:id="rId9"/>
    <p:sldId id="263" r:id="rId10"/>
    <p:sldId id="265" r:id="rId11"/>
    <p:sldId id="267" r:id="rId12"/>
    <p:sldId id="268" r:id="rId13"/>
    <p:sldId id="371" r:id="rId14"/>
    <p:sldId id="37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92"/>
  </p:normalViewPr>
  <p:slideViewPr>
    <p:cSldViewPr snapToGrid="0" snapToObjects="1">
      <p:cViewPr varScale="1">
        <p:scale>
          <a:sx n="47" d="100"/>
          <a:sy n="47" d="100"/>
        </p:scale>
        <p:origin x="536"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hotojournal.jpl.nasa.gov/catalog/PIA0622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kern="1200">
                <a:solidFill>
                  <a:schemeClr val="tx1"/>
                </a:solidFill>
                <a:latin typeface="+mn-lt"/>
                <a:ea typeface="+mn-ea"/>
                <a:cs typeface="+mn-cs"/>
              </a:rPr>
              <a:t>been the subject of considerable speculation and discussion1. The Huygens probe entered Titan’s atmosphere on 14 January 2005 and descended to the surface using a parachute system2. Here we report measurements made just above and on the surface of Titan by the Huygens Surface Science Package3,4. Acoustic sounding over the last 90 </a:t>
            </a:r>
            <a:r>
              <a:rPr lang="en-US" sz="1200" kern="1200" err="1">
                <a:solidFill>
                  <a:schemeClr val="tx1"/>
                </a:solidFill>
                <a:latin typeface="+mn-lt"/>
                <a:ea typeface="+mn-ea"/>
                <a:cs typeface="+mn-cs"/>
              </a:rPr>
              <a:t>m</a:t>
            </a:r>
            <a:r>
              <a:rPr lang="en-US" sz="1200" kern="1200">
                <a:solidFill>
                  <a:schemeClr val="tx1"/>
                </a:solidFill>
                <a:latin typeface="+mn-lt"/>
                <a:ea typeface="+mn-ea"/>
                <a:cs typeface="+mn-cs"/>
              </a:rPr>
              <a:t> above the surface reveals a relatively smooth, but not completely flat, surface surrounding the landing site. </a:t>
            </a:r>
            <a:r>
              <a:rPr lang="en-US" sz="1200" kern="1200" err="1">
                <a:solidFill>
                  <a:schemeClr val="tx1"/>
                </a:solidFill>
                <a:latin typeface="+mn-lt"/>
                <a:ea typeface="+mn-ea"/>
                <a:cs typeface="+mn-cs"/>
              </a:rPr>
              <a:t>Penetrometry</a:t>
            </a:r>
            <a:r>
              <a:rPr lang="en-US" sz="1200" kern="1200">
                <a:solidFill>
                  <a:schemeClr val="tx1"/>
                </a:solidFill>
                <a:latin typeface="+mn-lt"/>
                <a:ea typeface="+mn-ea"/>
                <a:cs typeface="+mn-cs"/>
              </a:rPr>
              <a:t> and </a:t>
            </a:r>
            <a:r>
              <a:rPr lang="en-US" sz="1200" kern="1200" err="1">
                <a:solidFill>
                  <a:schemeClr val="tx1"/>
                </a:solidFill>
                <a:latin typeface="+mn-lt"/>
                <a:ea typeface="+mn-ea"/>
                <a:cs typeface="+mn-cs"/>
              </a:rPr>
              <a:t>accelerometry</a:t>
            </a:r>
            <a:r>
              <a:rPr lang="en-US" sz="1200" kern="1200">
                <a:solidFill>
                  <a:schemeClr val="tx1"/>
                </a:solidFill>
                <a:latin typeface="+mn-lt"/>
                <a:ea typeface="+mn-ea"/>
                <a:cs typeface="+mn-cs"/>
              </a:rPr>
              <a:t> measurements during the probe impact event reveal that the surface was neither hard (like solid ice) nor very compressible (like a blanket of fluffy aerosol); rather, the Huygens probe landed on a relatively soft solid surface whose properties are analogous to wet clay, lightly packed snow and wet or dry sand. The probe settled gradually by a few </a:t>
            </a:r>
            <a:r>
              <a:rPr lang="en-US" sz="1200" kern="1200" err="1">
                <a:solidFill>
                  <a:schemeClr val="tx1"/>
                </a:solidFill>
                <a:latin typeface="+mn-lt"/>
                <a:ea typeface="+mn-ea"/>
                <a:cs typeface="+mn-cs"/>
              </a:rPr>
              <a:t>millimetres</a:t>
            </a:r>
            <a:r>
              <a:rPr lang="en-US" sz="1200" kern="1200">
                <a:solidFill>
                  <a:schemeClr val="tx1"/>
                </a:solidFill>
                <a:latin typeface="+mn-lt"/>
                <a:ea typeface="+mn-ea"/>
                <a:cs typeface="+mn-cs"/>
              </a:rPr>
              <a:t> after landing.</a:t>
            </a: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This natural color composite was taken during the Cassini spacecraft's April 16, 2005, flyby of Titan. It is a combination of images taken through three filters that are sensitive to red, green and violet </a:t>
            </a:r>
            <a:r>
              <a:rPr lang="en-US" sz="1200" kern="1200" err="1">
                <a:solidFill>
                  <a:schemeClr val="tx1"/>
                </a:solidFill>
                <a:latin typeface="+mn-lt"/>
                <a:ea typeface="+mn-ea"/>
                <a:cs typeface="+mn-cs"/>
              </a:rPr>
              <a:t>light.It</a:t>
            </a:r>
            <a:r>
              <a:rPr lang="en-US" sz="1200" kern="1200">
                <a:solidFill>
                  <a:schemeClr val="tx1"/>
                </a:solidFill>
                <a:latin typeface="+mn-lt"/>
                <a:ea typeface="+mn-ea"/>
                <a:cs typeface="+mn-cs"/>
              </a:rPr>
              <a:t> shows approximately what Titan would look like to the human eye: a hazy orange globe surrounded by a tenuous, bluish haze. The orange color is due to the hydrocarbon particles which make up Titan's atmospheric haze. This obscuring haze was particularly frustrating for planetary scientists following the NASA Voyager mission encounters in 1980-81. Fortunately, Cassini is able to pierce Titan's veil at infrared wavelengths (see </a:t>
            </a:r>
            <a:r>
              <a:rPr lang="en-US" sz="1200" kern="1200">
                <a:solidFill>
                  <a:schemeClr val="tx1"/>
                </a:solidFill>
                <a:latin typeface="+mn-lt"/>
                <a:ea typeface="+mn-ea"/>
                <a:cs typeface="+mn-cs"/>
                <a:hlinkClick r:id="rId3"/>
              </a:rPr>
              <a:t>PIA06228).</a:t>
            </a:r>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North on Titan is up and tilted 30 degrees to the </a:t>
            </a:r>
            <a:r>
              <a:rPr lang="en-US" sz="1200" kern="1200" err="1">
                <a:solidFill>
                  <a:schemeClr val="tx1"/>
                </a:solidFill>
                <a:latin typeface="+mn-lt"/>
                <a:ea typeface="+mn-ea"/>
                <a:cs typeface="+mn-cs"/>
              </a:rPr>
              <a:t>right.The</a:t>
            </a:r>
            <a:r>
              <a:rPr lang="en-US" sz="1200" kern="1200">
                <a:solidFill>
                  <a:schemeClr val="tx1"/>
                </a:solidFill>
                <a:latin typeface="+mn-lt"/>
                <a:ea typeface="+mn-ea"/>
                <a:cs typeface="+mn-cs"/>
              </a:rPr>
              <a:t> images to create this composite were taken with the Cassini spacecraft wide angle camera on April 16, 2005, at distances ranging from approximately 173,000 to 168,200 kilometers (107,500 to 104,500 miles) from Titan and from a Sun-Titan-spacecraft, or phase, angle of 56 degrees. Resolution in the images is approximately 10 kilometers per pixel.</a:t>
            </a:r>
            <a:endParaRPr lang="en-US"/>
          </a:p>
        </p:txBody>
      </p:sp>
      <p:sp>
        <p:nvSpPr>
          <p:cNvPr id="4" name="Slide Number Placeholder 3"/>
          <p:cNvSpPr>
            <a:spLocks noGrp="1"/>
          </p:cNvSpPr>
          <p:nvPr>
            <p:ph type="sldNum" sz="quarter" idx="10"/>
          </p:nvPr>
        </p:nvSpPr>
        <p:spPr/>
        <p:txBody>
          <a:bodyPr/>
          <a:lstStyle/>
          <a:p>
            <a:fld id="{2CE0D5A6-C1D4-1F44-A441-F6A3B2D97F1F}" type="slidenum">
              <a:rPr lang="en-US" smtClean="0"/>
              <a:t>5</a:t>
            </a:fld>
            <a:endParaRPr lang="en-US"/>
          </a:p>
        </p:txBody>
      </p:sp>
    </p:spTree>
    <p:extLst>
      <p:ext uri="{BB962C8B-B14F-4D97-AF65-F5344CB8AC3E}">
        <p14:creationId xmlns:p14="http://schemas.microsoft.com/office/powerpoint/2010/main" val="223076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1778000" y="2298700"/>
            <a:ext cx="20828000" cy="4648200"/>
          </a:xfrm>
          <a:prstGeom prst="rect">
            <a:avLst/>
          </a:prstGeom>
        </p:spPr>
        <p:txBody>
          <a:bodyPr anchor="b"/>
          <a:lstStyle/>
          <a:p>
            <a:r>
              <a:t>Texte du titre</a:t>
            </a:r>
          </a:p>
        </p:txBody>
      </p:sp>
      <p:sp>
        <p:nvSpPr>
          <p:cNvPr id="12" name="Texte niveau 1…"/>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Gilles Allain"/>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-Gilles Allain</a:t>
            </a:r>
          </a:p>
        </p:txBody>
      </p:sp>
      <p:sp>
        <p:nvSpPr>
          <p:cNvPr id="94" name="« Saisissez une citation ici. »"/>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 Saisissez une citation ici. » </a:t>
            </a: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ue d’une plage et de la mer depuis une dune de sable avec de l’herbe"/>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884285" y="13081000"/>
            <a:ext cx="602730" cy="471924"/>
          </a:xfrm>
        </p:spPr>
        <p:txBody>
          <a:bodyPr/>
          <a:lstStyle/>
          <a:p>
            <a:fld id="{F6D7E0D3-ECAB-BD4D-AB1C-98456509D07E}" type="slidenum">
              <a:rPr lang="en-US" smtClean="0"/>
              <a:t>‹N°›</a:t>
            </a:fld>
            <a:endParaRPr lang="en-US"/>
          </a:p>
        </p:txBody>
      </p:sp>
    </p:spTree>
    <p:extLst>
      <p:ext uri="{BB962C8B-B14F-4D97-AF65-F5344CB8AC3E}">
        <p14:creationId xmlns:p14="http://schemas.microsoft.com/office/powerpoint/2010/main" val="25638279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Vue d’une plage et de la mer depuis une dune de sable avec de l’herbe"/>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exte du titre"/>
          <p:cNvSpPr txBox="1">
            <a:spLocks noGrp="1"/>
          </p:cNvSpPr>
          <p:nvPr>
            <p:ph type="title"/>
          </p:nvPr>
        </p:nvSpPr>
        <p:spPr>
          <a:xfrm>
            <a:off x="635000" y="9512300"/>
            <a:ext cx="23114000" cy="2006600"/>
          </a:xfrm>
          <a:prstGeom prst="rect">
            <a:avLst/>
          </a:prstGeom>
        </p:spPr>
        <p:txBody>
          <a:bodyPr anchor="b"/>
          <a:lstStyle/>
          <a:p>
            <a:r>
              <a:t>Texte du titre</a:t>
            </a:r>
          </a:p>
        </p:txBody>
      </p:sp>
      <p:sp>
        <p:nvSpPr>
          <p:cNvPr id="22" name="Texte niveau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Texte niveau 1</a:t>
            </a:r>
          </a:p>
          <a:p>
            <a:pPr lvl="1"/>
            <a:r>
              <a:t>Texte niveau 2</a:t>
            </a:r>
          </a:p>
          <a:p>
            <a:pPr lvl="2"/>
            <a:r>
              <a:t>Texte niveau 3</a:t>
            </a:r>
          </a:p>
          <a:p>
            <a:pPr lvl="3"/>
            <a:r>
              <a:t>Texte niveau 4</a:t>
            </a:r>
          </a:p>
          <a:p>
            <a:pPr lvl="4"/>
            <a:r>
              <a:t>Texte niveau 5</a:t>
            </a:r>
          </a:p>
        </p:txBody>
      </p:sp>
      <p:sp>
        <p:nvSpPr>
          <p:cNvPr id="23"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1778000" y="4533900"/>
            <a:ext cx="20828000" cy="4648200"/>
          </a:xfrm>
          <a:prstGeom prst="rect">
            <a:avLst/>
          </a:prstGeom>
        </p:spPr>
        <p:txBody>
          <a:bodyPr/>
          <a:lstStyle/>
          <a:p>
            <a:r>
              <a:t>Texte du titre</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Héron volant bas au-dessus d’une plage avec une petite clôture au premier plan"/>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exte du titre"/>
          <p:cNvSpPr txBox="1">
            <a:spLocks noGrp="1"/>
          </p:cNvSpPr>
          <p:nvPr>
            <p:ph type="title"/>
          </p:nvPr>
        </p:nvSpPr>
        <p:spPr>
          <a:xfrm>
            <a:off x="1651000" y="952500"/>
            <a:ext cx="10223500" cy="5549900"/>
          </a:xfrm>
          <a:prstGeom prst="rect">
            <a:avLst/>
          </a:prstGeom>
        </p:spPr>
        <p:txBody>
          <a:bodyPr anchor="b"/>
          <a:lstStyle>
            <a:lvl1pPr>
              <a:defRPr sz="8400"/>
            </a:lvl1pPr>
          </a:lstStyle>
          <a:p>
            <a:r>
              <a:t>Texte du titre</a:t>
            </a:r>
          </a:p>
        </p:txBody>
      </p:sp>
      <p:sp>
        <p:nvSpPr>
          <p:cNvPr id="40" name="Texte niveau 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Texte du titre"/>
          <p:cNvSpPr txBox="1">
            <a:spLocks noGrp="1"/>
          </p:cNvSpPr>
          <p:nvPr>
            <p:ph type="title"/>
          </p:nvPr>
        </p:nvSpPr>
        <p:spPr>
          <a:prstGeom prst="rect">
            <a:avLst/>
          </a:prstGeom>
        </p:spPr>
        <p:txBody>
          <a:bodyPr/>
          <a:lstStyle/>
          <a:p>
            <a:r>
              <a:t>Texte du titre</a:t>
            </a:r>
          </a:p>
        </p:txBody>
      </p:sp>
      <p:sp>
        <p:nvSpPr>
          <p:cNvPr id="49"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p>
            <a:r>
              <a:t>Texte du titre</a:t>
            </a:r>
          </a:p>
        </p:txBody>
      </p:sp>
      <p:sp>
        <p:nvSpPr>
          <p:cNvPr id="57" name="Texte niveau 1…"/>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Chemin sableux entre deux collines menant à l’océan"/>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exte du titre"/>
          <p:cNvSpPr txBox="1">
            <a:spLocks noGrp="1"/>
          </p:cNvSpPr>
          <p:nvPr>
            <p:ph type="title"/>
          </p:nvPr>
        </p:nvSpPr>
        <p:spPr>
          <a:prstGeom prst="rect">
            <a:avLst/>
          </a:prstGeom>
        </p:spPr>
        <p:txBody>
          <a:bodyPr/>
          <a:lstStyle/>
          <a:p>
            <a:r>
              <a:t>Texte du titre</a:t>
            </a:r>
          </a:p>
        </p:txBody>
      </p:sp>
      <p:sp>
        <p:nvSpPr>
          <p:cNvPr id="67" name="Texte niveau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Texte niveau 1</a:t>
            </a:r>
          </a:p>
          <a:p>
            <a:pPr lvl="1"/>
            <a:r>
              <a:t>Texte niveau 2</a:t>
            </a:r>
          </a:p>
          <a:p>
            <a:pPr lvl="2"/>
            <a:r>
              <a:t>Texte niveau 3</a:t>
            </a:r>
          </a:p>
          <a:p>
            <a:pPr lvl="3"/>
            <a:r>
              <a:t>Texte niveau 4</a:t>
            </a:r>
          </a:p>
          <a:p>
            <a:pPr lvl="4"/>
            <a:r>
              <a:t>Texte niveau 5</a:t>
            </a:r>
          </a:p>
        </p:txBody>
      </p:sp>
      <p:sp>
        <p:nvSpPr>
          <p:cNvPr id="68"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Texte niveau 1…"/>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Texte niveau 1</a:t>
            </a:r>
          </a:p>
          <a:p>
            <a:pPr lvl="1"/>
            <a:r>
              <a:t>Texte niveau 2</a:t>
            </a:r>
          </a:p>
          <a:p>
            <a:pPr lvl="2"/>
            <a:r>
              <a:t>Texte niveau 3</a:t>
            </a:r>
          </a:p>
          <a:p>
            <a:pPr lvl="3"/>
            <a:r>
              <a:t>Texte niveau 4</a:t>
            </a:r>
          </a:p>
          <a:p>
            <a:pPr lvl="4"/>
            <a:r>
              <a:t>Texte niveau 5</a:t>
            </a: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Chemin sableux entre deux collines menant à l’océan"/>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Héron volant bas au-dessus d’une plage avec une petite clôture au premier plan"/>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Vue d’une plage et de la mer depuis une dune de sable avec de l’herbe"/>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r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Texte du titre</a:t>
            </a:r>
          </a:p>
        </p:txBody>
      </p:sp>
      <p:sp>
        <p:nvSpPr>
          <p:cNvPr id="3" name="Texte niveau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hf hdr="0" ftr="0" dt="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ean-pierre.lebreton@cnrs-orleans.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tiff"/><Relationship Id="rId1" Type="http://schemas.openxmlformats.org/officeDocument/2006/relationships/slideLayout" Target="../slideLayouts/slideLayout7.xml"/><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he Cassini-Huygens Mission…"/>
          <p:cNvSpPr txBox="1">
            <a:spLocks noGrp="1"/>
          </p:cNvSpPr>
          <p:nvPr>
            <p:ph type="ctrTitle"/>
          </p:nvPr>
        </p:nvSpPr>
        <p:spPr>
          <a:prstGeom prst="rect">
            <a:avLst/>
          </a:prstGeom>
        </p:spPr>
        <p:txBody>
          <a:bodyPr/>
          <a:lstStyle/>
          <a:p>
            <a:pPr>
              <a:defRPr sz="5400"/>
            </a:pPr>
            <a:r>
              <a:rPr dirty="0"/>
              <a:t>The Cassini-Huygens Mission</a:t>
            </a:r>
          </a:p>
          <a:p>
            <a:r>
              <a:rPr dirty="0"/>
              <a:t>The Huygens VLBI tracking Experiment</a:t>
            </a:r>
          </a:p>
        </p:txBody>
      </p:sp>
      <p:sp>
        <p:nvSpPr>
          <p:cNvPr id="120" name="Jean-Pierre Lebreton…"/>
          <p:cNvSpPr txBox="1">
            <a:spLocks noGrp="1"/>
          </p:cNvSpPr>
          <p:nvPr>
            <p:ph type="subTitle" sz="quarter" idx="1"/>
          </p:nvPr>
        </p:nvSpPr>
        <p:spPr>
          <a:xfrm>
            <a:off x="1778000" y="7073899"/>
            <a:ext cx="20828000" cy="2762827"/>
          </a:xfrm>
          <a:prstGeom prst="rect">
            <a:avLst/>
          </a:prstGeom>
        </p:spPr>
        <p:txBody>
          <a:bodyPr>
            <a:normAutofit/>
          </a:bodyPr>
          <a:lstStyle/>
          <a:p>
            <a:pPr defTabSz="503555">
              <a:defRPr sz="3294"/>
            </a:pPr>
            <a:r>
              <a:rPr dirty="0"/>
              <a:t>Jean-Pierre </a:t>
            </a:r>
            <a:r>
              <a:rPr dirty="0" err="1"/>
              <a:t>Lebreton</a:t>
            </a:r>
            <a:endParaRPr dirty="0"/>
          </a:p>
          <a:p>
            <a:pPr defTabSz="503555">
              <a:defRPr sz="3294"/>
            </a:pPr>
            <a:r>
              <a:rPr dirty="0"/>
              <a:t>(Former) ESA </a:t>
            </a:r>
            <a:r>
              <a:rPr lang="fr-FR" dirty="0"/>
              <a:t>Huygens </a:t>
            </a:r>
            <a:r>
              <a:rPr dirty="0"/>
              <a:t>Project Scientist and Mission Manager</a:t>
            </a:r>
            <a:endParaRPr lang="fr-FR" dirty="0"/>
          </a:p>
          <a:p>
            <a:pPr defTabSz="503555">
              <a:defRPr sz="3294"/>
            </a:pPr>
            <a:endParaRPr dirty="0"/>
          </a:p>
          <a:p>
            <a:pPr defTabSz="503555">
              <a:defRPr sz="3294"/>
            </a:pPr>
            <a:r>
              <a:rPr lang="fr-FR" u="sng" dirty="0">
                <a:solidFill>
                  <a:schemeClr val="tx1"/>
                </a:solidFill>
                <a:hlinkClick r:id="rId2">
                  <a:extLst>
                    <a:ext uri="{A12FA001-AC4F-418D-AE19-62706E023703}">
                      <ahyp:hlinkClr xmlns:ahyp="http://schemas.microsoft.com/office/drawing/2018/hyperlinkcolor" val="tx"/>
                    </a:ext>
                  </a:extLst>
                </a:hlinkClick>
              </a:rPr>
              <a:t>Research Associate, LPC2E, (CNRS/Univ-Orleans/CNES)</a:t>
            </a:r>
          </a:p>
          <a:p>
            <a:pPr defTabSz="503555">
              <a:defRPr sz="3294"/>
            </a:pPr>
            <a:r>
              <a:rPr lang="fr-FR" u="sng" dirty="0">
                <a:hlinkClick r:id="rId2">
                  <a:extLst>
                    <a:ext uri="{A12FA001-AC4F-418D-AE19-62706E023703}">
                      <ahyp:hlinkClr xmlns:ahyp="http://schemas.microsoft.com/office/drawing/2018/hyperlinkcolor" val="tx"/>
                    </a:ext>
                  </a:extLst>
                </a:hlinkClick>
              </a:rPr>
              <a:t>jean-pierre.lebreton@cnrs-orleans.fr</a:t>
            </a:r>
          </a:p>
          <a:p>
            <a:pPr defTabSz="503555">
              <a:defRPr sz="3294"/>
            </a:pPr>
            <a:endParaRPr lang="fr-FR" u="sng" dirty="0">
              <a:solidFill>
                <a:schemeClr val="tx1"/>
              </a:solidFill>
              <a:hlinkClick r:id="rId2">
                <a:extLst>
                  <a:ext uri="{A12FA001-AC4F-418D-AE19-62706E023703}">
                    <ahyp:hlinkClr xmlns:ahyp="http://schemas.microsoft.com/office/drawing/2018/hyperlinkcolor" val="tx"/>
                  </a:ext>
                </a:extLst>
              </a:hlinkClick>
            </a:endParaRPr>
          </a:p>
          <a:p>
            <a:pPr defTabSz="503555">
              <a:defRPr sz="3294"/>
            </a:pPr>
            <a:endParaRPr u="sng" dirty="0">
              <a:hlinkClick r:id="rId2">
                <a:extLst>
                  <a:ext uri="{A12FA001-AC4F-418D-AE19-62706E023703}">
                    <ahyp:hlinkClr xmlns:ahyp="http://schemas.microsoft.com/office/drawing/2018/hyperlinkcolor" val="tx"/>
                  </a:ext>
                </a:extLst>
              </a:hlinkClick>
            </a:endParaRPr>
          </a:p>
        </p:txBody>
      </p:sp>
      <p:sp>
        <p:nvSpPr>
          <p:cNvPr id="2" name="Espace réservé du numéro de diapositive 1">
            <a:extLst>
              <a:ext uri="{FF2B5EF4-FFF2-40B4-BE49-F238E27FC236}">
                <a16:creationId xmlns:a16="http://schemas.microsoft.com/office/drawing/2014/main" id="{A13CAEC3-4BF2-6D44-A456-1B91FC95131B}"/>
              </a:ext>
            </a:extLst>
          </p:cNvPr>
          <p:cNvSpPr>
            <a:spLocks noGrp="1"/>
          </p:cNvSpPr>
          <p:nvPr>
            <p:ph type="sldNum" sz="quarter" idx="2"/>
          </p:nvPr>
        </p:nvSpPr>
        <p:spPr/>
        <p:txBody>
          <a:bodyPr/>
          <a:lstStyle/>
          <a:p>
            <a:fld id="{86CB4B4D-7CA3-9044-876B-883B54F8677D}" type="slidenum">
              <a:rPr lang="fr-FR" smtClean="0"/>
              <a:t>1</a:t>
            </a:fld>
            <a:endParaRPr lang="fr-FR"/>
          </a:p>
        </p:txBody>
      </p:sp>
      <p:sp>
        <p:nvSpPr>
          <p:cNvPr id="3" name="ZoneTexte 2">
            <a:extLst>
              <a:ext uri="{FF2B5EF4-FFF2-40B4-BE49-F238E27FC236}">
                <a16:creationId xmlns:a16="http://schemas.microsoft.com/office/drawing/2014/main" id="{A732CC3E-1721-004B-BFD6-2F7ABE54E77D}"/>
              </a:ext>
            </a:extLst>
          </p:cNvPr>
          <p:cNvSpPr txBox="1"/>
          <p:nvPr/>
        </p:nvSpPr>
        <p:spPr>
          <a:xfrm>
            <a:off x="2947158" y="11618926"/>
            <a:ext cx="19127031"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3000" b="1" i="0" u="none" strike="noStrike" cap="none" spc="0" normalizeH="0" baseline="0" dirty="0" err="1">
                <a:ln>
                  <a:noFill/>
                </a:ln>
                <a:solidFill>
                  <a:srgbClr val="000000"/>
                </a:solidFill>
                <a:effectLst/>
                <a:uFillTx/>
                <a:latin typeface="Helvetica Neue"/>
                <a:ea typeface="Helvetica Neue"/>
                <a:cs typeface="Helvetica Neue"/>
                <a:sym typeface="Helvetica Neue"/>
              </a:rPr>
              <a:t>Next</a:t>
            </a:r>
            <a:r>
              <a:rPr kumimoji="0" lang="fr-FR" sz="3000" b="1" i="0" u="none" strike="noStrike" cap="none" spc="0" normalizeH="0" baseline="0" dirty="0">
                <a:ln>
                  <a:noFill/>
                </a:ln>
                <a:solidFill>
                  <a:srgbClr val="000000"/>
                </a:solidFill>
                <a:effectLst/>
                <a:uFillTx/>
                <a:latin typeface="Helvetica Neue"/>
                <a:ea typeface="Helvetica Neue"/>
                <a:cs typeface="Helvetica Neue"/>
                <a:sym typeface="Helvetica Neue"/>
              </a:rPr>
              <a:t> </a:t>
            </a:r>
            <a:r>
              <a:rPr lang="fr-FR" dirty="0" err="1"/>
              <a:t>G</a:t>
            </a:r>
            <a:r>
              <a:rPr kumimoji="0" lang="fr-FR" sz="3000" b="1" i="0" u="none" strike="noStrike" cap="none" spc="0" normalizeH="0" baseline="0" dirty="0" err="1">
                <a:ln>
                  <a:noFill/>
                </a:ln>
                <a:solidFill>
                  <a:srgbClr val="000000"/>
                </a:solidFill>
                <a:effectLst/>
                <a:uFillTx/>
                <a:latin typeface="Helvetica Neue"/>
                <a:ea typeface="Helvetica Neue"/>
                <a:cs typeface="Helvetica Neue"/>
                <a:sym typeface="Helvetica Neue"/>
              </a:rPr>
              <a:t>eneration</a:t>
            </a:r>
            <a:r>
              <a:rPr kumimoji="0" lang="fr-FR" sz="3000" b="1" i="0" u="none" strike="noStrike" cap="none" spc="0" normalizeH="0" baseline="0" dirty="0">
                <a:ln>
                  <a:noFill/>
                </a:ln>
                <a:solidFill>
                  <a:srgbClr val="000000"/>
                </a:solidFill>
                <a:effectLst/>
                <a:uFillTx/>
                <a:latin typeface="Helvetica Neue"/>
                <a:ea typeface="Helvetica Neue"/>
                <a:cs typeface="Helvetica Neue"/>
                <a:sym typeface="Helvetica Neue"/>
              </a:rPr>
              <a:t> </a:t>
            </a:r>
            <a:r>
              <a:rPr kumimoji="0" lang="fr-FR" sz="3000" b="1" i="0" u="none" strike="noStrike" cap="none" spc="0" normalizeH="0" baseline="0" dirty="0" err="1">
                <a:ln>
                  <a:noFill/>
                </a:ln>
                <a:solidFill>
                  <a:srgbClr val="000000"/>
                </a:solidFill>
                <a:effectLst/>
                <a:uFillTx/>
                <a:latin typeface="Helvetica Neue"/>
                <a:ea typeface="Helvetica Neue"/>
                <a:cs typeface="Helvetica Neue"/>
                <a:sym typeface="Helvetica Neue"/>
              </a:rPr>
              <a:t>Space</a:t>
            </a:r>
            <a:r>
              <a:rPr kumimoji="0" lang="fr-FR" sz="3000" b="1" i="0" u="none" strike="noStrike" cap="none" spc="0" normalizeH="0" baseline="0" dirty="0">
                <a:ln>
                  <a:noFill/>
                </a:ln>
                <a:solidFill>
                  <a:srgbClr val="000000"/>
                </a:solidFill>
                <a:effectLst/>
                <a:uFillTx/>
                <a:latin typeface="Helvetica Neue"/>
                <a:ea typeface="Helvetica Neue"/>
                <a:cs typeface="Helvetica Neue"/>
                <a:sym typeface="Helvetica Neue"/>
              </a:rPr>
              <a:t> VLBI Workshop, 17-19 </a:t>
            </a:r>
            <a:r>
              <a:rPr kumimoji="0" lang="fr-FR" sz="3000" b="1" i="0" u="none" strike="noStrike" cap="none" spc="0" normalizeH="0" baseline="0" dirty="0" err="1">
                <a:ln>
                  <a:noFill/>
                </a:ln>
                <a:solidFill>
                  <a:srgbClr val="000000"/>
                </a:solidFill>
                <a:effectLst/>
                <a:uFillTx/>
                <a:latin typeface="Helvetica Neue"/>
                <a:ea typeface="Helvetica Neue"/>
                <a:cs typeface="Helvetica Neue"/>
                <a:sym typeface="Helvetica Neue"/>
              </a:rPr>
              <a:t>October</a:t>
            </a:r>
            <a:r>
              <a:rPr kumimoji="0" lang="fr-FR" sz="3000" b="1" i="0" u="none" strike="noStrike" cap="none" spc="0" normalizeH="0" baseline="0" dirty="0">
                <a:ln>
                  <a:noFill/>
                </a:ln>
                <a:solidFill>
                  <a:srgbClr val="000000"/>
                </a:solidFill>
                <a:effectLst/>
                <a:uFillTx/>
                <a:latin typeface="Helvetica Neue"/>
                <a:ea typeface="Helvetica Neue"/>
                <a:cs typeface="Helvetica Neue"/>
                <a:sym typeface="Helvetica Neue"/>
              </a:rPr>
              <a:t> 2022, ASTRON/JIVE, </a:t>
            </a:r>
            <a:r>
              <a:rPr kumimoji="0" lang="fr-FR" sz="3000" b="1" i="0" u="none" strike="noStrike" cap="none" spc="0" normalizeH="0" baseline="0" dirty="0" err="1">
                <a:ln>
                  <a:noFill/>
                </a:ln>
                <a:solidFill>
                  <a:srgbClr val="000000"/>
                </a:solidFill>
                <a:effectLst/>
                <a:uFillTx/>
                <a:latin typeface="Helvetica Neue"/>
                <a:ea typeface="Helvetica Neue"/>
                <a:cs typeface="Helvetica Neue"/>
                <a:sym typeface="Helvetica Neue"/>
              </a:rPr>
              <a:t>Dwingeloo</a:t>
            </a:r>
            <a:r>
              <a:rPr kumimoji="0" lang="fr-FR" sz="3000" b="1" i="0" u="none" strike="noStrike" cap="none" spc="0" normalizeH="0" baseline="0" dirty="0">
                <a:ln>
                  <a:noFill/>
                </a:ln>
                <a:solidFill>
                  <a:srgbClr val="000000"/>
                </a:solidFill>
                <a:effectLst/>
                <a:uFillTx/>
                <a:latin typeface="Helvetica Neue"/>
                <a:ea typeface="Helvetica Neue"/>
                <a:cs typeface="Helvetica Neue"/>
                <a:sym typeface="Helvetica Neue"/>
              </a:rPr>
              <a:t>, The </a:t>
            </a:r>
            <a:r>
              <a:rPr lang="fr-FR" dirty="0" err="1"/>
              <a:t>N</a:t>
            </a:r>
            <a:r>
              <a:rPr kumimoji="0" lang="fr-FR" sz="3000" b="1" i="0" u="none" strike="noStrike" cap="none" spc="0" normalizeH="0" baseline="0" dirty="0" err="1">
                <a:ln>
                  <a:noFill/>
                </a:ln>
                <a:solidFill>
                  <a:srgbClr val="000000"/>
                </a:solidFill>
                <a:effectLst/>
                <a:uFillTx/>
                <a:latin typeface="Helvetica Neue"/>
                <a:ea typeface="Helvetica Neue"/>
                <a:cs typeface="Helvetica Neue"/>
                <a:sym typeface="Helvetica Neue"/>
              </a:rPr>
              <a:t>etherlands</a:t>
            </a:r>
            <a:endParaRPr kumimoji="0" lang="fr-FR"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Diapositive5.jpeg" descr="Diapositive5.jpeg"/>
          <p:cNvPicPr>
            <a:picLocks noChangeAspect="1"/>
          </p:cNvPicPr>
          <p:nvPr/>
        </p:nvPicPr>
        <p:blipFill>
          <a:blip r:embed="rId2">
            <a:extLst/>
          </a:blip>
          <a:stretch>
            <a:fillRect/>
          </a:stretch>
        </p:blipFill>
        <p:spPr>
          <a:xfrm>
            <a:off x="2995551" y="-39337"/>
            <a:ext cx="18392898" cy="13794674"/>
          </a:xfrm>
          <a:prstGeom prst="rect">
            <a:avLst/>
          </a:prstGeom>
          <a:ln w="12700">
            <a:miter lim="400000"/>
          </a:ln>
        </p:spPr>
      </p:pic>
      <p:sp>
        <p:nvSpPr>
          <p:cNvPr id="2" name="Espace réservé du numéro de diapositive 1">
            <a:extLst>
              <a:ext uri="{FF2B5EF4-FFF2-40B4-BE49-F238E27FC236}">
                <a16:creationId xmlns:a16="http://schemas.microsoft.com/office/drawing/2014/main" id="{DF4A9A27-949E-064F-8E72-4032F5C13ADC}"/>
              </a:ext>
            </a:extLst>
          </p:cNvPr>
          <p:cNvSpPr>
            <a:spLocks noGrp="1"/>
          </p:cNvSpPr>
          <p:nvPr>
            <p:ph type="sldNum" sz="quarter" idx="2"/>
          </p:nvPr>
        </p:nvSpPr>
        <p:spPr/>
        <p:txBody>
          <a:bodyPr/>
          <a:lstStyle/>
          <a:p>
            <a:fld id="{86CB4B4D-7CA3-9044-876B-883B54F8677D}" type="slidenum">
              <a:rPr lang="fr-FR" smtClean="0"/>
              <a:t>10</a:t>
            </a:fld>
            <a:endParaRPr lang="fr-F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Diapositive2.jpeg" descr="Diapositive2.jpeg"/>
          <p:cNvPicPr>
            <a:picLocks noChangeAspect="1"/>
          </p:cNvPicPr>
          <p:nvPr/>
        </p:nvPicPr>
        <p:blipFill>
          <a:blip r:embed="rId2">
            <a:extLst/>
          </a:blip>
          <a:stretch>
            <a:fillRect/>
          </a:stretch>
        </p:blipFill>
        <p:spPr>
          <a:xfrm>
            <a:off x="3469350" y="45480"/>
            <a:ext cx="18166720" cy="13625040"/>
          </a:xfrm>
          <a:prstGeom prst="rect">
            <a:avLst/>
          </a:prstGeom>
          <a:ln w="12700">
            <a:miter lim="400000"/>
          </a:ln>
        </p:spPr>
      </p:pic>
      <p:sp>
        <p:nvSpPr>
          <p:cNvPr id="2" name="Espace réservé du numéro de diapositive 1">
            <a:extLst>
              <a:ext uri="{FF2B5EF4-FFF2-40B4-BE49-F238E27FC236}">
                <a16:creationId xmlns:a16="http://schemas.microsoft.com/office/drawing/2014/main" id="{39CBF569-814C-F94C-B24C-036AE923722B}"/>
              </a:ext>
            </a:extLst>
          </p:cNvPr>
          <p:cNvSpPr>
            <a:spLocks noGrp="1"/>
          </p:cNvSpPr>
          <p:nvPr>
            <p:ph type="sldNum" sz="quarter" idx="2"/>
          </p:nvPr>
        </p:nvSpPr>
        <p:spPr/>
        <p:txBody>
          <a:bodyPr/>
          <a:lstStyle/>
          <a:p>
            <a:fld id="{86CB4B4D-7CA3-9044-876B-883B54F8677D}" type="slidenum">
              <a:rPr lang="fr-FR" smtClean="0"/>
              <a:t>11</a:t>
            </a:fld>
            <a:endParaRPr lang="fr-F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Diapositive17.jpeg" descr="Diapositive17.jpeg"/>
          <p:cNvPicPr>
            <a:picLocks noChangeAspect="1"/>
          </p:cNvPicPr>
          <p:nvPr/>
        </p:nvPicPr>
        <p:blipFill>
          <a:blip r:embed="rId2">
            <a:extLst/>
          </a:blip>
          <a:stretch>
            <a:fillRect/>
          </a:stretch>
        </p:blipFill>
        <p:spPr>
          <a:xfrm>
            <a:off x="3077836" y="24371"/>
            <a:ext cx="18288001" cy="13716001"/>
          </a:xfrm>
          <a:prstGeom prst="rect">
            <a:avLst/>
          </a:prstGeom>
          <a:ln w="12700">
            <a:miter lim="400000"/>
          </a:ln>
        </p:spPr>
      </p:pic>
      <p:sp>
        <p:nvSpPr>
          <p:cNvPr id="2" name="Espace réservé du numéro de diapositive 1">
            <a:extLst>
              <a:ext uri="{FF2B5EF4-FFF2-40B4-BE49-F238E27FC236}">
                <a16:creationId xmlns:a16="http://schemas.microsoft.com/office/drawing/2014/main" id="{4E9BD5C0-672A-E44C-BF75-2C1C205A778A}"/>
              </a:ext>
            </a:extLst>
          </p:cNvPr>
          <p:cNvSpPr>
            <a:spLocks noGrp="1"/>
          </p:cNvSpPr>
          <p:nvPr>
            <p:ph type="sldNum" sz="quarter" idx="2"/>
          </p:nvPr>
        </p:nvSpPr>
        <p:spPr/>
        <p:txBody>
          <a:bodyPr/>
          <a:lstStyle/>
          <a:p>
            <a:fld id="{86CB4B4D-7CA3-9044-876B-883B54F8677D}" type="slidenum">
              <a:rPr lang="fr-FR" smtClean="0"/>
              <a:t>12</a:t>
            </a:fld>
            <a:endParaRPr lang="fr-FR"/>
          </a:p>
        </p:txBody>
      </p:sp>
      <p:sp>
        <p:nvSpPr>
          <p:cNvPr id="3" name="ZoneTexte 2">
            <a:extLst>
              <a:ext uri="{FF2B5EF4-FFF2-40B4-BE49-F238E27FC236}">
                <a16:creationId xmlns:a16="http://schemas.microsoft.com/office/drawing/2014/main" id="{8123D44F-BE8B-1646-877B-83C9C0612A9B}"/>
              </a:ext>
            </a:extLst>
          </p:cNvPr>
          <p:cNvSpPr txBox="1"/>
          <p:nvPr/>
        </p:nvSpPr>
        <p:spPr>
          <a:xfrm>
            <a:off x="7471158" y="4691886"/>
            <a:ext cx="6920164"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4000" b="1" i="0" u="none" strike="noStrike" cap="none" spc="0" normalizeH="0" baseline="0" dirty="0">
                <a:ln>
                  <a:noFill/>
                </a:ln>
                <a:solidFill>
                  <a:srgbClr val="FF0000"/>
                </a:solidFill>
                <a:effectLst/>
                <a:uFillTx/>
                <a:latin typeface="Helvetica Neue"/>
                <a:ea typeface="Helvetica Neue"/>
                <a:cs typeface="Helvetica Neue"/>
                <a:sym typeface="Helvetica Neue"/>
              </a:rPr>
              <a:t>JUICE </a:t>
            </a:r>
            <a:r>
              <a:rPr kumimoji="0" lang="fr-FR" sz="4000" b="1" i="0" u="none" strike="noStrike" cap="none" spc="0" normalizeH="0" baseline="0" dirty="0" err="1">
                <a:ln>
                  <a:noFill/>
                </a:ln>
                <a:solidFill>
                  <a:srgbClr val="FF0000"/>
                </a:solidFill>
                <a:effectLst/>
                <a:uFillTx/>
                <a:latin typeface="Helvetica Neue"/>
                <a:ea typeface="Helvetica Neue"/>
                <a:cs typeface="Helvetica Neue"/>
                <a:sym typeface="Helvetica Neue"/>
              </a:rPr>
              <a:t>Payload</a:t>
            </a:r>
            <a:endParaRPr kumimoji="0" lang="fr-FR" sz="4000" b="1" i="0" u="none" strike="noStrike" cap="none" spc="0" normalizeH="0" baseline="0" dirty="0">
              <a:ln>
                <a:noFill/>
              </a:ln>
              <a:solidFill>
                <a:srgbClr val="FF0000"/>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lang="fr-FR" sz="4000" dirty="0">
                <a:solidFill>
                  <a:srgbClr val="FF0000"/>
                </a:solidFill>
              </a:rPr>
              <a:t>10 instruments + PRIDE</a:t>
            </a:r>
          </a:p>
          <a:p>
            <a:pPr marL="0" marR="0" indent="0" algn="ctr" defTabSz="825500" rtl="0" fontAlgn="auto" latinLnBrk="0" hangingPunct="0">
              <a:lnSpc>
                <a:spcPct val="100000"/>
              </a:lnSpc>
              <a:spcBef>
                <a:spcPts val="0"/>
              </a:spcBef>
              <a:spcAft>
                <a:spcPts val="0"/>
              </a:spcAft>
              <a:buClrTx/>
              <a:buSzTx/>
              <a:buFontTx/>
              <a:buNone/>
              <a:tabLst/>
            </a:pPr>
            <a:r>
              <a:rPr lang="fr-FR" sz="4000" dirty="0" err="1">
                <a:solidFill>
                  <a:srgbClr val="FF0000"/>
                </a:solidFill>
              </a:rPr>
              <a:t>Launch</a:t>
            </a:r>
            <a:r>
              <a:rPr lang="fr-FR" sz="4000" dirty="0">
                <a:solidFill>
                  <a:srgbClr val="FF0000"/>
                </a:solidFill>
              </a:rPr>
              <a:t> in 2023, </a:t>
            </a:r>
            <a:r>
              <a:rPr lang="fr-FR" sz="4000" dirty="0" err="1">
                <a:solidFill>
                  <a:srgbClr val="FF0000"/>
                </a:solidFill>
              </a:rPr>
              <a:t>Arrival</a:t>
            </a:r>
            <a:r>
              <a:rPr lang="fr-FR" sz="4000" dirty="0">
                <a:solidFill>
                  <a:srgbClr val="FF0000"/>
                </a:solidFill>
              </a:rPr>
              <a:t> 2030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DE94D1-3A17-4A45-95C3-E60783DC0BCC}"/>
              </a:ext>
            </a:extLst>
          </p:cNvPr>
          <p:cNvSpPr>
            <a:spLocks noGrp="1"/>
          </p:cNvSpPr>
          <p:nvPr>
            <p:ph type="title"/>
          </p:nvPr>
        </p:nvSpPr>
        <p:spPr>
          <a:xfrm>
            <a:off x="402336" y="1196847"/>
            <a:ext cx="23664672" cy="4881736"/>
          </a:xfrm>
        </p:spPr>
        <p:txBody>
          <a:bodyPr>
            <a:normAutofit fontScale="90000"/>
          </a:bodyPr>
          <a:lstStyle/>
          <a:p>
            <a:r>
              <a:rPr lang="fr-FR" sz="4000" dirty="0" err="1"/>
              <a:t>Next</a:t>
            </a:r>
            <a:r>
              <a:rPr lang="fr-FR" sz="4000" dirty="0"/>
              <a:t> </a:t>
            </a:r>
            <a:r>
              <a:rPr lang="fr-FR" sz="4000" dirty="0" err="1"/>
              <a:t>atmospheric</a:t>
            </a:r>
            <a:r>
              <a:rPr lang="fr-FR" sz="4000" dirty="0"/>
              <a:t> probe </a:t>
            </a:r>
            <a:r>
              <a:rPr lang="fr-FR" sz="4000" dirty="0" err="1"/>
              <a:t>under</a:t>
            </a:r>
            <a:r>
              <a:rPr lang="fr-FR" sz="4000" dirty="0"/>
              <a:t> parachute: Uranus ?</a:t>
            </a:r>
            <a:br>
              <a:rPr lang="fr-FR" sz="4000" dirty="0"/>
            </a:br>
            <a:r>
              <a:rPr lang="fr-FR" sz="4000" dirty="0" err="1"/>
              <a:t>Tracking</a:t>
            </a:r>
            <a:r>
              <a:rPr lang="fr-FR" sz="4000" dirty="0"/>
              <a:t> of Uranus Probe (Joint NASA/ESA Uranus Orbiter Probe mission to </a:t>
            </a:r>
            <a:r>
              <a:rPr lang="fr-FR" sz="4000" dirty="0" err="1"/>
              <a:t>be</a:t>
            </a:r>
            <a:r>
              <a:rPr lang="fr-FR" sz="4000" dirty="0"/>
              <a:t> </a:t>
            </a:r>
            <a:r>
              <a:rPr lang="fr-FR" sz="4000" dirty="0" err="1"/>
              <a:t>launched</a:t>
            </a:r>
            <a:r>
              <a:rPr lang="fr-FR" sz="4000" dirty="0"/>
              <a:t> in the 2030’s) ?</a:t>
            </a:r>
            <a:br>
              <a:rPr lang="fr-FR" sz="4000" dirty="0"/>
            </a:br>
            <a:br>
              <a:rPr lang="fr-FR" sz="4000" dirty="0"/>
            </a:br>
            <a:r>
              <a:rPr lang="fr-FR" sz="4000" dirty="0"/>
              <a:t>Possible concept for radio </a:t>
            </a:r>
            <a:r>
              <a:rPr lang="fr-FR" sz="4000" dirty="0" err="1"/>
              <a:t>tracking</a:t>
            </a:r>
            <a:r>
              <a:rPr lang="fr-FR" sz="4000" dirty="0"/>
              <a:t> of a Uranus </a:t>
            </a:r>
            <a:r>
              <a:rPr lang="fr-FR" sz="4000" dirty="0" err="1"/>
              <a:t>glider</a:t>
            </a:r>
            <a:r>
              <a:rPr lang="fr-FR" sz="4000" dirty="0"/>
              <a:t> (Master </a:t>
            </a:r>
            <a:r>
              <a:rPr lang="fr-FR" sz="4000" dirty="0" err="1"/>
              <a:t>Study</a:t>
            </a:r>
            <a:r>
              <a:rPr lang="fr-FR" sz="4000" dirty="0"/>
              <a:t> by Emilie Bessette, </a:t>
            </a:r>
            <a:r>
              <a:rPr lang="fr-FR" sz="4000" dirty="0" err="1"/>
              <a:t>Univ</a:t>
            </a:r>
            <a:r>
              <a:rPr lang="fr-FR" sz="4000" dirty="0"/>
              <a:t>. of Delft, </a:t>
            </a:r>
            <a:r>
              <a:rPr lang="fr-FR" sz="4000" dirty="0" err="1"/>
              <a:t>now</a:t>
            </a:r>
            <a:r>
              <a:rPr lang="fr-FR" sz="4000" dirty="0"/>
              <a:t> YGT, ESTEC) ?</a:t>
            </a:r>
            <a:br>
              <a:rPr lang="fr-FR" sz="4000" dirty="0"/>
            </a:br>
            <a:r>
              <a:rPr lang="fr-FR" sz="4000" dirty="0"/>
              <a:t>(Will </a:t>
            </a:r>
            <a:r>
              <a:rPr lang="fr-FR" sz="4000" dirty="0" err="1"/>
              <a:t>be</a:t>
            </a:r>
            <a:r>
              <a:rPr lang="fr-FR" sz="4000" dirty="0"/>
              <a:t> </a:t>
            </a:r>
            <a:r>
              <a:rPr lang="fr-FR" sz="4000" dirty="0" err="1"/>
              <a:t>proposed</a:t>
            </a:r>
            <a:r>
              <a:rPr lang="fr-FR" sz="4000" dirty="0"/>
              <a:t> as </a:t>
            </a:r>
            <a:r>
              <a:rPr lang="fr-FR" sz="4000" dirty="0" err="1"/>
              <a:t>subject</a:t>
            </a:r>
            <a:r>
              <a:rPr lang="fr-FR" sz="4000" dirty="0"/>
              <a:t> of a Design </a:t>
            </a:r>
            <a:r>
              <a:rPr lang="fr-FR" sz="4000" dirty="0" err="1"/>
              <a:t>Synthesis</a:t>
            </a:r>
            <a:r>
              <a:rPr lang="fr-FR" sz="4000" dirty="0"/>
              <a:t> </a:t>
            </a:r>
            <a:r>
              <a:rPr lang="fr-FR" sz="4000" dirty="0" err="1"/>
              <a:t>Exercise</a:t>
            </a:r>
            <a:r>
              <a:rPr lang="fr-FR" sz="4000" dirty="0"/>
              <a:t> at </a:t>
            </a:r>
            <a:r>
              <a:rPr lang="fr-FR" sz="4000" dirty="0" err="1"/>
              <a:t>Univ</a:t>
            </a:r>
            <a:r>
              <a:rPr lang="fr-FR" sz="4000" dirty="0"/>
              <a:t>. Delft, in </a:t>
            </a:r>
            <a:r>
              <a:rPr lang="fr-FR" sz="4000" dirty="0" err="1"/>
              <a:t>Spring</a:t>
            </a:r>
            <a:r>
              <a:rPr lang="fr-FR" sz="4000" dirty="0"/>
              <a:t> 2023)</a:t>
            </a:r>
            <a:br>
              <a:rPr lang="fr-FR" sz="4000" dirty="0"/>
            </a:br>
            <a:endParaRPr lang="fr-FR" sz="4000" dirty="0"/>
          </a:p>
        </p:txBody>
      </p:sp>
      <p:pic>
        <p:nvPicPr>
          <p:cNvPr id="7" name="Image 6">
            <a:extLst>
              <a:ext uri="{FF2B5EF4-FFF2-40B4-BE49-F238E27FC236}">
                <a16:creationId xmlns:a16="http://schemas.microsoft.com/office/drawing/2014/main" id="{E020E671-E2E6-A94D-8447-5CEE076F0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248" y="5817133"/>
            <a:ext cx="11882790" cy="6684069"/>
          </a:xfrm>
          <a:prstGeom prst="rect">
            <a:avLst/>
          </a:prstGeom>
        </p:spPr>
      </p:pic>
      <p:sp>
        <p:nvSpPr>
          <p:cNvPr id="9" name="Rectangle 8">
            <a:extLst>
              <a:ext uri="{FF2B5EF4-FFF2-40B4-BE49-F238E27FC236}">
                <a16:creationId xmlns:a16="http://schemas.microsoft.com/office/drawing/2014/main" id="{52E0031D-D10B-CB49-8186-7CD0874BA552}"/>
              </a:ext>
            </a:extLst>
          </p:cNvPr>
          <p:cNvSpPr/>
          <p:nvPr/>
        </p:nvSpPr>
        <p:spPr>
          <a:xfrm>
            <a:off x="1441938" y="12465147"/>
            <a:ext cx="21252962" cy="1015663"/>
          </a:xfrm>
          <a:prstGeom prst="rect">
            <a:avLst/>
          </a:prstGeom>
        </p:spPr>
        <p:txBody>
          <a:bodyPr wrap="square">
            <a:spAutoFit/>
          </a:bodyPr>
          <a:lstStyle/>
          <a:p>
            <a:r>
              <a:rPr lang="fr-FR" b="0" dirty="0">
                <a:solidFill>
                  <a:srgbClr val="333333"/>
                </a:solidFill>
                <a:latin typeface="Open Sans"/>
              </a:rPr>
              <a:t>A composite image of Uranus (</a:t>
            </a:r>
            <a:r>
              <a:rPr lang="fr-FR" b="0" dirty="0" err="1">
                <a:solidFill>
                  <a:srgbClr val="333333"/>
                </a:solidFill>
                <a:latin typeface="Open Sans"/>
              </a:rPr>
              <a:t>left</a:t>
            </a:r>
            <a:r>
              <a:rPr lang="fr-FR" b="0" dirty="0">
                <a:solidFill>
                  <a:srgbClr val="333333"/>
                </a:solidFill>
                <a:latin typeface="Open Sans"/>
              </a:rPr>
              <a:t>) and Neptune </a:t>
            </a:r>
            <a:r>
              <a:rPr lang="fr-FR" b="0" dirty="0" err="1">
                <a:solidFill>
                  <a:srgbClr val="333333"/>
                </a:solidFill>
                <a:latin typeface="Open Sans"/>
              </a:rPr>
              <a:t>based</a:t>
            </a:r>
            <a:r>
              <a:rPr lang="fr-FR" b="0" dirty="0">
                <a:solidFill>
                  <a:srgbClr val="333333"/>
                </a:solidFill>
                <a:latin typeface="Open Sans"/>
              </a:rPr>
              <a:t> on Hubble </a:t>
            </a:r>
            <a:r>
              <a:rPr lang="fr-FR" b="0" dirty="0" err="1">
                <a:solidFill>
                  <a:srgbClr val="333333"/>
                </a:solidFill>
                <a:latin typeface="Open Sans"/>
              </a:rPr>
              <a:t>Space</a:t>
            </a:r>
            <a:r>
              <a:rPr lang="fr-FR" b="0" dirty="0">
                <a:solidFill>
                  <a:srgbClr val="333333"/>
                </a:solidFill>
                <a:latin typeface="Open Sans"/>
              </a:rPr>
              <a:t> </a:t>
            </a:r>
            <a:r>
              <a:rPr lang="fr-FR" b="0" dirty="0" err="1">
                <a:solidFill>
                  <a:srgbClr val="333333"/>
                </a:solidFill>
                <a:latin typeface="Open Sans"/>
              </a:rPr>
              <a:t>Telescope</a:t>
            </a:r>
            <a:r>
              <a:rPr lang="fr-FR" b="0" dirty="0">
                <a:solidFill>
                  <a:srgbClr val="333333"/>
                </a:solidFill>
                <a:latin typeface="Open Sans"/>
              </a:rPr>
              <a:t> observations. (Image </a:t>
            </a:r>
            <a:r>
              <a:rPr lang="fr-FR" b="0" dirty="0" err="1">
                <a:solidFill>
                  <a:srgbClr val="333333"/>
                </a:solidFill>
                <a:latin typeface="Open Sans"/>
              </a:rPr>
              <a:t>credit</a:t>
            </a:r>
            <a:r>
              <a:rPr lang="fr-FR" b="0" dirty="0">
                <a:solidFill>
                  <a:srgbClr val="333333"/>
                </a:solidFill>
                <a:latin typeface="Open Sans"/>
              </a:rPr>
              <a:t>: NASA, ESA, Mark </a:t>
            </a:r>
            <a:r>
              <a:rPr lang="fr-FR" b="0" dirty="0" err="1">
                <a:solidFill>
                  <a:srgbClr val="333333"/>
                </a:solidFill>
                <a:latin typeface="Open Sans"/>
              </a:rPr>
              <a:t>Showalter</a:t>
            </a:r>
            <a:r>
              <a:rPr lang="fr-FR" b="0" dirty="0">
                <a:solidFill>
                  <a:srgbClr val="333333"/>
                </a:solidFill>
                <a:latin typeface="Open Sans"/>
              </a:rPr>
              <a:t> (SETI Institute), Amy Simon (NASA-GSFC), Michael H. Wong (UC Berkeley), Andrew I. Hsu (UC Berkeley))</a:t>
            </a:r>
            <a:endParaRPr lang="fr-FR" dirty="0"/>
          </a:p>
        </p:txBody>
      </p:sp>
      <p:sp>
        <p:nvSpPr>
          <p:cNvPr id="5" name="Espace réservé du numéro de diapositive 4">
            <a:extLst>
              <a:ext uri="{FF2B5EF4-FFF2-40B4-BE49-F238E27FC236}">
                <a16:creationId xmlns:a16="http://schemas.microsoft.com/office/drawing/2014/main" id="{20C36FDB-23C2-A74C-91D8-AE7D4A2445D5}"/>
              </a:ext>
            </a:extLst>
          </p:cNvPr>
          <p:cNvSpPr>
            <a:spLocks noGrp="1"/>
          </p:cNvSpPr>
          <p:nvPr>
            <p:ph type="sldNum" sz="quarter" idx="12"/>
          </p:nvPr>
        </p:nvSpPr>
        <p:spPr/>
        <p:txBody>
          <a:bodyPr/>
          <a:lstStyle/>
          <a:p>
            <a:fld id="{F6D7E0D3-ECAB-BD4D-AB1C-98456509D07E}" type="slidenum">
              <a:rPr lang="en-US" smtClean="0"/>
              <a:t>13</a:t>
            </a:fld>
            <a:endParaRPr lang="en-US"/>
          </a:p>
        </p:txBody>
      </p:sp>
    </p:spTree>
    <p:extLst>
      <p:ext uri="{BB962C8B-B14F-4D97-AF65-F5344CB8AC3E}">
        <p14:creationId xmlns:p14="http://schemas.microsoft.com/office/powerpoint/2010/main" val="90494208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2767092-CC1A-0948-9019-987B34ED9188}"/>
              </a:ext>
            </a:extLst>
          </p:cNvPr>
          <p:cNvSpPr>
            <a:spLocks noGrp="1"/>
          </p:cNvSpPr>
          <p:nvPr>
            <p:ph type="sldNum" sz="quarter" idx="12"/>
          </p:nvPr>
        </p:nvSpPr>
        <p:spPr/>
        <p:txBody>
          <a:bodyPr/>
          <a:lstStyle/>
          <a:p>
            <a:fld id="{F6D7E0D3-ECAB-BD4D-AB1C-98456509D07E}" type="slidenum">
              <a:rPr lang="en-US" smtClean="0"/>
              <a:t>14</a:t>
            </a:fld>
            <a:endParaRPr lang="en-US"/>
          </a:p>
        </p:txBody>
      </p:sp>
      <p:sp>
        <p:nvSpPr>
          <p:cNvPr id="6" name="Espace réservé du contenu 5">
            <a:extLst>
              <a:ext uri="{FF2B5EF4-FFF2-40B4-BE49-F238E27FC236}">
                <a16:creationId xmlns:a16="http://schemas.microsoft.com/office/drawing/2014/main" id="{7C03F02A-0D5E-D440-8487-5EAADE012550}"/>
              </a:ext>
            </a:extLst>
          </p:cNvPr>
          <p:cNvSpPr>
            <a:spLocks noGrp="1"/>
          </p:cNvSpPr>
          <p:nvPr>
            <p:ph idx="1"/>
          </p:nvPr>
        </p:nvSpPr>
        <p:spPr/>
        <p:txBody>
          <a:bodyPr>
            <a:normAutofit/>
          </a:bodyPr>
          <a:lstStyle/>
          <a:p>
            <a:r>
              <a:rPr lang="fr-FR" sz="8000" dirty="0" err="1">
                <a:solidFill>
                  <a:srgbClr val="FF0000"/>
                </a:solidFill>
              </a:rPr>
              <a:t>Enjoy</a:t>
            </a:r>
            <a:r>
              <a:rPr lang="fr-FR" sz="8000" dirty="0">
                <a:solidFill>
                  <a:srgbClr val="FF0000"/>
                </a:solidFill>
              </a:rPr>
              <a:t> </a:t>
            </a:r>
            <a:r>
              <a:rPr lang="fr-FR" sz="8000" dirty="0" err="1">
                <a:solidFill>
                  <a:srgbClr val="FF0000"/>
                </a:solidFill>
              </a:rPr>
              <a:t>your</a:t>
            </a:r>
            <a:r>
              <a:rPr lang="fr-FR" sz="8000" dirty="0">
                <a:solidFill>
                  <a:srgbClr val="FF0000"/>
                </a:solidFill>
              </a:rPr>
              <a:t> retirement Leonid </a:t>
            </a:r>
          </a:p>
        </p:txBody>
      </p:sp>
    </p:spTree>
    <p:extLst>
      <p:ext uri="{BB962C8B-B14F-4D97-AF65-F5344CB8AC3E}">
        <p14:creationId xmlns:p14="http://schemas.microsoft.com/office/powerpoint/2010/main" val="25754486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0E6BF22-EAC0-8643-9B53-5051225491CA}"/>
              </a:ext>
            </a:extLst>
          </p:cNvPr>
          <p:cNvSpPr>
            <a:spLocks noGrp="1"/>
          </p:cNvSpPr>
          <p:nvPr>
            <p:ph type="title"/>
          </p:nvPr>
        </p:nvSpPr>
        <p:spPr/>
        <p:txBody>
          <a:bodyPr/>
          <a:lstStyle/>
          <a:p>
            <a:r>
              <a:rPr lang="fr-FR" dirty="0" err="1"/>
              <a:t>Outline</a:t>
            </a:r>
            <a:endParaRPr lang="fr-FR" dirty="0"/>
          </a:p>
        </p:txBody>
      </p:sp>
      <p:sp>
        <p:nvSpPr>
          <p:cNvPr id="7" name="Espace réservé du contenu 6">
            <a:extLst>
              <a:ext uri="{FF2B5EF4-FFF2-40B4-BE49-F238E27FC236}">
                <a16:creationId xmlns:a16="http://schemas.microsoft.com/office/drawing/2014/main" id="{1259D85B-C600-0D40-8F41-C09D743CC174}"/>
              </a:ext>
            </a:extLst>
          </p:cNvPr>
          <p:cNvSpPr>
            <a:spLocks noGrp="1"/>
          </p:cNvSpPr>
          <p:nvPr>
            <p:ph idx="1"/>
          </p:nvPr>
        </p:nvSpPr>
        <p:spPr/>
        <p:txBody>
          <a:bodyPr/>
          <a:lstStyle/>
          <a:p>
            <a:r>
              <a:rPr lang="fr-FR" dirty="0" err="1"/>
              <a:t>Brief</a:t>
            </a:r>
            <a:r>
              <a:rPr lang="fr-FR" dirty="0"/>
              <a:t> </a:t>
            </a:r>
            <a:r>
              <a:rPr lang="fr-FR" dirty="0" err="1"/>
              <a:t>Overview</a:t>
            </a:r>
            <a:r>
              <a:rPr lang="fr-FR" dirty="0"/>
              <a:t> of the Cassini-Huygens Mission</a:t>
            </a:r>
          </a:p>
          <a:p>
            <a:r>
              <a:rPr lang="fr-FR" dirty="0"/>
              <a:t>Huygens Doppler « </a:t>
            </a:r>
            <a:r>
              <a:rPr lang="fr-FR" dirty="0" err="1"/>
              <a:t>Problem</a:t>
            </a:r>
            <a:r>
              <a:rPr lang="fr-FR" dirty="0"/>
              <a:t> »</a:t>
            </a:r>
          </a:p>
          <a:p>
            <a:r>
              <a:rPr lang="fr-FR" dirty="0" err="1"/>
              <a:t>Snapshots</a:t>
            </a:r>
            <a:r>
              <a:rPr lang="fr-FR" dirty="0"/>
              <a:t> of Huygens </a:t>
            </a:r>
            <a:r>
              <a:rPr lang="fr-FR" dirty="0" err="1"/>
              <a:t>scientific</a:t>
            </a:r>
            <a:r>
              <a:rPr lang="fr-FR" dirty="0"/>
              <a:t> return</a:t>
            </a:r>
          </a:p>
          <a:p>
            <a:r>
              <a:rPr lang="fr-FR" dirty="0"/>
              <a:t>The Huygens VLBI </a:t>
            </a:r>
            <a:r>
              <a:rPr lang="fr-FR" dirty="0" err="1"/>
              <a:t>Experiment</a:t>
            </a:r>
            <a:endParaRPr lang="fr-FR" dirty="0"/>
          </a:p>
          <a:p>
            <a:r>
              <a:rPr lang="fr-FR" dirty="0"/>
              <a:t>(possible) future </a:t>
            </a:r>
            <a:r>
              <a:rPr lang="fr-FR" dirty="0" err="1"/>
              <a:t>opportunities</a:t>
            </a:r>
            <a:r>
              <a:rPr lang="fr-FR" dirty="0"/>
              <a:t> for VLBI probe </a:t>
            </a:r>
            <a:r>
              <a:rPr lang="fr-FR" dirty="0" err="1"/>
              <a:t>tracking</a:t>
            </a:r>
            <a:endParaRPr lang="fr-FR" dirty="0"/>
          </a:p>
          <a:p>
            <a:endParaRPr lang="fr-FR" dirty="0"/>
          </a:p>
        </p:txBody>
      </p:sp>
      <p:sp>
        <p:nvSpPr>
          <p:cNvPr id="5" name="Espace réservé du numéro de diapositive 4">
            <a:extLst>
              <a:ext uri="{FF2B5EF4-FFF2-40B4-BE49-F238E27FC236}">
                <a16:creationId xmlns:a16="http://schemas.microsoft.com/office/drawing/2014/main" id="{BD7FE121-852E-BC45-A48C-2747F1FD2F7A}"/>
              </a:ext>
            </a:extLst>
          </p:cNvPr>
          <p:cNvSpPr>
            <a:spLocks noGrp="1"/>
          </p:cNvSpPr>
          <p:nvPr>
            <p:ph type="sldNum" sz="quarter" idx="12"/>
          </p:nvPr>
        </p:nvSpPr>
        <p:spPr/>
        <p:txBody>
          <a:bodyPr/>
          <a:lstStyle/>
          <a:p>
            <a:fld id="{F6D7E0D3-ECAB-BD4D-AB1C-98456509D07E}" type="slidenum">
              <a:rPr lang="en-US" smtClean="0"/>
              <a:t>2</a:t>
            </a:fld>
            <a:endParaRPr lang="en-US"/>
          </a:p>
        </p:txBody>
      </p:sp>
    </p:spTree>
    <p:extLst>
      <p:ext uri="{BB962C8B-B14F-4D97-AF65-F5344CB8AC3E}">
        <p14:creationId xmlns:p14="http://schemas.microsoft.com/office/powerpoint/2010/main" val="187990494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he Cassini-Huygens Mission"/>
          <p:cNvSpPr txBox="1">
            <a:spLocks noGrp="1"/>
          </p:cNvSpPr>
          <p:nvPr>
            <p:ph type="title"/>
          </p:nvPr>
        </p:nvSpPr>
        <p:spPr>
          <a:prstGeom prst="rect">
            <a:avLst/>
          </a:prstGeom>
        </p:spPr>
        <p:txBody>
          <a:bodyPr/>
          <a:lstStyle/>
          <a:p>
            <a:r>
              <a:t>The Cassini-Huygens Mission</a:t>
            </a:r>
          </a:p>
        </p:txBody>
      </p:sp>
      <p:sp>
        <p:nvSpPr>
          <p:cNvPr id="123" name="International NASA/ESA/ASI mission to explore Saturn’s system…"/>
          <p:cNvSpPr txBox="1">
            <a:spLocks noGrp="1"/>
          </p:cNvSpPr>
          <p:nvPr>
            <p:ph type="body" sz="half" idx="1"/>
          </p:nvPr>
        </p:nvSpPr>
        <p:spPr>
          <a:xfrm>
            <a:off x="1689100" y="3149600"/>
            <a:ext cx="7694546" cy="9296400"/>
          </a:xfrm>
          <a:prstGeom prst="rect">
            <a:avLst/>
          </a:prstGeom>
        </p:spPr>
        <p:txBody>
          <a:bodyPr/>
          <a:lstStyle/>
          <a:p>
            <a:pPr marL="469391" indent="-469391" defTabSz="693419">
              <a:spcBef>
                <a:spcPts val="3700"/>
              </a:spcBef>
              <a:defRPr sz="3191"/>
            </a:pPr>
            <a:r>
              <a:rPr dirty="0"/>
              <a:t>International NASA/ESA/ASI mission to explore Saturn’s system</a:t>
            </a:r>
          </a:p>
          <a:p>
            <a:pPr marL="469391" indent="-469391" defTabSz="693419">
              <a:spcBef>
                <a:spcPts val="3700"/>
              </a:spcBef>
              <a:defRPr sz="3191"/>
            </a:pPr>
            <a:r>
              <a:rPr dirty="0"/>
              <a:t>NASA (Cassini) Orbiter and ESA (Huygens) Titan Probe</a:t>
            </a:r>
          </a:p>
          <a:p>
            <a:pPr marL="469391" indent="-469391" defTabSz="693419">
              <a:spcBef>
                <a:spcPts val="3700"/>
              </a:spcBef>
              <a:defRPr sz="3191"/>
            </a:pPr>
            <a:r>
              <a:rPr dirty="0"/>
              <a:t>Launched on 15th October 1997</a:t>
            </a:r>
          </a:p>
          <a:p>
            <a:pPr marL="469391" indent="-469391" defTabSz="693419">
              <a:spcBef>
                <a:spcPts val="3700"/>
              </a:spcBef>
              <a:defRPr sz="3191"/>
            </a:pPr>
            <a:r>
              <a:rPr dirty="0"/>
              <a:t>Arrived at Saturn (Saturn Orbit Insertion) in June/July 2004. planned for 4 years.</a:t>
            </a:r>
          </a:p>
          <a:p>
            <a:pPr marL="469391" indent="-469391" defTabSz="693419">
              <a:spcBef>
                <a:spcPts val="3700"/>
              </a:spcBef>
              <a:defRPr sz="3191"/>
            </a:pPr>
            <a:r>
              <a:rPr dirty="0"/>
              <a:t>Huygens entry, descent, landing on 14 January 2005</a:t>
            </a:r>
          </a:p>
          <a:p>
            <a:pPr marL="469391" indent="-469391" defTabSz="693419">
              <a:spcBef>
                <a:spcPts val="3700"/>
              </a:spcBef>
              <a:defRPr sz="3191"/>
            </a:pPr>
            <a:r>
              <a:rPr dirty="0"/>
              <a:t>End of mission (after 2 extensions: 2 + 7 years) on 15 September 2017</a:t>
            </a:r>
          </a:p>
          <a:p>
            <a:pPr marL="469391" indent="-469391" defTabSz="693419">
              <a:spcBef>
                <a:spcPts val="3700"/>
              </a:spcBef>
              <a:defRPr sz="3191"/>
            </a:pPr>
            <a:r>
              <a:rPr dirty="0"/>
              <a:t>2 </a:t>
            </a:r>
            <a:r>
              <a:rPr lang="fr-FR" dirty="0" err="1"/>
              <a:t>Saturn</a:t>
            </a:r>
            <a:r>
              <a:rPr lang="fr-FR" dirty="0"/>
              <a:t> (and Titan) </a:t>
            </a:r>
            <a:r>
              <a:rPr dirty="0"/>
              <a:t>seasons covered</a:t>
            </a:r>
          </a:p>
        </p:txBody>
      </p:sp>
      <p:pic>
        <p:nvPicPr>
          <p:cNvPr id="124" name="Image" descr="Image"/>
          <p:cNvPicPr>
            <a:picLocks noChangeAspect="1"/>
          </p:cNvPicPr>
          <p:nvPr/>
        </p:nvPicPr>
        <p:blipFill>
          <a:blip r:embed="rId2">
            <a:extLst/>
          </a:blip>
          <a:stretch>
            <a:fillRect/>
          </a:stretch>
        </p:blipFill>
        <p:spPr>
          <a:xfrm>
            <a:off x="9906563" y="3178967"/>
            <a:ext cx="13157840" cy="6396173"/>
          </a:xfrm>
          <a:prstGeom prst="rect">
            <a:avLst/>
          </a:prstGeom>
          <a:ln w="12700">
            <a:miter lim="400000"/>
          </a:ln>
        </p:spPr>
      </p:pic>
      <p:sp>
        <p:nvSpPr>
          <p:cNvPr id="125" name="15-10-1997"/>
          <p:cNvSpPr txBox="1"/>
          <p:nvPr/>
        </p:nvSpPr>
        <p:spPr>
          <a:xfrm>
            <a:off x="14097970" y="6901974"/>
            <a:ext cx="2119123"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rPr dirty="0"/>
              <a:t>15-10-1997</a:t>
            </a:r>
          </a:p>
        </p:txBody>
      </p:sp>
      <p:sp>
        <p:nvSpPr>
          <p:cNvPr id="2" name="Espace réservé du numéro de diapositive 1">
            <a:extLst>
              <a:ext uri="{FF2B5EF4-FFF2-40B4-BE49-F238E27FC236}">
                <a16:creationId xmlns:a16="http://schemas.microsoft.com/office/drawing/2014/main" id="{A164C20B-0996-B547-8C66-BD12E3E5D00C}"/>
              </a:ext>
            </a:extLst>
          </p:cNvPr>
          <p:cNvSpPr>
            <a:spLocks noGrp="1"/>
          </p:cNvSpPr>
          <p:nvPr>
            <p:ph type="sldNum" sz="quarter" idx="2"/>
          </p:nvPr>
        </p:nvSpPr>
        <p:spPr/>
        <p:txBody>
          <a:bodyPr/>
          <a:lstStyle/>
          <a:p>
            <a:fld id="{86CB4B4D-7CA3-9044-876B-883B54F8677D}" type="slidenum">
              <a:rPr lang="fr-FR" smtClean="0"/>
              <a:t>3</a:t>
            </a:fld>
            <a:endParaRPr lang="fr-F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assini Orbiter as radio relay for the Huygens data on two S-band channels"/>
          <p:cNvSpPr txBox="1">
            <a:spLocks noGrp="1"/>
          </p:cNvSpPr>
          <p:nvPr>
            <p:ph type="title"/>
          </p:nvPr>
        </p:nvSpPr>
        <p:spPr>
          <a:prstGeom prst="rect">
            <a:avLst/>
          </a:prstGeom>
        </p:spPr>
        <p:txBody>
          <a:bodyPr/>
          <a:lstStyle>
            <a:lvl1pPr defTabSz="520065">
              <a:defRPr sz="7056"/>
            </a:lvl1pPr>
          </a:lstStyle>
          <a:p>
            <a:r>
              <a:rPr dirty="0">
                <a:solidFill>
                  <a:srgbClr val="FF0000"/>
                </a:solidFill>
              </a:rPr>
              <a:t>Cassini Orbiter as radio relay for the Huygens data on two S-band channels</a:t>
            </a:r>
            <a:r>
              <a:rPr lang="fr-FR" dirty="0">
                <a:solidFill>
                  <a:srgbClr val="FF0000"/>
                </a:solidFill>
              </a:rPr>
              <a:t>: Doppler « </a:t>
            </a:r>
            <a:r>
              <a:rPr lang="fr-FR" dirty="0" err="1">
                <a:solidFill>
                  <a:srgbClr val="FF0000"/>
                </a:solidFill>
              </a:rPr>
              <a:t>problem</a:t>
            </a:r>
            <a:r>
              <a:rPr lang="fr-FR" dirty="0">
                <a:solidFill>
                  <a:srgbClr val="FF0000"/>
                </a:solidFill>
              </a:rPr>
              <a:t> »</a:t>
            </a:r>
            <a:endParaRPr dirty="0">
              <a:solidFill>
                <a:srgbClr val="FF0000"/>
              </a:solidFill>
            </a:endParaRPr>
          </a:p>
        </p:txBody>
      </p:sp>
      <p:sp>
        <p:nvSpPr>
          <p:cNvPr id="129" name="In-flight performance validation in 2000 showed mis-match of Huygens Receivers Doppler bandwidth on board Cassini…"/>
          <p:cNvSpPr txBox="1">
            <a:spLocks noGrp="1"/>
          </p:cNvSpPr>
          <p:nvPr>
            <p:ph type="body" sz="half" idx="1"/>
          </p:nvPr>
        </p:nvSpPr>
        <p:spPr>
          <a:xfrm>
            <a:off x="1689100" y="3149600"/>
            <a:ext cx="6201833" cy="9296400"/>
          </a:xfrm>
          <a:prstGeom prst="rect">
            <a:avLst/>
          </a:prstGeom>
        </p:spPr>
        <p:txBody>
          <a:bodyPr/>
          <a:lstStyle/>
          <a:p>
            <a:r>
              <a:rPr dirty="0"/>
              <a:t>In-flight performance validation in 2000 showed </a:t>
            </a:r>
            <a:r>
              <a:rPr lang="fr-FR" dirty="0" err="1"/>
              <a:t>bandwidth</a:t>
            </a:r>
            <a:r>
              <a:rPr lang="fr-FR" dirty="0"/>
              <a:t> of the</a:t>
            </a:r>
            <a:r>
              <a:rPr dirty="0"/>
              <a:t> Huygens Receivers on board Cassini</a:t>
            </a:r>
            <a:r>
              <a:rPr lang="fr-FR" dirty="0"/>
              <a:t> </a:t>
            </a:r>
            <a:r>
              <a:rPr lang="fr-FR" dirty="0" err="1"/>
              <a:t>was</a:t>
            </a:r>
            <a:r>
              <a:rPr lang="fr-FR" dirty="0"/>
              <a:t> </a:t>
            </a:r>
            <a:r>
              <a:rPr lang="fr-FR" dirty="0" err="1"/>
              <a:t>too</a:t>
            </a:r>
            <a:r>
              <a:rPr lang="fr-FR" dirty="0"/>
              <a:t> </a:t>
            </a:r>
            <a:r>
              <a:rPr lang="fr-FR" dirty="0" err="1"/>
              <a:t>narrow</a:t>
            </a:r>
            <a:r>
              <a:rPr lang="fr-FR" dirty="0"/>
              <a:t> to </a:t>
            </a:r>
            <a:r>
              <a:rPr lang="fr-FR" dirty="0" err="1"/>
              <a:t>accommodate</a:t>
            </a:r>
            <a:r>
              <a:rPr lang="fr-FR" dirty="0"/>
              <a:t> Doppler shift due to relative </a:t>
            </a:r>
            <a:r>
              <a:rPr lang="fr-FR" dirty="0" err="1"/>
              <a:t>velocity</a:t>
            </a:r>
            <a:r>
              <a:rPr lang="fr-FR" dirty="0"/>
              <a:t> </a:t>
            </a:r>
            <a:r>
              <a:rPr lang="fr-FR" dirty="0" err="1"/>
              <a:t>between</a:t>
            </a:r>
            <a:r>
              <a:rPr lang="fr-FR" dirty="0"/>
              <a:t> Huygens and Cassini</a:t>
            </a:r>
            <a:endParaRPr dirty="0"/>
          </a:p>
          <a:p>
            <a:r>
              <a:rPr lang="fr-FR" dirty="0" err="1"/>
              <a:t>Several</a:t>
            </a:r>
            <a:r>
              <a:rPr lang="fr-FR" dirty="0"/>
              <a:t> </a:t>
            </a:r>
            <a:r>
              <a:rPr lang="fr-FR" dirty="0" err="1"/>
              <a:t>co</a:t>
            </a:r>
            <a:r>
              <a:rPr dirty="0" err="1"/>
              <a:t>rrective</a:t>
            </a:r>
            <a:r>
              <a:rPr dirty="0"/>
              <a:t> actions put in place. </a:t>
            </a:r>
            <a:r>
              <a:rPr lang="fr-FR" dirty="0"/>
              <a:t>New mission scenario v</a:t>
            </a:r>
            <a:r>
              <a:rPr dirty="0" err="1"/>
              <a:t>alidated</a:t>
            </a:r>
            <a:r>
              <a:rPr dirty="0"/>
              <a:t> in </a:t>
            </a:r>
            <a:r>
              <a:rPr lang="fr-FR"/>
              <a:t>mid</a:t>
            </a:r>
            <a:r>
              <a:t> </a:t>
            </a:r>
            <a:r>
              <a:rPr dirty="0"/>
              <a:t>2004.</a:t>
            </a:r>
          </a:p>
        </p:txBody>
      </p:sp>
      <p:pic>
        <p:nvPicPr>
          <p:cNvPr id="5" name="Espace réservé pour une image  4">
            <a:extLst>
              <a:ext uri="{FF2B5EF4-FFF2-40B4-BE49-F238E27FC236}">
                <a16:creationId xmlns:a16="http://schemas.microsoft.com/office/drawing/2014/main" id="{A2863819-BD85-F540-A1EA-BD609F3A43A8}"/>
              </a:ext>
            </a:extLst>
          </p:cNvPr>
          <p:cNvPicPr>
            <a:picLocks noGrp="1" noChangeAspect="1"/>
          </p:cNvPicPr>
          <p:nvPr>
            <p:ph type="pic" sz="half" idx="21"/>
          </p:nvPr>
        </p:nvPicPr>
        <p:blipFill>
          <a:blip r:embed="rId2">
            <a:extLst>
              <a:ext uri="{28A0092B-C50C-407E-A947-70E740481C1C}">
                <a14:useLocalDpi xmlns:a14="http://schemas.microsoft.com/office/drawing/2010/main" val="0"/>
              </a:ext>
            </a:extLst>
          </a:blip>
          <a:srcRect t="5556" b="5556"/>
          <a:stretch>
            <a:fillRect/>
          </a:stretch>
        </p:blipFill>
        <p:spPr>
          <a:xfrm>
            <a:off x="8528627" y="2641600"/>
            <a:ext cx="15855373" cy="10570249"/>
          </a:xfrm>
        </p:spPr>
      </p:pic>
      <p:sp>
        <p:nvSpPr>
          <p:cNvPr id="2" name="Espace réservé du numéro de diapositive 1">
            <a:extLst>
              <a:ext uri="{FF2B5EF4-FFF2-40B4-BE49-F238E27FC236}">
                <a16:creationId xmlns:a16="http://schemas.microsoft.com/office/drawing/2014/main" id="{80BB14BB-568D-A043-B362-8F2CC763792F}"/>
              </a:ext>
            </a:extLst>
          </p:cNvPr>
          <p:cNvSpPr>
            <a:spLocks noGrp="1"/>
          </p:cNvSpPr>
          <p:nvPr>
            <p:ph type="sldNum" sz="quarter" idx="2"/>
          </p:nvPr>
        </p:nvSpPr>
        <p:spPr/>
        <p:txBody>
          <a:bodyPr/>
          <a:lstStyle/>
          <a:p>
            <a:fld id="{86CB4B4D-7CA3-9044-876B-883B54F8677D}" type="slidenum">
              <a:rPr lang="fr-FR" smtClean="0"/>
              <a:t>4</a:t>
            </a:fld>
            <a:endParaRPr lang="fr-F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6" name="Picture 5" descr="PIA06230.jpg"/>
          <p:cNvPicPr>
            <a:picLocks noChangeAspect="1"/>
          </p:cNvPicPr>
          <p:nvPr/>
        </p:nvPicPr>
        <p:blipFill>
          <a:blip r:embed="rId3"/>
          <a:stretch>
            <a:fillRect/>
          </a:stretch>
        </p:blipFill>
        <p:spPr>
          <a:xfrm>
            <a:off x="5405624" y="0"/>
            <a:ext cx="13572752" cy="13716000"/>
          </a:xfrm>
          <a:prstGeom prst="rect">
            <a:avLst/>
          </a:prstGeom>
        </p:spPr>
      </p:pic>
      <p:pic>
        <p:nvPicPr>
          <p:cNvPr id="10" name="Picture 5" descr="Huygens"/>
          <p:cNvPicPr>
            <a:picLocks noChangeAspect="1" noChangeArrowheads="1"/>
          </p:cNvPicPr>
          <p:nvPr/>
        </p:nvPicPr>
        <p:blipFill>
          <a:blip r:embed="rId4"/>
          <a:srcRect/>
          <a:stretch>
            <a:fillRect/>
          </a:stretch>
        </p:blipFill>
        <p:spPr bwMode="auto">
          <a:xfrm>
            <a:off x="5759575" y="2683297"/>
            <a:ext cx="8781134" cy="11032706"/>
          </a:xfrm>
          <a:prstGeom prst="rect">
            <a:avLst/>
          </a:prstGeom>
          <a:noFill/>
          <a:ln w="9525">
            <a:noFill/>
            <a:miter lim="800000"/>
            <a:headEnd/>
            <a:tailEnd/>
          </a:ln>
        </p:spPr>
      </p:pic>
      <p:pic>
        <p:nvPicPr>
          <p:cNvPr id="17" name="Picture 6" descr="6746_16184_1.jpg"/>
          <p:cNvPicPr>
            <a:picLocks noChangeAspect="1"/>
          </p:cNvPicPr>
          <p:nvPr/>
        </p:nvPicPr>
        <p:blipFill>
          <a:blip r:embed="rId5"/>
          <a:srcRect/>
          <a:stretch>
            <a:fillRect/>
          </a:stretch>
        </p:blipFill>
        <p:spPr bwMode="auto">
          <a:xfrm>
            <a:off x="10150143" y="2683296"/>
            <a:ext cx="11185858" cy="11207072"/>
          </a:xfrm>
          <a:prstGeom prst="rect">
            <a:avLst/>
          </a:prstGeom>
          <a:noFill/>
          <a:ln w="9525">
            <a:noFill/>
            <a:miter lim="800000"/>
            <a:headEnd/>
            <a:tailEnd/>
          </a:ln>
        </p:spPr>
      </p:pic>
      <p:pic>
        <p:nvPicPr>
          <p:cNvPr id="18" name="Picture 7" descr="Huygens_2"/>
          <p:cNvPicPr>
            <a:picLocks noChangeAspect="1" noChangeArrowheads="1"/>
          </p:cNvPicPr>
          <p:nvPr/>
        </p:nvPicPr>
        <p:blipFill>
          <a:blip r:embed="rId6"/>
          <a:srcRect/>
          <a:stretch>
            <a:fillRect/>
          </a:stretch>
        </p:blipFill>
        <p:spPr bwMode="auto">
          <a:xfrm>
            <a:off x="3048003" y="2484120"/>
            <a:ext cx="5029198" cy="11231880"/>
          </a:xfrm>
          <a:prstGeom prst="rect">
            <a:avLst/>
          </a:prstGeom>
          <a:noFill/>
          <a:ln w="9525">
            <a:noFill/>
            <a:miter lim="800000"/>
            <a:headEnd/>
            <a:tailEnd/>
          </a:ln>
        </p:spPr>
      </p:pic>
      <p:pic>
        <p:nvPicPr>
          <p:cNvPr id="19" name="Picture 18" descr="Screen shot 2014-04-28 at 12.56.07 PM.png"/>
          <p:cNvPicPr>
            <a:picLocks noChangeAspect="1"/>
          </p:cNvPicPr>
          <p:nvPr/>
        </p:nvPicPr>
        <p:blipFill>
          <a:blip r:embed="rId7"/>
          <a:stretch>
            <a:fillRect/>
          </a:stretch>
        </p:blipFill>
        <p:spPr>
          <a:xfrm>
            <a:off x="10150143" y="8710231"/>
            <a:ext cx="11185858" cy="5180138"/>
          </a:xfrm>
          <a:prstGeom prst="rect">
            <a:avLst/>
          </a:prstGeom>
        </p:spPr>
      </p:pic>
      <p:sp>
        <p:nvSpPr>
          <p:cNvPr id="2" name="Rectangle 1">
            <a:extLst>
              <a:ext uri="{FF2B5EF4-FFF2-40B4-BE49-F238E27FC236}">
                <a16:creationId xmlns:a16="http://schemas.microsoft.com/office/drawing/2014/main" id="{C994F1D5-1DB6-944C-B515-54FD6C333FCF}"/>
              </a:ext>
            </a:extLst>
          </p:cNvPr>
          <p:cNvSpPr/>
          <p:nvPr/>
        </p:nvSpPr>
        <p:spPr>
          <a:xfrm>
            <a:off x="0" y="29429"/>
            <a:ext cx="24384000" cy="2554545"/>
          </a:xfrm>
          <a:prstGeom prst="rect">
            <a:avLst/>
          </a:prstGeom>
          <a:solidFill>
            <a:schemeClr val="tx1"/>
          </a:solidFill>
        </p:spPr>
        <p:txBody>
          <a:bodyPr wrap="square">
            <a:spAutoFit/>
          </a:bodyPr>
          <a:lstStyle/>
          <a:p>
            <a:pPr lvl="0" defTabSz="457200" hangingPunct="1">
              <a:spcBef>
                <a:spcPct val="0"/>
              </a:spcBef>
              <a:defRPr/>
            </a:pPr>
            <a:r>
              <a:rPr lang="en-US" sz="8000" b="0" kern="1200">
                <a:solidFill>
                  <a:srgbClr val="FFFFFF"/>
                </a:solidFill>
              </a:rPr>
              <a:t>How Cassini-Huygens lifted Titan’s veil for the first time: Huygens landing</a:t>
            </a:r>
          </a:p>
        </p:txBody>
      </p:sp>
      <p:sp>
        <p:nvSpPr>
          <p:cNvPr id="4" name="Espace réservé du numéro de diapositive 3">
            <a:extLst>
              <a:ext uri="{FF2B5EF4-FFF2-40B4-BE49-F238E27FC236}">
                <a16:creationId xmlns:a16="http://schemas.microsoft.com/office/drawing/2014/main" id="{7D6AC436-9A0F-3F4D-B97E-9EB71F48D267}"/>
              </a:ext>
            </a:extLst>
          </p:cNvPr>
          <p:cNvSpPr>
            <a:spLocks noGrp="1"/>
          </p:cNvSpPr>
          <p:nvPr>
            <p:ph type="sldNum" sz="quarter" idx="12"/>
          </p:nvPr>
        </p:nvSpPr>
        <p:spPr/>
        <p:txBody>
          <a:bodyPr/>
          <a:lstStyle/>
          <a:p>
            <a:fld id="{F6D7E0D3-ECAB-BD4D-AB1C-98456509D07E}" type="slidenum">
              <a:rPr lang="en-US" smtClean="0"/>
              <a:t>5</a:t>
            </a:fld>
            <a:endParaRPr lang="en-US"/>
          </a:p>
        </p:txBody>
      </p:sp>
    </p:spTree>
    <p:extLst>
      <p:ext uri="{BB962C8B-B14F-4D97-AF65-F5344CB8AC3E}">
        <p14:creationId xmlns:p14="http://schemas.microsoft.com/office/powerpoint/2010/main" val="2947207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3F19DF3-B2A2-0446-B786-9EDB239AF79A}"/>
              </a:ext>
            </a:extLst>
          </p:cNvPr>
          <p:cNvPicPr>
            <a:picLocks noChangeAspect="1"/>
          </p:cNvPicPr>
          <p:nvPr/>
        </p:nvPicPr>
        <p:blipFill>
          <a:blip r:embed="rId2"/>
          <a:stretch>
            <a:fillRect/>
          </a:stretch>
        </p:blipFill>
        <p:spPr>
          <a:xfrm>
            <a:off x="1363517" y="11449112"/>
            <a:ext cx="10549083" cy="1707452"/>
          </a:xfrm>
          <a:prstGeom prst="rect">
            <a:avLst/>
          </a:prstGeom>
        </p:spPr>
      </p:pic>
      <p:pic>
        <p:nvPicPr>
          <p:cNvPr id="132" name="Chemin sableux entre deux collines menant à l’océan" descr="Chemin sableux entre deux collines menant à l’océan"/>
          <p:cNvPicPr>
            <a:picLocks noGrp="1" noChangeAspect="1"/>
          </p:cNvPicPr>
          <p:nvPr>
            <p:ph type="pic" idx="21"/>
          </p:nvPr>
        </p:nvPicPr>
        <p:blipFill>
          <a:blip r:embed="rId3">
            <a:extLst/>
          </a:blip>
          <a:srcRect l="17266" r="14131"/>
          <a:stretch>
            <a:fillRect/>
          </a:stretch>
        </p:blipFill>
        <p:spPr>
          <a:xfrm>
            <a:off x="13169899" y="2410691"/>
            <a:ext cx="9525001" cy="9296400"/>
          </a:xfrm>
          <a:prstGeom prst="rect">
            <a:avLst/>
          </a:prstGeom>
        </p:spPr>
      </p:pic>
      <p:sp>
        <p:nvSpPr>
          <p:cNvPr id="133" name="The genesis of the Huygens VLBI experiment"/>
          <p:cNvSpPr txBox="1">
            <a:spLocks noGrp="1"/>
          </p:cNvSpPr>
          <p:nvPr>
            <p:ph type="title"/>
          </p:nvPr>
        </p:nvSpPr>
        <p:spPr>
          <a:xfrm>
            <a:off x="1689100" y="355600"/>
            <a:ext cx="21005800" cy="1611747"/>
          </a:xfrm>
          <a:prstGeom prst="rect">
            <a:avLst/>
          </a:prstGeom>
        </p:spPr>
        <p:txBody>
          <a:bodyPr/>
          <a:lstStyle>
            <a:lvl1pPr defTabSz="577850">
              <a:defRPr sz="7840"/>
            </a:lvl1pPr>
          </a:lstStyle>
          <a:p>
            <a:r>
              <a:t>The genesis of the Huygens VLBI experiment</a:t>
            </a:r>
          </a:p>
        </p:txBody>
      </p:sp>
      <p:sp>
        <p:nvSpPr>
          <p:cNvPr id="2" name="ZoneTexte 1">
            <a:extLst>
              <a:ext uri="{FF2B5EF4-FFF2-40B4-BE49-F238E27FC236}">
                <a16:creationId xmlns:a16="http://schemas.microsoft.com/office/drawing/2014/main" id="{2215D351-AADD-1542-98C8-B23A32DED4E0}"/>
              </a:ext>
            </a:extLst>
          </p:cNvPr>
          <p:cNvSpPr txBox="1"/>
          <p:nvPr/>
        </p:nvSpPr>
        <p:spPr>
          <a:xfrm>
            <a:off x="13147746" y="10304439"/>
            <a:ext cx="9491736" cy="1487587"/>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3000" b="1" i="0" u="none" strike="noStrike" cap="none" spc="0" normalizeH="0" baseline="0">
                <a:ln>
                  <a:noFill/>
                </a:ln>
                <a:solidFill>
                  <a:srgbClr val="000000"/>
                </a:solidFill>
                <a:effectLst/>
                <a:uFillTx/>
                <a:latin typeface="Helvetica Neue"/>
                <a:ea typeface="Helvetica Neue"/>
                <a:cs typeface="Helvetica Neue"/>
                <a:sym typeface="Helvetica Neue"/>
              </a:rPr>
              <a:t>14 </a:t>
            </a:r>
            <a:r>
              <a:rPr kumimoji="0" lang="fr-FR" sz="3000" b="1" i="0" u="none" strike="noStrike" cap="none" spc="0" normalizeH="0" baseline="0" err="1">
                <a:ln>
                  <a:noFill/>
                </a:ln>
                <a:solidFill>
                  <a:srgbClr val="000000"/>
                </a:solidFill>
                <a:effectLst/>
                <a:uFillTx/>
                <a:latin typeface="Helvetica Neue"/>
                <a:ea typeface="Helvetica Neue"/>
                <a:cs typeface="Helvetica Neue"/>
                <a:sym typeface="Helvetica Neue"/>
              </a:rPr>
              <a:t>January</a:t>
            </a:r>
            <a:r>
              <a:rPr kumimoji="0" lang="fr-FR" sz="3000" b="1" i="0" u="none" strike="noStrike" cap="none" spc="0" normalizeH="0" baseline="0">
                <a:ln>
                  <a:noFill/>
                </a:ln>
                <a:solidFill>
                  <a:srgbClr val="000000"/>
                </a:solidFill>
                <a:effectLst/>
                <a:uFillTx/>
                <a:latin typeface="Helvetica Neue"/>
                <a:ea typeface="Helvetica Neue"/>
                <a:cs typeface="Helvetica Neue"/>
                <a:sym typeface="Helvetica Neue"/>
              </a:rPr>
              <a:t> 2005. Leonid </a:t>
            </a:r>
            <a:r>
              <a:rPr lang="fr-FR" err="1"/>
              <a:t>d</a:t>
            </a:r>
            <a:r>
              <a:rPr kumimoji="0" lang="fr-FR" sz="3000" b="1" i="0" u="none" strike="noStrike" cap="none" spc="0" normalizeH="0" baseline="0" err="1">
                <a:ln>
                  <a:noFill/>
                </a:ln>
                <a:solidFill>
                  <a:srgbClr val="000000"/>
                </a:solidFill>
                <a:effectLst/>
                <a:uFillTx/>
                <a:latin typeface="Helvetica Neue"/>
                <a:ea typeface="Helvetica Neue"/>
                <a:cs typeface="Helvetica Neue"/>
                <a:sym typeface="Helvetica Neue"/>
              </a:rPr>
              <a:t>iscusses</a:t>
            </a:r>
            <a:r>
              <a:rPr kumimoji="0" lang="fr-FR" sz="3000" b="1" i="0" u="none" strike="noStrike" cap="none" spc="0" normalizeH="0" baseline="0">
                <a:ln>
                  <a:noFill/>
                </a:ln>
                <a:solidFill>
                  <a:srgbClr val="000000"/>
                </a:solidFill>
                <a:effectLst/>
                <a:uFillTx/>
                <a:latin typeface="Helvetica Neue"/>
                <a:ea typeface="Helvetica Neue"/>
                <a:cs typeface="Helvetica Neue"/>
                <a:sym typeface="Helvetica Neue"/>
              </a:rPr>
              <a:t> the </a:t>
            </a:r>
            <a:r>
              <a:rPr kumimoji="0" lang="fr-FR" sz="3000" b="1" i="0" u="none" strike="noStrike" cap="none" spc="0" normalizeH="0" baseline="0" err="1">
                <a:ln>
                  <a:noFill/>
                </a:ln>
                <a:solidFill>
                  <a:srgbClr val="000000"/>
                </a:solidFill>
                <a:effectLst/>
                <a:uFillTx/>
                <a:latin typeface="Helvetica Neue"/>
                <a:ea typeface="Helvetica Neue"/>
                <a:cs typeface="Helvetica Neue"/>
                <a:sym typeface="Helvetica Neue"/>
              </a:rPr>
              <a:t>early</a:t>
            </a:r>
            <a:r>
              <a:rPr kumimoji="0" lang="fr-FR" sz="3000" b="1" i="0" u="none" strike="noStrike" cap="none" spc="0" normalizeH="0" baseline="0">
                <a:ln>
                  <a:noFill/>
                </a:ln>
                <a:solidFill>
                  <a:srgbClr val="000000"/>
                </a:solidFill>
                <a:effectLst/>
                <a:uFillTx/>
                <a:latin typeface="Helvetica Neue"/>
                <a:ea typeface="Helvetica Neue"/>
                <a:cs typeface="Helvetica Neue"/>
                <a:sym typeface="Helvetica Neue"/>
              </a:rPr>
              <a:t> signal </a:t>
            </a:r>
            <a:r>
              <a:rPr kumimoji="0" lang="fr-FR" sz="3000" b="1" i="0" u="none" strike="noStrike" cap="none" spc="0" normalizeH="0" baseline="0" err="1">
                <a:ln>
                  <a:noFill/>
                </a:ln>
                <a:solidFill>
                  <a:srgbClr val="000000"/>
                </a:solidFill>
                <a:effectLst/>
                <a:uFillTx/>
                <a:latin typeface="Helvetica Neue"/>
                <a:ea typeface="Helvetica Neue"/>
                <a:cs typeface="Helvetica Neue"/>
                <a:sym typeface="Helvetica Neue"/>
              </a:rPr>
              <a:t>with</a:t>
            </a:r>
            <a:r>
              <a:rPr kumimoji="0" lang="fr-FR" sz="3000" b="1" i="0" u="none" strike="noStrike" cap="none" spc="0" normalizeH="0" baseline="0">
                <a:ln>
                  <a:noFill/>
                </a:ln>
                <a:solidFill>
                  <a:srgbClr val="000000"/>
                </a:solidFill>
                <a:effectLst/>
                <a:uFillTx/>
                <a:latin typeface="Helvetica Neue"/>
                <a:ea typeface="Helvetica Neue"/>
                <a:cs typeface="Helvetica Neue"/>
                <a:sym typeface="Helvetica Neue"/>
              </a:rPr>
              <a:t> Jacques </a:t>
            </a:r>
            <a:r>
              <a:rPr kumimoji="0" lang="fr-FR" sz="3000" b="1" i="0" u="none" strike="noStrike" cap="none" spc="0" normalizeH="0" baseline="0" err="1">
                <a:ln>
                  <a:noFill/>
                </a:ln>
                <a:solidFill>
                  <a:srgbClr val="000000"/>
                </a:solidFill>
                <a:effectLst/>
                <a:uFillTx/>
                <a:latin typeface="Helvetica Neue"/>
                <a:ea typeface="Helvetica Neue"/>
                <a:cs typeface="Helvetica Neue"/>
                <a:sym typeface="Helvetica Neue"/>
              </a:rPr>
              <a:t>Louet</a:t>
            </a:r>
            <a:endParaRPr kumimoji="0" lang="fr-FR" sz="3000" b="1" i="0" u="none" strike="noStrike" cap="none" spc="0" normalizeH="0" baseline="0">
              <a:ln>
                <a:noFill/>
              </a:ln>
              <a:solidFill>
                <a:srgbClr val="000000"/>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lang="fr-FR"/>
              <a:t>Head of the Project </a:t>
            </a:r>
            <a:r>
              <a:rPr lang="fr-FR" err="1"/>
              <a:t>Department</a:t>
            </a:r>
            <a:r>
              <a:rPr lang="fr-FR"/>
              <a:t>, ESA/ESTEC</a:t>
            </a:r>
            <a:r>
              <a:rPr kumimoji="0" lang="fr-FR" sz="3000" b="1" i="0" u="none" strike="noStrike" cap="none" spc="0" normalizeH="0" baseline="0">
                <a:ln>
                  <a:noFill/>
                </a:ln>
                <a:solidFill>
                  <a:srgbClr val="000000"/>
                </a:solidFill>
                <a:effectLst/>
                <a:uFillTx/>
                <a:latin typeface="Helvetica Neue"/>
                <a:ea typeface="Helvetica Neue"/>
                <a:cs typeface="Helvetica Neue"/>
                <a:sym typeface="Helvetica Neue"/>
              </a:rPr>
              <a:t> </a:t>
            </a:r>
          </a:p>
        </p:txBody>
      </p:sp>
      <p:sp>
        <p:nvSpPr>
          <p:cNvPr id="134" name="« Corridor «  discussion between ESTEC radio engineer (Kees V’t Klooster) and myself about how to use a 50 k€ initiative for an innovative project that would support Huygens.…"/>
          <p:cNvSpPr txBox="1">
            <a:spLocks noGrp="1"/>
          </p:cNvSpPr>
          <p:nvPr>
            <p:ph type="body" sz="half" idx="1"/>
          </p:nvPr>
        </p:nvSpPr>
        <p:spPr>
          <a:xfrm>
            <a:off x="1689100" y="1828802"/>
            <a:ext cx="10223500" cy="10474036"/>
          </a:xfrm>
          <a:prstGeom prst="rect">
            <a:avLst/>
          </a:prstGeom>
        </p:spPr>
        <p:txBody>
          <a:bodyPr>
            <a:normAutofit/>
          </a:bodyPr>
          <a:lstStyle/>
          <a:p>
            <a:pPr marL="536447" indent="-536447" defTabSz="792479">
              <a:spcBef>
                <a:spcPts val="4300"/>
              </a:spcBef>
              <a:defRPr sz="3648"/>
            </a:pPr>
            <a:r>
              <a:rPr dirty="0"/>
              <a:t>« </a:t>
            </a:r>
            <a:r>
              <a:rPr lang="fr-FR" dirty="0"/>
              <a:t>ESTEC </a:t>
            </a:r>
            <a:r>
              <a:rPr dirty="0"/>
              <a:t>Corridor discussion</a:t>
            </a:r>
            <a:r>
              <a:rPr lang="fr-FR" dirty="0"/>
              <a:t>  » </a:t>
            </a:r>
            <a:r>
              <a:rPr dirty="0"/>
              <a:t> between E</a:t>
            </a:r>
            <a:r>
              <a:rPr lang="fr-FR" dirty="0"/>
              <a:t>SA</a:t>
            </a:r>
            <a:r>
              <a:rPr dirty="0"/>
              <a:t> </a:t>
            </a:r>
            <a:r>
              <a:rPr lang="fr-FR" dirty="0"/>
              <a:t>Telecom </a:t>
            </a:r>
            <a:r>
              <a:rPr dirty="0"/>
              <a:t>engineer (</a:t>
            </a:r>
            <a:r>
              <a:rPr dirty="0" err="1"/>
              <a:t>Kees</a:t>
            </a:r>
            <a:r>
              <a:rPr dirty="0"/>
              <a:t> </a:t>
            </a:r>
            <a:r>
              <a:rPr dirty="0" err="1"/>
              <a:t>V’t</a:t>
            </a:r>
            <a:r>
              <a:rPr dirty="0"/>
              <a:t> </a:t>
            </a:r>
            <a:r>
              <a:rPr dirty="0" err="1"/>
              <a:t>Klooster</a:t>
            </a:r>
            <a:r>
              <a:rPr dirty="0"/>
              <a:t>) and </a:t>
            </a:r>
            <a:r>
              <a:rPr lang="fr-FR" dirty="0"/>
              <a:t>I</a:t>
            </a:r>
            <a:r>
              <a:rPr dirty="0"/>
              <a:t> about how to use a 50 k€ for an innovative project </a:t>
            </a:r>
            <a:r>
              <a:rPr lang="fr-FR" dirty="0"/>
              <a:t>initiative </a:t>
            </a:r>
            <a:r>
              <a:rPr dirty="0"/>
              <a:t>that would support Huygens.</a:t>
            </a:r>
          </a:p>
          <a:p>
            <a:pPr marL="536447" indent="-536447" defTabSz="792479">
              <a:spcBef>
                <a:spcPts val="4300"/>
              </a:spcBef>
              <a:defRPr sz="3648"/>
            </a:pPr>
            <a:r>
              <a:rPr dirty="0"/>
              <a:t>Study initiated with JIVE (under Leonid </a:t>
            </a:r>
            <a:r>
              <a:rPr dirty="0" err="1"/>
              <a:t>Gurvits</a:t>
            </a:r>
            <a:r>
              <a:rPr dirty="0"/>
              <a:t> leadership) in 2002.</a:t>
            </a:r>
          </a:p>
          <a:p>
            <a:pPr marL="536447" indent="-536447" defTabSz="792479">
              <a:spcBef>
                <a:spcPts val="4300"/>
              </a:spcBef>
              <a:defRPr sz="3648"/>
            </a:pPr>
            <a:r>
              <a:rPr dirty="0"/>
              <a:t>Project studied and developed in several phases. Supported by adequate funding.</a:t>
            </a:r>
          </a:p>
          <a:p>
            <a:pPr marL="536447" indent="-536447" defTabSz="792479">
              <a:spcBef>
                <a:spcPts val="4300"/>
              </a:spcBef>
              <a:defRPr sz="3648"/>
            </a:pPr>
            <a:r>
              <a:rPr dirty="0"/>
              <a:t>VLBI tracking of the Ultra-stable Huygens </a:t>
            </a:r>
            <a:r>
              <a:rPr lang="fr-FR" dirty="0"/>
              <a:t>3.5 </a:t>
            </a:r>
            <a:r>
              <a:rPr dirty="0"/>
              <a:t>W radio transmission with a network of 17 Earth-based radio telescope</a:t>
            </a:r>
          </a:p>
          <a:p>
            <a:pPr marL="536447" indent="-536447" defTabSz="792479">
              <a:spcBef>
                <a:spcPts val="4300"/>
              </a:spcBef>
              <a:defRPr sz="3648"/>
            </a:pPr>
            <a:r>
              <a:rPr dirty="0"/>
              <a:t>Successfully operated on 14th January 2005</a:t>
            </a:r>
          </a:p>
        </p:txBody>
      </p:sp>
      <p:pic>
        <p:nvPicPr>
          <p:cNvPr id="4" name="Image 3">
            <a:extLst>
              <a:ext uri="{FF2B5EF4-FFF2-40B4-BE49-F238E27FC236}">
                <a16:creationId xmlns:a16="http://schemas.microsoft.com/office/drawing/2014/main" id="{53C788F1-0FF8-BA40-8B9D-FEF0982E013C}"/>
              </a:ext>
            </a:extLst>
          </p:cNvPr>
          <p:cNvPicPr>
            <a:picLocks noChangeAspect="1"/>
          </p:cNvPicPr>
          <p:nvPr/>
        </p:nvPicPr>
        <p:blipFill>
          <a:blip r:embed="rId4"/>
          <a:stretch>
            <a:fillRect/>
          </a:stretch>
        </p:blipFill>
        <p:spPr>
          <a:xfrm>
            <a:off x="1689100" y="13218395"/>
            <a:ext cx="7086600" cy="368300"/>
          </a:xfrm>
          <a:prstGeom prst="rect">
            <a:avLst/>
          </a:prstGeom>
        </p:spPr>
      </p:pic>
      <p:sp>
        <p:nvSpPr>
          <p:cNvPr id="5" name="Espace réservé du numéro de diapositive 4">
            <a:extLst>
              <a:ext uri="{FF2B5EF4-FFF2-40B4-BE49-F238E27FC236}">
                <a16:creationId xmlns:a16="http://schemas.microsoft.com/office/drawing/2014/main" id="{DC3B102F-D890-6D43-A147-3CB4A7B8F2C2}"/>
              </a:ext>
            </a:extLst>
          </p:cNvPr>
          <p:cNvSpPr>
            <a:spLocks noGrp="1"/>
          </p:cNvSpPr>
          <p:nvPr>
            <p:ph type="sldNum" sz="quarter" idx="2"/>
          </p:nvPr>
        </p:nvSpPr>
        <p:spPr/>
        <p:txBody>
          <a:bodyPr/>
          <a:lstStyle/>
          <a:p>
            <a:fld id="{86CB4B4D-7CA3-9044-876B-883B54F8677D}" type="slidenum">
              <a:rPr lang="fr-FR" smtClean="0"/>
              <a:t>6</a:t>
            </a:fld>
            <a:endParaRPr lang="fr-F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Diapositive3.jpeg" descr="Diapositive3.jpeg"/>
          <p:cNvPicPr>
            <a:picLocks noChangeAspect="1"/>
          </p:cNvPicPr>
          <p:nvPr/>
        </p:nvPicPr>
        <p:blipFill>
          <a:blip r:embed="rId2">
            <a:extLst/>
          </a:blip>
          <a:stretch>
            <a:fillRect/>
          </a:stretch>
        </p:blipFill>
        <p:spPr>
          <a:xfrm>
            <a:off x="3064671" y="12503"/>
            <a:ext cx="18254658" cy="13690994"/>
          </a:xfrm>
          <a:prstGeom prst="rect">
            <a:avLst/>
          </a:prstGeom>
          <a:ln w="12700">
            <a:miter lim="400000"/>
          </a:ln>
        </p:spPr>
      </p:pic>
      <p:sp>
        <p:nvSpPr>
          <p:cNvPr id="2" name="Espace réservé du numéro de diapositive 1">
            <a:extLst>
              <a:ext uri="{FF2B5EF4-FFF2-40B4-BE49-F238E27FC236}">
                <a16:creationId xmlns:a16="http://schemas.microsoft.com/office/drawing/2014/main" id="{8CFAB927-4EBA-D843-8E8D-14C933BB25D7}"/>
              </a:ext>
            </a:extLst>
          </p:cNvPr>
          <p:cNvSpPr>
            <a:spLocks noGrp="1"/>
          </p:cNvSpPr>
          <p:nvPr>
            <p:ph type="sldNum" sz="quarter" idx="2"/>
          </p:nvPr>
        </p:nvSpPr>
        <p:spPr/>
        <p:txBody>
          <a:bodyPr/>
          <a:lstStyle/>
          <a:p>
            <a:fld id="{86CB4B4D-7CA3-9044-876B-883B54F8677D}" type="slidenum">
              <a:rPr lang="fr-FR" smtClean="0"/>
              <a:t>7</a:t>
            </a:fld>
            <a:endParaRPr lang="fr-F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Huygens Descent Trajectory Reconstruction"/>
          <p:cNvSpPr txBox="1">
            <a:spLocks noGrp="1"/>
          </p:cNvSpPr>
          <p:nvPr>
            <p:ph type="title"/>
          </p:nvPr>
        </p:nvSpPr>
        <p:spPr>
          <a:prstGeom prst="rect">
            <a:avLst/>
          </a:prstGeom>
        </p:spPr>
        <p:txBody>
          <a:bodyPr>
            <a:normAutofit fontScale="90000"/>
          </a:bodyPr>
          <a:lstStyle>
            <a:lvl1pPr defTabSz="594360">
              <a:defRPr sz="8064"/>
            </a:lvl1pPr>
          </a:lstStyle>
          <a:p>
            <a:r>
              <a:t>Huygens Descent Trajectory Reconstruction</a:t>
            </a:r>
          </a:p>
        </p:txBody>
      </p:sp>
      <p:sp>
        <p:nvSpPr>
          <p:cNvPr id="139" name="Major effort put in place to best reconstruct a « commonly » agreed descent trajectory using all possible science products and spacecraft navigation and HK data products…"/>
          <p:cNvSpPr txBox="1">
            <a:spLocks noGrp="1"/>
          </p:cNvSpPr>
          <p:nvPr>
            <p:ph type="body" idx="1"/>
          </p:nvPr>
        </p:nvSpPr>
        <p:spPr>
          <a:prstGeom prst="rect">
            <a:avLst/>
          </a:prstGeom>
        </p:spPr>
        <p:txBody>
          <a:bodyPr>
            <a:normAutofit lnSpcReduction="10000"/>
          </a:bodyPr>
          <a:lstStyle/>
          <a:p>
            <a:r>
              <a:rPr dirty="0"/>
              <a:t>Major effort put in place to best reconstruct a « commonly » agreed descent trajectory using all possible science products and spacecraft navigation and </a:t>
            </a:r>
            <a:r>
              <a:rPr lang="fr-FR" dirty="0"/>
              <a:t>Huygens engineering</a:t>
            </a:r>
            <a:r>
              <a:rPr dirty="0"/>
              <a:t> data products</a:t>
            </a:r>
          </a:p>
          <a:p>
            <a:r>
              <a:rPr dirty="0"/>
              <a:t>Data sharing protocol was put in place</a:t>
            </a:r>
          </a:p>
          <a:p>
            <a:r>
              <a:rPr dirty="0"/>
              <a:t>GBT and Parkes Doppler measurements data included as data products</a:t>
            </a:r>
          </a:p>
          <a:p>
            <a:r>
              <a:rPr dirty="0"/>
              <a:t>1st version of DTWG trajectory available with 24 hours</a:t>
            </a:r>
            <a:endParaRPr lang="fr-FR" dirty="0"/>
          </a:p>
          <a:p>
            <a:r>
              <a:rPr lang="fr-FR" dirty="0"/>
              <a:t>Independent </a:t>
            </a:r>
            <a:r>
              <a:rPr lang="en-GB" dirty="0" err="1"/>
              <a:t>parrallel</a:t>
            </a:r>
            <a:r>
              <a:rPr lang="fr-FR" dirty="0"/>
              <a:t> effort by VLBI team</a:t>
            </a:r>
            <a:endParaRPr dirty="0"/>
          </a:p>
          <a:p>
            <a:r>
              <a:rPr lang="fr-FR" dirty="0" err="1"/>
              <a:t>Two</a:t>
            </a:r>
            <a:r>
              <a:rPr lang="fr-FR" dirty="0"/>
              <a:t> DTWG </a:t>
            </a:r>
            <a:r>
              <a:rPr lang="fr-FR" dirty="0" err="1"/>
              <a:t>trajectory</a:t>
            </a:r>
            <a:r>
              <a:rPr lang="fr-FR" dirty="0"/>
              <a:t> versions</a:t>
            </a:r>
            <a:r>
              <a:rPr dirty="0"/>
              <a:t> </a:t>
            </a:r>
            <a:r>
              <a:rPr lang="fr-FR" dirty="0" err="1"/>
              <a:t>archived</a:t>
            </a:r>
            <a:r>
              <a:rPr dirty="0"/>
              <a:t>.</a:t>
            </a:r>
          </a:p>
        </p:txBody>
      </p:sp>
      <p:sp>
        <p:nvSpPr>
          <p:cNvPr id="4" name="ZoneTexte 3">
            <a:extLst>
              <a:ext uri="{FF2B5EF4-FFF2-40B4-BE49-F238E27FC236}">
                <a16:creationId xmlns:a16="http://schemas.microsoft.com/office/drawing/2014/main" id="{6EE80D71-9848-354C-8E78-C940BE38584E}"/>
              </a:ext>
            </a:extLst>
          </p:cNvPr>
          <p:cNvSpPr txBox="1"/>
          <p:nvPr/>
        </p:nvSpPr>
        <p:spPr>
          <a:xfrm>
            <a:off x="1364519" y="13004381"/>
            <a:ext cx="1874551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fr-FR" dirty="0"/>
              <a:t>http://</a:t>
            </a:r>
            <a:r>
              <a:rPr lang="fr-FR" dirty="0" err="1"/>
              <a:t>archives.esac.esa.int</a:t>
            </a:r>
            <a:r>
              <a:rPr lang="fr-FR" dirty="0"/>
              <a:t>/</a:t>
            </a:r>
            <a:r>
              <a:rPr lang="fr-FR" dirty="0" err="1"/>
              <a:t>psa</a:t>
            </a:r>
            <a:r>
              <a:rPr lang="fr-FR" dirty="0"/>
              <a:t>/ftp/CASSINI-HUYGENS/DTWG/HP-SSA-DTWG-6-TRAJECTORY-V2.0/</a:t>
            </a:r>
            <a:endParaRPr kumimoji="0" lang="fr-FR"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 name="Espace réservé du numéro de diapositive 1">
            <a:extLst>
              <a:ext uri="{FF2B5EF4-FFF2-40B4-BE49-F238E27FC236}">
                <a16:creationId xmlns:a16="http://schemas.microsoft.com/office/drawing/2014/main" id="{F84B70D7-712A-764C-B16E-7DE060829F80}"/>
              </a:ext>
            </a:extLst>
          </p:cNvPr>
          <p:cNvSpPr>
            <a:spLocks noGrp="1"/>
          </p:cNvSpPr>
          <p:nvPr>
            <p:ph type="sldNum" sz="quarter" idx="2"/>
          </p:nvPr>
        </p:nvSpPr>
        <p:spPr/>
        <p:txBody>
          <a:bodyPr/>
          <a:lstStyle/>
          <a:p>
            <a:fld id="{86CB4B4D-7CA3-9044-876B-883B54F8677D}" type="slidenum">
              <a:rPr lang="fr-FR" smtClean="0"/>
              <a:t>8</a:t>
            </a:fld>
            <a:endParaRPr lang="fr-F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DWE.png" descr="DWE.png"/>
          <p:cNvPicPr>
            <a:picLocks noChangeAspect="1"/>
          </p:cNvPicPr>
          <p:nvPr/>
        </p:nvPicPr>
        <p:blipFill>
          <a:blip r:embed="rId2">
            <a:extLst/>
          </a:blip>
          <a:stretch>
            <a:fillRect/>
          </a:stretch>
        </p:blipFill>
        <p:spPr>
          <a:xfrm>
            <a:off x="775998" y="0"/>
            <a:ext cx="23263888" cy="13716001"/>
          </a:xfrm>
          <a:prstGeom prst="rect">
            <a:avLst/>
          </a:prstGeom>
          <a:ln w="12700">
            <a:miter lim="400000"/>
          </a:ln>
        </p:spPr>
      </p:pic>
      <p:sp>
        <p:nvSpPr>
          <p:cNvPr id="142" name="Measured Carrier Frequency"/>
          <p:cNvSpPr txBox="1"/>
          <p:nvPr/>
        </p:nvSpPr>
        <p:spPr>
          <a:xfrm>
            <a:off x="4924484" y="205231"/>
            <a:ext cx="5300854"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Measured Carrier Frequency</a:t>
            </a:r>
          </a:p>
        </p:txBody>
      </p:sp>
      <p:sp>
        <p:nvSpPr>
          <p:cNvPr id="143" name="Derived Wind Profile"/>
          <p:cNvSpPr txBox="1"/>
          <p:nvPr/>
        </p:nvSpPr>
        <p:spPr>
          <a:xfrm>
            <a:off x="16085170" y="205231"/>
            <a:ext cx="3818002" cy="56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Derived Wind Profile</a:t>
            </a:r>
          </a:p>
        </p:txBody>
      </p:sp>
      <p:sp>
        <p:nvSpPr>
          <p:cNvPr id="2" name="ZoneTexte 1">
            <a:extLst>
              <a:ext uri="{FF2B5EF4-FFF2-40B4-BE49-F238E27FC236}">
                <a16:creationId xmlns:a16="http://schemas.microsoft.com/office/drawing/2014/main" id="{CC2FD757-8353-7343-BE15-06A1018F8932}"/>
              </a:ext>
            </a:extLst>
          </p:cNvPr>
          <p:cNvSpPr txBox="1"/>
          <p:nvPr/>
        </p:nvSpPr>
        <p:spPr>
          <a:xfrm>
            <a:off x="4141578" y="9283901"/>
            <a:ext cx="261930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Helvetica Neue"/>
                <a:ea typeface="Helvetica Neue"/>
                <a:cs typeface="Helvetica Neue"/>
                <a:sym typeface="Helvetica Neue"/>
              </a:rPr>
              <a:t>GBT </a:t>
            </a:r>
            <a:r>
              <a:rPr kumimoji="0" lang="fr-FR" sz="3000" b="1" i="0" u="none" strike="noStrike" cap="none" spc="0" normalizeH="0" baseline="0" dirty="0" err="1">
                <a:ln>
                  <a:noFill/>
                </a:ln>
                <a:solidFill>
                  <a:srgbClr val="000000"/>
                </a:solidFill>
                <a:effectLst/>
                <a:uFillTx/>
                <a:latin typeface="Helvetica Neue"/>
                <a:ea typeface="Helvetica Neue"/>
                <a:cs typeface="Helvetica Neue"/>
                <a:sym typeface="Helvetica Neue"/>
              </a:rPr>
              <a:t>Tracking</a:t>
            </a:r>
            <a:endParaRPr kumimoji="0" lang="fr-FR"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 name="ZoneTexte 2">
            <a:extLst>
              <a:ext uri="{FF2B5EF4-FFF2-40B4-BE49-F238E27FC236}">
                <a16:creationId xmlns:a16="http://schemas.microsoft.com/office/drawing/2014/main" id="{EB34456B-D958-BE41-92A5-73ED235E9FED}"/>
              </a:ext>
            </a:extLst>
          </p:cNvPr>
          <p:cNvSpPr txBox="1"/>
          <p:nvPr/>
        </p:nvSpPr>
        <p:spPr>
          <a:xfrm>
            <a:off x="7349315" y="9283901"/>
            <a:ext cx="309700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3000" b="1" i="0" u="none" strike="noStrike" cap="none" spc="0" normalizeH="0" baseline="0" dirty="0" err="1">
                <a:ln>
                  <a:noFill/>
                </a:ln>
                <a:solidFill>
                  <a:schemeClr val="accent1">
                    <a:lumMod val="50000"/>
                  </a:schemeClr>
                </a:solidFill>
                <a:effectLst/>
                <a:uFillTx/>
                <a:latin typeface="Helvetica Neue"/>
                <a:ea typeface="Helvetica Neue"/>
                <a:cs typeface="Helvetica Neue"/>
                <a:sym typeface="Helvetica Neue"/>
              </a:rPr>
              <a:t>Parkes</a:t>
            </a:r>
            <a:r>
              <a:rPr kumimoji="0" lang="fr-FR" sz="3000" b="1" i="0" u="none" strike="noStrike" cap="none" spc="0" normalizeH="0" baseline="0" dirty="0">
                <a:ln>
                  <a:noFill/>
                </a:ln>
                <a:solidFill>
                  <a:schemeClr val="accent1">
                    <a:lumMod val="50000"/>
                  </a:schemeClr>
                </a:solidFill>
                <a:effectLst/>
                <a:uFillTx/>
                <a:latin typeface="Helvetica Neue"/>
                <a:ea typeface="Helvetica Neue"/>
                <a:cs typeface="Helvetica Neue"/>
                <a:sym typeface="Helvetica Neue"/>
              </a:rPr>
              <a:t> </a:t>
            </a:r>
            <a:r>
              <a:rPr kumimoji="0" lang="fr-FR" sz="3000" b="1" i="0" u="none" strike="noStrike" cap="none" spc="0" normalizeH="0" baseline="0" dirty="0" err="1">
                <a:ln>
                  <a:noFill/>
                </a:ln>
                <a:solidFill>
                  <a:schemeClr val="accent1">
                    <a:lumMod val="50000"/>
                  </a:schemeClr>
                </a:solidFill>
                <a:effectLst/>
                <a:uFillTx/>
                <a:latin typeface="Helvetica Neue"/>
                <a:ea typeface="Helvetica Neue"/>
                <a:cs typeface="Helvetica Neue"/>
                <a:sym typeface="Helvetica Neue"/>
              </a:rPr>
              <a:t>Tracking</a:t>
            </a:r>
            <a:endParaRPr kumimoji="0" lang="fr-FR" sz="3000" b="1" i="0" u="none" strike="noStrike" cap="none" spc="0" normalizeH="0" baseline="0" dirty="0">
              <a:ln>
                <a:noFill/>
              </a:ln>
              <a:solidFill>
                <a:schemeClr val="accent1">
                  <a:lumMod val="50000"/>
                </a:schemeClr>
              </a:solidFill>
              <a:effectLst/>
              <a:uFillTx/>
              <a:latin typeface="Helvetica Neue"/>
              <a:ea typeface="Helvetica Neue"/>
              <a:cs typeface="Helvetica Neue"/>
              <a:sym typeface="Helvetica Neue"/>
            </a:endParaRPr>
          </a:p>
        </p:txBody>
      </p:sp>
      <p:sp>
        <p:nvSpPr>
          <p:cNvPr id="4" name="ZoneTexte 3">
            <a:extLst>
              <a:ext uri="{FF2B5EF4-FFF2-40B4-BE49-F238E27FC236}">
                <a16:creationId xmlns:a16="http://schemas.microsoft.com/office/drawing/2014/main" id="{71116DDF-EDBC-3845-AB25-834F0AAC50FB}"/>
              </a:ext>
            </a:extLst>
          </p:cNvPr>
          <p:cNvSpPr txBox="1"/>
          <p:nvPr/>
        </p:nvSpPr>
        <p:spPr>
          <a:xfrm>
            <a:off x="5185989" y="2370916"/>
            <a:ext cx="165590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Helvetica Neue"/>
                <a:ea typeface="Helvetica Neue"/>
                <a:cs typeface="Helvetica Neue"/>
                <a:sym typeface="Helvetica Neue"/>
              </a:rPr>
              <a:t>Landing</a:t>
            </a:r>
          </a:p>
          <a:p>
            <a:pPr marL="0" marR="0" indent="0" algn="ctr" defTabSz="825500" rtl="0" fontAlgn="auto" latinLnBrk="0" hangingPunct="0">
              <a:lnSpc>
                <a:spcPct val="100000"/>
              </a:lnSpc>
              <a:spcBef>
                <a:spcPts val="0"/>
              </a:spcBef>
              <a:spcAft>
                <a:spcPts val="0"/>
              </a:spcAft>
              <a:buClrTx/>
              <a:buSzTx/>
              <a:buFontTx/>
              <a:buNone/>
              <a:tabLst/>
            </a:pPr>
            <a:r>
              <a:rPr lang="fr-FR" dirty="0"/>
              <a:t>On Titan</a:t>
            </a:r>
            <a:endParaRPr kumimoji="0" lang="fr-FR"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cxnSp>
        <p:nvCxnSpPr>
          <p:cNvPr id="6" name="Connecteur droit 5">
            <a:extLst>
              <a:ext uri="{FF2B5EF4-FFF2-40B4-BE49-F238E27FC236}">
                <a16:creationId xmlns:a16="http://schemas.microsoft.com/office/drawing/2014/main" id="{0CFD474C-4E3F-634A-AA0A-0A2409C5560B}"/>
              </a:ext>
            </a:extLst>
          </p:cNvPr>
          <p:cNvCxnSpPr>
            <a:cxnSpLocks/>
          </p:cNvCxnSpPr>
          <p:nvPr/>
        </p:nvCxnSpPr>
        <p:spPr>
          <a:xfrm flipH="1">
            <a:off x="7321606" y="2552812"/>
            <a:ext cx="1" cy="1354170"/>
          </a:xfrm>
          <a:prstGeom prst="line">
            <a:avLst/>
          </a:prstGeom>
          <a:noFill/>
          <a:ln w="762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8" name="ZoneTexte 7">
            <a:extLst>
              <a:ext uri="{FF2B5EF4-FFF2-40B4-BE49-F238E27FC236}">
                <a16:creationId xmlns:a16="http://schemas.microsoft.com/office/drawing/2014/main" id="{8E98F04B-465E-6F49-98EF-667232112471}"/>
              </a:ext>
            </a:extLst>
          </p:cNvPr>
          <p:cNvSpPr txBox="1"/>
          <p:nvPr/>
        </p:nvSpPr>
        <p:spPr>
          <a:xfrm>
            <a:off x="15273823" y="2659734"/>
            <a:ext cx="198291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Helvetica Neue"/>
                <a:ea typeface="Helvetica Neue"/>
                <a:cs typeface="Helvetica Neue"/>
                <a:sym typeface="Helvetica Neue"/>
              </a:rPr>
              <a:t>Parachute</a:t>
            </a:r>
          </a:p>
          <a:p>
            <a:pPr marL="0" marR="0" indent="0" algn="ctr" defTabSz="825500" rtl="0" fontAlgn="auto" latinLnBrk="0" hangingPunct="0">
              <a:lnSpc>
                <a:spcPct val="100000"/>
              </a:lnSpc>
              <a:spcBef>
                <a:spcPts val="0"/>
              </a:spcBef>
              <a:spcAft>
                <a:spcPts val="0"/>
              </a:spcAft>
              <a:buClrTx/>
              <a:buSzTx/>
              <a:buFontTx/>
              <a:buNone/>
              <a:tabLst/>
            </a:pPr>
            <a:r>
              <a:rPr lang="fr-FR" dirty="0"/>
              <a:t>Exchange</a:t>
            </a:r>
            <a:endParaRPr kumimoji="0" lang="fr-FR"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9" name="Rectangle 8">
            <a:extLst>
              <a:ext uri="{FF2B5EF4-FFF2-40B4-BE49-F238E27FC236}">
                <a16:creationId xmlns:a16="http://schemas.microsoft.com/office/drawing/2014/main" id="{0E52583D-E1E7-854E-8C02-183F214E22F6}"/>
              </a:ext>
            </a:extLst>
          </p:cNvPr>
          <p:cNvSpPr/>
          <p:nvPr/>
        </p:nvSpPr>
        <p:spPr>
          <a:xfrm>
            <a:off x="-1" y="13138896"/>
            <a:ext cx="24383997" cy="553998"/>
          </a:xfrm>
          <a:prstGeom prst="rect">
            <a:avLst/>
          </a:prstGeom>
        </p:spPr>
        <p:txBody>
          <a:bodyPr wrap="square">
            <a:spAutoFit/>
          </a:bodyPr>
          <a:lstStyle/>
          <a:p>
            <a:r>
              <a:rPr lang="fr-FR" dirty="0"/>
              <a:t>https://</a:t>
            </a:r>
            <a:r>
              <a:rPr lang="fr-FR" dirty="0" err="1"/>
              <a:t>archives.esac.esa.int</a:t>
            </a:r>
            <a:r>
              <a:rPr lang="fr-FR" dirty="0"/>
              <a:t>/</a:t>
            </a:r>
            <a:r>
              <a:rPr lang="fr-FR" dirty="0" err="1"/>
              <a:t>psa</a:t>
            </a:r>
            <a:r>
              <a:rPr lang="fr-FR" dirty="0"/>
              <a:t>/ftp/CASSINI-HUYGENS/DWE/HP-SSA-DWE-2-3-DESCENT-V1.0/DATA/</a:t>
            </a:r>
          </a:p>
        </p:txBody>
      </p:sp>
      <p:sp>
        <p:nvSpPr>
          <p:cNvPr id="5" name="Espace réservé du numéro de diapositive 4">
            <a:extLst>
              <a:ext uri="{FF2B5EF4-FFF2-40B4-BE49-F238E27FC236}">
                <a16:creationId xmlns:a16="http://schemas.microsoft.com/office/drawing/2014/main" id="{F340AE6C-5C38-3449-9E00-C68501EC22FE}"/>
              </a:ext>
            </a:extLst>
          </p:cNvPr>
          <p:cNvSpPr>
            <a:spLocks noGrp="1"/>
          </p:cNvSpPr>
          <p:nvPr>
            <p:ph type="sldNum" sz="quarter" idx="2"/>
          </p:nvPr>
        </p:nvSpPr>
        <p:spPr/>
        <p:txBody>
          <a:bodyPr/>
          <a:lstStyle/>
          <a:p>
            <a:fld id="{86CB4B4D-7CA3-9044-876B-883B54F8677D}" type="slidenum">
              <a:rPr lang="fr-FR" smtClean="0"/>
              <a:t>9</a:t>
            </a:fld>
            <a:endParaRPr lang="fr-F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{D400763D-1D4F-0043-8941-F519F9448341}tf10001063</Template>
  <TotalTime>179</TotalTime>
  <Words>720</Words>
  <Application>Microsoft Macintosh PowerPoint</Application>
  <PresentationFormat>Personnalisé</PresentationFormat>
  <Paragraphs>77</Paragraphs>
  <Slides>14</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Helvetica Neue</vt:lpstr>
      <vt:lpstr>Helvetica Neue Light</vt:lpstr>
      <vt:lpstr>Helvetica Neue Medium</vt:lpstr>
      <vt:lpstr>Open Sans</vt:lpstr>
      <vt:lpstr>White</vt:lpstr>
      <vt:lpstr>The Cassini-Huygens Mission The Huygens VLBI tracking Experiment</vt:lpstr>
      <vt:lpstr>Outline</vt:lpstr>
      <vt:lpstr>The Cassini-Huygens Mission</vt:lpstr>
      <vt:lpstr>Cassini Orbiter as radio relay for the Huygens data on two S-band channels: Doppler « problem »</vt:lpstr>
      <vt:lpstr>Présentation PowerPoint</vt:lpstr>
      <vt:lpstr>The genesis of the Huygens VLBI experiment</vt:lpstr>
      <vt:lpstr>Présentation PowerPoint</vt:lpstr>
      <vt:lpstr>Huygens Descent Trajectory Reconstruction</vt:lpstr>
      <vt:lpstr>Présentation PowerPoint</vt:lpstr>
      <vt:lpstr>Présentation PowerPoint</vt:lpstr>
      <vt:lpstr>Présentation PowerPoint</vt:lpstr>
      <vt:lpstr>Présentation PowerPoint</vt:lpstr>
      <vt:lpstr>Next atmospheric probe under parachute: Uranus ? Tracking of Uranus Probe (Joint NASA/ESA Uranus Orbiter Probe mission to be launched in the 2030’s) ?  Possible concept for radio tracking of a Uranus glider (Master Study by Emilie Bessette, Univ. of Delft, now YGT, ESTEC) ? (Will be proposed as subject of a Design Synthesis Exercise at Univ. Delft, in Spring 2023)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Cassini-Huygens Mission The Huygens VLBI tracking Experiment</dc:title>
  <cp:lastModifiedBy>J-P Lebreton</cp:lastModifiedBy>
  <cp:revision>24</cp:revision>
  <dcterms:modified xsi:type="dcterms:W3CDTF">2022-10-18T11:55:15Z</dcterms:modified>
</cp:coreProperties>
</file>