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7ED67-EA9B-D745-8106-BDD7D35C57BC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A52B-79B9-6340-BF4B-5E52DE66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4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6C72-EA42-DB3D-5406-55B0E9E97A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L" dirty="0"/>
              <a:t>Transients and </a:t>
            </a:r>
            <a:br>
              <a:rPr lang="en-NL" dirty="0"/>
            </a:br>
            <a:r>
              <a:rPr lang="en-NL" dirty="0"/>
              <a:t>the SKA Regional Centres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60B50-AB7B-2F82-3B56-286F053A15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L" dirty="0"/>
              <a:t>Antonia Rowlinson</a:t>
            </a:r>
          </a:p>
        </p:txBody>
      </p:sp>
    </p:spTree>
    <p:extLst>
      <p:ext uri="{BB962C8B-B14F-4D97-AF65-F5344CB8AC3E}">
        <p14:creationId xmlns:p14="http://schemas.microsoft.com/office/powerpoint/2010/main" val="26347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209F-EA09-61D2-E259-773970BB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Searching for transients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E0EF3-8E7B-72CC-A761-D8812C60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Simple in concept, challenge is in data volume and processing speed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1B9C9A-2645-9D8F-59F0-E261D0BAA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5" t="31905" r="30864" b="15038"/>
          <a:stretch/>
        </p:blipFill>
        <p:spPr>
          <a:xfrm>
            <a:off x="976489" y="2994228"/>
            <a:ext cx="7191022" cy="26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0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48BE-A229-7070-20A4-8C718B69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Data products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CE7E4-BB0A-FE21-334D-321812FED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437384"/>
            <a:ext cx="3886200" cy="506609"/>
          </a:xfrm>
        </p:spPr>
        <p:txBody>
          <a:bodyPr/>
          <a:lstStyle/>
          <a:p>
            <a:pPr marL="0" indent="0" algn="ctr">
              <a:buNone/>
            </a:pPr>
            <a:r>
              <a:rPr lang="en-NL" dirty="0"/>
              <a:t>Inputs: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824CBF-CDB1-9658-1FBE-C517BCD26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37384"/>
            <a:ext cx="3886200" cy="506609"/>
          </a:xfrm>
        </p:spPr>
        <p:txBody>
          <a:bodyPr/>
          <a:lstStyle/>
          <a:p>
            <a:pPr marL="0" indent="0" algn="ctr">
              <a:buNone/>
            </a:pPr>
            <a:r>
              <a:rPr lang="en-NL" dirty="0"/>
              <a:t>Outputs</a:t>
            </a:r>
          </a:p>
          <a:p>
            <a:endParaRPr lang="en-N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F9E8CB-D292-0732-7BC8-0261C4E04790}"/>
              </a:ext>
            </a:extLst>
          </p:cNvPr>
          <p:cNvSpPr txBox="1"/>
          <p:nvPr/>
        </p:nvSpPr>
        <p:spPr>
          <a:xfrm>
            <a:off x="1422860" y="2728808"/>
            <a:ext cx="2330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dirty="0"/>
              <a:t>Calibrated visibilities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91805-D051-9443-98A6-4C6E7CC7D39B}"/>
              </a:ext>
            </a:extLst>
          </p:cNvPr>
          <p:cNvSpPr txBox="1"/>
          <p:nvPr/>
        </p:nvSpPr>
        <p:spPr>
          <a:xfrm>
            <a:off x="5859809" y="2365026"/>
            <a:ext cx="1424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dirty="0"/>
              <a:t>Deep 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F1FCF3-DBDC-4C44-1435-808B6D3405D2}"/>
              </a:ext>
            </a:extLst>
          </p:cNvPr>
          <p:cNvSpPr txBox="1"/>
          <p:nvPr/>
        </p:nvSpPr>
        <p:spPr>
          <a:xfrm>
            <a:off x="4997108" y="2963606"/>
            <a:ext cx="3777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L" sz="2000" dirty="0"/>
              <a:t>Snapshot images</a:t>
            </a:r>
          </a:p>
          <a:p>
            <a:pPr algn="ctr"/>
            <a:r>
              <a:rPr lang="en-NL" sz="2000" dirty="0"/>
              <a:t>(sometimes sky model subtracted)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E67A71-1218-0EA5-C632-2B47F1CB4CA4}"/>
              </a:ext>
            </a:extLst>
          </p:cNvPr>
          <p:cNvSpPr txBox="1"/>
          <p:nvPr/>
        </p:nvSpPr>
        <p:spPr>
          <a:xfrm>
            <a:off x="1599462" y="4027763"/>
            <a:ext cx="194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dirty="0"/>
              <a:t>Snapshot images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98D2D7-0484-4949-1C72-67A9C51BCB88}"/>
              </a:ext>
            </a:extLst>
          </p:cNvPr>
          <p:cNvSpPr txBox="1"/>
          <p:nvPr/>
        </p:nvSpPr>
        <p:spPr>
          <a:xfrm>
            <a:off x="5434982" y="3873875"/>
            <a:ext cx="227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2000" dirty="0"/>
              <a:t>Database of sources and light curves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2131A-97EC-9593-190F-EBBFC77E1605}"/>
              </a:ext>
            </a:extLst>
          </p:cNvPr>
          <p:cNvSpPr txBox="1"/>
          <p:nvPr/>
        </p:nvSpPr>
        <p:spPr>
          <a:xfrm>
            <a:off x="1232279" y="5220561"/>
            <a:ext cx="267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dirty="0"/>
              <a:t>Database of light curves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0076CD-1E29-4B13-A03F-B4AD15C53814}"/>
              </a:ext>
            </a:extLst>
          </p:cNvPr>
          <p:cNvSpPr txBox="1"/>
          <p:nvPr/>
        </p:nvSpPr>
        <p:spPr>
          <a:xfrm>
            <a:off x="5677353" y="5220561"/>
            <a:ext cx="1789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dirty="0"/>
              <a:t>Transient alerts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0E4BA1-9CBA-531C-9532-DF002E154400}"/>
              </a:ext>
            </a:extLst>
          </p:cNvPr>
          <p:cNvCxnSpPr/>
          <p:nvPr/>
        </p:nvCxnSpPr>
        <p:spPr>
          <a:xfrm>
            <a:off x="4572000" y="1345915"/>
            <a:ext cx="57150" cy="5373384"/>
          </a:xfrm>
          <a:prstGeom prst="line">
            <a:avLst/>
          </a:prstGeom>
          <a:ln w="571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EF79C9-D986-C912-2197-75447D1EFD04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3753178" y="2565081"/>
            <a:ext cx="2106631" cy="363782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C9A511-1EA8-82BB-9777-48E1623658DF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753178" y="2928863"/>
            <a:ext cx="1243930" cy="38868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0505E85-B579-491F-518F-6EF1003B708F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3544033" y="4227818"/>
            <a:ext cx="189094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69AE713-5805-879D-61F3-CED616341845}"/>
              </a:ext>
            </a:extLst>
          </p:cNvPr>
          <p:cNvCxnSpPr>
            <a:cxnSpLocks/>
          </p:cNvCxnSpPr>
          <p:nvPr/>
        </p:nvCxnSpPr>
        <p:spPr>
          <a:xfrm>
            <a:off x="3911217" y="5420616"/>
            <a:ext cx="169416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EF13307-3ACD-7437-A6C4-6AC943361A45}"/>
              </a:ext>
            </a:extLst>
          </p:cNvPr>
          <p:cNvSpPr txBox="1"/>
          <p:nvPr/>
        </p:nvSpPr>
        <p:spPr>
          <a:xfrm>
            <a:off x="5085336" y="6092764"/>
            <a:ext cx="2973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dirty="0"/>
              <a:t>Visibilities for reprocessing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AD1745-A077-E492-38EC-AB0C8EB7F8BE}"/>
              </a:ext>
            </a:extLst>
          </p:cNvPr>
          <p:cNvCxnSpPr>
            <a:cxnSpLocks/>
            <a:stCxn id="12" idx="2"/>
            <a:endCxn id="28" idx="0"/>
          </p:cNvCxnSpPr>
          <p:nvPr/>
        </p:nvCxnSpPr>
        <p:spPr>
          <a:xfrm>
            <a:off x="6572246" y="5620671"/>
            <a:ext cx="4" cy="47209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67D975B-A80A-C8A0-001B-7B8281955AE7}"/>
              </a:ext>
            </a:extLst>
          </p:cNvPr>
          <p:cNvCxnSpPr>
            <a:cxnSpLocks/>
            <a:stCxn id="11" idx="3"/>
            <a:endCxn id="28" idx="1"/>
          </p:cNvCxnSpPr>
          <p:nvPr/>
        </p:nvCxnSpPr>
        <p:spPr>
          <a:xfrm>
            <a:off x="3911217" y="5420616"/>
            <a:ext cx="1174119" cy="87220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25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3F5EAA-A00B-C6ED-76D0-26479F5E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Calibration and Imaging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91800-E562-DAC4-56C0-A029EC9F5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L" dirty="0"/>
              <a:t>We need bulk processing using standard tools and strategies – option to use own parsets</a:t>
            </a:r>
          </a:p>
          <a:p>
            <a:r>
              <a:rPr lang="en-NL" dirty="0"/>
              <a:t>We need this to be conducted in near real-time</a:t>
            </a:r>
          </a:p>
          <a:p>
            <a:r>
              <a:rPr lang="en-NL" dirty="0"/>
              <a:t>We want to process as much data as feasible – e.g. full LoTSS survey, AARTFAAC</a:t>
            </a:r>
          </a:p>
          <a:p>
            <a:r>
              <a:rPr lang="en-NL" dirty="0"/>
              <a:t>Deep images for comparison and epoch-to-epoch transient hunts</a:t>
            </a:r>
          </a:p>
          <a:p>
            <a:r>
              <a:rPr lang="en-NL" dirty="0"/>
              <a:t>Snapshot images to search for short duration transient searches</a:t>
            </a:r>
          </a:p>
          <a:p>
            <a:r>
              <a:rPr lang="en-NL" dirty="0"/>
              <a:t>Option to download visibilities or interactive reprocessing (in LOFAR software image or equivalent) for quality control etc…</a:t>
            </a:r>
          </a:p>
        </p:txBody>
      </p:sp>
    </p:spTree>
    <p:extLst>
      <p:ext uri="{BB962C8B-B14F-4D97-AF65-F5344CB8AC3E}">
        <p14:creationId xmlns:p14="http://schemas.microsoft.com/office/powerpoint/2010/main" val="346934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C084E-AA5E-FAE4-06B1-BF75A792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Transient search and triggers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8EED6-D443-B83D-3E9A-9A1759DF5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9478"/>
            <a:ext cx="3481013" cy="5013395"/>
          </a:xfrm>
        </p:spPr>
        <p:txBody>
          <a:bodyPr>
            <a:normAutofit fontScale="77500" lnSpcReduction="20000"/>
          </a:bodyPr>
          <a:lstStyle/>
          <a:p>
            <a:r>
              <a:rPr lang="en-NL" dirty="0"/>
              <a:t>We need to use our own software and database – TraP (Swinbank et al. 2015)</a:t>
            </a:r>
          </a:p>
          <a:p>
            <a:r>
              <a:rPr lang="en-NL" dirty="0"/>
              <a:t>Transient searches and alerts conducted via own scripts</a:t>
            </a:r>
          </a:p>
          <a:p>
            <a:r>
              <a:rPr lang="en-NL" dirty="0"/>
              <a:t>Shell prompt useful for automated scripts</a:t>
            </a:r>
          </a:p>
          <a:p>
            <a:r>
              <a:rPr lang="en-NL" dirty="0"/>
              <a:t>Need access to database via Jupyter Notebooks</a:t>
            </a:r>
          </a:p>
          <a:p>
            <a:r>
              <a:rPr lang="en-NL" dirty="0"/>
              <a:t>Need own python environments</a:t>
            </a:r>
          </a:p>
          <a:p>
            <a:r>
              <a:rPr lang="en-NL" dirty="0"/>
              <a:t>Some streamlining and automating needed – ongoing collaboration to do this through FuSE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1FD087-9E47-5A8E-9DE8-A3D551422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663" y="1479477"/>
            <a:ext cx="4859676" cy="48397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460105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Presentation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Presentations" id="{C3593125-37AD-0341-AFC8-749180707CDC}" vid="{CEB927C2-3606-2E40-AFF1-767C53915F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DefaultPresentations</Template>
  <TotalTime>250</TotalTime>
  <Words>201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DefaultPresentations</vt:lpstr>
      <vt:lpstr>Transients and  the SKA Regional Centres</vt:lpstr>
      <vt:lpstr>Searching for transients</vt:lpstr>
      <vt:lpstr>Data products</vt:lpstr>
      <vt:lpstr>Calibration and Imaging</vt:lpstr>
      <vt:lpstr>Transient search and triggers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Transients and  the SKA Regional Centre</dc:title>
  <dc:creator>Antonia Rowlinson</dc:creator>
  <cp:lastModifiedBy>Antonia Rowlinson</cp:lastModifiedBy>
  <cp:revision>4</cp:revision>
  <dcterms:created xsi:type="dcterms:W3CDTF">2022-09-29T09:03:34Z</dcterms:created>
  <dcterms:modified xsi:type="dcterms:W3CDTF">2022-10-03T07:17:26Z</dcterms:modified>
</cp:coreProperties>
</file>