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0" r:id="rId3"/>
    <p:sldId id="264" r:id="rId4"/>
    <p:sldId id="266" r:id="rId5"/>
    <p:sldId id="257" r:id="rId6"/>
    <p:sldId id="289" r:id="rId7"/>
    <p:sldId id="290" r:id="rId8"/>
    <p:sldId id="273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86" d="100"/>
          <a:sy n="86" d="100"/>
        </p:scale>
        <p:origin x="4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04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A8AA9-43B7-5EC9-1C7D-B7F309A6DF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9D1BC-27E7-CCB3-F211-303FF4A1C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97EE3-1FB5-45E5-83A8-06082640BF35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78BA6-416D-8A3E-FB61-7967B6FF24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46FF3-CFB0-9B77-A8BE-F38300F369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3747A-A769-43D3-B420-BFBD4F0A8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59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C14FC-C95A-47E7-B6DE-9104C4A768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88038-B3AF-4AAA-96D1-55DFBA23C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0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4413B-8202-005E-B820-D9D5B21C6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ADAC1-5BB4-B454-AE71-2F27BE263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B09920E-869F-BFC3-370E-5C095901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ED822C4-E43B-BF24-7048-0374A162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– </a:t>
            </a:r>
            <a:r>
              <a:rPr lang="en-NL" dirty="0"/>
              <a:t>Madrid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2CB2AAE-3276-02F4-3802-EF79C243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9A6F-A75D-4155-92BD-C815F8DEC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54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6219-D371-8053-7F02-D88A65197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C858-E8C5-6FC9-858A-EABB3CF20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096DC-E197-651A-771B-D9CB7FBB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94DF8-6E17-C3FA-2869-3A7B658F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9288B-A657-E198-EC16-9309BF0D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9A6F-A75D-4155-92BD-C815F8DEC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09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3D7303-C2F9-B9B1-BE4F-A60C98D61FFA}"/>
              </a:ext>
            </a:extLst>
          </p:cNvPr>
          <p:cNvSpPr/>
          <p:nvPr userDrawn="1"/>
        </p:nvSpPr>
        <p:spPr>
          <a:xfrm>
            <a:off x="211701" y="6356350"/>
            <a:ext cx="11768598" cy="365125"/>
          </a:xfrm>
          <a:prstGeom prst="round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91A26-465B-5426-2A90-1876AE707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224D1-5E9A-873C-229F-EB12D67B3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3851F-B0E8-B313-B405-7BE725EDA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– </a:t>
            </a:r>
            <a:r>
              <a:rPr lang="en-NL" dirty="0"/>
              <a:t>M</a:t>
            </a:r>
            <a:r>
              <a:rPr lang="it-IT" dirty="0"/>
              <a:t>a</a:t>
            </a:r>
            <a:r>
              <a:rPr lang="en-NL" dirty="0" err="1"/>
              <a:t>drid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99F14-2365-CF3D-D966-C085739BD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89A6F-A75D-4155-92BD-C815F8DEC60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DE7DB6-569A-0441-A281-848823618413}"/>
              </a:ext>
            </a:extLst>
          </p:cNvPr>
          <p:cNvGrpSpPr/>
          <p:nvPr userDrawn="1"/>
        </p:nvGrpSpPr>
        <p:grpSpPr>
          <a:xfrm>
            <a:off x="109059" y="48003"/>
            <a:ext cx="11871240" cy="572547"/>
            <a:chOff x="109059" y="48003"/>
            <a:chExt cx="11871240" cy="5725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8DE537-3069-9126-0532-7D4FC2740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9" y="48003"/>
              <a:ext cx="816656" cy="5725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867C6C-B910-8242-CC8A-4E0E38E49FED}"/>
                </a:ext>
              </a:extLst>
            </p:cNvPr>
            <p:cNvSpPr txBox="1"/>
            <p:nvPr/>
          </p:nvSpPr>
          <p:spPr>
            <a:xfrm>
              <a:off x="598684" y="74962"/>
              <a:ext cx="1027568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New science in Radio Astronomy: applying cutting-edge technology to enhance the entire data chain, from receiver to final output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748D31-1672-32D7-825A-45C3D7D20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4819" y="74962"/>
              <a:ext cx="625480" cy="4226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C22D0F-C0CA-61BE-E705-EA3B1FFCC709}"/>
                </a:ext>
              </a:extLst>
            </p:cNvPr>
            <p:cNvSpPr txBox="1"/>
            <p:nvPr/>
          </p:nvSpPr>
          <p:spPr>
            <a:xfrm>
              <a:off x="9685990" y="283470"/>
              <a:ext cx="213397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Grant number: 101093934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4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www.radioblocks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A5F3D6-A20F-E39A-7312-B25588DF1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524" y="0"/>
            <a:ext cx="13978089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8978E1-3EB9-C4DF-E436-91BA0963A2F7}"/>
              </a:ext>
            </a:extLst>
          </p:cNvPr>
          <p:cNvGrpSpPr/>
          <p:nvPr/>
        </p:nvGrpSpPr>
        <p:grpSpPr>
          <a:xfrm>
            <a:off x="598684" y="74962"/>
            <a:ext cx="11381615" cy="470118"/>
            <a:chOff x="598684" y="74962"/>
            <a:chExt cx="11381615" cy="4701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5F6645-8B44-19A3-910A-8262EE3384FE}"/>
                </a:ext>
              </a:extLst>
            </p:cNvPr>
            <p:cNvSpPr txBox="1"/>
            <p:nvPr/>
          </p:nvSpPr>
          <p:spPr>
            <a:xfrm>
              <a:off x="598684" y="74962"/>
              <a:ext cx="1027568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New science in Radio Astronomy: applying cutting-edge technology to enhance the entire data chain, from receiver to final output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5DE9FA-36B3-281E-D85D-8671FA05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4819" y="74962"/>
              <a:ext cx="625480" cy="42262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798B55-F40D-F645-D601-52C097C05C9B}"/>
                </a:ext>
              </a:extLst>
            </p:cNvPr>
            <p:cNvSpPr txBox="1"/>
            <p:nvPr/>
          </p:nvSpPr>
          <p:spPr>
            <a:xfrm>
              <a:off x="9685990" y="283470"/>
              <a:ext cx="213397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Grant number: 101093934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C8EA77-5C48-642C-7BEA-A878A660CE9C}"/>
              </a:ext>
            </a:extLst>
          </p:cNvPr>
          <p:cNvGrpSpPr/>
          <p:nvPr/>
        </p:nvGrpSpPr>
        <p:grpSpPr>
          <a:xfrm>
            <a:off x="-33782" y="42957"/>
            <a:ext cx="1004995" cy="587229"/>
            <a:chOff x="1188231" y="378377"/>
            <a:chExt cx="2309783" cy="13404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605B668-B38D-6FD6-BDFE-9268AAC9FD77}"/>
                </a:ext>
              </a:extLst>
            </p:cNvPr>
            <p:cNvGrpSpPr/>
            <p:nvPr/>
          </p:nvGrpSpPr>
          <p:grpSpPr>
            <a:xfrm>
              <a:off x="1944800" y="1014989"/>
              <a:ext cx="1553214" cy="703859"/>
              <a:chOff x="-16840200" y="1981200"/>
              <a:chExt cx="9779000" cy="4978400"/>
            </a:xfrm>
            <a:solidFill>
              <a:srgbClr val="252162"/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D4549BF-4023-AF53-88BB-F16D6D3AC2D8}"/>
                  </a:ext>
                </a:extLst>
              </p:cNvPr>
              <p:cNvSpPr/>
              <p:nvPr/>
            </p:nvSpPr>
            <p:spPr>
              <a:xfrm>
                <a:off x="-16357600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BD6ABB3-1A7A-1964-CCE9-3678CE01359B}"/>
                  </a:ext>
                </a:extLst>
              </p:cNvPr>
              <p:cNvSpPr/>
              <p:nvPr/>
            </p:nvSpPr>
            <p:spPr>
              <a:xfrm>
                <a:off x="-13817600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D8E0E2-8850-1C04-2424-46990F0DE7B6}"/>
                  </a:ext>
                </a:extLst>
              </p:cNvPr>
              <p:cNvSpPr/>
              <p:nvPr/>
            </p:nvSpPr>
            <p:spPr>
              <a:xfrm>
                <a:off x="-16840200" y="2463800"/>
                <a:ext cx="9779000" cy="4495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latin typeface="OCR A Extended" panose="02010509020102010303" pitchFamily="50" charset="0"/>
                  </a:rPr>
                  <a:t>BLOCKS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565881F-9F36-A452-C48E-BF1A286BC98D}"/>
                  </a:ext>
                </a:extLst>
              </p:cNvPr>
              <p:cNvSpPr/>
              <p:nvPr/>
            </p:nvSpPr>
            <p:spPr>
              <a:xfrm>
                <a:off x="-11394678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E3343D-0F90-ABEE-37F0-24A61C243381}"/>
                  </a:ext>
                </a:extLst>
              </p:cNvPr>
              <p:cNvSpPr/>
              <p:nvPr/>
            </p:nvSpPr>
            <p:spPr>
              <a:xfrm>
                <a:off x="-8971756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B2BE90B-2069-3745-F615-D45C233CA569}"/>
                </a:ext>
              </a:extLst>
            </p:cNvPr>
            <p:cNvGrpSpPr/>
            <p:nvPr/>
          </p:nvGrpSpPr>
          <p:grpSpPr>
            <a:xfrm>
              <a:off x="1188231" y="378377"/>
              <a:ext cx="1574483" cy="713498"/>
              <a:chOff x="-16840200" y="1981200"/>
              <a:chExt cx="9779000" cy="4978400"/>
            </a:xfrm>
            <a:solidFill>
              <a:srgbClr val="252162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8D0733-59DF-EA40-732F-0BA89F60B72F}"/>
                  </a:ext>
                </a:extLst>
              </p:cNvPr>
              <p:cNvSpPr/>
              <p:nvPr/>
            </p:nvSpPr>
            <p:spPr>
              <a:xfrm>
                <a:off x="-16840200" y="2463792"/>
                <a:ext cx="9779000" cy="449580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b="1" dirty="0">
                    <a:latin typeface="OCR A Extended" panose="02010509020102010303" pitchFamily="50" charset="0"/>
                  </a:rPr>
                  <a:t>RADIO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C2FC45-51A1-860E-1357-7C444F419935}"/>
                  </a:ext>
                </a:extLst>
              </p:cNvPr>
              <p:cNvSpPr/>
              <p:nvPr/>
            </p:nvSpPr>
            <p:spPr>
              <a:xfrm>
                <a:off x="-16357600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B2AB02-8703-ADB3-13E9-8740227BCEBE}"/>
                  </a:ext>
                </a:extLst>
              </p:cNvPr>
              <p:cNvSpPr/>
              <p:nvPr/>
            </p:nvSpPr>
            <p:spPr>
              <a:xfrm>
                <a:off x="-13817600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016192-2BA0-E09A-F53F-4761DDE913F7}"/>
                  </a:ext>
                </a:extLst>
              </p:cNvPr>
              <p:cNvSpPr/>
              <p:nvPr/>
            </p:nvSpPr>
            <p:spPr>
              <a:xfrm>
                <a:off x="-11394678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ED53D7-4EEE-DE20-C70C-BB4D0EEB7FD2}"/>
                  </a:ext>
                </a:extLst>
              </p:cNvPr>
              <p:cNvSpPr/>
              <p:nvPr/>
            </p:nvSpPr>
            <p:spPr>
              <a:xfrm>
                <a:off x="-8971756" y="1981200"/>
                <a:ext cx="1676400" cy="482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16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65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323F-EF8C-E14C-2D56-B9EF26C6E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RADIOBLOCKS </a:t>
            </a:r>
            <a:r>
              <a:rPr lang="en-NL" dirty="0"/>
              <a:t>All-Hands</a:t>
            </a:r>
            <a:r>
              <a:rPr lang="en-GB" dirty="0"/>
              <a:t> meeting</a:t>
            </a:r>
            <a:br>
              <a:rPr lang="en-GB" dirty="0"/>
            </a:br>
            <a:r>
              <a:rPr lang="en-NL" sz="4800" dirty="0"/>
              <a:t>4</a:t>
            </a:r>
            <a:r>
              <a:rPr lang="en-GB" sz="4800" dirty="0"/>
              <a:t> </a:t>
            </a:r>
            <a:r>
              <a:rPr lang="en-NL" sz="4800" dirty="0"/>
              <a:t>June </a:t>
            </a:r>
            <a:r>
              <a:rPr lang="en-GB" sz="4800" dirty="0"/>
              <a:t>202</a:t>
            </a:r>
            <a:r>
              <a:rPr lang="en-NL" sz="4800" dirty="0"/>
              <a:t>4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87107-80CC-016C-285C-81171291F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4919"/>
            <a:ext cx="9144000" cy="1655762"/>
          </a:xfrm>
        </p:spPr>
        <p:txBody>
          <a:bodyPr/>
          <a:lstStyle/>
          <a:p>
            <a:r>
              <a:rPr lang="en-GB" b="0" i="0" dirty="0">
                <a:solidFill>
                  <a:srgbClr val="20232A"/>
                </a:solidFill>
                <a:effectLst/>
                <a:latin typeface="Roboto" panose="02000000000000000000" pitchFamily="2" charset="0"/>
              </a:rPr>
              <a:t>Agnieszka </a:t>
            </a:r>
            <a:r>
              <a:rPr lang="en-GB" b="0" i="0" dirty="0" err="1">
                <a:solidFill>
                  <a:srgbClr val="20232A"/>
                </a:solidFill>
                <a:effectLst/>
                <a:latin typeface="Roboto" panose="02000000000000000000" pitchFamily="2" charset="0"/>
              </a:rPr>
              <a:t>Słowikowska</a:t>
            </a:r>
            <a:endParaRPr lang="en-GB" b="0" i="0" dirty="0">
              <a:solidFill>
                <a:srgbClr val="20232A"/>
              </a:solidFill>
              <a:effectLst/>
              <a:latin typeface="Roboto" panose="02000000000000000000" pitchFamily="2" charset="0"/>
            </a:endParaRPr>
          </a:p>
          <a:p>
            <a:r>
              <a:rPr lang="en-GB" sz="2000" b="0" i="0" dirty="0">
                <a:solidFill>
                  <a:srgbClr val="20232A"/>
                </a:solidFill>
                <a:effectLst/>
                <a:latin typeface="Roboto" panose="02000000000000000000" pitchFamily="2" charset="0"/>
              </a:rPr>
              <a:t>JIVE director and RADIOBLOCKS Coordinator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4DDEA-C1C2-4243-D7D2-C9CFDDDC0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60" y="5032800"/>
            <a:ext cx="3362279" cy="9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8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8846-5712-B337-31D8-A75A6896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RADIOBLOCKS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024D9-95C8-5D83-C078-10283B0434A4}"/>
              </a:ext>
            </a:extLst>
          </p:cNvPr>
          <p:cNvSpPr txBox="1"/>
          <p:nvPr/>
        </p:nvSpPr>
        <p:spPr>
          <a:xfrm>
            <a:off x="320636" y="1392827"/>
            <a:ext cx="61990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4 years: from 1</a:t>
            </a:r>
            <a:r>
              <a:rPr lang="en-US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st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March 2023 to 28 Feb 2027</a:t>
            </a:r>
          </a:p>
          <a:p>
            <a:pPr algn="l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Budget from EC: 9M Euros</a:t>
            </a:r>
          </a:p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Additional contribution from Associate Partners (3M Euros)</a:t>
            </a:r>
          </a:p>
          <a:p>
            <a:pPr algn="l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en-NL">
                <a:solidFill>
                  <a:srgbClr val="222222"/>
                </a:solidFill>
                <a:latin typeface="Arial" panose="020B0604020202020204" pitchFamily="34" charset="0"/>
              </a:rPr>
              <a:t>4</a:t>
            </a:r>
            <a:r>
              <a:rPr lang="en-US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Beneficiaries of the EC grant</a:t>
            </a:r>
          </a:p>
          <a:p>
            <a:pPr algn="l"/>
            <a:r>
              <a:rPr lang="en-NL" dirty="0">
                <a:solidFill>
                  <a:srgbClr val="222222"/>
                </a:solidFill>
                <a:latin typeface="Arial" panose="020B0604020202020204" pitchFamily="34" charset="0"/>
              </a:rPr>
              <a:t>8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Associate Partners</a:t>
            </a:r>
          </a:p>
          <a:p>
            <a:pPr algn="l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	3</a:t>
            </a:r>
            <a:r>
              <a:rPr lang="en-NL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partners from 1</a:t>
            </a:r>
            <a:r>
              <a:rPr lang="en-NL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countries</a:t>
            </a:r>
          </a:p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	including 2 IGOs (ESO and SKAO)</a:t>
            </a:r>
          </a:p>
          <a:p>
            <a:pPr algn="l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Total effort: 1187 PM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C2006-9A22-4C2B-3FE1-BA1ECFB3C044}"/>
              </a:ext>
            </a:extLst>
          </p:cNvPr>
          <p:cNvSpPr txBox="1"/>
          <p:nvPr/>
        </p:nvSpPr>
        <p:spPr>
          <a:xfrm>
            <a:off x="1440410" y="4997973"/>
            <a:ext cx="635940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WP1 Project Management</a:t>
            </a:r>
          </a:p>
          <a:p>
            <a:pPr algn="l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WP2 Novel Detectors and Components</a:t>
            </a:r>
          </a:p>
          <a:p>
            <a:pPr algn="l"/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WP3 Digital Receivers</a:t>
            </a:r>
          </a:p>
          <a:p>
            <a:pPr algn="l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WP4 Data transport and correlation</a:t>
            </a:r>
          </a:p>
          <a:p>
            <a:pPr algn="l"/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WP5 Data processing tool kit for advanced radio astronomy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14C252-4454-EF29-7A82-491637231B9C}"/>
              </a:ext>
            </a:extLst>
          </p:cNvPr>
          <p:cNvGrpSpPr/>
          <p:nvPr/>
        </p:nvGrpSpPr>
        <p:grpSpPr>
          <a:xfrm>
            <a:off x="6825908" y="556555"/>
            <a:ext cx="4766402" cy="5701153"/>
            <a:chOff x="5437194" y="454298"/>
            <a:chExt cx="4766402" cy="57011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79FE68-048F-B7AA-0F6E-9E8872D56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9188" y="5141956"/>
              <a:ext cx="4754408" cy="101349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C29412-8564-F25F-33AF-DE5948159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7194" y="2680402"/>
              <a:ext cx="4754408" cy="305894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A109B2-7744-817B-DFEF-983113C76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7194" y="454298"/>
              <a:ext cx="4766402" cy="2842463"/>
            </a:xfrm>
            <a:prstGeom prst="rect">
              <a:avLst/>
            </a:prstGeom>
          </p:spPr>
        </p:pic>
      </p:grp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CADF5EA-9763-91E3-FE89-0A7BF4EE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9C3C7F-0B12-1B80-AD22-2EC1EF9D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05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7B19-05D8-573C-1187-120EE6E3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B2C2A5-5419-56AE-8A71-0B7236602DDA}"/>
              </a:ext>
            </a:extLst>
          </p:cNvPr>
          <p:cNvSpPr/>
          <p:nvPr/>
        </p:nvSpPr>
        <p:spPr>
          <a:xfrm>
            <a:off x="2078927" y="4744219"/>
            <a:ext cx="2033823" cy="106201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6648AA-8C84-396A-232E-3EFE19C2621B}"/>
              </a:ext>
            </a:extLst>
          </p:cNvPr>
          <p:cNvSpPr/>
          <p:nvPr/>
        </p:nvSpPr>
        <p:spPr>
          <a:xfrm>
            <a:off x="4417550" y="4753103"/>
            <a:ext cx="2033823" cy="106201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9CF9B-3409-D61D-C76A-B6BCEEEADD8E}"/>
              </a:ext>
            </a:extLst>
          </p:cNvPr>
          <p:cNvSpPr/>
          <p:nvPr/>
        </p:nvSpPr>
        <p:spPr>
          <a:xfrm>
            <a:off x="6791026" y="4744219"/>
            <a:ext cx="2033823" cy="106201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0B5AFE9-0194-A998-13DF-C2379F9A549B}"/>
              </a:ext>
            </a:extLst>
          </p:cNvPr>
          <p:cNvSpPr/>
          <p:nvPr/>
        </p:nvSpPr>
        <p:spPr>
          <a:xfrm>
            <a:off x="9096161" y="4744219"/>
            <a:ext cx="2033823" cy="106201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A5136C-365F-B085-7E73-D449E1F5D6E4}"/>
              </a:ext>
            </a:extLst>
          </p:cNvPr>
          <p:cNvSpPr/>
          <p:nvPr/>
        </p:nvSpPr>
        <p:spPr>
          <a:xfrm>
            <a:off x="345120" y="1349372"/>
            <a:ext cx="2033823" cy="106201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85CACF-CFCB-FF3C-5785-135045F1A1C1}"/>
              </a:ext>
            </a:extLst>
          </p:cNvPr>
          <p:cNvSpPr/>
          <p:nvPr/>
        </p:nvSpPr>
        <p:spPr>
          <a:xfrm>
            <a:off x="345120" y="2719248"/>
            <a:ext cx="2033823" cy="106201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E6D2E37-D49C-640E-5E4A-19C0F391243A}"/>
              </a:ext>
            </a:extLst>
          </p:cNvPr>
          <p:cNvSpPr/>
          <p:nvPr/>
        </p:nvSpPr>
        <p:spPr>
          <a:xfrm>
            <a:off x="5079088" y="611944"/>
            <a:ext cx="2033823" cy="106201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08FDFFA-05AE-DDAA-6B77-652CE74D02B8}"/>
              </a:ext>
            </a:extLst>
          </p:cNvPr>
          <p:cNvSpPr/>
          <p:nvPr/>
        </p:nvSpPr>
        <p:spPr>
          <a:xfrm>
            <a:off x="5079087" y="1970785"/>
            <a:ext cx="2033823" cy="106201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D8FCE4-EE2F-AE28-BF1F-55BF68FB7A2A}"/>
              </a:ext>
            </a:extLst>
          </p:cNvPr>
          <p:cNvSpPr/>
          <p:nvPr/>
        </p:nvSpPr>
        <p:spPr>
          <a:xfrm>
            <a:off x="5079087" y="3307858"/>
            <a:ext cx="2033823" cy="106201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AB714E-FD0F-8939-4403-537A6872B4B4}"/>
              </a:ext>
            </a:extLst>
          </p:cNvPr>
          <p:cNvSpPr/>
          <p:nvPr/>
        </p:nvSpPr>
        <p:spPr>
          <a:xfrm>
            <a:off x="9096161" y="1880380"/>
            <a:ext cx="2033823" cy="106201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41BF5B-11C2-3704-48D8-E4ABA6734C9D}"/>
              </a:ext>
            </a:extLst>
          </p:cNvPr>
          <p:cNvSpPr/>
          <p:nvPr/>
        </p:nvSpPr>
        <p:spPr>
          <a:xfrm>
            <a:off x="8006125" y="3307858"/>
            <a:ext cx="2033823" cy="106201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997F21-C888-F0AE-9193-D0FC0D3BB77C}"/>
              </a:ext>
            </a:extLst>
          </p:cNvPr>
          <p:cNvSpPr txBox="1"/>
          <p:nvPr/>
        </p:nvSpPr>
        <p:spPr>
          <a:xfrm>
            <a:off x="709378" y="1418715"/>
            <a:ext cx="142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Radio astronomical facilities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6C89CD-E299-F4BB-57B4-5882B532F5AD}"/>
              </a:ext>
            </a:extLst>
          </p:cNvPr>
          <p:cNvSpPr txBox="1"/>
          <p:nvPr/>
        </p:nvSpPr>
        <p:spPr>
          <a:xfrm>
            <a:off x="838200" y="3005011"/>
            <a:ext cx="142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Industry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AFEF6-93BD-8A84-9DED-838313FF51A0}"/>
              </a:ext>
            </a:extLst>
          </p:cNvPr>
          <p:cNvSpPr txBox="1"/>
          <p:nvPr/>
        </p:nvSpPr>
        <p:spPr>
          <a:xfrm>
            <a:off x="5368171" y="681287"/>
            <a:ext cx="1516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RADIOBLOCKS General Assembly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AD2C77-B77A-2680-5253-3FB7D7DB09A3}"/>
              </a:ext>
            </a:extLst>
          </p:cNvPr>
          <p:cNvSpPr txBox="1"/>
          <p:nvPr/>
        </p:nvSpPr>
        <p:spPr>
          <a:xfrm>
            <a:off x="5384572" y="2297866"/>
            <a:ext cx="142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Coordinator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E1A2C4-A182-CFD7-A526-C84DEE786927}"/>
              </a:ext>
            </a:extLst>
          </p:cNvPr>
          <p:cNvSpPr txBox="1"/>
          <p:nvPr/>
        </p:nvSpPr>
        <p:spPr>
          <a:xfrm>
            <a:off x="9881397" y="2240298"/>
            <a:ext cx="142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E703AE-15AD-1F06-C6B1-DFCAD844211D}"/>
              </a:ext>
            </a:extLst>
          </p:cNvPr>
          <p:cNvSpPr txBox="1"/>
          <p:nvPr/>
        </p:nvSpPr>
        <p:spPr>
          <a:xfrm>
            <a:off x="5384572" y="3499665"/>
            <a:ext cx="142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Executive Team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FB5675-7CCD-E626-90FA-E5898BC33DBA}"/>
              </a:ext>
            </a:extLst>
          </p:cNvPr>
          <p:cNvSpPr txBox="1"/>
          <p:nvPr/>
        </p:nvSpPr>
        <p:spPr>
          <a:xfrm>
            <a:off x="8272313" y="3425774"/>
            <a:ext cx="150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WP1:</a:t>
            </a:r>
          </a:p>
          <a:p>
            <a:r>
              <a:rPr lang="en-GB" dirty="0"/>
              <a:t>Management Team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433A2B-5CCB-B7ED-1FF9-93D03A743A33}"/>
              </a:ext>
            </a:extLst>
          </p:cNvPr>
          <p:cNvSpPr txBox="1"/>
          <p:nvPr/>
        </p:nvSpPr>
        <p:spPr>
          <a:xfrm>
            <a:off x="2206043" y="4741093"/>
            <a:ext cx="1422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WP2</a:t>
            </a:r>
          </a:p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Novel Detectors and Components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373A84-A5A5-1E7F-3549-26B20B1A5246}"/>
              </a:ext>
            </a:extLst>
          </p:cNvPr>
          <p:cNvSpPr txBox="1"/>
          <p:nvPr/>
        </p:nvSpPr>
        <p:spPr>
          <a:xfrm>
            <a:off x="4592161" y="4753932"/>
            <a:ext cx="14228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WP3</a:t>
            </a:r>
          </a:p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Digital Receivers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BD215C-778F-5F14-772F-79F414047B2E}"/>
              </a:ext>
            </a:extLst>
          </p:cNvPr>
          <p:cNvSpPr txBox="1"/>
          <p:nvPr/>
        </p:nvSpPr>
        <p:spPr>
          <a:xfrm>
            <a:off x="9250611" y="4753103"/>
            <a:ext cx="182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WP5</a:t>
            </a:r>
          </a:p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Data processing tool kit for advanced radio astronomy</a:t>
            </a:r>
            <a:endParaRPr lang="en-GB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5BE536-F646-EBB1-5597-A3A4FF5969D7}"/>
              </a:ext>
            </a:extLst>
          </p:cNvPr>
          <p:cNvSpPr txBox="1"/>
          <p:nvPr/>
        </p:nvSpPr>
        <p:spPr>
          <a:xfrm>
            <a:off x="6957095" y="4786533"/>
            <a:ext cx="14228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WP4</a:t>
            </a:r>
          </a:p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Data transport and correlation</a:t>
            </a:r>
            <a:endParaRPr lang="en-GB" sz="1400" dirty="0"/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44C26EF-D4A7-0F7A-C532-293C3E368F38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378943" y="1880380"/>
            <a:ext cx="2700144" cy="6214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F1C618F-1F42-B113-3637-1B25D1E701C1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2378943" y="2501793"/>
            <a:ext cx="2700144" cy="748463"/>
          </a:xfrm>
          <a:prstGeom prst="bentConnector3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9ECDE1D-AEE9-BF9E-37E0-A5A0DC43639A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 flipH="1">
            <a:off x="6095999" y="1673960"/>
            <a:ext cx="1" cy="2968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6A9611D-8CCA-BC23-600F-BDB8177B2DB6}"/>
              </a:ext>
            </a:extLst>
          </p:cNvPr>
          <p:cNvCxnSpPr/>
          <p:nvPr/>
        </p:nvCxnSpPr>
        <p:spPr>
          <a:xfrm flipH="1">
            <a:off x="6087112" y="3028394"/>
            <a:ext cx="1" cy="2968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7BF5F335-58DD-752D-BDA4-D08E3348E1EA}"/>
              </a:ext>
            </a:extLst>
          </p:cNvPr>
          <p:cNvCxnSpPr>
            <a:stCxn id="18" idx="2"/>
            <a:endCxn id="28" idx="0"/>
          </p:cNvCxnSpPr>
          <p:nvPr/>
        </p:nvCxnSpPr>
        <p:spPr>
          <a:xfrm rot="5400000">
            <a:off x="4321126" y="2966219"/>
            <a:ext cx="371219" cy="31785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5F7B9BB7-8C90-9729-C0B2-B61B350535C3}"/>
              </a:ext>
            </a:extLst>
          </p:cNvPr>
          <p:cNvCxnSpPr>
            <a:stCxn id="18" idx="2"/>
            <a:endCxn id="13" idx="0"/>
          </p:cNvCxnSpPr>
          <p:nvPr/>
        </p:nvCxnSpPr>
        <p:spPr>
          <a:xfrm rot="16200000" flipH="1">
            <a:off x="7917364" y="2548509"/>
            <a:ext cx="374345" cy="40170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47C34F9-E3F8-3B69-5DDB-6358442D72C3}"/>
              </a:ext>
            </a:extLst>
          </p:cNvPr>
          <p:cNvCxnSpPr/>
          <p:nvPr/>
        </p:nvCxnSpPr>
        <p:spPr>
          <a:xfrm>
            <a:off x="5434461" y="4578203"/>
            <a:ext cx="0" cy="17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F3152F6-04EB-A4A7-9D92-FEBAA62A35D0}"/>
              </a:ext>
            </a:extLst>
          </p:cNvPr>
          <p:cNvCxnSpPr>
            <a:cxnSpLocks/>
          </p:cNvCxnSpPr>
          <p:nvPr/>
        </p:nvCxnSpPr>
        <p:spPr>
          <a:xfrm>
            <a:off x="7807937" y="4566193"/>
            <a:ext cx="0" cy="17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2E15161-2AB5-D3FB-BD4B-878DC1254417}"/>
              </a:ext>
            </a:extLst>
          </p:cNvPr>
          <p:cNvCxnSpPr>
            <a:stCxn id="17" idx="3"/>
          </p:cNvCxnSpPr>
          <p:nvPr/>
        </p:nvCxnSpPr>
        <p:spPr>
          <a:xfrm>
            <a:off x="7112910" y="2501793"/>
            <a:ext cx="19832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7662E37-D313-062F-1327-EDCC9B2E0F4B}"/>
              </a:ext>
            </a:extLst>
          </p:cNvPr>
          <p:cNvCxnSpPr>
            <a:stCxn id="20" idx="1"/>
            <a:endCxn id="18" idx="3"/>
          </p:cNvCxnSpPr>
          <p:nvPr/>
        </p:nvCxnSpPr>
        <p:spPr>
          <a:xfrm flipH="1">
            <a:off x="7112910" y="3838866"/>
            <a:ext cx="8932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F8F1C733-6817-F806-E251-6E36ED0368AB}"/>
              </a:ext>
            </a:extLst>
          </p:cNvPr>
          <p:cNvCxnSpPr>
            <a:cxnSpLocks/>
          </p:cNvCxnSpPr>
          <p:nvPr/>
        </p:nvCxnSpPr>
        <p:spPr>
          <a:xfrm>
            <a:off x="2378944" y="1880381"/>
            <a:ext cx="2700144" cy="6214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8B03D68A-38B7-DBE5-580A-9EF94099B62B}"/>
              </a:ext>
            </a:extLst>
          </p:cNvPr>
          <p:cNvCxnSpPr>
            <a:cxnSpLocks/>
          </p:cNvCxnSpPr>
          <p:nvPr/>
        </p:nvCxnSpPr>
        <p:spPr>
          <a:xfrm flipV="1">
            <a:off x="2378944" y="2501794"/>
            <a:ext cx="2700144" cy="748463"/>
          </a:xfrm>
          <a:prstGeom prst="bentConnector3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818C441-A2C8-36C8-A453-380759354501}"/>
              </a:ext>
            </a:extLst>
          </p:cNvPr>
          <p:cNvCxnSpPr/>
          <p:nvPr/>
        </p:nvCxnSpPr>
        <p:spPr>
          <a:xfrm flipH="1">
            <a:off x="6096000" y="1673961"/>
            <a:ext cx="1" cy="2968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12321B0B-C371-4235-495E-94FCB3E33ECB}"/>
              </a:ext>
            </a:extLst>
          </p:cNvPr>
          <p:cNvCxnSpPr/>
          <p:nvPr/>
        </p:nvCxnSpPr>
        <p:spPr>
          <a:xfrm rot="16200000" flipH="1">
            <a:off x="7917365" y="2548510"/>
            <a:ext cx="374345" cy="40170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ED652E4-DD05-FEC5-7776-47845BF7EF65}"/>
              </a:ext>
            </a:extLst>
          </p:cNvPr>
          <p:cNvCxnSpPr/>
          <p:nvPr/>
        </p:nvCxnSpPr>
        <p:spPr>
          <a:xfrm>
            <a:off x="7112911" y="2501794"/>
            <a:ext cx="19832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606F8A99-E4C3-4098-75AA-78A0A94FE6E7}"/>
              </a:ext>
            </a:extLst>
          </p:cNvPr>
          <p:cNvCxnSpPr/>
          <p:nvPr/>
        </p:nvCxnSpPr>
        <p:spPr>
          <a:xfrm flipH="1">
            <a:off x="7112911" y="3838867"/>
            <a:ext cx="8932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841B4072-3E08-0E19-8C7D-77AA0F147A60}"/>
              </a:ext>
            </a:extLst>
          </p:cNvPr>
          <p:cNvCxnSpPr/>
          <p:nvPr/>
        </p:nvCxnSpPr>
        <p:spPr>
          <a:xfrm rot="5400000">
            <a:off x="4321126" y="2966220"/>
            <a:ext cx="371219" cy="3178528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3D28FC0-1BB1-EA04-6B88-4890907E80EC}"/>
              </a:ext>
            </a:extLst>
          </p:cNvPr>
          <p:cNvCxnSpPr/>
          <p:nvPr/>
        </p:nvCxnSpPr>
        <p:spPr>
          <a:xfrm>
            <a:off x="5434461" y="4578204"/>
            <a:ext cx="0" cy="1749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40D05CE-C554-1F5E-D812-5B2AAE02AFF8}"/>
              </a:ext>
            </a:extLst>
          </p:cNvPr>
          <p:cNvCxnSpPr>
            <a:cxnSpLocks/>
          </p:cNvCxnSpPr>
          <p:nvPr/>
        </p:nvCxnSpPr>
        <p:spPr>
          <a:xfrm>
            <a:off x="7807937" y="4566194"/>
            <a:ext cx="0" cy="1749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FF190CDF-C590-6EC5-A4A7-0A015577A0E1}"/>
              </a:ext>
            </a:extLst>
          </p:cNvPr>
          <p:cNvCxnSpPr>
            <a:cxnSpLocks/>
          </p:cNvCxnSpPr>
          <p:nvPr/>
        </p:nvCxnSpPr>
        <p:spPr>
          <a:xfrm>
            <a:off x="2378944" y="1880382"/>
            <a:ext cx="2700144" cy="621413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D26BE7EA-B69D-0BFB-48B8-E044553E7DAD}"/>
              </a:ext>
            </a:extLst>
          </p:cNvPr>
          <p:cNvCxnSpPr>
            <a:cxnSpLocks/>
          </p:cNvCxnSpPr>
          <p:nvPr/>
        </p:nvCxnSpPr>
        <p:spPr>
          <a:xfrm flipV="1">
            <a:off x="2378944" y="2501795"/>
            <a:ext cx="2700144" cy="748463"/>
          </a:xfrm>
          <a:prstGeom prst="bentConnector3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F83638B-E9C1-EF55-5573-4B8800EE8ECD}"/>
              </a:ext>
            </a:extLst>
          </p:cNvPr>
          <p:cNvCxnSpPr/>
          <p:nvPr/>
        </p:nvCxnSpPr>
        <p:spPr>
          <a:xfrm flipH="1">
            <a:off x="6096000" y="1673962"/>
            <a:ext cx="1" cy="296825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95C21B62-52AE-2541-AA29-760799637F0F}"/>
              </a:ext>
            </a:extLst>
          </p:cNvPr>
          <p:cNvCxnSpPr/>
          <p:nvPr/>
        </p:nvCxnSpPr>
        <p:spPr>
          <a:xfrm rot="16200000" flipH="1">
            <a:off x="7917365" y="2548511"/>
            <a:ext cx="374345" cy="4017074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49871DA-4951-557D-20C4-E321CE11CBB5}"/>
              </a:ext>
            </a:extLst>
          </p:cNvPr>
          <p:cNvCxnSpPr/>
          <p:nvPr/>
        </p:nvCxnSpPr>
        <p:spPr>
          <a:xfrm>
            <a:off x="7112911" y="2501795"/>
            <a:ext cx="1983251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2AD44E2-384D-C277-8F6B-B762F1326B55}"/>
              </a:ext>
            </a:extLst>
          </p:cNvPr>
          <p:cNvCxnSpPr/>
          <p:nvPr/>
        </p:nvCxnSpPr>
        <p:spPr>
          <a:xfrm flipH="1">
            <a:off x="7112911" y="3838868"/>
            <a:ext cx="893215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EA056D-AB73-E0F4-066D-74732F94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CB328D-F863-2FB1-FEB2-2C7A8F74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27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F70C5FA-A214-CB61-0148-79A7E1CA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641" y="1890176"/>
            <a:ext cx="8409959" cy="446617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3393B8E-A301-4C66-CEBF-43B3C45E00A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RADIOBLOCKS structure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EDCB28-A4FD-F9B1-20A2-DD733593F377}"/>
              </a:ext>
            </a:extLst>
          </p:cNvPr>
          <p:cNvSpPr txBox="1"/>
          <p:nvPr/>
        </p:nvSpPr>
        <p:spPr>
          <a:xfrm>
            <a:off x="421146" y="2030128"/>
            <a:ext cx="321849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The ‘building block’ approach structures RADIOBLOCKS into four stages of the signal/data flow common to almost all radio telescopes/arrays and </a:t>
            </a:r>
            <a:r>
              <a:rPr lang="en-US" dirty="0" err="1"/>
              <a:t>maximises</a:t>
            </a:r>
            <a:r>
              <a:rPr lang="en-US" dirty="0"/>
              <a:t> the applicability of the developments to a wide range of world leading facilities.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project fits very well in the context of the local, regional and global scenarios for radio astronomy.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E5EB6A-321C-516F-AD5B-02E9823E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44F290-0B20-14F4-CB13-CE4A5C35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34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>
            <a:extLst>
              <a:ext uri="{FF2B5EF4-FFF2-40B4-BE49-F238E27FC236}">
                <a16:creationId xmlns:a16="http://schemas.microsoft.com/office/drawing/2014/main" id="{1FB56D55-D434-639D-A338-84549D0BB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18" y="951616"/>
            <a:ext cx="5279083" cy="540343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3393B8E-A301-4C66-CEBF-43B3C45E00A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The </a:t>
            </a:r>
            <a:r>
              <a:rPr lang="en-US" sz="4400" dirty="0"/>
              <a:t>signal chain</a:t>
            </a:r>
            <a:endParaRPr lang="en-GB" sz="4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616426-432F-34F8-9EC1-30D63DC4EF9A}"/>
              </a:ext>
            </a:extLst>
          </p:cNvPr>
          <p:cNvSpPr/>
          <p:nvPr/>
        </p:nvSpPr>
        <p:spPr>
          <a:xfrm>
            <a:off x="6563132" y="951616"/>
            <a:ext cx="5312369" cy="87673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B55631-E2B3-A33F-14C7-6AF240A791A2}"/>
              </a:ext>
            </a:extLst>
          </p:cNvPr>
          <p:cNvSpPr/>
          <p:nvPr/>
        </p:nvSpPr>
        <p:spPr>
          <a:xfrm>
            <a:off x="6596418" y="1866108"/>
            <a:ext cx="5312369" cy="243750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A532C3B-BB38-6449-789E-89EB89277FFD}"/>
              </a:ext>
            </a:extLst>
          </p:cNvPr>
          <p:cNvSpPr/>
          <p:nvPr/>
        </p:nvSpPr>
        <p:spPr>
          <a:xfrm>
            <a:off x="6596418" y="4341372"/>
            <a:ext cx="5312369" cy="96760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CCB278-C31F-AEB5-ED83-21FA56D90451}"/>
              </a:ext>
            </a:extLst>
          </p:cNvPr>
          <p:cNvSpPr/>
          <p:nvPr/>
        </p:nvSpPr>
        <p:spPr>
          <a:xfrm>
            <a:off x="6563132" y="5374033"/>
            <a:ext cx="5312369" cy="96760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66B438-ACED-C30F-D713-2263A0B737E7}"/>
              </a:ext>
            </a:extLst>
          </p:cNvPr>
          <p:cNvSpPr txBox="1"/>
          <p:nvPr/>
        </p:nvSpPr>
        <p:spPr>
          <a:xfrm>
            <a:off x="316500" y="1067266"/>
            <a:ext cx="595237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Novel detectors and key components for future sensitive, wideband cm/mm-band receivers are developed in </a:t>
            </a:r>
            <a:r>
              <a:rPr lang="en-US" b="1" dirty="0"/>
              <a:t>WP2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527B0-AE75-E662-A062-0D2F9E166768}"/>
              </a:ext>
            </a:extLst>
          </p:cNvPr>
          <p:cNvSpPr txBox="1"/>
          <p:nvPr/>
        </p:nvSpPr>
        <p:spPr>
          <a:xfrm>
            <a:off x="316500" y="1910527"/>
            <a:ext cx="5987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Integrating </a:t>
            </a:r>
            <a:r>
              <a:rPr lang="en-US" b="1" dirty="0"/>
              <a:t>WP2</a:t>
            </a:r>
            <a:r>
              <a:rPr lang="en-US" dirty="0"/>
              <a:t> components into demonstrators of digital systems is the aim of </a:t>
            </a:r>
            <a:r>
              <a:rPr lang="en-US" b="1" dirty="0"/>
              <a:t>WP3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C1C3A-7E8F-4246-19F6-76C00444A9EA}"/>
              </a:ext>
            </a:extLst>
          </p:cNvPr>
          <p:cNvSpPr txBox="1"/>
          <p:nvPr/>
        </p:nvSpPr>
        <p:spPr>
          <a:xfrm>
            <a:off x="316499" y="2753788"/>
            <a:ext cx="57067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digital receivers to be developed and demonstrated in </a:t>
            </a:r>
            <a:r>
              <a:rPr lang="en-US" b="1" dirty="0"/>
              <a:t>WP3</a:t>
            </a:r>
            <a:r>
              <a:rPr lang="en-US" dirty="0"/>
              <a:t> have all in common that they produce large volumes of data at high data rates, ready for further processing in </a:t>
            </a:r>
            <a:r>
              <a:rPr lang="en-US" b="1" dirty="0"/>
              <a:t>WP4</a:t>
            </a:r>
            <a:r>
              <a:rPr lang="en-US" dirty="0"/>
              <a:t> and </a:t>
            </a:r>
            <a:r>
              <a:rPr lang="en-US" b="1" dirty="0"/>
              <a:t>WP5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F0A3B9-C870-56F0-01B2-402816DA0554}"/>
              </a:ext>
            </a:extLst>
          </p:cNvPr>
          <p:cNvSpPr txBox="1"/>
          <p:nvPr/>
        </p:nvSpPr>
        <p:spPr>
          <a:xfrm>
            <a:off x="283213" y="4151047"/>
            <a:ext cx="5739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data produced by new receiving systems (</a:t>
            </a:r>
            <a:r>
              <a:rPr lang="en-US" b="1" dirty="0"/>
              <a:t>WP2</a:t>
            </a:r>
            <a:r>
              <a:rPr lang="en-US" dirty="0"/>
              <a:t> and </a:t>
            </a:r>
            <a:r>
              <a:rPr lang="en-US" b="1" dirty="0"/>
              <a:t>WP3</a:t>
            </a:r>
            <a:r>
              <a:rPr lang="en-US" dirty="0"/>
              <a:t>) are processed in </a:t>
            </a:r>
            <a:r>
              <a:rPr lang="en-US" b="1" dirty="0"/>
              <a:t>WP4</a:t>
            </a:r>
            <a:r>
              <a:rPr lang="en-US" dirty="0"/>
              <a:t>, which will define interface standards for the newly developed hardware.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B7E8F2-D8F5-CC17-4543-65191DAF3F2C}"/>
              </a:ext>
            </a:extLst>
          </p:cNvPr>
          <p:cNvSpPr txBox="1"/>
          <p:nvPr/>
        </p:nvSpPr>
        <p:spPr>
          <a:xfrm>
            <a:off x="281582" y="5271307"/>
            <a:ext cx="59872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Transforming the raw correlator (</a:t>
            </a:r>
            <a:r>
              <a:rPr lang="en-US" b="1" dirty="0"/>
              <a:t>WP4</a:t>
            </a:r>
            <a:r>
              <a:rPr lang="en-US" dirty="0"/>
              <a:t>) output into science-ready images and spectral data cubes is a substantial and complex task, and is the domain of </a:t>
            </a:r>
            <a:r>
              <a:rPr lang="en-US" b="1" dirty="0"/>
              <a:t>WP5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D869761-C288-1219-80B7-BEB7FD4C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463951-D16C-7A0C-00FA-6F2E5C06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77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C144-DB06-8373-C883-986D89E9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4B57-80C3-35F7-FAEF-E388905D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58" y="1253331"/>
            <a:ext cx="6243274" cy="38912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RADIOBLOCKS’ goal is to develop “</a:t>
            </a:r>
            <a:r>
              <a:rPr lang="en-US" b="1" i="1" dirty="0"/>
              <a:t>common building blocks</a:t>
            </a:r>
            <a:r>
              <a:rPr lang="en-US" dirty="0"/>
              <a:t>” for technological solution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beyond state-of-the-art</a:t>
            </a:r>
          </a:p>
          <a:p>
            <a:pPr lvl="1"/>
            <a:r>
              <a:rPr lang="en-US" dirty="0"/>
              <a:t>across the whole data chain</a:t>
            </a:r>
          </a:p>
          <a:p>
            <a:pPr lvl="1"/>
            <a:r>
              <a:rPr lang="en-US" dirty="0"/>
              <a:t>enabling a broad range of new science</a:t>
            </a:r>
          </a:p>
          <a:p>
            <a:pPr lvl="1"/>
            <a:r>
              <a:rPr lang="en-US" dirty="0"/>
              <a:t>enhancing European scientific competitiveness.</a:t>
            </a:r>
            <a:endParaRPr lang="en-GB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 project’s results will be new “blocks” of technology that can be implemented in multiple facilities to answer common challenges.</a:t>
            </a:r>
            <a:endParaRPr lang="en-NL" dirty="0"/>
          </a:p>
          <a:p>
            <a:pPr marL="0" indent="0">
              <a:buNone/>
            </a:pPr>
            <a:endParaRPr lang="en-NL" sz="1500" dirty="0"/>
          </a:p>
          <a:p>
            <a:pPr marL="0" indent="0">
              <a:buNone/>
            </a:pPr>
            <a:r>
              <a:rPr lang="en-NL" dirty="0"/>
              <a:t>(See WP presentations for the current results)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05C08-58DB-7D26-5E22-B8C6C64239F8}"/>
              </a:ext>
            </a:extLst>
          </p:cNvPr>
          <p:cNvSpPr txBox="1"/>
          <p:nvPr/>
        </p:nvSpPr>
        <p:spPr>
          <a:xfrm rot="326112">
            <a:off x="7304120" y="923910"/>
            <a:ext cx="197683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Digital Receivers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345DF-3303-0DDC-F7D5-1666155EB2F3}"/>
              </a:ext>
            </a:extLst>
          </p:cNvPr>
          <p:cNvSpPr txBox="1"/>
          <p:nvPr/>
        </p:nvSpPr>
        <p:spPr>
          <a:xfrm rot="21130385">
            <a:off x="6865372" y="3233837"/>
            <a:ext cx="197683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Novel Detectors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283990-7598-CCE2-69F0-0E6FD02B324D}"/>
              </a:ext>
            </a:extLst>
          </p:cNvPr>
          <p:cNvSpPr txBox="1"/>
          <p:nvPr/>
        </p:nvSpPr>
        <p:spPr>
          <a:xfrm>
            <a:off x="8183202" y="4240496"/>
            <a:ext cx="20878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New Components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96A19-4CF4-86C7-3740-080133DAC4DF}"/>
              </a:ext>
            </a:extLst>
          </p:cNvPr>
          <p:cNvSpPr txBox="1"/>
          <p:nvPr/>
        </p:nvSpPr>
        <p:spPr>
          <a:xfrm rot="1679336">
            <a:off x="9026208" y="3195649"/>
            <a:ext cx="18646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Data processing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9CADFC-5FC4-E2E8-D4E4-CBCC9E458F66}"/>
              </a:ext>
            </a:extLst>
          </p:cNvPr>
          <p:cNvSpPr txBox="1"/>
          <p:nvPr/>
        </p:nvSpPr>
        <p:spPr>
          <a:xfrm rot="20433733">
            <a:off x="7114435" y="2203726"/>
            <a:ext cx="15571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orrelations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DB0912-062C-8349-A643-951E1E46B67E}"/>
              </a:ext>
            </a:extLst>
          </p:cNvPr>
          <p:cNvSpPr txBox="1"/>
          <p:nvPr/>
        </p:nvSpPr>
        <p:spPr>
          <a:xfrm rot="1958850">
            <a:off x="8769699" y="2028116"/>
            <a:ext cx="17539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Data transport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24ED5-8433-4E7C-84C0-FD3E4BFF70A4}"/>
              </a:ext>
            </a:extLst>
          </p:cNvPr>
          <p:cNvSpPr txBox="1"/>
          <p:nvPr/>
        </p:nvSpPr>
        <p:spPr>
          <a:xfrm>
            <a:off x="6211161" y="5076522"/>
            <a:ext cx="567485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RADIOBLOCKS</a:t>
            </a:r>
            <a:r>
              <a:rPr lang="en-US" dirty="0"/>
              <a:t> facilitates addressing the common technological challenges of the radio facilities to reach their mid- and long-term scientific visions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E227C-295B-BD63-6CAE-BAD98D38C210}"/>
              </a:ext>
            </a:extLst>
          </p:cNvPr>
          <p:cNvSpPr txBox="1"/>
          <p:nvPr/>
        </p:nvSpPr>
        <p:spPr>
          <a:xfrm>
            <a:off x="421146" y="5076522"/>
            <a:ext cx="567485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RADIOBLOCKS</a:t>
            </a:r>
            <a:r>
              <a:rPr lang="en-US" dirty="0"/>
              <a:t> aims to build the necessary enhancements in the sensitivity, bandwidth and field-of-view in world-class radio astronomical facilities.</a:t>
            </a:r>
          </a:p>
        </p:txBody>
      </p:sp>
    </p:spTree>
    <p:extLst>
      <p:ext uri="{BB962C8B-B14F-4D97-AF65-F5344CB8AC3E}">
        <p14:creationId xmlns:p14="http://schemas.microsoft.com/office/powerpoint/2010/main" val="23596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C144-DB06-8373-C883-986D89E9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7195" cy="1325563"/>
          </a:xfrm>
        </p:spPr>
        <p:txBody>
          <a:bodyPr/>
          <a:lstStyle/>
          <a:p>
            <a:r>
              <a:rPr lang="en-GB" dirty="0"/>
              <a:t>RADIOBLOCKS targets</a:t>
            </a:r>
            <a:r>
              <a:rPr lang="en-NL" dirty="0"/>
              <a:t> and key 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4B57-80C3-35F7-FAEF-E388905D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18091"/>
            <a:ext cx="10515598" cy="46899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scientific capabilities and competitiveness of radio astronomy in Europe and beyond is the primary and overarching aim of this project.</a:t>
            </a:r>
          </a:p>
          <a:p>
            <a:pPr marL="0" indent="0">
              <a:buNone/>
            </a:pPr>
            <a:r>
              <a:rPr lang="en-US" dirty="0"/>
              <a:t>RADIOBLOCKS has multiple targets: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Users of the infrastructures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by developing tools for their needs</a:t>
            </a:r>
          </a:p>
          <a:p>
            <a:pPr lvl="1"/>
            <a:r>
              <a:rPr lang="en-US" dirty="0"/>
              <a:t>The radio facilities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by reinforcing their capabilities</a:t>
            </a:r>
          </a:p>
          <a:p>
            <a:pPr lvl="1"/>
            <a:r>
              <a:rPr lang="en-US" dirty="0"/>
              <a:t>The scientists and engineers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by improving their know-how</a:t>
            </a:r>
          </a:p>
          <a:p>
            <a:pPr lvl="1"/>
            <a:r>
              <a:rPr lang="en-US" dirty="0"/>
              <a:t>The industry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by co-developing advanced technologies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by increasing the partners’ technological levels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by strengthening their market positions</a:t>
            </a:r>
          </a:p>
          <a:p>
            <a:pPr lvl="1"/>
            <a:r>
              <a:rPr lang="en-US" dirty="0"/>
              <a:t>The policymakers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 by facilitating a true innovation system in the scientific field of radio astronomy in Europe and beyond</a:t>
            </a:r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FE9B64-1F3D-0BF6-DF21-EF4EEE82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F9FE2C-D1F6-6DD7-1ECB-E4216CDD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FB6D6-FBF4-21B9-B030-CEB2BA742E7F}"/>
              </a:ext>
            </a:extLst>
          </p:cNvPr>
          <p:cNvSpPr txBox="1"/>
          <p:nvPr/>
        </p:nvSpPr>
        <p:spPr>
          <a:xfrm>
            <a:off x="7035553" y="4168126"/>
            <a:ext cx="4260541" cy="147732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NL" dirty="0"/>
              <a:t>RADIOBLOCKS s</a:t>
            </a:r>
            <a:r>
              <a:rPr lang="en-US" dirty="0"/>
              <a:t>elected as an OECD</a:t>
            </a:r>
            <a:r>
              <a:rPr lang="en-NL" dirty="0"/>
              <a:t>*</a:t>
            </a:r>
            <a:r>
              <a:rPr lang="en-US" dirty="0"/>
              <a:t> Global Science Forum project by the German </a:t>
            </a:r>
            <a:r>
              <a:rPr lang="en-NL" dirty="0"/>
              <a:t>ministry </a:t>
            </a:r>
            <a:r>
              <a:rPr lang="en-US" dirty="0"/>
              <a:t>as an example of the Ecosystem of Research Infrastructures</a:t>
            </a:r>
            <a:br>
              <a:rPr lang="en-NL" dirty="0"/>
            </a:br>
            <a:r>
              <a:rPr lang="en-NL" dirty="0"/>
              <a:t>*</a:t>
            </a:r>
            <a:r>
              <a:rPr lang="en-US" sz="1200" b="0" i="0" dirty="0" err="1">
                <a:solidFill>
                  <a:srgbClr val="0B1E2D"/>
                </a:solidFill>
                <a:effectLst/>
                <a:latin typeface="noto sans display"/>
              </a:rPr>
              <a:t>Organisation</a:t>
            </a:r>
            <a:r>
              <a:rPr lang="en-US" sz="1200" b="0" i="0" dirty="0">
                <a:solidFill>
                  <a:srgbClr val="0B1E2D"/>
                </a:solidFill>
                <a:effectLst/>
                <a:latin typeface="noto sans display"/>
              </a:rPr>
              <a:t> for Economic Co-operation and Development</a:t>
            </a:r>
            <a:endParaRPr lang="en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81B95-F213-0C7F-982C-86C21B5C5E88}"/>
              </a:ext>
            </a:extLst>
          </p:cNvPr>
          <p:cNvSpPr txBox="1"/>
          <p:nvPr/>
        </p:nvSpPr>
        <p:spPr>
          <a:xfrm>
            <a:off x="8153400" y="2441079"/>
            <a:ext cx="2715340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NL" dirty="0"/>
              <a:t>ARGOS MoU and synergies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CE0CE-617F-9BA5-E3AB-E80F66A16FB0}"/>
              </a:ext>
            </a:extLst>
          </p:cNvPr>
          <p:cNvSpPr txBox="1"/>
          <p:nvPr/>
        </p:nvSpPr>
        <p:spPr>
          <a:xfrm>
            <a:off x="6086123" y="3008519"/>
            <a:ext cx="3253186" cy="92333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NL" dirty="0"/>
              <a:t>New interested parties:</a:t>
            </a:r>
          </a:p>
          <a:p>
            <a:pPr lvl="2"/>
            <a:r>
              <a:rPr lang="en-NL" dirty="0"/>
              <a:t>Rhodes University (ZA)</a:t>
            </a:r>
          </a:p>
          <a:p>
            <a:pPr lvl="2"/>
            <a:r>
              <a:rPr lang="en-NL" dirty="0"/>
              <a:t>ICRAR (Australia)</a:t>
            </a:r>
          </a:p>
        </p:txBody>
      </p:sp>
    </p:spTree>
    <p:extLst>
      <p:ext uri="{BB962C8B-B14F-4D97-AF65-F5344CB8AC3E}">
        <p14:creationId xmlns:p14="http://schemas.microsoft.com/office/powerpoint/2010/main" val="246036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E57515-D83E-D3B8-075B-4AE392496C5D}"/>
              </a:ext>
            </a:extLst>
          </p:cNvPr>
          <p:cNvSpPr txBox="1"/>
          <p:nvPr/>
        </p:nvSpPr>
        <p:spPr>
          <a:xfrm>
            <a:off x="5854488" y="2545152"/>
            <a:ext cx="2901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https://www.radioblocks.eu/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C8A0B-0EB6-859E-B043-B704AD2EA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651" y="695823"/>
            <a:ext cx="1512785" cy="1512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F371EB-B2C5-CAAB-AB77-92E9715F5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057" y="3035385"/>
            <a:ext cx="3049972" cy="3150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E8978-A7A6-8A33-AD9B-5C2AA40C8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029" y="1256125"/>
            <a:ext cx="3065668" cy="2770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7413F-28A5-8EC6-4398-58C0D694D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0029" y="4003825"/>
            <a:ext cx="3075086" cy="2210169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A05E541A-476F-E513-F8DE-E2F5A7C90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753" y="2874536"/>
            <a:ext cx="5257800" cy="33394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</a:rPr>
              <a:t>Maximizing boost for the European major world-leading research infrastructures in radio astronomy</a:t>
            </a:r>
          </a:p>
          <a:p>
            <a:pPr marL="0" indent="0">
              <a:buNone/>
            </a:pPr>
            <a:endParaRPr lang="en-US" sz="1400" dirty="0">
              <a:solidFill>
                <a:srgbClr val="222222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222222"/>
                </a:solidFill>
              </a:rPr>
              <a:t>Building blocks as new instruments to increase the science delivery potential of Europe’s major radio astronomical observatories.</a:t>
            </a:r>
          </a:p>
          <a:p>
            <a:pPr marL="0" indent="0" algn="l">
              <a:buNone/>
            </a:pPr>
            <a:endParaRPr lang="en-US" sz="1600" b="0" i="0" dirty="0">
              <a:solidFill>
                <a:srgbClr val="222222"/>
              </a:solidFill>
              <a:effectLst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</a:rPr>
              <a:t>Enhancing competitiveness and technological excellence by developing instruments and tools for radio astronomy research infrastructures.</a:t>
            </a:r>
          </a:p>
          <a:p>
            <a:pPr marL="0" indent="0" algn="l">
              <a:buNone/>
            </a:pPr>
            <a:endParaRPr lang="en-US" sz="1600" b="0" i="0" dirty="0">
              <a:solidFill>
                <a:srgbClr val="222222"/>
              </a:solidFill>
              <a:effectLst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</a:rPr>
              <a:t>Co-development with industrial partners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</a:rPr>
              <a:t>Knowledge exchange between research infrastructures and industry.</a:t>
            </a:r>
            <a:endParaRPr lang="en-US" dirty="0">
              <a:solidFill>
                <a:srgbClr val="222222"/>
              </a:solidFill>
            </a:endParaRPr>
          </a:p>
        </p:txBody>
      </p:sp>
      <p:pic>
        <p:nvPicPr>
          <p:cNvPr id="1026" name="Picture 2" descr="Logo of the CNRS">
            <a:extLst>
              <a:ext uri="{FF2B5EF4-FFF2-40B4-BE49-F238E27FC236}">
                <a16:creationId xmlns:a16="http://schemas.microsoft.com/office/drawing/2014/main" id="{9ABF42C7-0DD7-07B9-7451-B2BADC82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630" y="5684699"/>
            <a:ext cx="449239" cy="4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C5CD94-0E0E-5948-871C-51371620924E}"/>
              </a:ext>
            </a:extLst>
          </p:cNvPr>
          <p:cNvGrpSpPr/>
          <p:nvPr/>
        </p:nvGrpSpPr>
        <p:grpSpPr>
          <a:xfrm>
            <a:off x="4100993" y="1639000"/>
            <a:ext cx="2145891" cy="835838"/>
            <a:chOff x="-16840200" y="1981200"/>
            <a:chExt cx="9779000" cy="4978400"/>
          </a:xfrm>
          <a:solidFill>
            <a:srgbClr val="C0202D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7C3475-C03F-4BC3-CD2B-02F73D24482A}"/>
                </a:ext>
              </a:extLst>
            </p:cNvPr>
            <p:cNvSpPr/>
            <p:nvPr/>
          </p:nvSpPr>
          <p:spPr>
            <a:xfrm>
              <a:off x="-16840200" y="2463800"/>
              <a:ext cx="9779000" cy="44958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r>
                <a:rPr lang="en-US" sz="800" dirty="0">
                  <a:solidFill>
                    <a:prstClr val="white"/>
                  </a:solidFill>
                  <a:latin typeface="OCR A Extended" panose="02010509020102010303" pitchFamily="50" charset="0"/>
                </a:rPr>
                <a:t>32 partners – 4 years</a:t>
              </a:r>
            </a:p>
            <a:p>
              <a:pPr algn="ctr" defTabSz="228600">
                <a:defRPr/>
              </a:pPr>
              <a:r>
                <a:rPr lang="en-US" sz="800" dirty="0">
                  <a:solidFill>
                    <a:prstClr val="white"/>
                  </a:solidFill>
                  <a:latin typeface="OCR A Extended" panose="02010509020102010303" pitchFamily="50" charset="0"/>
                </a:rPr>
                <a:t>started on 1 March 2023</a:t>
              </a:r>
            </a:p>
            <a:p>
              <a:pPr algn="ctr" defTabSz="228600">
                <a:defRPr/>
              </a:pPr>
              <a:r>
                <a:rPr lang="en-US" sz="800" dirty="0">
                  <a:solidFill>
                    <a:prstClr val="white"/>
                  </a:solidFill>
                  <a:latin typeface="OCR A Extended" panose="02010509020102010303" pitchFamily="50" charset="0"/>
                </a:rPr>
                <a:t>9M Euros from EC HE </a:t>
              </a:r>
              <a:r>
                <a:rPr lang="en-US" sz="800" dirty="0" err="1">
                  <a:solidFill>
                    <a:prstClr val="white"/>
                  </a:solidFill>
                  <a:latin typeface="OCR A Extended" panose="02010509020102010303" pitchFamily="50" charset="0"/>
                </a:rPr>
                <a:t>programme</a:t>
              </a:r>
              <a:endParaRPr lang="en-US" sz="800" dirty="0">
                <a:solidFill>
                  <a:prstClr val="white"/>
                </a:solidFill>
                <a:latin typeface="OCR A Extended" panose="02010509020102010303" pitchFamily="50" charset="0"/>
              </a:endParaRPr>
            </a:p>
            <a:p>
              <a:pPr algn="ctr" defTabSz="228600">
                <a:defRPr/>
              </a:pPr>
              <a:r>
                <a:rPr lang="en-US" sz="800" dirty="0">
                  <a:solidFill>
                    <a:prstClr val="white"/>
                  </a:solidFill>
                  <a:latin typeface="OCR A Extended" panose="02010509020102010303" pitchFamily="50" charset="0"/>
                </a:rPr>
                <a:t>3M Euros from non-EC partners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CA44C5-5CEC-063A-CC7C-8B1A6B21C51C}"/>
                </a:ext>
              </a:extLst>
            </p:cNvPr>
            <p:cNvSpPr/>
            <p:nvPr/>
          </p:nvSpPr>
          <p:spPr>
            <a:xfrm>
              <a:off x="-16357600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90370D-657F-35DB-C46B-36CA542D34D8}"/>
                </a:ext>
              </a:extLst>
            </p:cNvPr>
            <p:cNvSpPr/>
            <p:nvPr/>
          </p:nvSpPr>
          <p:spPr>
            <a:xfrm>
              <a:off x="-13817600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D97200-8BC9-2D49-EF9C-B8A623FCB541}"/>
                </a:ext>
              </a:extLst>
            </p:cNvPr>
            <p:cNvSpPr/>
            <p:nvPr/>
          </p:nvSpPr>
          <p:spPr>
            <a:xfrm>
              <a:off x="-11394678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23EFDA-4995-457E-69DE-79F0B9D10811}"/>
                </a:ext>
              </a:extLst>
            </p:cNvPr>
            <p:cNvSpPr/>
            <p:nvPr/>
          </p:nvSpPr>
          <p:spPr>
            <a:xfrm>
              <a:off x="-8971756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331531-BF9D-2B38-2AED-ED4F53478FC7}"/>
              </a:ext>
            </a:extLst>
          </p:cNvPr>
          <p:cNvGrpSpPr/>
          <p:nvPr/>
        </p:nvGrpSpPr>
        <p:grpSpPr>
          <a:xfrm>
            <a:off x="1866105" y="1607979"/>
            <a:ext cx="2237096" cy="1013769"/>
            <a:chOff x="-16840200" y="1981200"/>
            <a:chExt cx="9779000" cy="4978400"/>
          </a:xfrm>
          <a:solidFill>
            <a:srgbClr val="252162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8B47195-1F1C-AF69-CFED-333596C4EE3A}"/>
                </a:ext>
              </a:extLst>
            </p:cNvPr>
            <p:cNvSpPr/>
            <p:nvPr/>
          </p:nvSpPr>
          <p:spPr>
            <a:xfrm>
              <a:off x="-16357600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D61812-83D3-3F95-C6C9-20D5904677E6}"/>
                </a:ext>
              </a:extLst>
            </p:cNvPr>
            <p:cNvSpPr/>
            <p:nvPr/>
          </p:nvSpPr>
          <p:spPr>
            <a:xfrm>
              <a:off x="-13817600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C9912C-CEB3-B90A-B9A2-3DA78F220D21}"/>
                </a:ext>
              </a:extLst>
            </p:cNvPr>
            <p:cNvSpPr/>
            <p:nvPr/>
          </p:nvSpPr>
          <p:spPr>
            <a:xfrm>
              <a:off x="-16840200" y="2463800"/>
              <a:ext cx="9779000" cy="44958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r>
                <a:rPr lang="en-GB" sz="4400" b="1" dirty="0">
                  <a:solidFill>
                    <a:prstClr val="white"/>
                  </a:solidFill>
                  <a:latin typeface="OCR A Extended" panose="02010509020102010303" pitchFamily="50" charset="0"/>
                </a:rPr>
                <a:t>BLOCKS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157850-9A70-5ACE-79A1-96D175DD728D}"/>
                </a:ext>
              </a:extLst>
            </p:cNvPr>
            <p:cNvSpPr/>
            <p:nvPr/>
          </p:nvSpPr>
          <p:spPr>
            <a:xfrm>
              <a:off x="-11394678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BBF14CD-DA07-97E6-DE9D-53EE7DBE4389}"/>
                </a:ext>
              </a:extLst>
            </p:cNvPr>
            <p:cNvSpPr/>
            <p:nvPr/>
          </p:nvSpPr>
          <p:spPr>
            <a:xfrm>
              <a:off x="-8971756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AC162F-4EC5-3A0F-A288-AB8AF420944F}"/>
              </a:ext>
            </a:extLst>
          </p:cNvPr>
          <p:cNvGrpSpPr/>
          <p:nvPr/>
        </p:nvGrpSpPr>
        <p:grpSpPr>
          <a:xfrm>
            <a:off x="778693" y="689296"/>
            <a:ext cx="2267729" cy="1027651"/>
            <a:chOff x="-16840200" y="1981200"/>
            <a:chExt cx="9779000" cy="4978400"/>
          </a:xfrm>
          <a:solidFill>
            <a:srgbClr val="252162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400307-3C8A-449B-5F51-6F877C4DDCF8}"/>
                </a:ext>
              </a:extLst>
            </p:cNvPr>
            <p:cNvSpPr/>
            <p:nvPr/>
          </p:nvSpPr>
          <p:spPr>
            <a:xfrm>
              <a:off x="-16840200" y="2463800"/>
              <a:ext cx="9779000" cy="44958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r>
                <a:rPr lang="en-GB" sz="4560" b="1" dirty="0">
                  <a:solidFill>
                    <a:prstClr val="white"/>
                  </a:solidFill>
                  <a:latin typeface="OCR A Extended" panose="02010509020102010303" pitchFamily="50" charset="0"/>
                </a:rPr>
                <a:t>RADIO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F64EAE-F4AE-99D2-AC74-8F56305983E3}"/>
                </a:ext>
              </a:extLst>
            </p:cNvPr>
            <p:cNvSpPr/>
            <p:nvPr/>
          </p:nvSpPr>
          <p:spPr>
            <a:xfrm>
              <a:off x="-16357600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322E4A-E963-BFF6-4167-6FB26F8783AA}"/>
                </a:ext>
              </a:extLst>
            </p:cNvPr>
            <p:cNvSpPr/>
            <p:nvPr/>
          </p:nvSpPr>
          <p:spPr>
            <a:xfrm>
              <a:off x="-13817600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6BE6CE-3E50-1112-09D4-5A13FE27521A}"/>
                </a:ext>
              </a:extLst>
            </p:cNvPr>
            <p:cNvSpPr/>
            <p:nvPr/>
          </p:nvSpPr>
          <p:spPr>
            <a:xfrm>
              <a:off x="-11394678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5090A1-DEE0-532E-5E6A-0C89122B400A}"/>
                </a:ext>
              </a:extLst>
            </p:cNvPr>
            <p:cNvSpPr/>
            <p:nvPr/>
          </p:nvSpPr>
          <p:spPr>
            <a:xfrm>
              <a:off x="-8971756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797389-158C-664D-4723-D4028F5A2F77}"/>
              </a:ext>
            </a:extLst>
          </p:cNvPr>
          <p:cNvGrpSpPr/>
          <p:nvPr/>
        </p:nvGrpSpPr>
        <p:grpSpPr>
          <a:xfrm>
            <a:off x="3040350" y="925648"/>
            <a:ext cx="2141386" cy="789144"/>
            <a:chOff x="-16840200" y="1981200"/>
            <a:chExt cx="9779000" cy="4978400"/>
          </a:xfrm>
          <a:solidFill>
            <a:srgbClr val="4472C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BAA7EC-0E6A-D294-5F39-7B8311200607}"/>
                </a:ext>
              </a:extLst>
            </p:cNvPr>
            <p:cNvSpPr/>
            <p:nvPr/>
          </p:nvSpPr>
          <p:spPr>
            <a:xfrm>
              <a:off x="-16840200" y="2463800"/>
              <a:ext cx="9779000" cy="44958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r>
                <a:rPr lang="en-US" sz="800" dirty="0">
                  <a:solidFill>
                    <a:prstClr val="white"/>
                  </a:solidFill>
                  <a:latin typeface="OCR A Extended" panose="02010509020102010303" pitchFamily="50" charset="0"/>
                </a:rPr>
                <a:t>building blocks to increase the science delivery potential of radio astronomical observatories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2A18195-EA64-63AD-22FF-84DF3B7F7BE7}"/>
                </a:ext>
              </a:extLst>
            </p:cNvPr>
            <p:cNvSpPr/>
            <p:nvPr/>
          </p:nvSpPr>
          <p:spPr>
            <a:xfrm>
              <a:off x="-16357600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A1F000-CE48-7E4B-3320-E78D77074958}"/>
                </a:ext>
              </a:extLst>
            </p:cNvPr>
            <p:cNvSpPr/>
            <p:nvPr/>
          </p:nvSpPr>
          <p:spPr>
            <a:xfrm>
              <a:off x="-13817600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975CC5-9DFA-F354-9391-1B554516A2ED}"/>
                </a:ext>
              </a:extLst>
            </p:cNvPr>
            <p:cNvSpPr/>
            <p:nvPr/>
          </p:nvSpPr>
          <p:spPr>
            <a:xfrm>
              <a:off x="-11394678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4D0E2E-9712-07E9-ED25-2F680038C99C}"/>
                </a:ext>
              </a:extLst>
            </p:cNvPr>
            <p:cNvSpPr/>
            <p:nvPr/>
          </p:nvSpPr>
          <p:spPr>
            <a:xfrm>
              <a:off x="-8971756" y="1981200"/>
              <a:ext cx="1676400" cy="4826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228600">
                <a:defRPr/>
              </a:pPr>
              <a:endParaRPr lang="en-GB" sz="21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031049-26EC-2880-393B-85C54C77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NL" dirty="0"/>
              <a:t>04</a:t>
            </a:r>
            <a:r>
              <a:rPr lang="en-US" dirty="0"/>
              <a:t>/0</a:t>
            </a:r>
            <a:r>
              <a:rPr lang="en-NL" dirty="0"/>
              <a:t>6</a:t>
            </a:r>
            <a:r>
              <a:rPr lang="en-US" dirty="0"/>
              <a:t>/202</a:t>
            </a:r>
            <a:r>
              <a:rPr lang="en-NL" dirty="0"/>
              <a:t>4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7EEEDE-4D74-A5A2-3ACE-7C084F15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RADIOBLOCK-</a:t>
            </a:r>
            <a:r>
              <a:rPr lang="en-NL" dirty="0"/>
              <a:t>All-Hands</a:t>
            </a:r>
            <a:r>
              <a:rPr lang="en-GB" dirty="0"/>
              <a:t> - </a:t>
            </a:r>
            <a:r>
              <a:rPr lang="en-NL" dirty="0"/>
              <a:t>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46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Widescreen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noto sans display</vt:lpstr>
      <vt:lpstr>OCR A Extended</vt:lpstr>
      <vt:lpstr>Roboto</vt:lpstr>
      <vt:lpstr>Office Theme</vt:lpstr>
      <vt:lpstr>PowerPoint Presentation</vt:lpstr>
      <vt:lpstr>RADIOBLOCKS All-Hands meeting 4 June 2024</vt:lpstr>
      <vt:lpstr>RADIOBLOCKS</vt:lpstr>
      <vt:lpstr>Governance</vt:lpstr>
      <vt:lpstr>PowerPoint Presentation</vt:lpstr>
      <vt:lpstr>PowerPoint Presentation</vt:lpstr>
      <vt:lpstr>Expected results</vt:lpstr>
      <vt:lpstr>RADIOBLOCKS targets and key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Cimo</dc:creator>
  <cp:lastModifiedBy>Giuseppe Cimo</cp:lastModifiedBy>
  <cp:revision>26</cp:revision>
  <dcterms:created xsi:type="dcterms:W3CDTF">2023-03-08T08:23:57Z</dcterms:created>
  <dcterms:modified xsi:type="dcterms:W3CDTF">2024-06-04T10:39:07Z</dcterms:modified>
</cp:coreProperties>
</file>