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8" r:id="rId2"/>
    <p:sldId id="283" r:id="rId3"/>
    <p:sldId id="287" r:id="rId4"/>
    <p:sldId id="288" r:id="rId5"/>
    <p:sldId id="289" r:id="rId6"/>
    <p:sldId id="290" r:id="rId7"/>
    <p:sldId id="291" r:id="rId8"/>
    <p:sldId id="292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361949-A52D-4AF1-89B6-EFBD5022A129}" v="13" dt="2024-06-04T09:56:45.1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83" autoAdjust="0"/>
    <p:restoredTop sz="79489" autoAdjust="0"/>
  </p:normalViewPr>
  <p:slideViewPr>
    <p:cSldViewPr snapToGrid="0">
      <p:cViewPr>
        <p:scale>
          <a:sx n="69" d="100"/>
          <a:sy n="69" d="100"/>
        </p:scale>
        <p:origin x="204" y="9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3046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DA8AA9-43B7-5EC9-1C7D-B7F309A6DF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59D1BC-27E7-CCB3-F211-303FF4A1C6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97EE3-1FB5-45E5-83A8-06082640BF35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78BA6-416D-8A3E-FB61-7967B6FF24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546FF3-CFB0-9B77-A8BE-F38300F369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3747A-A769-43D3-B420-BFBD4F0A8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259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C14FC-C95A-47E7-B6DE-9104C4A76817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88038-B3AF-4AAA-96D1-55DFBA23C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308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Superconductor-Insulator-Superconductor</a:t>
            </a:r>
          </a:p>
          <a:p>
            <a:endParaRPr lang="en-GB" dirty="0"/>
          </a:p>
          <a:p>
            <a:r>
              <a:rPr lang="en-GB" dirty="0"/>
              <a:t>quasi-optical structures at mm and </a:t>
            </a:r>
            <a:r>
              <a:rPr lang="en-GB" dirty="0" err="1"/>
              <a:t>submillimeter</a:t>
            </a:r>
            <a:r>
              <a:rPr lang="en-GB" dirty="0"/>
              <a:t> thanks to SIS</a:t>
            </a:r>
          </a:p>
          <a:p>
            <a:endParaRPr lang="en-GB" dirty="0"/>
          </a:p>
          <a:p>
            <a:r>
              <a:rPr lang="en-GB" dirty="0"/>
              <a:t>New technique to build horns</a:t>
            </a:r>
          </a:p>
          <a:p>
            <a:endParaRPr lang="en-GB" dirty="0"/>
          </a:p>
          <a:p>
            <a:r>
              <a:rPr lang="en-GB" dirty="0"/>
              <a:t>LNA mostly for high freq. but can be applied to cm telescopes</a:t>
            </a:r>
          </a:p>
          <a:p>
            <a:endParaRPr lang="en-GB" dirty="0"/>
          </a:p>
          <a:p>
            <a:r>
              <a:rPr lang="en-US" dirty="0"/>
              <a:t>local oscillators at an astronomically interesting frequency (e.g. 346 GHz for the CO 3-2 line) will be developed, capable of pumping large heterodyne arrays that will constitute the future generation of receivers. UKRI, OBSPARIS and LYTID (an </a:t>
            </a:r>
            <a:r>
              <a:rPr lang="en-US" dirty="0" err="1"/>
              <a:t>industriel</a:t>
            </a:r>
            <a:r>
              <a:rPr lang="en-US" dirty="0"/>
              <a:t> partner) will join forces to develop a multiplier amplifier local oscillator chain. UKRI will develop a doubler around 173 GHz with over 100mW output, OBSPARIS will develop the following doubler to 346 GHz with more than 20mW output.</a:t>
            </a:r>
            <a:r>
              <a:rPr lang="en-GB" dirty="0"/>
              <a:t> Possible commercial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88038-B3AF-4AAA-96D1-55DFBA23C7C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794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Organisation</a:t>
            </a:r>
            <a:r>
              <a:rPr lang="en-US" dirty="0"/>
              <a:t> for Economic Co-operation and Development</a:t>
            </a:r>
            <a:endParaRPr lang="en-NL" dirty="0"/>
          </a:p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88038-B3AF-4AAA-96D1-55DFBA23C7C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309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88038-B3AF-4AAA-96D1-55DFBA23C7C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10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4413B-8202-005E-B820-D9D5B21C6C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0ADAC1-5BB4-B454-AE71-2F27BE2630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2CB2AAE-3276-02F4-3802-EF79C243A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89A6F-A75D-4155-92BD-C815F8DEC60D}" type="slidenum">
              <a:rPr lang="en-GB" smtClean="0"/>
              <a:t>‹#›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DA21D-C97D-BEBD-2429-05DCAFB53C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NL" dirty="0"/>
              <a:t>04</a:t>
            </a:r>
            <a:r>
              <a:rPr lang="en-US" dirty="0"/>
              <a:t>/0</a:t>
            </a:r>
            <a:r>
              <a:rPr lang="en-NL" dirty="0"/>
              <a:t>6</a:t>
            </a:r>
            <a:r>
              <a:rPr lang="en-US" dirty="0"/>
              <a:t>/202</a:t>
            </a:r>
            <a:r>
              <a:rPr lang="en-NL" dirty="0"/>
              <a:t>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9C9DE-C70C-1B19-5D09-DD3FC85C4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RADIOBLOCK-</a:t>
            </a:r>
            <a:r>
              <a:rPr lang="en-NL" dirty="0"/>
              <a:t>All-Hands</a:t>
            </a:r>
            <a:r>
              <a:rPr lang="en-GB" dirty="0"/>
              <a:t> - </a:t>
            </a:r>
            <a:r>
              <a:rPr lang="en-NL" dirty="0"/>
              <a:t>Madrid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2546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E6219-D371-8053-7F02-D88A65197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4C858-E8C5-6FC9-858A-EABB3CF20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9288B-A657-E198-EC16-9309BF0D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89A6F-A75D-4155-92BD-C815F8DEC60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FEDB1C5-CAF5-90BA-B369-AB7F43A601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NL" dirty="0"/>
              <a:t>04</a:t>
            </a:r>
            <a:r>
              <a:rPr lang="en-US" dirty="0"/>
              <a:t>/0</a:t>
            </a:r>
            <a:r>
              <a:rPr lang="en-NL" dirty="0"/>
              <a:t>6</a:t>
            </a:r>
            <a:r>
              <a:rPr lang="en-US" dirty="0"/>
              <a:t>/202</a:t>
            </a:r>
            <a:r>
              <a:rPr lang="en-NL" dirty="0"/>
              <a:t>4</a:t>
            </a:r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F37527C-9901-047F-3321-4B37DED43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RADIOBLOCK-</a:t>
            </a:r>
            <a:r>
              <a:rPr lang="en-NL" dirty="0"/>
              <a:t>All-Hands</a:t>
            </a:r>
            <a:r>
              <a:rPr lang="en-GB" dirty="0"/>
              <a:t> - </a:t>
            </a:r>
            <a:r>
              <a:rPr lang="en-NL" dirty="0"/>
              <a:t>Madrid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09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3D7303-C2F9-B9B1-BE4F-A60C98D61FFA}"/>
              </a:ext>
            </a:extLst>
          </p:cNvPr>
          <p:cNvSpPr/>
          <p:nvPr userDrawn="1"/>
        </p:nvSpPr>
        <p:spPr>
          <a:xfrm>
            <a:off x="211701" y="6356350"/>
            <a:ext cx="11768598" cy="365125"/>
          </a:xfrm>
          <a:prstGeom prst="roundRect">
            <a:avLst/>
          </a:prstGeom>
          <a:solidFill>
            <a:srgbClr val="4472C4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91A26-465B-5426-2A90-1876AE707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99F14-2365-CF3D-D966-C085739BD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89A6F-A75D-4155-92BD-C815F8DEC60D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2DE7DB6-569A-0441-A281-848823618413}"/>
              </a:ext>
            </a:extLst>
          </p:cNvPr>
          <p:cNvGrpSpPr/>
          <p:nvPr userDrawn="1"/>
        </p:nvGrpSpPr>
        <p:grpSpPr>
          <a:xfrm>
            <a:off x="109059" y="48003"/>
            <a:ext cx="11871240" cy="572547"/>
            <a:chOff x="109059" y="48003"/>
            <a:chExt cx="11871240" cy="57254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F8DE537-3069-9126-0532-7D4FC2740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59" y="48003"/>
              <a:ext cx="816656" cy="57254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867C6C-B910-8242-CC8A-4E0E38E49FED}"/>
                </a:ext>
              </a:extLst>
            </p:cNvPr>
            <p:cNvSpPr txBox="1"/>
            <p:nvPr/>
          </p:nvSpPr>
          <p:spPr>
            <a:xfrm>
              <a:off x="598684" y="74962"/>
              <a:ext cx="10275685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New science in Radio Astronomy: applying cutting-edge technology to enhance the entire data chain, from receiver to final output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D748D31-1672-32D7-825A-45C3D7D20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4819" y="74962"/>
              <a:ext cx="625480" cy="42262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AC22D0F-C0CA-61BE-E705-EA3B1FFCC709}"/>
                </a:ext>
              </a:extLst>
            </p:cNvPr>
            <p:cNvSpPr txBox="1"/>
            <p:nvPr/>
          </p:nvSpPr>
          <p:spPr>
            <a:xfrm>
              <a:off x="9685990" y="283470"/>
              <a:ext cx="2133976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Grant number: 101093934</a:t>
              </a:r>
            </a:p>
          </p:txBody>
        </p:sp>
      </p:grp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C40E9A80-6F23-DB87-0556-ED2B15FE29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NL" dirty="0"/>
              <a:t>04</a:t>
            </a:r>
            <a:r>
              <a:rPr lang="en-US" dirty="0"/>
              <a:t>/0</a:t>
            </a:r>
            <a:r>
              <a:rPr lang="en-NL" dirty="0"/>
              <a:t>6</a:t>
            </a:r>
            <a:r>
              <a:rPr lang="en-US" dirty="0"/>
              <a:t>/202</a:t>
            </a:r>
            <a:r>
              <a:rPr lang="en-NL" dirty="0"/>
              <a:t>4</a:t>
            </a:r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69145B3-2F81-CE65-7632-65872B6E3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RADIOBLOCK-</a:t>
            </a:r>
            <a:r>
              <a:rPr lang="en-NL" dirty="0"/>
              <a:t>All-Hands</a:t>
            </a:r>
            <a:r>
              <a:rPr lang="en-GB" dirty="0"/>
              <a:t> - </a:t>
            </a:r>
            <a:r>
              <a:rPr lang="en-NL" dirty="0"/>
              <a:t>Madrid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42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6323F-EF8C-E14C-2D56-B9EF26C6E1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800" dirty="0"/>
              <a:t>RADIOBLOCKS </a:t>
            </a:r>
            <a:r>
              <a:rPr lang="en-NL" sz="4800" dirty="0"/>
              <a:t>All-Hands</a:t>
            </a:r>
            <a:r>
              <a:rPr lang="en-GB" sz="4800" dirty="0"/>
              <a:t> meeting</a:t>
            </a:r>
            <a:br>
              <a:rPr lang="en-GB" sz="4800" dirty="0"/>
            </a:br>
            <a:r>
              <a:rPr lang="en-NL" sz="4000" dirty="0"/>
              <a:t>4 June</a:t>
            </a:r>
            <a:r>
              <a:rPr lang="en-GB" sz="4000" dirty="0"/>
              <a:t> 202</a:t>
            </a:r>
            <a:r>
              <a:rPr lang="en-NL" sz="4000" dirty="0"/>
              <a:t>4</a:t>
            </a:r>
            <a:br>
              <a:rPr lang="en-GB" sz="4000" dirty="0"/>
            </a:br>
            <a:br>
              <a:rPr lang="en-GB" sz="4000" dirty="0"/>
            </a:br>
            <a:r>
              <a:rPr lang="en-GB" sz="4800" dirty="0"/>
              <a:t>WP1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687107-80CC-016C-285C-81171291FF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sz="1800" dirty="0"/>
          </a:p>
          <a:p>
            <a:r>
              <a:rPr lang="en-GB" sz="1800" dirty="0"/>
              <a:t>Giuseppe Cim</a:t>
            </a:r>
            <a:r>
              <a:rPr lang="es-ES" sz="1800" dirty="0"/>
              <a:t>ò </a:t>
            </a:r>
            <a:r>
              <a:rPr lang="en-GB" sz="1800" dirty="0"/>
              <a:t>(JIVE)</a:t>
            </a:r>
            <a:endParaRPr lang="es-ES" sz="1800" dirty="0"/>
          </a:p>
          <a:p>
            <a:r>
              <a:rPr lang="en-GB" sz="1800" dirty="0"/>
              <a:t>RADIOBLOCKS Project Manager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DFAB7C-1653-8412-A15B-4B898CDC3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860" y="5032800"/>
            <a:ext cx="3362279" cy="95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62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CDB39DE-8395-B617-C1BC-6F4CFCB8E122}"/>
              </a:ext>
            </a:extLst>
          </p:cNvPr>
          <p:cNvSpPr/>
          <p:nvPr/>
        </p:nvSpPr>
        <p:spPr>
          <a:xfrm>
            <a:off x="5949325" y="519296"/>
            <a:ext cx="5854573" cy="5764982"/>
          </a:xfrm>
          <a:prstGeom prst="roundRect">
            <a:avLst/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970618-4EB0-ABC3-162D-256A7BBCC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</p:spPr>
        <p:txBody>
          <a:bodyPr anchor="ctr"/>
          <a:lstStyle/>
          <a:p>
            <a:r>
              <a:rPr lang="en-GB" dirty="0"/>
              <a:t>WP</a:t>
            </a:r>
            <a:r>
              <a:rPr lang="en-NL" dirty="0"/>
              <a:t>1</a:t>
            </a:r>
            <a:r>
              <a:rPr lang="en-GB" dirty="0"/>
              <a:t>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CC91E-E96A-E965-FF87-6D0100401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867422" cy="133591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NL" sz="2400" b="1" dirty="0"/>
              <a:t>Responsible for s</a:t>
            </a:r>
            <a:r>
              <a:rPr lang="en-US" sz="2400" b="1" dirty="0" err="1"/>
              <a:t>upport</a:t>
            </a:r>
            <a:r>
              <a:rPr lang="en-NL" sz="2400" b="1" dirty="0" err="1"/>
              <a:t>ing</a:t>
            </a:r>
            <a:r>
              <a:rPr lang="en-NL" sz="2400" b="1" dirty="0"/>
              <a:t> the</a:t>
            </a:r>
            <a:r>
              <a:rPr lang="en-US" sz="2400" b="1" dirty="0"/>
              <a:t> project activities </a:t>
            </a:r>
            <a:r>
              <a:rPr lang="en-NL" sz="2400" b="1" dirty="0"/>
              <a:t>and the c</a:t>
            </a:r>
            <a:r>
              <a:rPr lang="en-US" sz="2400" b="1" dirty="0" err="1"/>
              <a:t>uration</a:t>
            </a:r>
            <a:r>
              <a:rPr lang="en-US" sz="2400" b="1" dirty="0"/>
              <a:t>, preservation and accessibility of the data collected</a:t>
            </a:r>
            <a:r>
              <a:rPr lang="en-NL" sz="2400" b="1" dirty="0"/>
              <a:t> </a:t>
            </a:r>
            <a:r>
              <a:rPr lang="en-US" sz="2400" b="1" dirty="0"/>
              <a:t>or produced b</a:t>
            </a:r>
            <a:r>
              <a:rPr lang="en-NL" sz="2400" b="1" dirty="0"/>
              <a:t>y RADIOBLOCKS.</a:t>
            </a:r>
            <a:endParaRPr lang="en-GB" sz="24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68531FE-B3D8-A344-EBB0-E4C22079CD2F}"/>
              </a:ext>
            </a:extLst>
          </p:cNvPr>
          <p:cNvGrpSpPr/>
          <p:nvPr/>
        </p:nvGrpSpPr>
        <p:grpSpPr>
          <a:xfrm>
            <a:off x="2470573" y="497246"/>
            <a:ext cx="2879948" cy="1061319"/>
            <a:chOff x="-16840200" y="1981200"/>
            <a:chExt cx="9779000" cy="4978400"/>
          </a:xfrm>
          <a:solidFill>
            <a:srgbClr val="C00000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7F7602A-E953-271D-295D-D5DE3090A0FC}"/>
                </a:ext>
              </a:extLst>
            </p:cNvPr>
            <p:cNvSpPr/>
            <p:nvPr/>
          </p:nvSpPr>
          <p:spPr>
            <a:xfrm>
              <a:off x="-16840200" y="2463800"/>
              <a:ext cx="9779000" cy="4495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L" sz="3000" b="1" dirty="0">
                  <a:latin typeface="OCR A Extended" panose="02010509020102010303" pitchFamily="50" charset="0"/>
                </a:rPr>
                <a:t>Management</a:t>
              </a:r>
              <a:endParaRPr lang="en-GB" sz="3647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057D57F-9FB9-311C-E27B-5B79722B696B}"/>
                </a:ext>
              </a:extLst>
            </p:cNvPr>
            <p:cNvSpPr/>
            <p:nvPr/>
          </p:nvSpPr>
          <p:spPr>
            <a:xfrm>
              <a:off x="-16357600" y="1981200"/>
              <a:ext cx="1676400" cy="482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16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05B57FB-E48E-3BE3-16D4-1DB5B7273BB7}"/>
                </a:ext>
              </a:extLst>
            </p:cNvPr>
            <p:cNvSpPr/>
            <p:nvPr/>
          </p:nvSpPr>
          <p:spPr>
            <a:xfrm>
              <a:off x="-13817600" y="1981200"/>
              <a:ext cx="1676400" cy="482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16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972B2C1-D8E9-1D8B-2373-5C1756ACD0DA}"/>
                </a:ext>
              </a:extLst>
            </p:cNvPr>
            <p:cNvSpPr/>
            <p:nvPr/>
          </p:nvSpPr>
          <p:spPr>
            <a:xfrm>
              <a:off x="-11394678" y="1981200"/>
              <a:ext cx="1676400" cy="482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16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3CDB417-2C40-DF1B-5025-699E36617ABF}"/>
                </a:ext>
              </a:extLst>
            </p:cNvPr>
            <p:cNvSpPr/>
            <p:nvPr/>
          </p:nvSpPr>
          <p:spPr>
            <a:xfrm>
              <a:off x="-8971756" y="1981200"/>
              <a:ext cx="1676400" cy="482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16" dirty="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17FF7E17-34B6-725C-6D15-7C7451A6F0AA}"/>
              </a:ext>
            </a:extLst>
          </p:cNvPr>
          <p:cNvSpPr txBox="1"/>
          <p:nvPr/>
        </p:nvSpPr>
        <p:spPr>
          <a:xfrm>
            <a:off x="533742" y="3221619"/>
            <a:ext cx="532446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Work Package 1 </a:t>
            </a:r>
            <a:r>
              <a:rPr lang="en-NL" sz="2000" dirty="0"/>
              <a:t>d</a:t>
            </a:r>
            <a:r>
              <a:rPr lang="en-US" sz="2000" dirty="0" err="1"/>
              <a:t>eals</a:t>
            </a:r>
            <a:r>
              <a:rPr lang="en-US" sz="2000" dirty="0"/>
              <a:t> with the managerial duties of the project. It is composed of JIVE personnel and includes the </a:t>
            </a:r>
            <a:r>
              <a:rPr lang="en-NL" sz="2000" dirty="0"/>
              <a:t>c</a:t>
            </a:r>
            <a:r>
              <a:rPr lang="en-US" sz="2000" dirty="0" err="1"/>
              <a:t>oordinator</a:t>
            </a:r>
            <a:r>
              <a:rPr lang="en-US" sz="2000" dirty="0"/>
              <a:t>, the project manager, the financial officer, the communication officer and a project officer. WP1 assist</a:t>
            </a:r>
            <a:r>
              <a:rPr lang="en-NL" sz="2000" dirty="0"/>
              <a:t>s</a:t>
            </a:r>
            <a:r>
              <a:rPr lang="en-US" sz="2000" dirty="0"/>
              <a:t> other WPs with their activities and collect</a:t>
            </a:r>
            <a:r>
              <a:rPr lang="en-NL" sz="2000" dirty="0"/>
              <a:t>s</a:t>
            </a:r>
            <a:r>
              <a:rPr lang="en-US" sz="2000" dirty="0"/>
              <a:t> the project deliverables for the EC portal. </a:t>
            </a:r>
            <a:endParaRPr lang="en-GB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D49BAE-2FBA-55BB-7385-04CFF0329805}"/>
              </a:ext>
            </a:extLst>
          </p:cNvPr>
          <p:cNvSpPr txBox="1"/>
          <p:nvPr/>
        </p:nvSpPr>
        <p:spPr>
          <a:xfrm>
            <a:off x="6238127" y="3869634"/>
            <a:ext cx="547465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De</a:t>
            </a:r>
            <a:r>
              <a:rPr lang="en-NL" b="1" dirty="0" err="1"/>
              <a:t>liverables</a:t>
            </a:r>
            <a:r>
              <a:rPr lang="en-NL" b="1" dirty="0"/>
              <a:t> or milestones</a:t>
            </a:r>
          </a:p>
          <a:p>
            <a:endParaRPr lang="en-NL" b="1" dirty="0"/>
          </a:p>
          <a:p>
            <a:pPr marL="0" algn="l" rtl="0" eaLnBrk="1" fontAlgn="base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</a:t>
            </a:r>
            <a:r>
              <a:rPr lang="en-NL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.1 </a:t>
            </a:r>
            <a:r>
              <a:rPr lang="en-NL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</a:t>
            </a:r>
            <a:r>
              <a:rPr lang="en-NL" sz="1800" b="0" i="0" u="none" strike="noStrike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ebsite</a:t>
            </a:r>
            <a:r>
              <a:rPr lang="en-NL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 M3)</a:t>
            </a:r>
          </a:p>
          <a:p>
            <a:pPr marL="0" algn="l" rtl="0" eaLnBrk="1" fontAlgn="base" latinLnBrk="0" hangingPunct="1">
              <a:spcBef>
                <a:spcPts val="0"/>
              </a:spcBef>
              <a:spcAft>
                <a:spcPts val="0"/>
              </a:spcAft>
            </a:pPr>
            <a:r>
              <a:rPr lang="en-NL" dirty="0">
                <a:solidFill>
                  <a:srgbClr val="000000"/>
                </a:solidFill>
                <a:latin typeface="Calibri" panose="020F0502020204030204" pitchFamily="34" charset="0"/>
              </a:rPr>
              <a:t>D1.2 Dissemination Plan (M6)</a:t>
            </a:r>
          </a:p>
          <a:p>
            <a:pPr marL="0" algn="l" rtl="0" eaLnBrk="1" fontAlgn="base" latinLnBrk="0" hangingPunct="1">
              <a:spcBef>
                <a:spcPts val="0"/>
              </a:spcBef>
              <a:spcAft>
                <a:spcPts val="0"/>
              </a:spcAft>
            </a:pPr>
            <a:r>
              <a:rPr lang="en-NL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D1.3 Data management plan (M6)</a:t>
            </a:r>
          </a:p>
          <a:p>
            <a:pPr marL="0" algn="l" rtl="0" eaLnBrk="1" fontAlgn="base" latinLnBrk="0" hangingPunct="1">
              <a:spcBef>
                <a:spcPts val="0"/>
              </a:spcBef>
              <a:spcAft>
                <a:spcPts val="0"/>
              </a:spcAft>
            </a:pPr>
            <a:r>
              <a:rPr lang="en-NL" dirty="0">
                <a:solidFill>
                  <a:srgbClr val="000000"/>
                </a:solidFill>
                <a:latin typeface="Calibri" panose="020F0502020204030204" pitchFamily="34" charset="0"/>
              </a:rPr>
              <a:t>D1.6 Policy Brief feedback (M12) – requested by the EC</a:t>
            </a:r>
            <a:endParaRPr lang="en-NL" sz="1800" b="0" i="0" u="none" strike="noStrike" kern="12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algn="l" rtl="0" eaLnBrk="1" fontAlgn="base" latinLnBrk="0" hangingPunct="1">
              <a:spcBef>
                <a:spcPts val="0"/>
              </a:spcBef>
              <a:spcAft>
                <a:spcPts val="0"/>
              </a:spcAft>
            </a:pPr>
            <a:endParaRPr lang="en-NL" dirty="0"/>
          </a:p>
          <a:p>
            <a:r>
              <a:rPr lang="en-NL" dirty="0"/>
              <a:t>No milestones.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3EAD30-8067-1DCA-0EEB-C97D0927440E}"/>
              </a:ext>
            </a:extLst>
          </p:cNvPr>
          <p:cNvSpPr txBox="1"/>
          <p:nvPr/>
        </p:nvSpPr>
        <p:spPr>
          <a:xfrm>
            <a:off x="6238127" y="699261"/>
            <a:ext cx="556225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first year of the project saw several activities for the RADIOBLOCKS Management Tea</a:t>
            </a:r>
            <a:r>
              <a:rPr lang="en-NL" dirty="0"/>
              <a:t>m:</a:t>
            </a:r>
          </a:p>
          <a:p>
            <a:endParaRPr lang="en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W</a:t>
            </a:r>
            <a:r>
              <a:rPr lang="en-NL" dirty="0" err="1"/>
              <a:t>ebsite</a:t>
            </a:r>
            <a:r>
              <a:rPr lang="en-NL" dirty="0"/>
              <a:t> (radioblocks.eu)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K</a:t>
            </a:r>
            <a:r>
              <a:rPr lang="en-NL" dirty="0"/>
              <a:t>ick-off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dirty="0"/>
              <a:t>Communication tools (Teams, SharePoint, mailing lists)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</a:t>
            </a:r>
            <a:r>
              <a:rPr lang="en-NL" dirty="0" err="1"/>
              <a:t>romotional</a:t>
            </a:r>
            <a:r>
              <a:rPr lang="en-NL" dirty="0"/>
              <a:t> material (pens, notepads, banners)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dirty="0"/>
              <a:t>Templates (</a:t>
            </a:r>
            <a:r>
              <a:rPr lang="en-NL" dirty="0" err="1"/>
              <a:t>presen</a:t>
            </a:r>
            <a:r>
              <a:rPr lang="it-IT" dirty="0"/>
              <a:t>t</a:t>
            </a:r>
            <a:r>
              <a:rPr lang="en-NL" dirty="0" err="1"/>
              <a:t>ations</a:t>
            </a:r>
            <a:r>
              <a:rPr lang="en-NL" dirty="0"/>
              <a:t> and deliverables)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R</a:t>
            </a:r>
            <a:r>
              <a:rPr lang="en-NL" dirty="0" err="1"/>
              <a:t>epositories</a:t>
            </a:r>
            <a:r>
              <a:rPr lang="en-NL" dirty="0"/>
              <a:t> (</a:t>
            </a:r>
            <a:r>
              <a:rPr lang="en-US" dirty="0"/>
              <a:t>GitHub, GitLab, Overleaf</a:t>
            </a:r>
            <a:r>
              <a:rPr lang="en-NL" dirty="0"/>
              <a:t>, </a:t>
            </a:r>
            <a:r>
              <a:rPr lang="en-NL" dirty="0" err="1"/>
              <a:t>Zenodo</a:t>
            </a:r>
            <a:r>
              <a:rPr lang="en-NL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Executive Team meeting every two or three month</a:t>
            </a:r>
            <a:endParaRPr lang="en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General Assembly meetings once per year</a:t>
            </a:r>
            <a:endParaRPr lang="en-NL" dirty="0"/>
          </a:p>
          <a:p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FE7797E-65E9-02FA-A75E-19EA3381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NL" dirty="0"/>
              <a:t>04</a:t>
            </a:r>
            <a:r>
              <a:rPr lang="en-US" dirty="0"/>
              <a:t>/0</a:t>
            </a:r>
            <a:r>
              <a:rPr lang="en-NL" dirty="0"/>
              <a:t>6</a:t>
            </a:r>
            <a:r>
              <a:rPr lang="en-US" dirty="0"/>
              <a:t>/202</a:t>
            </a:r>
            <a:r>
              <a:rPr lang="en-NL" dirty="0"/>
              <a:t>4</a:t>
            </a:r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B9E1E22-0007-8F58-8FE3-3FB3E48DE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RADIOBLOCK-</a:t>
            </a:r>
            <a:r>
              <a:rPr lang="en-NL" dirty="0"/>
              <a:t>All-Hands</a:t>
            </a:r>
            <a:r>
              <a:rPr lang="en-GB" dirty="0"/>
              <a:t> - </a:t>
            </a:r>
            <a:r>
              <a:rPr lang="en-NL" dirty="0"/>
              <a:t>Madrid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7726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C70D4-5C05-439C-A5CC-281EF1443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Project management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255E6-B4DF-7B6F-A6A3-C0260D53B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L"/>
              <a:t>04</a:t>
            </a:r>
            <a:r>
              <a:rPr lang="en-US"/>
              <a:t>/0</a:t>
            </a:r>
            <a:r>
              <a:rPr lang="en-NL"/>
              <a:t>6</a:t>
            </a:r>
            <a:r>
              <a:rPr lang="en-US"/>
              <a:t>/202</a:t>
            </a:r>
            <a:r>
              <a:rPr lang="en-NL"/>
              <a:t>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7828A-EABE-8A04-FAE7-C477ABA2C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RADIOBLOCK-</a:t>
            </a:r>
            <a:r>
              <a:rPr lang="en-NL"/>
              <a:t>All-Hands</a:t>
            </a:r>
            <a:r>
              <a:rPr lang="en-GB"/>
              <a:t> - </a:t>
            </a:r>
            <a:r>
              <a:rPr lang="en-NL"/>
              <a:t>Madrid</a:t>
            </a:r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9E285C2-9B44-B181-6654-CA1A35C6DE76}"/>
              </a:ext>
            </a:extLst>
          </p:cNvPr>
          <p:cNvSpPr/>
          <p:nvPr/>
        </p:nvSpPr>
        <p:spPr>
          <a:xfrm>
            <a:off x="6823827" y="851031"/>
            <a:ext cx="4787619" cy="5441133"/>
          </a:xfrm>
          <a:prstGeom prst="roundRect">
            <a:avLst/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0BFBBD-DC1C-F25C-1987-442E738E3601}"/>
              </a:ext>
            </a:extLst>
          </p:cNvPr>
          <p:cNvSpPr txBox="1"/>
          <p:nvPr/>
        </p:nvSpPr>
        <p:spPr>
          <a:xfrm>
            <a:off x="7372250" y="964320"/>
            <a:ext cx="369077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NL" sz="1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Key results – project as a whole</a:t>
            </a:r>
            <a:endParaRPr lang="en-US" sz="1800" b="1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5F0C90-3AC3-D795-64B9-D68A352839A5}"/>
              </a:ext>
            </a:extLst>
          </p:cNvPr>
          <p:cNvSpPr txBox="1"/>
          <p:nvPr/>
        </p:nvSpPr>
        <p:spPr>
          <a:xfrm>
            <a:off x="6849432" y="1554893"/>
            <a:ext cx="473641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dirty="0"/>
              <a:t>Deliverables and milestones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L" dirty="0"/>
              <a:t>submitted on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dirty="0"/>
              <a:t>Amendment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L" dirty="0"/>
              <a:t>submitted and approved by EC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L" dirty="0"/>
              <a:t>CNRS added as affiliated entity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L" dirty="0"/>
              <a:t>NAOJ and Beyond Gravity left the project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L" dirty="0"/>
              <a:t>Added deliverables on policy brief (requested by the EC)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dirty="0"/>
              <a:t>Interactions and advocacy with other communities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L" dirty="0"/>
              <a:t>HE ARGOS-CDS (MoU)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L" dirty="0"/>
              <a:t>ICRAR (collaborating in sever</a:t>
            </a:r>
            <a:r>
              <a:rPr lang="it-IT" dirty="0"/>
              <a:t>a</a:t>
            </a:r>
            <a:r>
              <a:rPr lang="en-NL" dirty="0"/>
              <a:t>l WPs)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L" dirty="0"/>
              <a:t>RATT – Rhodes </a:t>
            </a:r>
            <a:r>
              <a:rPr lang="en-NL" dirty="0" err="1"/>
              <a:t>Unive</a:t>
            </a:r>
            <a:r>
              <a:rPr lang="it-IT" dirty="0"/>
              <a:t>r</a:t>
            </a:r>
            <a:r>
              <a:rPr lang="en-NL" dirty="0" err="1"/>
              <a:t>sity</a:t>
            </a:r>
            <a:endParaRPr lang="en-NL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NL" dirty="0"/>
              <a:t>working in WP5 and willing to join the project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L" dirty="0"/>
              <a:t>All-Hands (THIS MEETING!)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NL" dirty="0"/>
              <a:t>4-6 June 2024, Madrid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L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D974E1F-0BC0-AA4F-28FB-28C809BCCE2B}"/>
              </a:ext>
            </a:extLst>
          </p:cNvPr>
          <p:cNvSpPr txBox="1">
            <a:spLocks/>
          </p:cNvSpPr>
          <p:nvPr/>
        </p:nvSpPr>
        <p:spPr>
          <a:xfrm>
            <a:off x="838200" y="1158093"/>
            <a:ext cx="5985627" cy="53553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Providing intra-project communication channels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Assisting the Exec team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Assisting the General Assembly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Preparing and submitting amendments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Submitting deliverables and dealing with EC portal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Exploring </a:t>
            </a:r>
            <a:r>
              <a:rPr lang="en-NL" dirty="0"/>
              <a:t>c</a:t>
            </a:r>
            <a:r>
              <a:rPr lang="en-US" dirty="0" err="1"/>
              <a:t>ooperation</a:t>
            </a:r>
            <a:r>
              <a:rPr lang="en-US" dirty="0"/>
              <a:t> with relevant </a:t>
            </a:r>
            <a:r>
              <a:rPr lang="en-NL" dirty="0"/>
              <a:t>stakeholders</a:t>
            </a:r>
            <a:r>
              <a:rPr lang="en-US" dirty="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Developing and executing the dissemination plans</a:t>
            </a:r>
            <a:endParaRPr lang="en-N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lang="en-NL" dirty="0" err="1"/>
              <a:t>inancial</a:t>
            </a:r>
            <a:r>
              <a:rPr lang="en-NL" dirty="0"/>
              <a:t> statements c</a:t>
            </a:r>
            <a:r>
              <a:rPr lang="en-US" dirty="0" err="1"/>
              <a:t>ollected</a:t>
            </a:r>
            <a:r>
              <a:rPr lang="en-US" dirty="0"/>
              <a:t> from partners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Expenses on track (though too early in the project to make projections)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Periodic report</a:t>
            </a:r>
            <a:r>
              <a:rPr lang="en-NL" dirty="0"/>
              <a:t> s</a:t>
            </a:r>
            <a:r>
              <a:rPr lang="en-US" dirty="0" err="1"/>
              <a:t>ubmitted</a:t>
            </a:r>
            <a:r>
              <a:rPr lang="en-US" dirty="0"/>
              <a:t> at the end of April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Review (next week!)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This meeting </a:t>
            </a:r>
            <a:r>
              <a:rPr lang="en-NL" dirty="0">
                <a:sym typeface="Wingdings" panose="05000000000000000000" pitchFamily="2" charset="2"/>
              </a:rPr>
              <a:t> </a:t>
            </a:r>
            <a:r>
              <a:rPr lang="en-US" dirty="0"/>
              <a:t>RADIOBLOCKS as a whole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Promote RADIOBLOCKS everywhere</a:t>
            </a:r>
          </a:p>
        </p:txBody>
      </p:sp>
    </p:spTree>
    <p:extLst>
      <p:ext uri="{BB962C8B-B14F-4D97-AF65-F5344CB8AC3E}">
        <p14:creationId xmlns:p14="http://schemas.microsoft.com/office/powerpoint/2010/main" val="1081935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F78FE-6162-ECDE-92D0-3D5F682C6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Website and communication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311C9-39AB-F201-7521-E3431338A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428" y="1597323"/>
            <a:ext cx="5998535" cy="4351338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dirty="0"/>
              <a:t>Website</a:t>
            </a:r>
          </a:p>
          <a:p>
            <a:pPr marL="742950" lvl="1" indent="-285750"/>
            <a:r>
              <a:rPr lang="en-NL" dirty="0"/>
              <a:t>always in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dirty="0"/>
              <a:t>Communication tools </a:t>
            </a:r>
          </a:p>
          <a:p>
            <a:pPr marL="742950" lvl="1" indent="-285750"/>
            <a:r>
              <a:rPr lang="en-NL" dirty="0"/>
              <a:t>Teams, SharePoint, mailing lists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</a:t>
            </a:r>
            <a:r>
              <a:rPr lang="en-NL" dirty="0" err="1"/>
              <a:t>romotional</a:t>
            </a:r>
            <a:r>
              <a:rPr lang="en-NL" dirty="0"/>
              <a:t> material</a:t>
            </a:r>
          </a:p>
          <a:p>
            <a:pPr marL="742950" lvl="1" indent="-285750"/>
            <a:r>
              <a:rPr lang="en-NL" dirty="0"/>
              <a:t>Pens, notepads, banners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dirty="0"/>
              <a:t>Templates</a:t>
            </a:r>
          </a:p>
          <a:p>
            <a:pPr marL="742950" lvl="1" indent="-285750"/>
            <a:r>
              <a:rPr lang="en-NL" dirty="0" err="1"/>
              <a:t>presen</a:t>
            </a:r>
            <a:r>
              <a:rPr lang="it-IT" dirty="0"/>
              <a:t>t</a:t>
            </a:r>
            <a:r>
              <a:rPr lang="en-NL" dirty="0" err="1"/>
              <a:t>ations</a:t>
            </a:r>
            <a:r>
              <a:rPr lang="en-NL" dirty="0"/>
              <a:t> and deliverables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R</a:t>
            </a:r>
            <a:r>
              <a:rPr lang="en-NL" dirty="0" err="1"/>
              <a:t>epositories</a:t>
            </a:r>
            <a:endParaRPr lang="en-NL" dirty="0"/>
          </a:p>
          <a:p>
            <a:pPr marL="742950" lvl="1" indent="-285750"/>
            <a:r>
              <a:rPr lang="en-US" dirty="0"/>
              <a:t>GitHub, GitLab, Overleaf</a:t>
            </a:r>
            <a:r>
              <a:rPr lang="en-NL" dirty="0"/>
              <a:t>, </a:t>
            </a:r>
            <a:r>
              <a:rPr lang="en-NL" dirty="0" err="1"/>
              <a:t>Zenodo</a:t>
            </a:r>
            <a:endParaRPr lang="en-NL" dirty="0"/>
          </a:p>
          <a:p>
            <a:pPr marL="285750" indent="-285750"/>
            <a:r>
              <a:rPr lang="en-NL" dirty="0"/>
              <a:t>Dissemination</a:t>
            </a:r>
          </a:p>
          <a:p>
            <a:pPr marL="742950" lvl="1" indent="-285750"/>
            <a:r>
              <a:rPr lang="en-NL" dirty="0"/>
              <a:t>LinkedIn, Newsletters</a:t>
            </a:r>
          </a:p>
          <a:p>
            <a:endParaRPr lang="en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66741-FCAE-D3FC-F7A1-A83300DDB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L"/>
              <a:t>04</a:t>
            </a:r>
            <a:r>
              <a:rPr lang="en-US"/>
              <a:t>/0</a:t>
            </a:r>
            <a:r>
              <a:rPr lang="en-NL"/>
              <a:t>6</a:t>
            </a:r>
            <a:r>
              <a:rPr lang="en-US"/>
              <a:t>/202</a:t>
            </a:r>
            <a:r>
              <a:rPr lang="en-NL"/>
              <a:t>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B7B16-678B-6A05-AD0F-F0076BAE4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RADIOBLOCK-</a:t>
            </a:r>
            <a:r>
              <a:rPr lang="en-NL"/>
              <a:t>All-Hands</a:t>
            </a:r>
            <a:r>
              <a:rPr lang="en-GB"/>
              <a:t> - </a:t>
            </a:r>
            <a:r>
              <a:rPr lang="en-NL"/>
              <a:t>Madrid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F91ADE-1A8B-CF88-0E2E-25A7A6275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774" y="1371600"/>
            <a:ext cx="5705656" cy="44836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C763D3-6A8C-9CC6-F972-7C140A889237}"/>
              </a:ext>
            </a:extLst>
          </p:cNvPr>
          <p:cNvSpPr txBox="1"/>
          <p:nvPr/>
        </p:nvSpPr>
        <p:spPr>
          <a:xfrm>
            <a:off x="6576092" y="5911376"/>
            <a:ext cx="492302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https://www.radioblocks.eu/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598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C6FF3-2BF6-DD23-510A-409A4FE47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Dissemination Plan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B7A78-7DB7-95D6-8623-48B8571DA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L"/>
              <a:t>04</a:t>
            </a:r>
            <a:r>
              <a:rPr lang="en-US"/>
              <a:t>/0</a:t>
            </a:r>
            <a:r>
              <a:rPr lang="en-NL"/>
              <a:t>6</a:t>
            </a:r>
            <a:r>
              <a:rPr lang="en-US"/>
              <a:t>/202</a:t>
            </a:r>
            <a:r>
              <a:rPr lang="en-NL"/>
              <a:t>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68C8B-33C9-64B1-3B14-13BFB6D5C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RADIOBLOCK-</a:t>
            </a:r>
            <a:r>
              <a:rPr lang="en-NL"/>
              <a:t>All-Hands</a:t>
            </a:r>
            <a:r>
              <a:rPr lang="en-GB"/>
              <a:t> - </a:t>
            </a:r>
            <a:r>
              <a:rPr lang="en-NL"/>
              <a:t>Madrid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9267FA-3E11-1A7C-AF36-D7E150F5C30D}"/>
              </a:ext>
            </a:extLst>
          </p:cNvPr>
          <p:cNvSpPr txBox="1"/>
          <p:nvPr/>
        </p:nvSpPr>
        <p:spPr>
          <a:xfrm>
            <a:off x="357520" y="1271994"/>
            <a:ext cx="3470201" cy="387798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NL" sz="2400" dirty="0"/>
              <a:t>Steps:</a:t>
            </a:r>
          </a:p>
          <a:p>
            <a:endParaRPr lang="en-NL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L" dirty="0"/>
              <a:t>Defining target audiences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NL" dirty="0"/>
              <a:t>Brainstorming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NL" dirty="0"/>
              <a:t>Interviews and questionnaires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L" dirty="0"/>
              <a:t>Defining channels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NL" dirty="0"/>
              <a:t>Specific tool per each channel (scientists, industry, public,...)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L" dirty="0"/>
              <a:t>Creation of content and material for each channel</a:t>
            </a:r>
          </a:p>
          <a:p>
            <a:pPr lvl="1"/>
            <a:endParaRPr lang="en-NL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5C2CF8F-1CE3-B9A0-E521-A2C5F50CA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82527"/>
              </p:ext>
            </p:extLst>
          </p:nvPr>
        </p:nvGraphicFramePr>
        <p:xfrm>
          <a:off x="3964172" y="1121735"/>
          <a:ext cx="8018721" cy="5101713"/>
        </p:xfrm>
        <a:graphic>
          <a:graphicData uri="http://schemas.openxmlformats.org/drawingml/2006/table">
            <a:tbl>
              <a:tblPr/>
              <a:tblGrid>
                <a:gridCol w="2574851">
                  <a:extLst>
                    <a:ext uri="{9D8B030D-6E8A-4147-A177-3AD203B41FA5}">
                      <a16:colId xmlns:a16="http://schemas.microsoft.com/office/drawing/2014/main" val="2348739678"/>
                    </a:ext>
                  </a:extLst>
                </a:gridCol>
                <a:gridCol w="5443870">
                  <a:extLst>
                    <a:ext uri="{9D8B030D-6E8A-4147-A177-3AD203B41FA5}">
                      <a16:colId xmlns:a16="http://schemas.microsoft.com/office/drawing/2014/main" val="2023481731"/>
                    </a:ext>
                  </a:extLst>
                </a:gridCol>
              </a:tblGrid>
              <a:tr h="277557">
                <a:tc gridSpan="2">
                  <a:txBody>
                    <a:bodyPr/>
                    <a:lstStyle/>
                    <a:p>
                      <a:pPr algn="l" rtl="0" fontAlgn="base"/>
                      <a:r>
                        <a:rPr lang="en-GB" sz="1400" b="1" i="0">
                          <a:effectLst/>
                          <a:latin typeface="Calibri" panose="020F0502020204030204" pitchFamily="34" charset="0"/>
                        </a:rPr>
                        <a:t>Goal </a:t>
                      </a:r>
                      <a:endParaRPr lang="en-GB" sz="1400" b="1" i="0">
                        <a:effectLst/>
                      </a:endParaRPr>
                    </a:p>
                  </a:txBody>
                  <a:tcPr marL="11573" marR="11573" marT="5786" marB="5786">
                    <a:lnL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4212230"/>
                  </a:ext>
                </a:extLst>
              </a:tr>
              <a:tr h="38189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1" i="0"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Raise Awareness </a:t>
                      </a:r>
                      <a:endParaRPr lang="en-GB" sz="1400" b="1" i="0">
                        <a:effectLst/>
                        <a:highlight>
                          <a:srgbClr val="F2F2F2"/>
                        </a:highlight>
                      </a:endParaRPr>
                    </a:p>
                  </a:txBody>
                  <a:tcPr marL="11573" marR="11573" marT="5786" marB="5786">
                    <a:lnL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Increase awareness among the identified target audiences about the project's objectives, activities, and achievements. </a:t>
                      </a:r>
                      <a:endParaRPr lang="en-US" sz="1400" b="0" i="0">
                        <a:effectLst/>
                        <a:highlight>
                          <a:srgbClr val="F2F2F2"/>
                        </a:highlight>
                      </a:endParaRPr>
                    </a:p>
                  </a:txBody>
                  <a:tcPr marL="11573" marR="11573" marT="5786" marB="5786">
                    <a:lnL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610099"/>
                  </a:ext>
                </a:extLst>
              </a:tr>
              <a:tr h="42819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1" i="0">
                          <a:effectLst/>
                          <a:latin typeface="Calibri" panose="020F0502020204030204" pitchFamily="34" charset="0"/>
                        </a:rPr>
                        <a:t>Share Knowledge and Findings </a:t>
                      </a:r>
                      <a:endParaRPr lang="en-GB" sz="1400" b="1" i="0">
                        <a:effectLst/>
                      </a:endParaRPr>
                    </a:p>
                  </a:txBody>
                  <a:tcPr marL="11573" marR="11573" marT="5786" marB="5786">
                    <a:lnL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>
                          <a:effectLst/>
                          <a:latin typeface="Calibri" panose="020F0502020204030204" pitchFamily="34" charset="0"/>
                        </a:rPr>
                        <a:t>Disseminate project findings, research outcomes, and insights to the scientific community, practitioners, policymakers, and the public. </a:t>
                      </a:r>
                      <a:endParaRPr lang="en-US" sz="1400" b="0" i="0">
                        <a:effectLst/>
                      </a:endParaRPr>
                    </a:p>
                  </a:txBody>
                  <a:tcPr marL="11573" marR="11573" marT="5786" marB="5786">
                    <a:lnL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9728641"/>
                  </a:ext>
                </a:extLst>
              </a:tr>
              <a:tr h="54391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1" i="0"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Facilitate Knowledge Transfer </a:t>
                      </a:r>
                      <a:endParaRPr lang="en-GB" sz="1400" b="1" i="0">
                        <a:effectLst/>
                        <a:highlight>
                          <a:srgbClr val="F2F2F2"/>
                        </a:highlight>
                      </a:endParaRPr>
                    </a:p>
                  </a:txBody>
                  <a:tcPr marL="11573" marR="11573" marT="5786" marB="5786">
                    <a:lnL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Enable the transfer of practical knowledge and actionable insights to relevant stakeholders, encouraging the application of the project's outcomes in real-world scenarios. </a:t>
                      </a:r>
                      <a:endParaRPr lang="en-US" sz="1400" b="0" i="0">
                        <a:effectLst/>
                        <a:highlight>
                          <a:srgbClr val="F2F2F2"/>
                        </a:highlight>
                      </a:endParaRPr>
                    </a:p>
                  </a:txBody>
                  <a:tcPr marL="11573" marR="11573" marT="5786" marB="5786">
                    <a:lnL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996215"/>
                  </a:ext>
                </a:extLst>
              </a:tr>
              <a:tr h="52077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1" i="0" dirty="0">
                          <a:effectLst/>
                          <a:latin typeface="Calibri" panose="020F0502020204030204" pitchFamily="34" charset="0"/>
                        </a:rPr>
                        <a:t>Engage Stakeholders </a:t>
                      </a:r>
                      <a:endParaRPr lang="en-GB" sz="1400" b="1" i="0" dirty="0">
                        <a:effectLst/>
                      </a:endParaRPr>
                    </a:p>
                  </a:txBody>
                  <a:tcPr marL="11573" marR="11573" marT="5786" marB="5786">
                    <a:lnL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</a:rPr>
                        <a:t>Foster engagement and dialogue among stakeholders, including project partners, collaborators, experts, prospect industrial partners, and other identified audiences. </a:t>
                      </a:r>
                      <a:endParaRPr lang="en-US" sz="1400" b="0" i="0" dirty="0">
                        <a:effectLst/>
                      </a:endParaRPr>
                    </a:p>
                  </a:txBody>
                  <a:tcPr marL="11573" marR="11573" marT="5786" marB="5786">
                    <a:lnL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7090216"/>
                  </a:ext>
                </a:extLst>
              </a:tr>
              <a:tr h="54391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1" i="0"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Empower End-Users </a:t>
                      </a:r>
                      <a:endParaRPr lang="en-GB" sz="1400" b="1" i="0">
                        <a:effectLst/>
                        <a:highlight>
                          <a:srgbClr val="F2F2F2"/>
                        </a:highlight>
                      </a:endParaRPr>
                    </a:p>
                  </a:txBody>
                  <a:tcPr marL="11573" marR="11573" marT="5786" marB="5786">
                    <a:lnL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Empower radio astronomers with the knowledge and tools necessary to benefit from the project's outcomes, such as improved practices, products, and services. </a:t>
                      </a:r>
                      <a:endParaRPr lang="en-US" sz="1400" b="0" i="0">
                        <a:effectLst/>
                        <a:highlight>
                          <a:srgbClr val="F2F2F2"/>
                        </a:highlight>
                      </a:endParaRPr>
                    </a:p>
                  </a:txBody>
                  <a:tcPr marL="11573" marR="11573" marT="5786" marB="5786">
                    <a:lnL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695448"/>
                  </a:ext>
                </a:extLst>
              </a:tr>
              <a:tr h="56706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1" i="0">
                          <a:effectLst/>
                          <a:latin typeface="Calibri" panose="020F0502020204030204" pitchFamily="34" charset="0"/>
                        </a:rPr>
                        <a:t>Build Collaborative Networks </a:t>
                      </a:r>
                      <a:endParaRPr lang="en-GB" sz="1400" b="1" i="0">
                        <a:effectLst/>
                      </a:endParaRPr>
                    </a:p>
                  </a:txBody>
                  <a:tcPr marL="11573" marR="11573" marT="5786" marB="5786">
                    <a:lnL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</a:rPr>
                        <a:t>Strengthen partnerships and collaborations with other researchers, organizations, and industries by sharing valuable insights and contributing to knowledge exchange. </a:t>
                      </a:r>
                      <a:endParaRPr lang="en-US" sz="1400" b="0" i="0" dirty="0">
                        <a:effectLst/>
                      </a:endParaRPr>
                    </a:p>
                  </a:txBody>
                  <a:tcPr marL="11573" marR="11573" marT="5786" marB="5786">
                    <a:lnL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483772"/>
                  </a:ext>
                </a:extLst>
              </a:tr>
              <a:tr h="45133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1" i="0"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Measure Impact </a:t>
                      </a:r>
                      <a:endParaRPr lang="en-GB" sz="1400" b="1" i="0">
                        <a:effectLst/>
                        <a:highlight>
                          <a:srgbClr val="F2F2F2"/>
                        </a:highlight>
                      </a:endParaRPr>
                    </a:p>
                  </a:txBody>
                  <a:tcPr marL="11573" marR="11573" marT="5786" marB="5786">
                    <a:lnL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Evaluate the effectiveness of dissemination efforts in terms of audience engagement, understanding, and utilization of project outcomes. </a:t>
                      </a:r>
                      <a:endParaRPr lang="en-US" sz="1400" b="0" i="0">
                        <a:effectLst/>
                        <a:highlight>
                          <a:srgbClr val="F2F2F2"/>
                        </a:highlight>
                      </a:endParaRPr>
                    </a:p>
                  </a:txBody>
                  <a:tcPr marL="11573" marR="11573" marT="5786" marB="5786">
                    <a:lnL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002058"/>
                  </a:ext>
                </a:extLst>
              </a:tr>
              <a:tr h="45133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1" i="0">
                          <a:effectLst/>
                          <a:latin typeface="Calibri" panose="020F0502020204030204" pitchFamily="34" charset="0"/>
                        </a:rPr>
                        <a:t>Promote Sustainable Knowledge Sharing </a:t>
                      </a:r>
                      <a:endParaRPr lang="en-GB" sz="1400" b="1" i="0">
                        <a:effectLst/>
                      </a:endParaRPr>
                    </a:p>
                  </a:txBody>
                  <a:tcPr marL="11573" marR="11573" marT="5786" marB="5786">
                    <a:lnL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>
                          <a:effectLst/>
                          <a:latin typeface="Calibri" panose="020F0502020204030204" pitchFamily="34" charset="0"/>
                        </a:rPr>
                        <a:t>Establish a foundation for continued knowledge sharing beyond the project's duration, ensuring the longevity of the project's impact. </a:t>
                      </a:r>
                      <a:endParaRPr lang="en-US" sz="1400" b="0" i="0">
                        <a:effectLst/>
                      </a:endParaRPr>
                    </a:p>
                  </a:txBody>
                  <a:tcPr marL="11573" marR="11573" marT="5786" marB="5786">
                    <a:lnL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9205062"/>
                  </a:ext>
                </a:extLst>
              </a:tr>
              <a:tr h="42819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1" i="0" dirty="0"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Enhance Public Understanding </a:t>
                      </a:r>
                      <a:endParaRPr lang="en-GB" sz="1400" b="1" i="0" dirty="0">
                        <a:effectLst/>
                        <a:highlight>
                          <a:srgbClr val="F2F2F2"/>
                        </a:highlight>
                      </a:endParaRPr>
                    </a:p>
                  </a:txBody>
                  <a:tcPr marL="11573" marR="11573" marT="5786" marB="5786">
                    <a:lnL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Enhance public understanding of the project's significance, contributing to a broader appreciation of scientific research and innovation. </a:t>
                      </a:r>
                      <a:endParaRPr lang="en-US" sz="1400" b="0" i="0" dirty="0">
                        <a:effectLst/>
                        <a:highlight>
                          <a:srgbClr val="F2F2F2"/>
                        </a:highlight>
                      </a:endParaRPr>
                    </a:p>
                  </a:txBody>
                  <a:tcPr marL="11573" marR="11573" marT="5786" marB="5786">
                    <a:lnL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237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3229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C9939-33FA-3409-E91E-5DD6B636B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Data management Plan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B5CCF-B183-3D4A-0B99-5C757FD88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L"/>
              <a:t>04</a:t>
            </a:r>
            <a:r>
              <a:rPr lang="en-US"/>
              <a:t>/0</a:t>
            </a:r>
            <a:r>
              <a:rPr lang="en-NL"/>
              <a:t>6</a:t>
            </a:r>
            <a:r>
              <a:rPr lang="en-US"/>
              <a:t>/202</a:t>
            </a:r>
            <a:r>
              <a:rPr lang="en-NL"/>
              <a:t>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ED52B-EDB5-52E8-0595-1B362BE0B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RADIOBLOCK-</a:t>
            </a:r>
            <a:r>
              <a:rPr lang="en-NL"/>
              <a:t>All-Hands</a:t>
            </a:r>
            <a:r>
              <a:rPr lang="en-GB"/>
              <a:t> - </a:t>
            </a:r>
            <a:r>
              <a:rPr lang="en-NL"/>
              <a:t>Madrid</a:t>
            </a: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304E7BF-E16A-2E09-54B5-196DC5FB3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778960"/>
              </p:ext>
            </p:extLst>
          </p:nvPr>
        </p:nvGraphicFramePr>
        <p:xfrm>
          <a:off x="6384851" y="1318437"/>
          <a:ext cx="5677505" cy="4912876"/>
        </p:xfrm>
        <a:graphic>
          <a:graphicData uri="http://schemas.openxmlformats.org/drawingml/2006/table">
            <a:tbl>
              <a:tblPr/>
              <a:tblGrid>
                <a:gridCol w="1828540">
                  <a:extLst>
                    <a:ext uri="{9D8B030D-6E8A-4147-A177-3AD203B41FA5}">
                      <a16:colId xmlns:a16="http://schemas.microsoft.com/office/drawing/2014/main" val="3690364510"/>
                    </a:ext>
                  </a:extLst>
                </a:gridCol>
                <a:gridCol w="2088148">
                  <a:extLst>
                    <a:ext uri="{9D8B030D-6E8A-4147-A177-3AD203B41FA5}">
                      <a16:colId xmlns:a16="http://schemas.microsoft.com/office/drawing/2014/main" val="504114824"/>
                    </a:ext>
                  </a:extLst>
                </a:gridCol>
                <a:gridCol w="790112">
                  <a:extLst>
                    <a:ext uri="{9D8B030D-6E8A-4147-A177-3AD203B41FA5}">
                      <a16:colId xmlns:a16="http://schemas.microsoft.com/office/drawing/2014/main" val="2526368876"/>
                    </a:ext>
                  </a:extLst>
                </a:gridCol>
                <a:gridCol w="970705">
                  <a:extLst>
                    <a:ext uri="{9D8B030D-6E8A-4147-A177-3AD203B41FA5}">
                      <a16:colId xmlns:a16="http://schemas.microsoft.com/office/drawing/2014/main" val="1552267960"/>
                    </a:ext>
                  </a:extLst>
                </a:gridCol>
              </a:tblGrid>
              <a:tr h="98667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600" b="1" i="0" dirty="0">
                          <a:effectLst/>
                          <a:latin typeface="Calibri" panose="020F0502020204030204" pitchFamily="34" charset="0"/>
                        </a:rPr>
                        <a:t>Work Package </a:t>
                      </a:r>
                      <a:endParaRPr lang="en-GB" sz="4000" b="1" i="0" dirty="0">
                        <a:effectLst/>
                      </a:endParaRPr>
                    </a:p>
                  </a:txBody>
                  <a:tcPr marL="53720" marR="53720" marT="26860" marB="26860" anchor="ctr">
                    <a:lnL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600" b="1" i="0" dirty="0">
                          <a:effectLst/>
                          <a:latin typeface="Calibri" panose="020F0502020204030204" pitchFamily="34" charset="0"/>
                        </a:rPr>
                        <a:t>Results </a:t>
                      </a:r>
                      <a:endParaRPr lang="en-GB" sz="4000" b="1" i="0" dirty="0">
                        <a:effectLst/>
                      </a:endParaRPr>
                    </a:p>
                  </a:txBody>
                  <a:tcPr marL="53720" marR="53720" marT="26860" marB="26860" anchor="ctr">
                    <a:lnL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600" b="1" i="0">
                          <a:effectLst/>
                          <a:latin typeface="Calibri" panose="020F0502020204030204" pitchFamily="34" charset="0"/>
                        </a:rPr>
                        <a:t>Open (source, access) </a:t>
                      </a:r>
                      <a:endParaRPr lang="en-GB" sz="4000" b="1" i="0">
                        <a:effectLst/>
                      </a:endParaRPr>
                    </a:p>
                  </a:txBody>
                  <a:tcPr marL="53720" marR="53720" marT="26860" marB="26860" anchor="ctr">
                    <a:lnL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1" i="0" dirty="0">
                          <a:effectLst/>
                          <a:latin typeface="Calibri" panose="020F0502020204030204" pitchFamily="34" charset="0"/>
                        </a:rPr>
                        <a:t>Partners in WP </a:t>
                      </a:r>
                      <a:endParaRPr lang="en-US" sz="4000" b="1" i="0" dirty="0">
                        <a:effectLst/>
                      </a:endParaRPr>
                    </a:p>
                  </a:txBody>
                  <a:tcPr marL="53720" marR="53720" marT="26860" marB="26860" anchor="ctr">
                    <a:lnL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5384102"/>
                  </a:ext>
                </a:extLst>
              </a:tr>
              <a:tr h="75882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600" b="1" i="0"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1: Management </a:t>
                      </a:r>
                      <a:endParaRPr lang="en-GB" sz="4000" b="1" i="0">
                        <a:effectLst/>
                        <a:highlight>
                          <a:srgbClr val="F2F2F2"/>
                        </a:highlight>
                      </a:endParaRPr>
                    </a:p>
                  </a:txBody>
                  <a:tcPr marL="53720" marR="53720" marT="26860" marB="26860" anchor="ctr">
                    <a:lnL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600" b="0" i="0"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Reports, plans, dissemination materials </a:t>
                      </a:r>
                      <a:endParaRPr lang="en-GB" sz="4000" b="0" i="0">
                        <a:effectLst/>
                        <a:highlight>
                          <a:srgbClr val="F2F2F2"/>
                        </a:highlight>
                      </a:endParaRPr>
                    </a:p>
                  </a:txBody>
                  <a:tcPr marL="53720" marR="53720" marT="26860" marB="26860" anchor="ctr">
                    <a:lnL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600" b="0" i="0"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y </a:t>
                      </a:r>
                      <a:endParaRPr lang="en-GB" sz="4000" b="0" i="0">
                        <a:effectLst/>
                        <a:highlight>
                          <a:srgbClr val="F2F2F2"/>
                        </a:highlight>
                      </a:endParaRPr>
                    </a:p>
                  </a:txBody>
                  <a:tcPr marL="53720" marR="53720" marT="26860" marB="26860" anchor="ctr">
                    <a:lnL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600" b="0" i="0"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1 </a:t>
                      </a:r>
                      <a:endParaRPr lang="en-GB" sz="4000" b="0" i="0">
                        <a:effectLst/>
                        <a:highlight>
                          <a:srgbClr val="F2F2F2"/>
                        </a:highlight>
                      </a:endParaRPr>
                    </a:p>
                  </a:txBody>
                  <a:tcPr marL="53720" marR="53720" marT="26860" marB="26860" anchor="ctr">
                    <a:lnL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883657"/>
                  </a:ext>
                </a:extLst>
              </a:tr>
              <a:tr h="75882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1" i="0">
                          <a:effectLst/>
                          <a:latin typeface="Calibri" panose="020F0502020204030204" pitchFamily="34" charset="0"/>
                        </a:rPr>
                        <a:t>2: Novel Detectors and Components </a:t>
                      </a:r>
                      <a:endParaRPr lang="en-US" sz="4000" b="1" i="0">
                        <a:effectLst/>
                      </a:endParaRPr>
                    </a:p>
                  </a:txBody>
                  <a:tcPr marL="53720" marR="53720" marT="26860" marB="26860" anchor="ctr">
                    <a:lnL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</a:rPr>
                        <a:t>Reports, hardware prototypes, hardware designs, publications </a:t>
                      </a:r>
                      <a:endParaRPr lang="en-US" sz="4000" b="0" i="0" dirty="0">
                        <a:effectLst/>
                      </a:endParaRPr>
                    </a:p>
                  </a:txBody>
                  <a:tcPr marL="53720" marR="53720" marT="26860" marB="26860" anchor="ctr">
                    <a:lnL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600" b="0" i="0">
                          <a:effectLst/>
                          <a:latin typeface="Calibri" panose="020F0502020204030204" pitchFamily="34" charset="0"/>
                        </a:rPr>
                        <a:t>y </a:t>
                      </a:r>
                      <a:endParaRPr lang="en-GB" sz="4000" b="0" i="0">
                        <a:effectLst/>
                      </a:endParaRPr>
                    </a:p>
                  </a:txBody>
                  <a:tcPr marL="53720" marR="53720" marT="26860" marB="26860" anchor="ctr">
                    <a:lnL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600" b="0" i="0">
                          <a:effectLst/>
                          <a:latin typeface="Calibri" panose="020F0502020204030204" pitchFamily="34" charset="0"/>
                        </a:rPr>
                        <a:t>16 </a:t>
                      </a:r>
                      <a:endParaRPr lang="en-GB" sz="4000" b="0" i="0">
                        <a:effectLst/>
                      </a:endParaRPr>
                    </a:p>
                  </a:txBody>
                  <a:tcPr marL="53720" marR="53720" marT="26860" marB="26860" anchor="ctr">
                    <a:lnL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12676"/>
                  </a:ext>
                </a:extLst>
              </a:tr>
              <a:tr h="75882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600" b="1" i="0"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3: Digital Receivers </a:t>
                      </a:r>
                      <a:endParaRPr lang="en-GB" sz="4000" b="1" i="0">
                        <a:effectLst/>
                        <a:highlight>
                          <a:srgbClr val="F2F2F2"/>
                        </a:highlight>
                      </a:endParaRPr>
                    </a:p>
                  </a:txBody>
                  <a:tcPr marL="53720" marR="53720" marT="26860" marB="26860" anchor="ctr">
                    <a:lnL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Reports, hardware designs, software, publications </a:t>
                      </a:r>
                      <a:endParaRPr lang="en-US" sz="4000" b="0" i="0">
                        <a:effectLst/>
                        <a:highlight>
                          <a:srgbClr val="F2F2F2"/>
                        </a:highlight>
                      </a:endParaRPr>
                    </a:p>
                  </a:txBody>
                  <a:tcPr marL="53720" marR="53720" marT="26860" marB="26860" anchor="ctr">
                    <a:lnL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600" b="0" i="0"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y </a:t>
                      </a:r>
                      <a:endParaRPr lang="en-GB" sz="4000" b="0" i="0">
                        <a:effectLst/>
                        <a:highlight>
                          <a:srgbClr val="F2F2F2"/>
                        </a:highlight>
                      </a:endParaRPr>
                    </a:p>
                  </a:txBody>
                  <a:tcPr marL="53720" marR="53720" marT="26860" marB="26860" anchor="ctr">
                    <a:lnL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600" b="0" i="0"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5 </a:t>
                      </a:r>
                      <a:endParaRPr lang="en-GB" sz="4000" b="0" i="0">
                        <a:effectLst/>
                        <a:highlight>
                          <a:srgbClr val="F2F2F2"/>
                        </a:highlight>
                      </a:endParaRPr>
                    </a:p>
                  </a:txBody>
                  <a:tcPr marL="53720" marR="53720" marT="26860" marB="26860" anchor="ctr">
                    <a:lnL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731131"/>
                  </a:ext>
                </a:extLst>
              </a:tr>
              <a:tr h="52318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1" i="0">
                          <a:effectLst/>
                          <a:latin typeface="Calibri" panose="020F0502020204030204" pitchFamily="34" charset="0"/>
                        </a:rPr>
                        <a:t>4: Data Transport and Correlation </a:t>
                      </a:r>
                      <a:endParaRPr lang="en-US" sz="4000" b="1" i="0">
                        <a:effectLst/>
                      </a:endParaRPr>
                    </a:p>
                  </a:txBody>
                  <a:tcPr marL="53720" marR="53720" marT="26860" marB="26860" anchor="ctr">
                    <a:lnL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600" b="0" i="0">
                          <a:effectLst/>
                          <a:latin typeface="Calibri" panose="020F0502020204030204" pitchFamily="34" charset="0"/>
                        </a:rPr>
                        <a:t>Reports, software, firmware, publications </a:t>
                      </a:r>
                      <a:endParaRPr lang="en-GB" sz="4000" b="0" i="0">
                        <a:effectLst/>
                      </a:endParaRPr>
                    </a:p>
                  </a:txBody>
                  <a:tcPr marL="53720" marR="53720" marT="26860" marB="26860" anchor="ctr">
                    <a:lnL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600" b="0" i="0">
                          <a:effectLst/>
                          <a:latin typeface="Calibri" panose="020F0502020204030204" pitchFamily="34" charset="0"/>
                        </a:rPr>
                        <a:t>y </a:t>
                      </a:r>
                      <a:endParaRPr lang="en-GB" sz="4000" b="0" i="0">
                        <a:effectLst/>
                      </a:endParaRPr>
                    </a:p>
                  </a:txBody>
                  <a:tcPr marL="53720" marR="53720" marT="26860" marB="26860" anchor="ctr">
                    <a:lnL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600" b="0" i="0">
                          <a:effectLst/>
                          <a:latin typeface="Calibri" panose="020F0502020204030204" pitchFamily="34" charset="0"/>
                        </a:rPr>
                        <a:t>9 </a:t>
                      </a:r>
                      <a:endParaRPr lang="en-GB" sz="4000" b="0" i="0">
                        <a:effectLst/>
                      </a:endParaRPr>
                    </a:p>
                  </a:txBody>
                  <a:tcPr marL="53720" marR="53720" marT="26860" marB="26860" anchor="ctr">
                    <a:lnL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392076"/>
                  </a:ext>
                </a:extLst>
              </a:tr>
              <a:tr h="994465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1" i="0"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5: Data Processing Toolkit for Advanced Radio Astronomy </a:t>
                      </a:r>
                      <a:endParaRPr lang="en-US" sz="4000" b="1" i="0">
                        <a:effectLst/>
                        <a:highlight>
                          <a:srgbClr val="F2F2F2"/>
                        </a:highlight>
                      </a:endParaRPr>
                    </a:p>
                  </a:txBody>
                  <a:tcPr marL="53720" marR="53720" marT="26860" marB="26860" anchor="ctr">
                    <a:lnL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600" b="0" i="0" dirty="0"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Reports, software, firmware, publications </a:t>
                      </a:r>
                      <a:endParaRPr lang="en-GB" sz="4000" b="0" i="0" dirty="0">
                        <a:effectLst/>
                        <a:highlight>
                          <a:srgbClr val="F2F2F2"/>
                        </a:highlight>
                      </a:endParaRPr>
                    </a:p>
                  </a:txBody>
                  <a:tcPr marL="53720" marR="53720" marT="26860" marB="26860" anchor="ctr">
                    <a:lnL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600" b="0" i="0"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y </a:t>
                      </a:r>
                      <a:endParaRPr lang="en-GB" sz="4000" b="0" i="0">
                        <a:effectLst/>
                        <a:highlight>
                          <a:srgbClr val="F2F2F2"/>
                        </a:highlight>
                      </a:endParaRPr>
                    </a:p>
                  </a:txBody>
                  <a:tcPr marL="53720" marR="53720" marT="26860" marB="26860" anchor="ctr">
                    <a:lnL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600" b="0" i="0" dirty="0"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13 </a:t>
                      </a:r>
                      <a:endParaRPr lang="en-GB" sz="4000" b="0" i="0" dirty="0">
                        <a:effectLst/>
                        <a:highlight>
                          <a:srgbClr val="F2F2F2"/>
                        </a:highlight>
                      </a:endParaRPr>
                    </a:p>
                  </a:txBody>
                  <a:tcPr marL="53720" marR="53720" marT="26860" marB="26860" anchor="ctr">
                    <a:lnL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19147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CED02AC-9A7F-FC51-E2E2-C8F398FF6279}"/>
              </a:ext>
            </a:extLst>
          </p:cNvPr>
          <p:cNvSpPr txBox="1"/>
          <p:nvPr/>
        </p:nvSpPr>
        <p:spPr>
          <a:xfrm>
            <a:off x="6321057" y="949105"/>
            <a:ext cx="6095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dirty="0"/>
              <a:t>Survey on Data Output of the project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96EDF0-4C7E-2779-5530-A05DFC6BAB2E}"/>
              </a:ext>
            </a:extLst>
          </p:cNvPr>
          <p:cNvSpPr txBox="1"/>
          <p:nvPr/>
        </p:nvSpPr>
        <p:spPr>
          <a:xfrm>
            <a:off x="357520" y="1271994"/>
            <a:ext cx="5851894" cy="33239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NL" sz="2400" dirty="0"/>
              <a:t>Steps:</a:t>
            </a:r>
          </a:p>
          <a:p>
            <a:endParaRPr lang="en-NL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L" dirty="0"/>
              <a:t>Defining Data products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Reports</a:t>
            </a:r>
            <a:r>
              <a:rPr lang="en-NL" dirty="0"/>
              <a:t>, </a:t>
            </a:r>
            <a:r>
              <a:rPr lang="en-US" dirty="0"/>
              <a:t>plans</a:t>
            </a:r>
            <a:r>
              <a:rPr lang="en-NL" dirty="0"/>
              <a:t>, h</a:t>
            </a:r>
            <a:r>
              <a:rPr lang="en-US" dirty="0" err="1"/>
              <a:t>ardware</a:t>
            </a:r>
            <a:r>
              <a:rPr lang="en-US" dirty="0"/>
              <a:t> designs</a:t>
            </a:r>
            <a:r>
              <a:rPr lang="en-NL" dirty="0"/>
              <a:t>, </a:t>
            </a:r>
            <a:r>
              <a:rPr lang="en-US" dirty="0"/>
              <a:t>hardware prototypes</a:t>
            </a:r>
            <a:r>
              <a:rPr lang="en-NL" dirty="0"/>
              <a:t>, </a:t>
            </a:r>
            <a:r>
              <a:rPr lang="en-US" dirty="0"/>
              <a:t>software</a:t>
            </a:r>
            <a:r>
              <a:rPr lang="en-NL" dirty="0"/>
              <a:t>, </a:t>
            </a:r>
            <a:r>
              <a:rPr lang="en-US" dirty="0"/>
              <a:t>publications</a:t>
            </a:r>
            <a:endParaRPr lang="en-N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L" dirty="0"/>
              <a:t>Defining ownership and access (see CA)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dirty="0"/>
              <a:t>M</a:t>
            </a:r>
            <a:r>
              <a:rPr lang="en-NL" dirty="0" err="1"/>
              <a:t>ostly</a:t>
            </a:r>
            <a:r>
              <a:rPr lang="en-NL" dirty="0"/>
              <a:t> for hardware and software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L" dirty="0"/>
              <a:t>Data organization and storage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NL" dirty="0"/>
              <a:t>GitHub and GitLab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NL" dirty="0" err="1"/>
              <a:t>Zenodo</a:t>
            </a:r>
            <a:r>
              <a:rPr lang="en-NL" dirty="0"/>
              <a:t> community</a:t>
            </a:r>
          </a:p>
          <a:p>
            <a:pPr lvl="1"/>
            <a:endParaRPr lang="en-N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20D5B9-5AAD-37DA-B617-CC21C4CD3C34}"/>
              </a:ext>
            </a:extLst>
          </p:cNvPr>
          <p:cNvSpPr txBox="1"/>
          <p:nvPr/>
        </p:nvSpPr>
        <p:spPr>
          <a:xfrm>
            <a:off x="303028" y="4625687"/>
            <a:ext cx="590638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ZENODO is a general-purpose open repository developed under the European </a:t>
            </a:r>
            <a:r>
              <a:rPr lang="en-U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OpenAIRE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 program and operated by CERN</a:t>
            </a:r>
            <a:r>
              <a:rPr lang="en-NL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.</a:t>
            </a:r>
          </a:p>
          <a:p>
            <a:r>
              <a:rPr lang="en-NL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</a:rPr>
              <a:t>Integration with GitHub/Lab.</a:t>
            </a:r>
          </a:p>
          <a:p>
            <a:r>
              <a:rPr lang="en-NL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</a:rPr>
              <a:t>It assign a DOI to all data products: from deliverables to documentations to papers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554046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83175-8B85-530F-1382-FFD5F74B7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Interactions and advocacy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D2FDE-DA7E-35E6-73D8-FDB1D1E2E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007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NL" dirty="0"/>
              <a:t>Horizon Europe ARGOS-CDS (see talk later today)</a:t>
            </a:r>
          </a:p>
          <a:p>
            <a:r>
              <a:rPr lang="en-NL" dirty="0"/>
              <a:t>Prospective new partners </a:t>
            </a:r>
          </a:p>
          <a:p>
            <a:pPr lvl="1"/>
            <a:r>
              <a:rPr lang="en-NL" dirty="0"/>
              <a:t>Rhodes University (see talk later today)</a:t>
            </a:r>
          </a:p>
          <a:p>
            <a:pPr lvl="1"/>
            <a:r>
              <a:rPr lang="en-NL" dirty="0"/>
              <a:t>ICRAR (see talk tomorrow morning)</a:t>
            </a:r>
          </a:p>
          <a:p>
            <a:r>
              <a:rPr lang="en-NL" dirty="0"/>
              <a:t>Contact with </a:t>
            </a:r>
            <a:r>
              <a:rPr lang="en-NL"/>
              <a:t>a </a:t>
            </a:r>
            <a:r>
              <a:rPr lang="en-NL" dirty="0"/>
              <a:t>h</a:t>
            </a:r>
            <a:r>
              <a:rPr lang="en-NL"/>
              <a:t>igh-energy </a:t>
            </a:r>
            <a:r>
              <a:rPr lang="en-NL" dirty="0"/>
              <a:t>astrophysics consortium</a:t>
            </a:r>
          </a:p>
          <a:p>
            <a:pPr lvl="1"/>
            <a:r>
              <a:rPr lang="en-NL" dirty="0"/>
              <a:t>Other communities seek synergies and overlaps with RADIOBLOCKS</a:t>
            </a:r>
          </a:p>
          <a:p>
            <a:r>
              <a:rPr lang="en-US" dirty="0"/>
              <a:t>OECD Global Science Forum project</a:t>
            </a:r>
            <a:endParaRPr lang="en-NL" dirty="0"/>
          </a:p>
          <a:p>
            <a:pPr lvl="1"/>
            <a:r>
              <a:rPr lang="en-NL" dirty="0"/>
              <a:t>E</a:t>
            </a:r>
            <a:r>
              <a:rPr lang="en-US" dirty="0" err="1"/>
              <a:t>xample</a:t>
            </a:r>
            <a:r>
              <a:rPr lang="en-US" dirty="0"/>
              <a:t> of the Ecosystem of Research Infrastructures​</a:t>
            </a:r>
            <a:r>
              <a:rPr lang="en-NL" dirty="0"/>
              <a:t> (selected </a:t>
            </a:r>
            <a:r>
              <a:rPr lang="en-US" dirty="0"/>
              <a:t>by the German ministry</a:t>
            </a:r>
            <a:r>
              <a:rPr lang="en-NL" dirty="0"/>
              <a:t>)</a:t>
            </a:r>
            <a:endParaRPr lang="en-US" dirty="0"/>
          </a:p>
          <a:p>
            <a:r>
              <a:rPr lang="en-NL" dirty="0"/>
              <a:t>More advocacy by you! (conferences, workshops, collaborations,...)</a:t>
            </a:r>
          </a:p>
          <a:p>
            <a:pPr lvl="1"/>
            <a:r>
              <a:rPr lang="en-NL" dirty="0"/>
              <a:t>Please keep us informed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D0ECF-6A67-15E6-87F9-37984ACE4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L"/>
              <a:t>04</a:t>
            </a:r>
            <a:r>
              <a:rPr lang="en-US"/>
              <a:t>/0</a:t>
            </a:r>
            <a:r>
              <a:rPr lang="en-NL"/>
              <a:t>6</a:t>
            </a:r>
            <a:r>
              <a:rPr lang="en-US"/>
              <a:t>/202</a:t>
            </a:r>
            <a:r>
              <a:rPr lang="en-NL"/>
              <a:t>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64DF1-1B98-1E64-E3F6-B28E68222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RADIOBLOCK-</a:t>
            </a:r>
            <a:r>
              <a:rPr lang="en-NL"/>
              <a:t>All-Hands</a:t>
            </a:r>
            <a:r>
              <a:rPr lang="en-GB"/>
              <a:t> - </a:t>
            </a:r>
            <a:r>
              <a:rPr lang="en-NL"/>
              <a:t>Madrid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182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69561-3E29-4326-ADC7-7CE2122E7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L"/>
              <a:t>04</a:t>
            </a:r>
            <a:r>
              <a:rPr lang="en-US"/>
              <a:t>/0</a:t>
            </a:r>
            <a:r>
              <a:rPr lang="en-NL"/>
              <a:t>6</a:t>
            </a:r>
            <a:r>
              <a:rPr lang="en-US"/>
              <a:t>/202</a:t>
            </a:r>
            <a:r>
              <a:rPr lang="en-NL"/>
              <a:t>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4D3DC-2793-0FF6-D017-A7B6AF06B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RADIOBLOCK-</a:t>
            </a:r>
            <a:r>
              <a:rPr lang="en-NL"/>
              <a:t>All-Hands</a:t>
            </a:r>
            <a:r>
              <a:rPr lang="en-GB"/>
              <a:t> - </a:t>
            </a:r>
            <a:r>
              <a:rPr lang="en-NL"/>
              <a:t>Madrid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1CB40D-2D34-B8C4-2C2D-6751028DEF38}"/>
              </a:ext>
            </a:extLst>
          </p:cNvPr>
          <p:cNvSpPr txBox="1"/>
          <p:nvPr/>
        </p:nvSpPr>
        <p:spPr>
          <a:xfrm>
            <a:off x="0" y="718458"/>
            <a:ext cx="3157870" cy="24622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NL" sz="2800" dirty="0">
                <a:latin typeface="TimesNewRomanPSMT"/>
              </a:rPr>
              <a:t>Finances:</a:t>
            </a:r>
            <a:endParaRPr lang="en-US" sz="2800" dirty="0">
              <a:latin typeface="TimesNewRomanPSMT"/>
            </a:endParaRPr>
          </a:p>
          <a:p>
            <a:endParaRPr lang="en-NL" dirty="0">
              <a:latin typeface="TimesNewRomanPSMT"/>
            </a:endParaRPr>
          </a:p>
          <a:p>
            <a:endParaRPr lang="en-NL" dirty="0">
              <a:latin typeface="TimesNewRomanPSMT"/>
            </a:endParaRPr>
          </a:p>
          <a:p>
            <a:r>
              <a:rPr lang="en-NL" dirty="0">
                <a:latin typeface="TimesNewRomanPSMT"/>
              </a:rPr>
              <a:t>WP statements after 1 year</a:t>
            </a:r>
          </a:p>
          <a:p>
            <a:endParaRPr lang="en-NL" dirty="0">
              <a:latin typeface="TimesNewRomanPSMT"/>
            </a:endParaRPr>
          </a:p>
          <a:p>
            <a:r>
              <a:rPr lang="en-NL" dirty="0">
                <a:latin typeface="TimesNewRomanPSMT"/>
              </a:rPr>
              <a:t>Grey bar – budget (linear!)</a:t>
            </a:r>
          </a:p>
          <a:p>
            <a:r>
              <a:rPr lang="en-NL" dirty="0">
                <a:latin typeface="TimesNewRomanPSMT"/>
              </a:rPr>
              <a:t>Colours – declared expenses</a:t>
            </a:r>
          </a:p>
          <a:p>
            <a:endParaRPr lang="en-NL" dirty="0">
              <a:latin typeface="TimesNewRomanPSM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D9AE6F-86E3-A7C4-C0DE-100D2E337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246" y="-44335"/>
            <a:ext cx="8222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98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A24BFBB-562D-AAB5-D2EF-818E95CC188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/>
              <a:t>Timeline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731780-E081-EFAA-691D-330F67F1553D}"/>
              </a:ext>
            </a:extLst>
          </p:cNvPr>
          <p:cNvSpPr txBox="1"/>
          <p:nvPr/>
        </p:nvSpPr>
        <p:spPr>
          <a:xfrm>
            <a:off x="278789" y="4246126"/>
            <a:ext cx="549967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NL" dirty="0"/>
              <a:t>The </a:t>
            </a:r>
            <a:r>
              <a:rPr lang="nl-NL" dirty="0" err="1"/>
              <a:t>success</a:t>
            </a:r>
            <a:r>
              <a:rPr lang="nl-NL" dirty="0"/>
              <a:t> of a project is not the mere sum of its deliverables.</a:t>
            </a:r>
            <a:endParaRPr lang="en-NL" dirty="0"/>
          </a:p>
          <a:p>
            <a:pPr algn="just"/>
            <a:endParaRPr lang="en-NL" dirty="0"/>
          </a:p>
          <a:p>
            <a:pPr algn="just"/>
            <a:r>
              <a:rPr lang="nl-NL" dirty="0"/>
              <a:t>RADIOBLOCKS is an ambitious project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develop</a:t>
            </a:r>
            <a:r>
              <a:rPr lang="en-NL" dirty="0"/>
              <a:t>s</a:t>
            </a:r>
            <a:r>
              <a:rPr lang="nl-NL" dirty="0"/>
              <a:t> common tools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create</a:t>
            </a:r>
            <a:r>
              <a:rPr lang="en-NL" dirty="0"/>
              <a:t>s</a:t>
            </a:r>
            <a:r>
              <a:rPr lang="nl-NL" dirty="0"/>
              <a:t> a vibrant community that brings together research infrastructures, academia and industry.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67DA28-D826-87DC-5601-50AA5C3B0576}"/>
              </a:ext>
            </a:extLst>
          </p:cNvPr>
          <p:cNvSpPr txBox="1"/>
          <p:nvPr/>
        </p:nvSpPr>
        <p:spPr>
          <a:xfrm>
            <a:off x="278789" y="1027906"/>
            <a:ext cx="612933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Deadlines in the first </a:t>
            </a:r>
            <a:r>
              <a:rPr lang="nl-NL" dirty="0" err="1"/>
              <a:t>year</a:t>
            </a:r>
            <a:r>
              <a:rPr lang="nl-NL" dirty="0"/>
              <a:t>:</a:t>
            </a:r>
          </a:p>
          <a:p>
            <a:endParaRPr lang="nl-NL" dirty="0"/>
          </a:p>
          <a:p>
            <a:r>
              <a:rPr lang="nl-NL" dirty="0"/>
              <a:t>D1.1 Project website (M3)</a:t>
            </a:r>
          </a:p>
          <a:p>
            <a:r>
              <a:rPr lang="nl-NL" dirty="0"/>
              <a:t>D1.2 Dissemination plan (M6)</a:t>
            </a:r>
          </a:p>
          <a:p>
            <a:r>
              <a:rPr lang="nl-NL" dirty="0"/>
              <a:t>D1.3 Data Management plan (M6)</a:t>
            </a:r>
          </a:p>
          <a:p>
            <a:r>
              <a:rPr lang="nl-NL" dirty="0"/>
              <a:t>D4.1 </a:t>
            </a:r>
            <a:r>
              <a:rPr lang="en-US" dirty="0"/>
              <a:t>Assessment of the applicability of next</a:t>
            </a:r>
          </a:p>
          <a:p>
            <a:r>
              <a:rPr lang="en-US" dirty="0"/>
              <a:t>generation technology (M12)</a:t>
            </a:r>
            <a:endParaRPr lang="nl-NL" dirty="0"/>
          </a:p>
          <a:p>
            <a:r>
              <a:rPr lang="nl-NL" dirty="0"/>
              <a:t>D4.2 </a:t>
            </a:r>
            <a:r>
              <a:rPr lang="en-US" dirty="0"/>
              <a:t>High-speed data handling techniques such as</a:t>
            </a:r>
          </a:p>
          <a:p>
            <a:r>
              <a:rPr lang="en-US" dirty="0"/>
              <a:t>e.g. RDMA (M12)</a:t>
            </a:r>
            <a:endParaRPr lang="nl-NL" dirty="0"/>
          </a:p>
          <a:p>
            <a:r>
              <a:rPr lang="nl-NL" dirty="0"/>
              <a:t>D5.1 </a:t>
            </a:r>
            <a:r>
              <a:rPr lang="en-US" dirty="0"/>
              <a:t>Library of DASK-accelerated interface to</a:t>
            </a:r>
          </a:p>
          <a:p>
            <a:r>
              <a:rPr lang="en-US" dirty="0" err="1"/>
              <a:t>analyse</a:t>
            </a:r>
            <a:r>
              <a:rPr lang="en-US" dirty="0"/>
              <a:t> radio astronomy data formats (M12)</a:t>
            </a:r>
            <a:endParaRPr lang="nl-NL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B2D57E-1BD8-23A5-FF35-AC263486B4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NL" dirty="0"/>
              <a:t>04</a:t>
            </a:r>
            <a:r>
              <a:rPr lang="en-US" dirty="0"/>
              <a:t>/0</a:t>
            </a:r>
            <a:r>
              <a:rPr lang="en-NL" dirty="0"/>
              <a:t>6</a:t>
            </a:r>
            <a:r>
              <a:rPr lang="en-US" dirty="0"/>
              <a:t>/202</a:t>
            </a:r>
            <a:r>
              <a:rPr lang="en-NL" dirty="0"/>
              <a:t>4</a:t>
            </a:r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0634030-1B7D-9A44-DD3E-D1EC66492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RADIOBLOCK-</a:t>
            </a:r>
            <a:r>
              <a:rPr lang="en-NL" dirty="0"/>
              <a:t>All-Hands</a:t>
            </a:r>
            <a:r>
              <a:rPr lang="en-GB" dirty="0"/>
              <a:t> - </a:t>
            </a:r>
            <a:r>
              <a:rPr lang="en-NL" dirty="0"/>
              <a:t>Madrid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C041DE-81F8-48B0-A6EE-65FEE7099D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76"/>
          <a:stretch/>
        </p:blipFill>
        <p:spPr>
          <a:xfrm>
            <a:off x="5803271" y="0"/>
            <a:ext cx="6457803" cy="693803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831EACD-5D6F-400A-A48A-215D919D5F05}"/>
              </a:ext>
            </a:extLst>
          </p:cNvPr>
          <p:cNvCxnSpPr/>
          <p:nvPr/>
        </p:nvCxnSpPr>
        <p:spPr>
          <a:xfrm>
            <a:off x="8203018" y="175437"/>
            <a:ext cx="0" cy="640611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25473FB-7988-AF4E-5C20-F784B820A715}"/>
              </a:ext>
            </a:extLst>
          </p:cNvPr>
          <p:cNvSpPr txBox="1"/>
          <p:nvPr/>
        </p:nvSpPr>
        <p:spPr>
          <a:xfrm rot="20739577">
            <a:off x="4274898" y="700161"/>
            <a:ext cx="1554679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NL" dirty="0">
                <a:solidFill>
                  <a:srgbClr val="C00000"/>
                </a:solidFill>
              </a:rPr>
              <a:t>You are here!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5542D4C-F100-EC2B-0A4B-E75E0DF044FC}"/>
              </a:ext>
            </a:extLst>
          </p:cNvPr>
          <p:cNvCxnSpPr/>
          <p:nvPr/>
        </p:nvCxnSpPr>
        <p:spPr>
          <a:xfrm flipV="1">
            <a:off x="5803271" y="365125"/>
            <a:ext cx="2399747" cy="336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818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1290</Words>
  <Application>Microsoft Office PowerPoint</Application>
  <PresentationFormat>Widescreen</PresentationFormat>
  <Paragraphs>198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OCR A Extended</vt:lpstr>
      <vt:lpstr>TimesNewRomanPSMT</vt:lpstr>
      <vt:lpstr>Wingdings</vt:lpstr>
      <vt:lpstr>Office Theme</vt:lpstr>
      <vt:lpstr>RADIOBLOCKS All-Hands meeting 4 June 2024  WP1</vt:lpstr>
      <vt:lpstr>WP1: </vt:lpstr>
      <vt:lpstr>Project management </vt:lpstr>
      <vt:lpstr>Website and communication activities</vt:lpstr>
      <vt:lpstr>Dissemination Plan</vt:lpstr>
      <vt:lpstr>Data management Plan</vt:lpstr>
      <vt:lpstr>Interactions and advocacy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Giuseppe Cimo</dc:creator>
  <cp:lastModifiedBy>Giuseppe Cimo</cp:lastModifiedBy>
  <cp:revision>14</cp:revision>
  <dcterms:created xsi:type="dcterms:W3CDTF">2023-03-08T08:23:57Z</dcterms:created>
  <dcterms:modified xsi:type="dcterms:W3CDTF">2024-06-04T10:28:12Z</dcterms:modified>
</cp:coreProperties>
</file>