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media1.gif" ContentType="video/unknown"/>
  <Override PartName="/ppt/notesSlides/notesSlide7.xml" ContentType="application/vnd.openxmlformats-officedocument.presentationml.notesSlide+xml"/>
  <Override PartName="/ppt/media/media2.gif" ContentType="video/unknown"/>
  <Override PartName="/ppt/media/media3.gif" ContentType="video/unknown"/>
  <Override PartName="/ppt/media/media4.gif" ContentType="video/unknown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1619" r:id="rId2"/>
    <p:sldId id="956" r:id="rId3"/>
    <p:sldId id="964" r:id="rId4"/>
    <p:sldId id="959" r:id="rId5"/>
    <p:sldId id="953" r:id="rId6"/>
    <p:sldId id="944" r:id="rId7"/>
    <p:sldId id="797" r:id="rId8"/>
    <p:sldId id="1621" r:id="rId9"/>
    <p:sldId id="902" r:id="rId10"/>
    <p:sldId id="966" r:id="rId11"/>
    <p:sldId id="1610" r:id="rId12"/>
    <p:sldId id="911" r:id="rId13"/>
    <p:sldId id="1617" r:id="rId14"/>
    <p:sldId id="1618" r:id="rId15"/>
    <p:sldId id="1614" r:id="rId16"/>
    <p:sldId id="1613" r:id="rId17"/>
    <p:sldId id="280" r:id="rId18"/>
    <p:sldId id="263" r:id="rId19"/>
    <p:sldId id="267" r:id="rId20"/>
    <p:sldId id="264" r:id="rId21"/>
    <p:sldId id="271" r:id="rId22"/>
    <p:sldId id="285" r:id="rId23"/>
    <p:sldId id="265" r:id="rId24"/>
    <p:sldId id="282" r:id="rId25"/>
    <p:sldId id="273" r:id="rId26"/>
    <p:sldId id="284" r:id="rId27"/>
    <p:sldId id="1624" r:id="rId28"/>
    <p:sldId id="1654" r:id="rId29"/>
    <p:sldId id="1655" r:id="rId30"/>
    <p:sldId id="1657" r:id="rId31"/>
    <p:sldId id="974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 scaleToFitPaper="1"/>
  <p:clrMru>
    <a:srgbClr val="CD0920"/>
    <a:srgbClr val="F6BB1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75" autoAdjust="0"/>
    <p:restoredTop sz="75890" autoAdjust="0"/>
  </p:normalViewPr>
  <p:slideViewPr>
    <p:cSldViewPr snapToGrid="0" snapToObjects="1">
      <p:cViewPr varScale="1">
        <p:scale>
          <a:sx n="95" d="100"/>
          <a:sy n="95" d="100"/>
        </p:scale>
        <p:origin x="212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703B3-037A-6D4B-A1BF-7C71D1CD0882}" type="datetimeFigureOut">
              <a:rPr lang="en-US" smtClean="0"/>
              <a:t>6/5/24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6BD8D-D1F9-BC4F-A0B6-8499CABD6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771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FA2BA-21CB-AC41-BDFF-8AF1F2C23B5F}" type="datetimeFigureOut">
              <a:rPr lang="en-US" smtClean="0"/>
              <a:t>6/5/24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75954-64D3-3547-9E41-BA5D253C7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947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8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========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so called SKA – Low, from 50 to 350 MHz, which will be located in western Australia, consists of more than 100.000 </a:t>
            </a:r>
            <a:r>
              <a:rPr lang="en-AU" sz="1200" b="1" kern="1200" dirty="0" err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yagi</a:t>
            </a:r>
            <a:r>
              <a:rPr lang="en-AU" sz="1200" b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-like</a:t>
            </a:r>
            <a:r>
              <a:rPr lang="en-AU" sz="120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 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ntennas arranged in 512 stations spread across a diameter of 65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kilometers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SKA-Mid, will be located in South Africa, consisting of nearly 200 ~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-m parabolic dishes arranged in a 3-arm spiral configuration within 150 km, for observations from 350 MHz to 15 GHz (and possibly higher). 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SKA telescope improves considerably the angular resolution coverage compared with current radio interferometer arrays and provide between 10-100 times image fidelity of current instruments.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===========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Built in relatively quiet zones  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SKA telescope on its own improves considerably</a:t>
            </a:r>
            <a:br>
              <a:rPr lang="en-AU" dirty="0"/>
            </a:b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angular resolution coverage compared with</a:t>
            </a:r>
            <a:br>
              <a:rPr lang="en-AU" dirty="0"/>
            </a:b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 radio interferometer arrays and provide between 10-100 times image fidelity of current instruments.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SKA will</a:t>
            </a:r>
            <a:br>
              <a:rPr lang="en-AU" dirty="0"/>
            </a:b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simultaneously provide multiple VLBI beams on the</a:t>
            </a:r>
            <a:br>
              <a:rPr lang="en-AU" dirty="0"/>
            </a:b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sky and interferometric imaging allowing different</a:t>
            </a:r>
            <a:br>
              <a:rPr lang="en-AU" dirty="0"/>
            </a:b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angular resolution views of the same field. When</a:t>
            </a:r>
            <a:br>
              <a:rPr lang="en-AU" dirty="0"/>
            </a:b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 VLBI beams are added to the Global VLBI</a:t>
            </a:r>
            <a:br>
              <a:rPr lang="en-AU" dirty="0"/>
            </a:b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network (SKA-VLBI) the resulting instrument achieves</a:t>
            </a:r>
            <a:br>
              <a:rPr lang="en-AU" dirty="0"/>
            </a:b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least milli-arcsecond resolutions. The SKA will also</a:t>
            </a:r>
            <a:br>
              <a:rPr lang="en-AU" dirty="0"/>
            </a:b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 an ultra-sensitive element (micro-Jy noise</a:t>
            </a:r>
            <a:br>
              <a:rPr lang="en-AU" dirty="0"/>
            </a:b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level) to the VLBI networks, allowing access to the</a:t>
            </a:r>
            <a:br>
              <a:rPr lang="en-AU" dirty="0"/>
            </a:b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Galactic Centre and the Southern Sky. SKA-VLBI will</a:t>
            </a:r>
            <a:br>
              <a:rPr lang="en-AU" dirty="0"/>
            </a:b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greatly broaden the science of SKA and many of its</a:t>
            </a:r>
            <a:br>
              <a:rPr lang="en-AU" dirty="0"/>
            </a:b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Priority Science Objectives will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36C22-773A-754A-A7BF-33005D16C7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7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36C22-773A-754A-A7BF-33005D16C7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96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20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B473F-7157-AB49-96A6-8C4DDC2942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74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B473F-7157-AB49-96A6-8C4DDC2942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38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8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B473F-7157-AB49-96A6-8C4DDC2942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007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B473F-7157-AB49-96A6-8C4DDC2942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29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B473F-7157-AB49-96A6-8C4DDC2942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02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 ORIGINAL TIMELINE as sent to Andreas????? But then the project leads the path…</a:t>
            </a:r>
          </a:p>
          <a:p>
            <a:r>
              <a:rPr lang="en-US"/>
              <a:t>Timeline, when did this start? June 2023? Until when? Give estimate periods for the different sections.</a:t>
            </a:r>
          </a:p>
          <a:p>
            <a:endParaRPr lang="en-US"/>
          </a:p>
          <a:p>
            <a:r>
              <a:rPr lang="en-US"/>
              <a:t>Sept to Dec 23:</a:t>
            </a:r>
          </a:p>
          <a:p>
            <a:r>
              <a:rPr lang="en-US"/>
              <a:t>-Design project (Sept)</a:t>
            </a:r>
          </a:p>
          <a:p>
            <a:r>
              <a:rPr lang="en-US"/>
              <a:t>-Testing of leap acc (Oct-Dec)</a:t>
            </a:r>
          </a:p>
          <a:p>
            <a:r>
              <a:rPr lang="en-US"/>
              <a:t>-OSKAR (Nov)</a:t>
            </a:r>
          </a:p>
          <a:p>
            <a:endParaRPr lang="en-US"/>
          </a:p>
          <a:p>
            <a:r>
              <a:rPr lang="en-US"/>
              <a:t>%End Jan/ Beg. </a:t>
            </a:r>
            <a:r>
              <a:rPr lang="en-US" err="1"/>
              <a:t>feb</a:t>
            </a:r>
            <a:r>
              <a:rPr lang="en-US"/>
              <a:t> how to characterize </a:t>
            </a:r>
            <a:r>
              <a:rPr lang="en-US" err="1"/>
              <a:t>FoM</a:t>
            </a:r>
            <a:r>
              <a:rPr lang="en-US"/>
              <a:t> (</a:t>
            </a:r>
            <a:r>
              <a:rPr lang="en-US" err="1"/>
              <a:t>StDev</a:t>
            </a:r>
            <a:r>
              <a:rPr lang="en-US"/>
              <a:t> thresholds… for requirements)</a:t>
            </a:r>
          </a:p>
          <a:p>
            <a:r>
              <a:rPr lang="en-US"/>
              <a:t>Sky noise stats (mid Jan)</a:t>
            </a:r>
          </a:p>
          <a:p>
            <a:endParaRPr lang="en-US"/>
          </a:p>
          <a:p>
            <a:r>
              <a:rPr lang="en-AU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Beg February:  Playing with Incorporating ionospheric contaminated datasets: </a:t>
            </a:r>
          </a:p>
          <a:p>
            <a:r>
              <a:rPr lang="en-AU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Dealing with </a:t>
            </a:r>
            <a:r>
              <a:rPr lang="en-AU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ionos</a:t>
            </a:r>
            <a:r>
              <a:rPr lang="en-AU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screens , rms/std stats after fitting a plane to the </a:t>
            </a:r>
            <a:r>
              <a:rPr lang="en-AU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json</a:t>
            </a:r>
            <a:r>
              <a:rPr lang="en-AU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phase solutions will be important. </a:t>
            </a:r>
            <a:endParaRPr lang="en-US"/>
          </a:p>
          <a:p>
            <a:r>
              <a:rPr lang="en-US" err="1"/>
              <a:t>Ionos</a:t>
            </a:r>
            <a:r>
              <a:rPr lang="en-US"/>
              <a:t> start 21 Feb 2024; many challenges (turn ON, alter magnitude (weak,;30;weak,:3; low), reduce </a:t>
            </a:r>
            <a:r>
              <a:rPr lang="en-US" err="1"/>
              <a:t>bw</a:t>
            </a:r>
            <a:r>
              <a:rPr lang="en-US"/>
              <a:t>, try core of AA4…), end of March explore DI with CASA, and start basic again, Toy 1, seems promising, user errors(since March26)… beginning April 11 start again, toy1 (20/10/5km), toy1 offset, 2 source sky model, toy40-NOPB, Toy25 (new), Toy81 (newest), ion “wide” 20km , (april16) studies of ion 10km with toy25 </a:t>
            </a:r>
            <a:r>
              <a:rPr lang="en-US">
                <a:sym typeface="Wingdings" pitchFamily="2" charset="2"/>
              </a:rPr>
              <a:t></a:t>
            </a:r>
            <a:r>
              <a:rPr lang="en-US"/>
              <a:t> ion 10km requires DI to bring down residuals (are these due to phase jumps?)/gradients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B473F-7157-AB49-96A6-8C4DDC2942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33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AU" baseline="0" dirty="0"/>
              <a:t>\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962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B473F-7157-AB49-96A6-8C4DDC2942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384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B473F-7157-AB49-96A6-8C4DDC2942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223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B473F-7157-AB49-96A6-8C4DDC2942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923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B473F-7157-AB49-96A6-8C4DDC2942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855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B473F-7157-AB49-96A6-8C4DDC2942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466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B473F-7157-AB49-96A6-8C4DDC2942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601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C112C-3A38-0440-82A7-BC5AFB538B8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883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This is our view on progress, It takes parallel advances in all of the 3 pillars to improve the scientific outcome of next gen instruments.</a:t>
            </a:r>
          </a:p>
          <a:p>
            <a:r>
              <a:rPr lang="en-US" dirty="0"/>
              <a:t>Now I think of the pillars a building blocks in </a:t>
            </a:r>
            <a:r>
              <a:rPr lang="en-US" dirty="0" err="1"/>
              <a:t>Radioblocks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C112C-3A38-0440-82A7-BC5AFB538B8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644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solidFill>
                  <a:srgbClr val="FF0000"/>
                </a:solidFill>
                <a:latin typeface="Arial Unicode MS"/>
                <a:cs typeface="Arial Unicode MS"/>
              </a:rPr>
              <a:t>Longer baselines, both enable and require “full calibration”</a:t>
            </a:r>
          </a:p>
          <a:p>
            <a:endParaRPr lang="en-US" dirty="0"/>
          </a:p>
          <a:p>
            <a:r>
              <a:rPr lang="en-US" dirty="0"/>
              <a:t>This is related to the improved effectiveness of the directional</a:t>
            </a:r>
            <a:r>
              <a:rPr lang="en-US" baseline="0" dirty="0"/>
              <a:t> filter resulting from </a:t>
            </a:r>
            <a:r>
              <a:rPr lang="en-US" dirty="0"/>
              <a:t> the</a:t>
            </a:r>
            <a:r>
              <a:rPr lang="en-US" baseline="0" dirty="0"/>
              <a:t> longer baselines, which results in a better calibration (more precise </a:t>
            </a:r>
            <a:r>
              <a:rPr lang="en-US" baseline="0" dirty="0" err="1"/>
              <a:t>ionospheric</a:t>
            </a:r>
            <a:r>
              <a:rPr lang="en-US" baseline="0" dirty="0"/>
              <a:t> screens) and more calibrators.</a:t>
            </a:r>
            <a:endParaRPr lang="en-US" dirty="0"/>
          </a:p>
          <a:p>
            <a:endParaRPr lang="en-US" baseline="0" dirty="0"/>
          </a:p>
          <a:p>
            <a:r>
              <a:rPr lang="en-US" baseline="0" dirty="0"/>
              <a:t>For MWA Phase 1, for strong sources, the </a:t>
            </a:r>
            <a:r>
              <a:rPr lang="en-US" baseline="0" dirty="0" err="1"/>
              <a:t>ionospheric</a:t>
            </a:r>
            <a:r>
              <a:rPr lang="en-US" baseline="0" dirty="0"/>
              <a:t> screen is precisely defined, with a small RMS error of planar fit, </a:t>
            </a:r>
          </a:p>
          <a:p>
            <a:r>
              <a:rPr lang="en-US" dirty="0"/>
              <a:t>But the gain solutions get noisier very fast with decreasing flux, because the relative effect of the background sources is </a:t>
            </a:r>
          </a:p>
          <a:p>
            <a:r>
              <a:rPr lang="en-US" dirty="0"/>
              <a:t>Increasingly significant as the calibrator flux decreases. </a:t>
            </a:r>
          </a:p>
          <a:p>
            <a:r>
              <a:rPr lang="en-US" dirty="0"/>
              <a:t>A 2 </a:t>
            </a:r>
            <a:r>
              <a:rPr lang="en-US" dirty="0" err="1"/>
              <a:t>Jy</a:t>
            </a:r>
            <a:r>
              <a:rPr lang="en-US" dirty="0"/>
              <a:t> calibrator has a 1 radian </a:t>
            </a:r>
            <a:r>
              <a:rPr lang="en-US" dirty="0" err="1"/>
              <a:t>rms</a:t>
            </a:r>
            <a:r>
              <a:rPr lang="en-US" dirty="0"/>
              <a:t> error.</a:t>
            </a:r>
            <a:r>
              <a:rPr lang="en-US" baseline="0" dirty="0"/>
              <a:t> </a:t>
            </a:r>
          </a:p>
          <a:p>
            <a:endParaRPr lang="en-US" baseline="0" dirty="0"/>
          </a:p>
          <a:p>
            <a:r>
              <a:rPr lang="en-US" baseline="0" dirty="0"/>
              <a:t>Instead, for MWA 2 for the same range of fluxes the RMS error is only 10 deg. </a:t>
            </a:r>
            <a:endParaRPr lang="en-US" dirty="0"/>
          </a:p>
          <a:p>
            <a:endParaRPr lang="en-US" dirty="0"/>
          </a:p>
          <a:p>
            <a:r>
              <a:rPr lang="en-US" dirty="0"/>
              <a:t>=======================================</a:t>
            </a:r>
          </a:p>
          <a:p>
            <a:endParaRPr lang="en-US" dirty="0"/>
          </a:p>
          <a:p>
            <a:r>
              <a:rPr lang="en-US" dirty="0"/>
              <a:t>The effect of </a:t>
            </a:r>
            <a:r>
              <a:rPr lang="en-US" dirty="0" err="1"/>
              <a:t>longER</a:t>
            </a:r>
            <a:r>
              <a:rPr lang="en-US" dirty="0"/>
              <a:t> baselines in the effectiveness</a:t>
            </a:r>
            <a:r>
              <a:rPr lang="en-US" baseline="0" dirty="0"/>
              <a:t> of directional filter.</a:t>
            </a:r>
          </a:p>
          <a:p>
            <a:r>
              <a:rPr lang="en-US" baseline="0" dirty="0"/>
              <a:t>%A good directional filter is fundamental for the performance of LEAP.</a:t>
            </a:r>
          </a:p>
          <a:p>
            <a:r>
              <a:rPr lang="en-US" baseline="0" dirty="0"/>
              <a:t>A perfect filter (only the calibrator remains in the </a:t>
            </a:r>
            <a:r>
              <a:rPr lang="en-US" baseline="0" dirty="0" err="1"/>
              <a:t>freq</a:t>
            </a:r>
            <a:r>
              <a:rPr lang="en-US" baseline="0" dirty="0"/>
              <a:t> averaged image) would result in a perfect plane; remaining smeared structure manifest as noise added to the plane.</a:t>
            </a:r>
          </a:p>
          <a:p>
            <a:r>
              <a:rPr lang="en-US" baseline="0" dirty="0"/>
              <a:t>We can measure that noise as the </a:t>
            </a:r>
            <a:r>
              <a:rPr lang="en-US" baseline="0" dirty="0" err="1"/>
              <a:t>rms</a:t>
            </a:r>
            <a:r>
              <a:rPr lang="en-US" baseline="0" dirty="0"/>
              <a:t> error of a planar fit. </a:t>
            </a:r>
          </a:p>
          <a:p>
            <a:r>
              <a:rPr lang="is-IS" baseline="0" dirty="0"/>
              <a:t>Gain solutions get noisier very fast with decreasing flux... </a:t>
            </a:r>
            <a:r>
              <a:rPr lang="en-US" baseline="0" dirty="0"/>
              <a:t>B</a:t>
            </a:r>
            <a:r>
              <a:rPr lang="is-IS" baseline="0" dirty="0"/>
              <a:t>ecause the relative effect of the background sources is increasingly significant as the calibrator flux decreases.</a:t>
            </a:r>
          </a:p>
          <a:p>
            <a:r>
              <a:rPr lang="is-IS" baseline="0" dirty="0"/>
              <a:t>A  2 Jy calibrator has a 1 radian rms error and invalidated for “full calibration”. (weak source issue with full calibration)</a:t>
            </a:r>
          </a:p>
          <a:p>
            <a:endParaRPr lang="is-IS" baseline="0" dirty="0"/>
          </a:p>
          <a:p>
            <a:r>
              <a:rPr lang="is-IS" baseline="0" dirty="0"/>
              <a:t>This is the equivalent for MWA Phase 2 observations. </a:t>
            </a:r>
          </a:p>
          <a:p>
            <a:r>
              <a:rPr lang="is-IS" baseline="0" dirty="0"/>
              <a:t>The longer baselines result in stronger smearing, remaining structures lower level and the directional filter works much better, for many more weaker calibrators.</a:t>
            </a:r>
          </a:p>
          <a:p>
            <a:endParaRPr lang="is-IS" baseline="0" dirty="0"/>
          </a:p>
          <a:p>
            <a:r>
              <a:rPr lang="is-IS" b="1" baseline="0" dirty="0"/>
              <a:t>THE LONGER BASELINES ENABLE/IMPROVE THE EFFECTIVENESS OF THE DIRECTIONAL FILTER</a:t>
            </a:r>
          </a:p>
          <a:p>
            <a:r>
              <a:rPr lang="en-US" b="1" baseline="0" dirty="0"/>
              <a:t>Longer baselines Improve directional filter efficiency, by suppressing background of smeared sources! Which results in:</a:t>
            </a:r>
          </a:p>
          <a:p>
            <a:pPr marL="228600" indent="-228600">
              <a:buAutoNum type="alphaLcParenR"/>
            </a:pPr>
            <a:r>
              <a:rPr lang="is-IS" b="1" dirty="0"/>
              <a:t>better calibration </a:t>
            </a:r>
            <a:endParaRPr lang="en-US" b="1" baseline="0" dirty="0"/>
          </a:p>
          <a:p>
            <a:pPr marL="0" indent="0">
              <a:buNone/>
            </a:pPr>
            <a:r>
              <a:rPr lang="is-IS" b="1" dirty="0"/>
              <a:t>b) more precise reconstruction of fine scale ionospheric distortions above the array  </a:t>
            </a:r>
            <a:endParaRPr lang="en-US" b="1" dirty="0"/>
          </a:p>
          <a:p>
            <a:endParaRPr lang="is-IS" baseline="0" dirty="0"/>
          </a:p>
          <a:p>
            <a:endParaRPr lang="is-IS" baseline="0" dirty="0"/>
          </a:p>
          <a:p>
            <a:r>
              <a:rPr lang="is-IS" baseline="0" dirty="0"/>
              <a:t> </a:t>
            </a:r>
          </a:p>
          <a:p>
            <a:endParaRPr lang="is-IS" baseline="0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MWA 1</a:t>
            </a:r>
            <a:r>
              <a:rPr lang="is-IS" baseline="0" dirty="0"/>
              <a:t>… small array, planar distortions above array dominant 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 </a:t>
            </a:r>
            <a:endParaRPr lang="en-US" dirty="0"/>
          </a:p>
          <a:p>
            <a:r>
              <a:rPr lang="en-US" dirty="0"/>
              <a:t>2 SNR requirements</a:t>
            </a:r>
            <a:r>
              <a:rPr lang="en-US" baseline="0" dirty="0"/>
              <a:t> for LEAP calibrators:</a:t>
            </a:r>
          </a:p>
          <a:p>
            <a:r>
              <a:rPr lang="en-US" baseline="0" dirty="0"/>
              <a:t>Assess the performance and SNR threshold.</a:t>
            </a:r>
          </a:p>
          <a:p>
            <a:endParaRPr lang="en-US" dirty="0"/>
          </a:p>
          <a:p>
            <a:r>
              <a:rPr lang="en-US" dirty="0"/>
              <a:t>Display </a:t>
            </a:r>
            <a:r>
              <a:rPr lang="en-US" dirty="0" err="1"/>
              <a:t>plotcal</a:t>
            </a:r>
            <a:r>
              <a:rPr lang="en-US" dirty="0"/>
              <a:t>/surface</a:t>
            </a:r>
            <a:r>
              <a:rPr lang="en-US" baseline="0" dirty="0"/>
              <a:t> plots? (Association)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Compare </a:t>
            </a:r>
            <a:r>
              <a:rPr lang="en-US" dirty="0" err="1"/>
              <a:t>mwa</a:t>
            </a:r>
            <a:r>
              <a:rPr lang="en-US" dirty="0"/>
              <a:t> 1 and 2 </a:t>
            </a:r>
            <a:r>
              <a:rPr lang="en-US" dirty="0" err="1"/>
              <a:t>plotcal</a:t>
            </a:r>
            <a:r>
              <a:rPr lang="en-US" baseline="0" dirty="0"/>
              <a:t> plots </a:t>
            </a:r>
          </a:p>
          <a:p>
            <a:endParaRPr lang="en-US" baseline="0" dirty="0"/>
          </a:p>
          <a:p>
            <a:r>
              <a:rPr lang="en-US" baseline="0" dirty="0"/>
              <a:t>Longer baselines</a:t>
            </a:r>
          </a:p>
          <a:p>
            <a:r>
              <a:rPr lang="en-US" baseline="0" dirty="0"/>
              <a:t>Improve directional filter efficiency! Which results in:</a:t>
            </a:r>
          </a:p>
          <a:p>
            <a:pPr marL="228600" indent="-228600">
              <a:buAutoNum type="alphaLcParenR"/>
            </a:pPr>
            <a:r>
              <a:rPr lang="is-IS" dirty="0"/>
              <a:t>better calibration </a:t>
            </a:r>
            <a:endParaRPr lang="en-US" baseline="0" dirty="0"/>
          </a:p>
          <a:p>
            <a:pPr marL="0" indent="0">
              <a:buNone/>
            </a:pPr>
            <a:r>
              <a:rPr lang="is-IS" dirty="0"/>
              <a:t>b) more precise reconstruction of fine scale ionospheric distortions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48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 Unicode MS"/>
              <a:cs typeface="Arial Unicode M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51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76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  <a:p>
            <a:endParaRPr lang="en-US" b="1" baseline="0" dirty="0"/>
          </a:p>
          <a:p>
            <a:endParaRPr lang="en-US" b="1" baseline="0" dirty="0"/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76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>
              <a:latin typeface="Arial Unicode MS"/>
              <a:cs typeface="Arial Unicode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27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>
              <a:latin typeface="Arial Unicode MS"/>
              <a:cs typeface="Arial Unicode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12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56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57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6800" y="670562"/>
            <a:ext cx="5262880" cy="2929890"/>
          </a:xfrm>
        </p:spPr>
        <p:txBody>
          <a:bodyPr anchor="b" anchorCtr="0"/>
          <a:lstStyle>
            <a:lvl1pPr algn="l">
              <a:defRPr b="0" i="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6800" y="4145280"/>
            <a:ext cx="5262880" cy="109728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400" b="0" i="0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0" indent="0" algn="l">
              <a:buNone/>
              <a:defRPr sz="2200" b="0" i="0">
                <a:solidFill>
                  <a:srgbClr val="000000"/>
                </a:solidFill>
                <a:latin typeface="Arial"/>
                <a:cs typeface="Arial"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</a:t>
            </a:r>
          </a:p>
          <a:p>
            <a:pPr lvl="1"/>
            <a:r>
              <a:rPr lang="en-AU" dirty="0" err="1"/>
              <a:t>Subsubtitle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560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32081"/>
            <a:ext cx="7670800" cy="650240"/>
          </a:xfrm>
        </p:spPr>
        <p:txBody>
          <a:bodyPr/>
          <a:lstStyle/>
          <a:p>
            <a:r>
              <a:rPr lang="en-AU" dirty="0"/>
              <a:t>Click to edit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in File &gt; 'Page Setup’ &gt; ‘Header/footer’)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707120" y="6583682"/>
            <a:ext cx="44704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bg1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33378" y="1158876"/>
            <a:ext cx="8586788" cy="5211763"/>
          </a:xfrm>
        </p:spPr>
        <p:txBody>
          <a:bodyPr/>
          <a:lstStyle/>
          <a:p>
            <a:pPr lvl="0"/>
            <a:r>
              <a:rPr lang="en-AU" dirty="0"/>
              <a:t>Click to edit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385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32081"/>
            <a:ext cx="7518400" cy="650240"/>
          </a:xfrm>
        </p:spPr>
        <p:txBody>
          <a:bodyPr/>
          <a:lstStyle/>
          <a:p>
            <a:r>
              <a:rPr lang="en-AU" dirty="0"/>
              <a:t>Click to edit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in File &gt; 'Page Setup’ &gt; ‘Header/footer’)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57200" y="1158241"/>
            <a:ext cx="4287520" cy="4967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CD0920"/>
                </a:solidFill>
              </a:defRPr>
            </a:lvl1pPr>
          </a:lstStyle>
          <a:p>
            <a:pPr lvl="0"/>
            <a:r>
              <a:rPr lang="en-AU" dirty="0"/>
              <a:t>Click to edit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886329" y="1158876"/>
            <a:ext cx="3881439" cy="49672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15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and Landscape Im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32081"/>
            <a:ext cx="7518400" cy="650240"/>
          </a:xfrm>
        </p:spPr>
        <p:txBody>
          <a:bodyPr/>
          <a:lstStyle/>
          <a:p>
            <a:r>
              <a:rPr lang="en-AU" dirty="0"/>
              <a:t>Click to edit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in File &gt; 'Page Setup’ &gt; ‘Header/footer’)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25121" y="1158876"/>
            <a:ext cx="8442643" cy="410400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5439" y="5414963"/>
            <a:ext cx="8442325" cy="1077912"/>
          </a:xfrm>
        </p:spPr>
        <p:txBody>
          <a:bodyPr/>
          <a:lstStyle>
            <a:lvl1pPr algn="ctr">
              <a:defRPr sz="2400"/>
            </a:lvl1pPr>
            <a:lvl2pPr algn="ctr">
              <a:defRPr/>
            </a:lvl2pPr>
            <a:lvl3pPr marL="0" indent="0" algn="ctr">
              <a:buNone/>
              <a:defRPr sz="2400"/>
            </a:lvl3pPr>
            <a:lvl4pPr marL="0" indent="0" algn="ctr">
              <a:buNone/>
              <a:defRPr sz="2400"/>
            </a:lvl4pPr>
            <a:lvl5pPr marL="0" indent="0" algn="ctr">
              <a:buNone/>
              <a:defRPr sz="2400"/>
            </a:lvl5pPr>
          </a:lstStyle>
          <a:p>
            <a:pPr lvl="0"/>
            <a:r>
              <a:rPr lang="en-AU" dirty="0"/>
              <a:t>Click to edit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314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6800" y="3850641"/>
            <a:ext cx="5262880" cy="833120"/>
          </a:xfrm>
        </p:spPr>
        <p:txBody>
          <a:bodyPr anchor="b" anchorCtr="0">
            <a:normAutofit/>
          </a:bodyPr>
          <a:lstStyle>
            <a:lvl1pPr algn="l">
              <a:defRPr sz="2800" b="0" i="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6800" y="4765041"/>
            <a:ext cx="5262880" cy="47752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 i="0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subtitle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606800" y="599442"/>
            <a:ext cx="5262563" cy="3159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87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 sz="4400">
                <a:solidFill>
                  <a:schemeClr val="dk1"/>
                </a:solidFill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Char char="•"/>
              <a:defRPr sz="3200">
                <a:solidFill>
                  <a:schemeClr val="dk1"/>
                </a:solidFill>
              </a:defRPr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Char char="–"/>
              <a:defRPr sz="2800">
                <a:solidFill>
                  <a:schemeClr val="dk1"/>
                </a:solidFill>
              </a:defRPr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Char char="•"/>
              <a:defRPr sz="2400">
                <a:solidFill>
                  <a:schemeClr val="dk1"/>
                </a:solidFill>
              </a:defRPr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Char char="–"/>
              <a:defRPr sz="2000">
                <a:solidFill>
                  <a:schemeClr val="dk1"/>
                </a:solidFill>
              </a:defRPr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Char char="»"/>
              <a:defRPr sz="2000">
                <a:solidFill>
                  <a:schemeClr val="dk1"/>
                </a:solidFill>
              </a:defRPr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Char char="•"/>
              <a:defRPr sz="2000">
                <a:solidFill>
                  <a:schemeClr val="dk1"/>
                </a:solidFill>
              </a:defRPr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Char char="•"/>
              <a:defRPr sz="2000">
                <a:solidFill>
                  <a:schemeClr val="dk1"/>
                </a:solidFill>
              </a:defRPr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Char char="•"/>
              <a:defRPr sz="2000">
                <a:solidFill>
                  <a:schemeClr val="dk1"/>
                </a:solidFill>
              </a:defRPr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457205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Presentation Title (Edit in File &gt; 'Page Setup’ &gt; ‘Header/footer’)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33921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9680" y="81281"/>
            <a:ext cx="751840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/>
              <a:t>Click to edit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8241"/>
            <a:ext cx="8310880" cy="4967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/>
              <a:t>Click to edit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2480" y="6573522"/>
            <a:ext cx="513588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Presentation Title (Edit in File &gt; 'Page Setup’ &gt; ‘Header/footer’)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73522"/>
            <a:ext cx="44704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48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2" r:id="rId3"/>
    <p:sldLayoutId id="2147483653" r:id="rId4"/>
    <p:sldLayoutId id="2147483651" r:id="rId5"/>
    <p:sldLayoutId id="2147483664" r:id="rId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800" b="1" i="0" kern="1200">
          <a:solidFill>
            <a:srgbClr val="CD0920"/>
          </a:solidFill>
          <a:latin typeface="Arial"/>
          <a:ea typeface="+mn-ea"/>
          <a:cs typeface="Arial"/>
        </a:defRPr>
      </a:lvl1pPr>
      <a:lvl2pPr marL="0" indent="0" algn="l" defTabSz="457200" rtl="0" eaLnBrk="1" latinLnBrk="0" hangingPunct="1">
        <a:spcBef>
          <a:spcPts val="0"/>
        </a:spcBef>
        <a:buFont typeface="Arial"/>
        <a:buNone/>
        <a:defRPr sz="2400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532800" indent="-228600" algn="l" defTabSz="457200" rtl="0" eaLnBrk="1" latinLnBrk="0" hangingPunct="1">
        <a:spcBef>
          <a:spcPts val="0"/>
        </a:spcBef>
        <a:buSzPct val="80000"/>
        <a:buFont typeface="Arial"/>
        <a:buChar char="•"/>
        <a:defRPr sz="24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846000" indent="-228600" algn="l" defTabSz="457200" rtl="0" eaLnBrk="1" latinLnBrk="0" hangingPunct="1">
        <a:spcBef>
          <a:spcPts val="0"/>
        </a:spcBef>
        <a:buSzPct val="80000"/>
        <a:buFont typeface="Arial"/>
        <a:buChar char="–"/>
        <a:defRPr sz="22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1339200" indent="-228600" algn="l" defTabSz="457200" rtl="0" eaLnBrk="1" latinLnBrk="0" hangingPunct="1">
        <a:spcBef>
          <a:spcPts val="0"/>
        </a:spcBef>
        <a:buSzPct val="80000"/>
        <a:buFont typeface="Arial"/>
        <a:buChar char="•"/>
        <a:defRPr sz="20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7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28.gif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gif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10" Type="http://schemas.openxmlformats.org/officeDocument/2006/relationships/image" Target="../media/image16.png"/><Relationship Id="rId4" Type="http://schemas.openxmlformats.org/officeDocument/2006/relationships/image" Target="../media/image10.gif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25.gif"/><Relationship Id="rId3" Type="http://schemas.microsoft.com/office/2007/relationships/media" Target="../media/media3.gif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24.png"/><Relationship Id="rId2" Type="http://schemas.openxmlformats.org/officeDocument/2006/relationships/video" Target="../media/media2.gif"/><Relationship Id="rId16" Type="http://schemas.openxmlformats.org/officeDocument/2006/relationships/image" Target="../media/image7.gif"/><Relationship Id="rId1" Type="http://schemas.microsoft.com/office/2007/relationships/media" Target="../media/media2.gif"/><Relationship Id="rId6" Type="http://schemas.openxmlformats.org/officeDocument/2006/relationships/video" Target="../media/media4.gif"/><Relationship Id="rId11" Type="http://schemas.openxmlformats.org/officeDocument/2006/relationships/image" Target="../media/image23.png"/><Relationship Id="rId5" Type="http://schemas.microsoft.com/office/2007/relationships/media" Target="../media/media4.gif"/><Relationship Id="rId15" Type="http://schemas.openxmlformats.org/officeDocument/2006/relationships/image" Target="../media/image6.gif"/><Relationship Id="rId10" Type="http://schemas.openxmlformats.org/officeDocument/2006/relationships/image" Target="../media/image22.png"/><Relationship Id="rId4" Type="http://schemas.openxmlformats.org/officeDocument/2006/relationships/video" Target="../media/media3.gif"/><Relationship Id="rId9" Type="http://schemas.openxmlformats.org/officeDocument/2006/relationships/image" Target="../media/image21.png"/><Relationship Id="rId1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43121-B5D7-70DF-1534-E1E7D3C2C2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6800" y="1615440"/>
            <a:ext cx="5262880" cy="1489264"/>
          </a:xfrm>
        </p:spPr>
        <p:txBody>
          <a:bodyPr/>
          <a:lstStyle/>
          <a:p>
            <a:r>
              <a:rPr lang="en-US" dirty="0"/>
              <a:t>ICRAR Contribution to RADIOBLOCKS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B6E84E-A15E-146C-A9FC-AA0988AEAC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6953" y="4145280"/>
            <a:ext cx="5957047" cy="1097280"/>
          </a:xfrm>
        </p:spPr>
        <p:txBody>
          <a:bodyPr>
            <a:normAutofit fontScale="92500" lnSpcReduction="10000"/>
          </a:bodyPr>
          <a:lstStyle/>
          <a:p>
            <a:r>
              <a:rPr lang="en-US" sz="1700" dirty="0"/>
              <a:t>Maria J. Rioja     ICRAR-UWA (Australia), OAN-IGN  (Spain)</a:t>
            </a:r>
          </a:p>
          <a:p>
            <a:endParaRPr lang="en-US" sz="1600" dirty="0"/>
          </a:p>
          <a:p>
            <a:r>
              <a:rPr lang="en-US" sz="1600" i="1" dirty="0"/>
              <a:t>In collaboration with </a:t>
            </a:r>
          </a:p>
          <a:p>
            <a:r>
              <a:rPr lang="en-US" sz="1600" i="1" dirty="0"/>
              <a:t>Richard Dodson ICRAR-UWA</a:t>
            </a:r>
          </a:p>
        </p:txBody>
      </p:sp>
    </p:spTree>
    <p:extLst>
      <p:ext uri="{BB962C8B-B14F-4D97-AF65-F5344CB8AC3E}">
        <p14:creationId xmlns:p14="http://schemas.microsoft.com/office/powerpoint/2010/main" val="3911076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856" y="313989"/>
            <a:ext cx="4015598" cy="5422823"/>
          </a:xfrm>
          <a:prstGeom prst="rect">
            <a:avLst/>
          </a:prstGeom>
        </p:spPr>
      </p:pic>
      <p:pic>
        <p:nvPicPr>
          <p:cNvPr id="7" name="Picture 6" descr="1212097000-dir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427" y="295846"/>
            <a:ext cx="4033741" cy="5447324"/>
          </a:xfrm>
          <a:prstGeom prst="rect">
            <a:avLst/>
          </a:prstGeom>
        </p:spPr>
      </p:pic>
      <p:pic>
        <p:nvPicPr>
          <p:cNvPr id="3" name="Picture 2" descr="1212876976-cat1_deeper-MFS-XX-image-dir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86" y="676507"/>
            <a:ext cx="4084968" cy="4618051"/>
          </a:xfrm>
          <a:prstGeom prst="rect">
            <a:avLst/>
          </a:prstGeom>
        </p:spPr>
      </p:pic>
      <p:pic>
        <p:nvPicPr>
          <p:cNvPr id="2" name="Picture 1" descr="1212876976-di_deeper-MFS-XX-image-dir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356" y="676460"/>
            <a:ext cx="4084970" cy="46180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18857" y="-716"/>
            <a:ext cx="851465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Arial Unicode MS"/>
                <a:cs typeface="Arial Unicode MS"/>
              </a:rPr>
              <a:t>Dir-1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4429" y="-73486"/>
            <a:ext cx="345576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2min MWA@~150 MHz DD images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33717" y="6610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Frame 15"/>
          <p:cNvSpPr/>
          <p:nvPr/>
        </p:nvSpPr>
        <p:spPr>
          <a:xfrm>
            <a:off x="-435429" y="685512"/>
            <a:ext cx="6972683" cy="4738752"/>
          </a:xfrm>
          <a:prstGeom prst="frame">
            <a:avLst/>
          </a:prstGeom>
          <a:solidFill>
            <a:schemeClr val="accent2">
              <a:alpha val="32000"/>
            </a:schemeClr>
          </a:solidFill>
          <a:ln w="3175" cap="flat" cmpd="sng">
            <a:solidFill>
              <a:schemeClr val="accent2">
                <a:lumMod val="60000"/>
                <a:lumOff val="40000"/>
                <a:alpha val="46000"/>
              </a:schemeClr>
            </a:solidFill>
            <a:rou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ame 16"/>
          <p:cNvSpPr/>
          <p:nvPr/>
        </p:nvSpPr>
        <p:spPr>
          <a:xfrm>
            <a:off x="6346430" y="295846"/>
            <a:ext cx="3166994" cy="4738752"/>
          </a:xfrm>
          <a:prstGeom prst="frame">
            <a:avLst/>
          </a:prstGeom>
          <a:solidFill>
            <a:schemeClr val="accent3">
              <a:lumMod val="75000"/>
              <a:alpha val="32000"/>
            </a:schemeClr>
          </a:solidFill>
          <a:ln w="3175" cap="flat" cmpd="sng">
            <a:solidFill>
              <a:schemeClr val="accent3">
                <a:alpha val="46000"/>
              </a:schemeClr>
            </a:solidFill>
            <a:rou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 descr="ion-120-1212876976-cat1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526" y="4327420"/>
            <a:ext cx="3389760" cy="2530580"/>
          </a:xfrm>
          <a:prstGeom prst="rect">
            <a:avLst/>
          </a:prstGeom>
        </p:spPr>
      </p:pic>
      <p:pic>
        <p:nvPicPr>
          <p:cNvPr id="15" name="Picture 14" descr="cat1-1212097000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36" y="4488689"/>
            <a:ext cx="3166994" cy="23752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80767" y="334572"/>
            <a:ext cx="1765102" cy="369332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“Good Weather”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53386" y="486832"/>
            <a:ext cx="1886041" cy="646331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LEAP calibration</a:t>
            </a:r>
          </a:p>
          <a:p>
            <a:r>
              <a:rPr lang="en-US" dirty="0">
                <a:solidFill>
                  <a:srgbClr val="FFFFFF"/>
                </a:solidFill>
              </a:rPr>
              <a:t>“Severe Weather”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7164" y="474040"/>
            <a:ext cx="2901568" cy="646331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Standard GLEAM  Calibration</a:t>
            </a:r>
          </a:p>
          <a:p>
            <a:r>
              <a:rPr lang="en-US" dirty="0">
                <a:solidFill>
                  <a:srgbClr val="FFFFFF"/>
                </a:solidFill>
              </a:rPr>
              <a:t>“Severe weather”</a:t>
            </a:r>
          </a:p>
        </p:txBody>
      </p:sp>
      <p:pic>
        <p:nvPicPr>
          <p:cNvPr id="1026" name="Picture 2" descr="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F1A4079C-E4C0-0F01-E322-7968A6C17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9" y="4210609"/>
            <a:ext cx="3500747" cy="263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5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C337-8AFA-E34F-8983-1A652B479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HOW IS THIS RELEVANT TO SKA-VLBI?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F9BCB-3CE0-254A-B3F1-E0DA4E8E6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65" y="1414966"/>
            <a:ext cx="7496735" cy="43992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AC4C3B-7F85-2742-9444-B611E98EBAA0}"/>
              </a:ext>
            </a:extLst>
          </p:cNvPr>
          <p:cNvSpPr txBox="1"/>
          <p:nvPr/>
        </p:nvSpPr>
        <p:spPr>
          <a:xfrm>
            <a:off x="1517580" y="5351878"/>
            <a:ext cx="8021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>
                <a:solidFill>
                  <a:schemeClr val="bg1"/>
                </a:solidFill>
              </a:rPr>
              <a:t>SKA-MID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24BF31-2FA7-0A4B-B875-0B652A3E0F7E}"/>
              </a:ext>
            </a:extLst>
          </p:cNvPr>
          <p:cNvSpPr txBox="1"/>
          <p:nvPr/>
        </p:nvSpPr>
        <p:spPr>
          <a:xfrm>
            <a:off x="4956810" y="5360670"/>
            <a:ext cx="8413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>
                <a:solidFill>
                  <a:schemeClr val="bg1"/>
                </a:solidFill>
              </a:rPr>
              <a:t>SKA-LOW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D6D6D6-4855-EF44-81DC-CD571AFB6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043748"/>
            <a:ext cx="6858000" cy="17318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C18942-147E-1F43-8577-E356EC065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2079" y="2863074"/>
            <a:ext cx="1376363" cy="13986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63DE07-A9E0-5F4E-939A-8FA0394BE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3846" y="2829070"/>
            <a:ext cx="1376363" cy="1376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6B7A82-7085-26B5-B4BF-9746FB751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65" y="1043748"/>
            <a:ext cx="7496735" cy="17318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3858D5-AECC-1348-F255-66B6A96F8AF9}"/>
              </a:ext>
            </a:extLst>
          </p:cNvPr>
          <p:cNvSpPr txBox="1"/>
          <p:nvPr/>
        </p:nvSpPr>
        <p:spPr>
          <a:xfrm>
            <a:off x="2806222" y="4867130"/>
            <a:ext cx="5132431" cy="507831"/>
          </a:xfrm>
          <a:prstGeom prst="rect">
            <a:avLst/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350">
                <a:solidFill>
                  <a:schemeClr val="bg1">
                    <a:lumMod val="85000"/>
                  </a:schemeClr>
                </a:solidFill>
              </a:rPr>
              <a:t>SKA: Mid-</a:t>
            </a:r>
            <a:r>
              <a:rPr lang="en-US" sz="1350" err="1">
                <a:solidFill>
                  <a:schemeClr val="bg1">
                    <a:lumMod val="85000"/>
                  </a:schemeClr>
                </a:solidFill>
              </a:rPr>
              <a:t>freq</a:t>
            </a:r>
            <a:r>
              <a:rPr lang="en-US" sz="1350">
                <a:solidFill>
                  <a:schemeClr val="bg1">
                    <a:lumMod val="85000"/>
                  </a:schemeClr>
                </a:solidFill>
              </a:rPr>
              <a:t> runs from 0.3 to 15GHz. ~200 13m dishes in Phase 1.</a:t>
            </a:r>
          </a:p>
          <a:p>
            <a:r>
              <a:rPr lang="en-US" sz="1350">
                <a:solidFill>
                  <a:schemeClr val="bg1">
                    <a:lumMod val="85000"/>
                  </a:schemeClr>
                </a:solidFill>
              </a:rPr>
              <a:t> SKA: Low-</a:t>
            </a:r>
            <a:r>
              <a:rPr lang="en-US" sz="1350" err="1">
                <a:solidFill>
                  <a:schemeClr val="bg1">
                    <a:lumMod val="85000"/>
                  </a:schemeClr>
                </a:solidFill>
              </a:rPr>
              <a:t>freq</a:t>
            </a:r>
            <a:r>
              <a:rPr lang="en-US" sz="1350">
                <a:solidFill>
                  <a:schemeClr val="bg1">
                    <a:lumMod val="85000"/>
                  </a:schemeClr>
                </a:solidFill>
              </a:rPr>
              <a:t> runs from 0.05 to 0.3GHz. ~500 35m stations in Phase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3684AA-0EA5-2AA5-FF4C-9B0666E8E0C0}"/>
              </a:ext>
            </a:extLst>
          </p:cNvPr>
          <p:cNvSpPr txBox="1"/>
          <p:nvPr/>
        </p:nvSpPr>
        <p:spPr>
          <a:xfrm>
            <a:off x="1517580" y="6221184"/>
            <a:ext cx="5978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Moving forwards towards SKA, highlight the relevance of LEAP</a:t>
            </a:r>
          </a:p>
        </p:txBody>
      </p:sp>
    </p:spTree>
    <p:extLst>
      <p:ext uri="{BB962C8B-B14F-4D97-AF65-F5344CB8AC3E}">
        <p14:creationId xmlns:p14="http://schemas.microsoft.com/office/powerpoint/2010/main" val="326015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F0C205-029B-6F49-B570-999604E93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80" y="1172798"/>
            <a:ext cx="6858000" cy="19737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6DF09D-F6D4-DB4C-BCA3-7119BCCF4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345622" y="1702385"/>
            <a:ext cx="549952" cy="4876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CFB7A7-952C-6743-80EF-82E250506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208828" y="1653232"/>
            <a:ext cx="274240" cy="6164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D68BD2-859D-C06B-0399-A76395114E75}"/>
              </a:ext>
            </a:extLst>
          </p:cNvPr>
          <p:cNvSpPr txBox="1"/>
          <p:nvPr/>
        </p:nvSpPr>
        <p:spPr>
          <a:xfrm>
            <a:off x="4849265" y="3616153"/>
            <a:ext cx="4146817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13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TECHNOLOGY</a:t>
            </a:r>
            <a:r>
              <a:rPr lang="en-US" sz="1350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sz="1350" b="1" dirty="0"/>
              <a:t>Multi Pixel Capability   </a:t>
            </a:r>
            <a:r>
              <a:rPr lang="en-US" sz="1350" dirty="0"/>
              <a:t>(for </a:t>
            </a:r>
            <a:r>
              <a:rPr lang="en-US" sz="1350" dirty="0" err="1"/>
              <a:t>MultiView</a:t>
            </a:r>
            <a:r>
              <a:rPr lang="en-US" sz="1350" dirty="0"/>
              <a:t> )</a:t>
            </a:r>
          </a:p>
          <a:p>
            <a:r>
              <a:rPr lang="en-US" sz="1350" dirty="0">
                <a:highlight>
                  <a:srgbClr val="FFFF00"/>
                </a:highlight>
              </a:rPr>
              <a:t>Multiple Tied Array Beams (TABs)</a:t>
            </a:r>
          </a:p>
          <a:p>
            <a:r>
              <a:rPr lang="en-US" sz="1350" dirty="0"/>
              <a:t>Subarray</a:t>
            </a:r>
          </a:p>
          <a:p>
            <a:endParaRPr lang="en-US" sz="13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740738-DD05-2E82-4A1F-796C388E11A0}"/>
              </a:ext>
            </a:extLst>
          </p:cNvPr>
          <p:cNvSpPr txBox="1"/>
          <p:nvPr/>
        </p:nvSpPr>
        <p:spPr>
          <a:xfrm>
            <a:off x="1573670" y="3188509"/>
            <a:ext cx="59415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VLBI with SKA requires a network of partner telescopes.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70F9FD-A565-5168-ACC8-460A6AB9CCA5}"/>
              </a:ext>
            </a:extLst>
          </p:cNvPr>
          <p:cNvSpPr txBox="1"/>
          <p:nvPr/>
        </p:nvSpPr>
        <p:spPr>
          <a:xfrm>
            <a:off x="1059180" y="5295135"/>
            <a:ext cx="747521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Engineering Change Proposal (PI Cristina Garcia-Miro, </a:t>
            </a:r>
            <a:r>
              <a:rPr lang="en-US" i="1" dirty="0" err="1">
                <a:solidFill>
                  <a:schemeClr val="tx2">
                    <a:lumMod val="75000"/>
                  </a:schemeClr>
                </a:solidFill>
              </a:rPr>
              <a:t>Zsolt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tx2">
                    <a:lumMod val="75000"/>
                  </a:schemeClr>
                </a:solidFill>
              </a:rPr>
              <a:t>Paragi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 +):</a:t>
            </a:r>
          </a:p>
          <a:p>
            <a:r>
              <a:rPr lang="en-US" u="sng" dirty="0">
                <a:solidFill>
                  <a:schemeClr val="tx2">
                    <a:lumMod val="75000"/>
                  </a:schemeClr>
                </a:solidFill>
              </a:rPr>
              <a:t>Multiple Tied-Array-Beams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u="sng" dirty="0">
                <a:solidFill>
                  <a:schemeClr val="tx2">
                    <a:lumMod val="75000"/>
                  </a:schemeClr>
                </a:solidFill>
              </a:rPr>
              <a:t>across the primary beam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0C3DE2-D417-2DC7-B58C-25316CC17F82}"/>
              </a:ext>
            </a:extLst>
          </p:cNvPr>
          <p:cNvSpPr txBox="1"/>
          <p:nvPr/>
        </p:nvSpPr>
        <p:spPr>
          <a:xfrm>
            <a:off x="1059180" y="4421135"/>
            <a:ext cx="642695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@300 MHz, SKA-Low, 40m stations,    Primary beamwidth ~ 1.4 deg</a:t>
            </a:r>
          </a:p>
          <a:p>
            <a:r>
              <a:rPr lang="en-US" dirty="0"/>
              <a:t> For VLBI, Tied-Array, </a:t>
            </a:r>
            <a:r>
              <a:rPr lang="en-US" dirty="0" err="1"/>
              <a:t>eg</a:t>
            </a:r>
            <a:r>
              <a:rPr lang="en-US" dirty="0"/>
              <a:t> 10km radius, Tied-Array-Beamwidth ~ 10”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9CD7C5-9527-99C9-DE86-35DCDE6D3D93}"/>
              </a:ext>
            </a:extLst>
          </p:cNvPr>
          <p:cNvSpPr txBox="1"/>
          <p:nvPr/>
        </p:nvSpPr>
        <p:spPr>
          <a:xfrm>
            <a:off x="1156447" y="3886200"/>
            <a:ext cx="2201372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Introduces DD effects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6FEC97D-1595-5ED6-E4FA-FCBAF7749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32081"/>
            <a:ext cx="7670800" cy="650240"/>
          </a:xfrm>
        </p:spPr>
        <p:txBody>
          <a:bodyPr>
            <a:normAutofit/>
          </a:bodyPr>
          <a:lstStyle/>
          <a:p>
            <a:r>
              <a:rPr lang="en-US" sz="2400" dirty="0"/>
              <a:t>HOW IS THIS RELEVANT TO SKA-VLBI?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1B8C72-1086-A9CB-6B69-17D996A70B32}"/>
              </a:ext>
            </a:extLst>
          </p:cNvPr>
          <p:cNvSpPr txBox="1"/>
          <p:nvPr/>
        </p:nvSpPr>
        <p:spPr>
          <a:xfrm>
            <a:off x="558860" y="878329"/>
            <a:ext cx="876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Both telescopes are equipped with VLBI capabilities. </a:t>
            </a:r>
            <a:r>
              <a:rPr lang="en-US" sz="1800" dirty="0"/>
              <a:t>SKA acts as a single tied-array element.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24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35504" y="343706"/>
            <a:ext cx="680576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0000"/>
                </a:solidFill>
                <a:latin typeface="Arial Unicode MS"/>
                <a:cs typeface="Arial Unicode MS"/>
              </a:rPr>
              <a:t>Towards SKA: </a:t>
            </a:r>
          </a:p>
          <a:p>
            <a:r>
              <a:rPr lang="en-US" sz="2100" dirty="0">
                <a:solidFill>
                  <a:srgbClr val="000000"/>
                </a:solidFill>
                <a:latin typeface="Arial Unicode MS"/>
                <a:cs typeface="Arial Unicode MS"/>
              </a:rPr>
              <a:t>Real Time DD Calibration for tied-array operations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4227" y="1406480"/>
            <a:ext cx="6702892" cy="1246495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3366FF"/>
                </a:solidFill>
                <a:latin typeface="Arial Unicode MS"/>
                <a:cs typeface="Arial Unicode MS"/>
              </a:rPr>
              <a:t>LEAP, as it does not need a sky-model, can provide a Real Time DD</a:t>
            </a:r>
          </a:p>
          <a:p>
            <a:r>
              <a:rPr lang="en-US" sz="1500" dirty="0">
                <a:solidFill>
                  <a:srgbClr val="3366FF"/>
                </a:solidFill>
                <a:latin typeface="Arial Unicode MS"/>
                <a:cs typeface="Arial Unicode MS"/>
              </a:rPr>
              <a:t>  solution directly from the correlator </a:t>
            </a:r>
            <a:r>
              <a:rPr lang="en-US" sz="1500" dirty="0" err="1">
                <a:solidFill>
                  <a:srgbClr val="3366FF"/>
                </a:solidFill>
                <a:latin typeface="Arial Unicode MS"/>
                <a:cs typeface="Arial Unicode MS"/>
              </a:rPr>
              <a:t>datastream</a:t>
            </a:r>
            <a:r>
              <a:rPr lang="en-US" sz="1500" dirty="0">
                <a:solidFill>
                  <a:srgbClr val="3366FF"/>
                </a:solidFill>
                <a:latin typeface="Arial Unicode MS"/>
                <a:cs typeface="Arial Unicode MS"/>
              </a:rPr>
              <a:t> for the tied-array operations.</a:t>
            </a:r>
          </a:p>
          <a:p>
            <a:endParaRPr lang="en-US" sz="1500" dirty="0">
              <a:solidFill>
                <a:srgbClr val="3366FF"/>
              </a:solidFill>
              <a:latin typeface="Arial Unicode MS"/>
              <a:cs typeface="Arial Unicode MS"/>
            </a:endParaRPr>
          </a:p>
          <a:p>
            <a:r>
              <a:rPr lang="en-US" sz="1500" dirty="0">
                <a:solidFill>
                  <a:srgbClr val="3366FF"/>
                </a:solidFill>
                <a:latin typeface="Arial Unicode MS"/>
                <a:cs typeface="Arial Unicode MS"/>
              </a:rPr>
              <a:t>SKA (particularly SKA-Low) will need such DD solutions to form tied-array beams for </a:t>
            </a:r>
            <a:r>
              <a:rPr lang="en-US" sz="1500" u="sng" dirty="0">
                <a:solidFill>
                  <a:srgbClr val="3366FF"/>
                </a:solidFill>
                <a:latin typeface="Arial Unicode MS"/>
                <a:cs typeface="Arial Unicode MS"/>
              </a:rPr>
              <a:t>VLBI and/or Pulsar projects</a:t>
            </a:r>
            <a:r>
              <a:rPr lang="en-US" sz="1500" dirty="0">
                <a:solidFill>
                  <a:srgbClr val="3366FF"/>
                </a:solidFill>
                <a:latin typeface="Arial Unicode MS"/>
                <a:cs typeface="Arial Unicode MS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59649" y="3085808"/>
            <a:ext cx="6157470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800000"/>
                </a:solidFill>
                <a:latin typeface="Arial Unicode MS"/>
                <a:cs typeface="Arial Unicode MS"/>
              </a:rPr>
              <a:t>Informal Inclusion along side YANDA team SKA SDP:</a:t>
            </a:r>
          </a:p>
          <a:p>
            <a:r>
              <a:rPr lang="en-US" sz="1500" b="1" dirty="0">
                <a:solidFill>
                  <a:srgbClr val="800000"/>
                </a:solidFill>
                <a:latin typeface="Arial Unicode MS"/>
                <a:cs typeface="Arial Unicode MS"/>
              </a:rPr>
              <a:t>   Full inclusion is under discussion</a:t>
            </a:r>
          </a:p>
          <a:p>
            <a:endParaRPr lang="en-US" sz="1500" b="1" dirty="0">
              <a:solidFill>
                <a:srgbClr val="800000"/>
              </a:solidFill>
              <a:latin typeface="Arial Unicode MS"/>
              <a:cs typeface="Arial Unicode MS"/>
            </a:endParaRPr>
          </a:p>
          <a:p>
            <a:r>
              <a:rPr lang="en-US" sz="1500" dirty="0">
                <a:solidFill>
                  <a:srgbClr val="800000"/>
                </a:solidFill>
                <a:latin typeface="Arial Unicode MS"/>
                <a:cs typeface="Arial Unicode MS"/>
              </a:rPr>
              <a:t>ICRAR-Data Intensive Astronomy (DIA, Australia) developed a </a:t>
            </a:r>
            <a:r>
              <a:rPr lang="en-US" sz="1500" i="1" dirty="0">
                <a:solidFill>
                  <a:srgbClr val="800000"/>
                </a:solidFill>
                <a:latin typeface="Arial Unicode MS"/>
                <a:cs typeface="Arial Unicode MS"/>
              </a:rPr>
              <a:t>Stream-input, Parallel, GPU-based</a:t>
            </a:r>
            <a:r>
              <a:rPr lang="en-US" sz="1500" dirty="0">
                <a:solidFill>
                  <a:srgbClr val="800000"/>
                </a:solidFill>
                <a:latin typeface="Arial Unicode MS"/>
                <a:cs typeface="Arial Unicode MS"/>
              </a:rPr>
              <a:t>, </a:t>
            </a:r>
            <a:r>
              <a:rPr lang="en-US" sz="1500" b="1" dirty="0">
                <a:solidFill>
                  <a:schemeClr val="accent6">
                    <a:lumMod val="75000"/>
                  </a:schemeClr>
                </a:solidFill>
                <a:latin typeface="Arial Unicode MS"/>
                <a:cs typeface="Arial Unicode MS"/>
              </a:rPr>
              <a:t>LEAP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 Unicode MS"/>
                <a:cs typeface="Arial Unicode MS"/>
              </a:rPr>
              <a:t> calibration application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 Unicode MS"/>
                <a:cs typeface="Arial Unicode MS"/>
                <a:sym typeface="Wingdings" pitchFamily="2" charset="2"/>
              </a:rPr>
              <a:t>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 Unicode MS"/>
                <a:cs typeface="Arial Unicode MS"/>
              </a:rPr>
              <a:t>(LEAP-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Arial Unicode MS"/>
                <a:cs typeface="Arial Unicode MS"/>
              </a:rPr>
              <a:t>ACCelerator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 Unicode MS"/>
                <a:cs typeface="Arial Unicode MS"/>
              </a:rPr>
              <a:t>)</a:t>
            </a:r>
            <a:endParaRPr lang="en-US" sz="1500" dirty="0">
              <a:solidFill>
                <a:srgbClr val="800000"/>
              </a:solidFill>
              <a:latin typeface="Arial Unicode MS"/>
              <a:cs typeface="Arial Unicode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5475" y="5550029"/>
            <a:ext cx="1733167" cy="25391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50">
                <a:latin typeface="Arial Unicode MS"/>
                <a:cs typeface="Arial Unicode MS"/>
              </a:rPr>
              <a:t>YANDA (ICRAR/CSIRO)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3864" y="5728604"/>
            <a:ext cx="3961341" cy="25391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50">
                <a:latin typeface="Arial Unicode MS"/>
                <a:cs typeface="Arial Unicode MS"/>
              </a:rPr>
              <a:t>LEAP GPU Version (</a:t>
            </a:r>
            <a:r>
              <a:rPr lang="en-US" sz="1050" u="sng">
                <a:solidFill>
                  <a:srgbClr val="3366FF"/>
                </a:solidFill>
                <a:latin typeface="Arial Unicode MS"/>
                <a:cs typeface="Arial Unicode MS"/>
              </a:rPr>
              <a:t>https://</a:t>
            </a:r>
            <a:r>
              <a:rPr lang="en-US" sz="1050" u="sng" err="1">
                <a:solidFill>
                  <a:srgbClr val="3366FF"/>
                </a:solidFill>
                <a:latin typeface="Arial Unicode MS"/>
                <a:cs typeface="Arial Unicode MS"/>
              </a:rPr>
              <a:t>github.com</a:t>
            </a:r>
            <a:r>
              <a:rPr lang="en-US" sz="1050" u="sng">
                <a:solidFill>
                  <a:srgbClr val="3366FF"/>
                </a:solidFill>
                <a:latin typeface="Arial Unicode MS"/>
                <a:cs typeface="Arial Unicode MS"/>
              </a:rPr>
              <a:t>/ICRAR/leap-accelerate</a:t>
            </a:r>
            <a:r>
              <a:rPr lang="en-US" sz="1050">
                <a:latin typeface="Arial Unicode MS"/>
                <a:cs typeface="Arial Unicode MS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459798" y="3559015"/>
            <a:ext cx="1608133" cy="30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350">
                <a:latin typeface="Arial Unicode MS"/>
                <a:cs typeface="Arial Unicode MS"/>
              </a:rPr>
              <a:t>Work in Progress: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3000" y="4754576"/>
            <a:ext cx="6858000" cy="553998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r>
              <a:rPr lang="en-US" sz="1500" dirty="0">
                <a:latin typeface="Arial Unicode MS"/>
                <a:cs typeface="Arial Unicode MS"/>
              </a:rPr>
              <a:t>ALSO could provide a real time monitoring of the ionospheric conditions out of the correlator. I.e. A Real-Time Ionospheric Seeing Monitor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5550028"/>
            <a:ext cx="6858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F412A3B-A7AB-281B-6E86-B622ABF6910E}"/>
              </a:ext>
            </a:extLst>
          </p:cNvPr>
          <p:cNvSpPr txBox="1"/>
          <p:nvPr/>
        </p:nvSpPr>
        <p:spPr>
          <a:xfrm>
            <a:off x="-20439" y="6905912"/>
            <a:ext cx="793755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SKA-Low vs MWA:</a:t>
            </a:r>
          </a:p>
          <a:p>
            <a:r>
              <a:rPr lang="en-US" dirty="0"/>
              <a:t>SKA instantaneous BW 300 MHz (vs. 30 MHz for MWA); can have longer baselines; </a:t>
            </a:r>
          </a:p>
          <a:p>
            <a:r>
              <a:rPr lang="en-US" dirty="0"/>
              <a:t>SKA Field-of-view smaller; much higher sensitivity</a:t>
            </a:r>
          </a:p>
        </p:txBody>
      </p:sp>
    </p:spTree>
    <p:extLst>
      <p:ext uri="{BB962C8B-B14F-4D97-AF65-F5344CB8AC3E}">
        <p14:creationId xmlns:p14="http://schemas.microsoft.com/office/powerpoint/2010/main" val="1204203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A71D4-F185-55C8-1413-8265541DA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162" y="3385142"/>
            <a:ext cx="7886700" cy="2312580"/>
          </a:xfrm>
          <a:ln>
            <a:solidFill>
              <a:schemeClr val="tx1"/>
            </a:solidFill>
          </a:ln>
        </p:spPr>
        <p:txBody>
          <a:bodyPr vert="horz" lIns="68580" tIns="34290" rIns="68580" bIns="34290" rtlCol="0" anchor="t" anchorCtr="0"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LONG TERM PROJECT AIMs: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900" dirty="0">
                <a:solidFill>
                  <a:srgbClr val="FF0000"/>
                </a:solidFill>
              </a:rPr>
              <a:t>DEMONSTRATE FEASIBILITY OF LEAP FOR SKA Tied Array Beams (TABs) performance  i.e. Real Time Direction Dependent </a:t>
            </a:r>
            <a:r>
              <a:rPr lang="en-US" sz="2900" dirty="0" err="1">
                <a:solidFill>
                  <a:srgbClr val="FF0000"/>
                </a:solidFill>
              </a:rPr>
              <a:t>CALibration</a:t>
            </a:r>
            <a:r>
              <a:rPr lang="en-US" sz="2900" dirty="0">
                <a:solidFill>
                  <a:srgbClr val="FF0000"/>
                </a:solidFill>
              </a:rPr>
              <a:t>  (RCAL-DD)</a:t>
            </a:r>
          </a:p>
          <a:p>
            <a:pPr marL="0" indent="0">
              <a:buNone/>
            </a:pPr>
            <a:endParaRPr lang="en-US" sz="2900" dirty="0">
              <a:solidFill>
                <a:srgbClr val="FF0000"/>
              </a:solidFill>
              <a:ea typeface="Calibri"/>
              <a:cs typeface="Calibri"/>
            </a:endParaRPr>
          </a:p>
          <a:p>
            <a:r>
              <a:rPr lang="en-US" sz="2900" dirty="0">
                <a:solidFill>
                  <a:srgbClr val="FF0000"/>
                </a:solidFill>
              </a:rPr>
              <a:t>CHARACTERIZE LEAP-ACC (accelerator) FOR THE ABOVE</a:t>
            </a:r>
          </a:p>
          <a:p>
            <a:pPr marL="203200" indent="0">
              <a:buNone/>
            </a:pPr>
            <a:endParaRPr lang="en-US" sz="2900" dirty="0"/>
          </a:p>
          <a:p>
            <a:r>
              <a:rPr lang="en-US" sz="2900" dirty="0"/>
              <a:t>PREPARE INTEGRATION INTO SKA PIPELINES (i.e. </a:t>
            </a:r>
            <a:r>
              <a:rPr lang="en-US" sz="2900" dirty="0" err="1"/>
              <a:t>DALiuGE</a:t>
            </a:r>
            <a:r>
              <a:rPr lang="en-US" sz="2900" dirty="0"/>
              <a:t>, &amp; RCAL-DI)</a:t>
            </a:r>
            <a:endParaRPr lang="en-US" sz="2900" dirty="0"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7B5C74-35F7-0411-0833-986C89BED924}"/>
              </a:ext>
            </a:extLst>
          </p:cNvPr>
          <p:cNvSpPr txBox="1"/>
          <p:nvPr/>
        </p:nvSpPr>
        <p:spPr>
          <a:xfrm>
            <a:off x="2071112" y="184144"/>
            <a:ext cx="5476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Current status of LEAP-ACC for SKA project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DEF968-3583-6569-8BC7-56AF6A6C56BF}"/>
              </a:ext>
            </a:extLst>
          </p:cNvPr>
          <p:cNvSpPr txBox="1"/>
          <p:nvPr/>
        </p:nvSpPr>
        <p:spPr>
          <a:xfrm>
            <a:off x="273070" y="1658525"/>
            <a:ext cx="8278884" cy="1454244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</a:rPr>
              <a:t>The SKA correlator outputs must include the sum of the voltages for a pointing direction (tied-array-beam, TAB).</a:t>
            </a:r>
            <a:endParaRPr lang="en-US" dirty="0">
              <a:highlight>
                <a:srgbClr val="FFFF00"/>
              </a:highlight>
              <a:ea typeface="Calibri"/>
              <a:cs typeface="Calibri"/>
            </a:endParaRPr>
          </a:p>
          <a:p>
            <a:pPr algn="ctr"/>
            <a:r>
              <a:rPr lang="en-US" dirty="0">
                <a:highlight>
                  <a:srgbClr val="FFFF00"/>
                </a:highlight>
                <a:ea typeface="Calibri"/>
                <a:cs typeface="Calibri"/>
              </a:rPr>
              <a:t>This is for the pulsar and VLBI projects.</a:t>
            </a:r>
          </a:p>
          <a:p>
            <a:pPr algn="ctr"/>
            <a:r>
              <a:rPr lang="en-US" dirty="0">
                <a:highlight>
                  <a:srgbClr val="FFFF00"/>
                </a:highlight>
                <a:ea typeface="Calibri"/>
                <a:cs typeface="Calibri"/>
              </a:rPr>
              <a:t>It requires the DD atmospheric effects over the array to be removed, </a:t>
            </a:r>
          </a:p>
          <a:p>
            <a:pPr algn="ctr"/>
            <a:r>
              <a:rPr lang="en-US" dirty="0">
                <a:highlight>
                  <a:srgbClr val="FFFF00"/>
                </a:highlight>
                <a:ea typeface="Calibri"/>
                <a:cs typeface="Calibri"/>
              </a:rPr>
              <a:t>in real time, for any arbitrary line of sight</a:t>
            </a:r>
            <a:endParaRPr lang="en-US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38A4FB-F8F0-F46F-4098-0FB63C80A0F3}"/>
              </a:ext>
            </a:extLst>
          </p:cNvPr>
          <p:cNvSpPr txBox="1"/>
          <p:nvPr/>
        </p:nvSpPr>
        <p:spPr>
          <a:xfrm>
            <a:off x="274296" y="1039904"/>
            <a:ext cx="8278884" cy="34624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</a:rPr>
              <a:t>Requirement: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787209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9901E05-4539-5E46-9203-6686950F107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179513-B038-E663-BE6B-DAE17ED49F8A}"/>
              </a:ext>
            </a:extLst>
          </p:cNvPr>
          <p:cNvSpPr txBox="1"/>
          <p:nvPr/>
        </p:nvSpPr>
        <p:spPr>
          <a:xfrm>
            <a:off x="332756" y="1420759"/>
            <a:ext cx="8566865" cy="46397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68580" tIns="34290" rIns="68580" bIns="34290" rtlCol="0" anchor="t">
            <a:spAutoFit/>
          </a:bodyPr>
          <a:lstStyle/>
          <a:p>
            <a:pPr marL="257175" indent="-257175">
              <a:buFont typeface="Arial" panose="020F0302020204030204"/>
              <a:buChar char="•"/>
            </a:pPr>
            <a:r>
              <a:rPr lang="en-US" sz="1350" u="sng" dirty="0"/>
              <a:t>DESIGN PROJECT </a:t>
            </a:r>
            <a:r>
              <a:rPr lang="en-US" sz="1350" dirty="0"/>
              <a:t>&amp; </a:t>
            </a:r>
            <a:r>
              <a:rPr lang="en-US" sz="1350" u="sng" dirty="0"/>
              <a:t>COMPARE LEAP-ACC with previous LEAP-CASA using  MWA DATA </a:t>
            </a:r>
            <a:r>
              <a:rPr lang="en-US" sz="1350" dirty="0"/>
              <a:t>                             </a:t>
            </a:r>
            <a:r>
              <a:rPr lang="en-US" sz="1350" i="1" dirty="0"/>
              <a:t>(Sept-Dec 2023) </a:t>
            </a:r>
            <a:endParaRPr lang="en-US" sz="1350" i="1" dirty="0">
              <a:ea typeface="Calibri" panose="020F0502020204030204"/>
              <a:cs typeface="Calibri" panose="020F0502020204030204"/>
            </a:endParaRPr>
          </a:p>
          <a:p>
            <a:r>
              <a:rPr lang="en-US" sz="1350" dirty="0"/>
              <a:t>Conclusions: leap-acc reproduces leap-casa, with a phase slope across the array. </a:t>
            </a:r>
          </a:p>
          <a:p>
            <a:r>
              <a:rPr lang="en-US" sz="1350" dirty="0"/>
              <a:t>Believe that rotation deficient for MWA data due to reference point. It works for synthetic datasets.</a:t>
            </a:r>
            <a:r>
              <a:rPr lang="en-US" sz="1350" dirty="0">
                <a:cs typeface="Calibri"/>
              </a:rPr>
              <a:t> </a:t>
            </a:r>
            <a:r>
              <a:rPr lang="en-US" sz="1350" dirty="0"/>
              <a:t>Made some changes:</a:t>
            </a:r>
            <a:endParaRPr lang="en-US" sz="1350" dirty="0">
              <a:ea typeface="Calibri"/>
              <a:cs typeface="Calibri"/>
            </a:endParaRPr>
          </a:p>
          <a:p>
            <a:r>
              <a:rPr lang="en-US" sz="1350" dirty="0"/>
              <a:t>Baseline filtering needs revising. Equipped with many new features as required. </a:t>
            </a:r>
          </a:p>
          <a:p>
            <a:endParaRPr lang="en-US" sz="1350" dirty="0">
              <a:solidFill>
                <a:srgbClr val="0070C0"/>
              </a:solidFill>
              <a:ea typeface="Calibri" panose="020F0502020204030204"/>
              <a:cs typeface="Calibri" panose="020F0502020204030204"/>
            </a:endParaRPr>
          </a:p>
          <a:p>
            <a:endParaRPr lang="en-US" sz="1350" dirty="0">
              <a:solidFill>
                <a:srgbClr val="0070C0"/>
              </a:solidFill>
              <a:ea typeface="Calibri" panose="020F0502020204030204"/>
              <a:cs typeface="Calibri" panose="020F0502020204030204"/>
            </a:endParaRPr>
          </a:p>
          <a:p>
            <a:endParaRPr lang="en-US" sz="1350" dirty="0">
              <a:solidFill>
                <a:srgbClr val="0070C0"/>
              </a:solidFill>
              <a:ea typeface="Calibri" panose="020F0502020204030204"/>
              <a:cs typeface="Calibri" panose="020F0502020204030204"/>
            </a:endParaRPr>
          </a:p>
          <a:p>
            <a:endParaRPr lang="en-US" sz="1350" dirty="0">
              <a:solidFill>
                <a:srgbClr val="0070C0"/>
              </a:solidFill>
              <a:ea typeface="Calibri" panose="020F0502020204030204"/>
              <a:cs typeface="Calibri" panose="020F0502020204030204"/>
            </a:endParaRPr>
          </a:p>
          <a:p>
            <a:endParaRPr lang="en-US" sz="1350" dirty="0">
              <a:solidFill>
                <a:srgbClr val="0070C0"/>
              </a:solidFill>
              <a:ea typeface="Calibri" panose="020F0502020204030204"/>
              <a:cs typeface="Calibri" panose="020F0502020204030204"/>
            </a:endParaRPr>
          </a:p>
          <a:p>
            <a:endParaRPr lang="en-US" sz="1350" dirty="0">
              <a:solidFill>
                <a:srgbClr val="0070C0"/>
              </a:solidFill>
              <a:ea typeface="Calibri" panose="020F0502020204030204"/>
              <a:cs typeface="Calibri" panose="020F0502020204030204"/>
            </a:endParaRPr>
          </a:p>
          <a:p>
            <a:endParaRPr lang="en-US" sz="1350" dirty="0">
              <a:solidFill>
                <a:srgbClr val="0070C0"/>
              </a:solidFill>
              <a:ea typeface="Calibri" panose="020F0502020204030204"/>
              <a:cs typeface="Calibri" panose="020F0502020204030204"/>
            </a:endParaRPr>
          </a:p>
          <a:p>
            <a:endParaRPr lang="en-US" sz="1350" dirty="0">
              <a:solidFill>
                <a:srgbClr val="0070C0"/>
              </a:solidFill>
              <a:ea typeface="Calibri" panose="020F0502020204030204"/>
              <a:cs typeface="Calibri" panose="020F0502020204030204"/>
            </a:endParaRPr>
          </a:p>
          <a:p>
            <a:endParaRPr lang="en-US" sz="1350" dirty="0">
              <a:solidFill>
                <a:srgbClr val="0070C0"/>
              </a:solidFill>
              <a:ea typeface="Calibri" panose="020F0502020204030204"/>
              <a:cs typeface="Calibri" panose="020F0502020204030204"/>
            </a:endParaRPr>
          </a:p>
          <a:p>
            <a:endParaRPr lang="en-US" sz="1350" dirty="0">
              <a:solidFill>
                <a:srgbClr val="0070C0"/>
              </a:solidFill>
              <a:ea typeface="Calibri" panose="020F0502020204030204"/>
              <a:cs typeface="Calibri" panose="020F0502020204030204"/>
            </a:endParaRPr>
          </a:p>
          <a:p>
            <a:endParaRPr lang="en-US" sz="1350" dirty="0">
              <a:solidFill>
                <a:srgbClr val="0070C0"/>
              </a:solidFill>
              <a:ea typeface="Calibri" panose="020F0502020204030204"/>
              <a:cs typeface="Calibri" panose="020F0502020204030204"/>
            </a:endParaRPr>
          </a:p>
          <a:p>
            <a:endParaRPr lang="en-US" sz="1350" dirty="0">
              <a:solidFill>
                <a:srgbClr val="0070C0"/>
              </a:solidFill>
              <a:ea typeface="Calibri" panose="020F0502020204030204"/>
              <a:cs typeface="Calibri" panose="020F0502020204030204"/>
            </a:endParaRPr>
          </a:p>
          <a:p>
            <a:endParaRPr lang="en-US" sz="1350" dirty="0">
              <a:solidFill>
                <a:srgbClr val="0070C0"/>
              </a:solidFill>
              <a:ea typeface="Calibri" panose="020F0502020204030204"/>
              <a:cs typeface="Calibri" panose="020F0502020204030204"/>
            </a:endParaRPr>
          </a:p>
          <a:p>
            <a:endParaRPr lang="en-US" sz="1350" dirty="0">
              <a:solidFill>
                <a:srgbClr val="0070C0"/>
              </a:solidFill>
              <a:ea typeface="Calibri" panose="020F0502020204030204"/>
              <a:cs typeface="Calibri" panose="020F0502020204030204"/>
            </a:endParaRPr>
          </a:p>
          <a:p>
            <a:endParaRPr lang="en-US" sz="1350" dirty="0">
              <a:solidFill>
                <a:srgbClr val="0070C0"/>
              </a:solidFill>
              <a:ea typeface="Calibri" panose="020F0502020204030204"/>
              <a:cs typeface="Calibri" panose="020F0502020204030204"/>
            </a:endParaRPr>
          </a:p>
          <a:p>
            <a:endParaRPr lang="en-US" sz="1350" dirty="0">
              <a:solidFill>
                <a:srgbClr val="0070C0"/>
              </a:solidFill>
              <a:ea typeface="Calibri" panose="020F0502020204030204"/>
              <a:cs typeface="Calibri" panose="020F0502020204030204"/>
            </a:endParaRPr>
          </a:p>
          <a:p>
            <a:endParaRPr lang="en-US" sz="1350" dirty="0">
              <a:solidFill>
                <a:srgbClr val="0070C0"/>
              </a:solidFill>
              <a:ea typeface="Calibri" panose="020F0502020204030204"/>
              <a:cs typeface="Calibri" panose="020F0502020204030204"/>
            </a:endParaRPr>
          </a:p>
          <a:p>
            <a:endParaRPr lang="en-US" sz="1350" dirty="0">
              <a:solidFill>
                <a:srgbClr val="FF0000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36B90A-CB0C-B5FE-D250-0D70216D22AD}"/>
              </a:ext>
            </a:extLst>
          </p:cNvPr>
          <p:cNvSpPr txBox="1"/>
          <p:nvPr/>
        </p:nvSpPr>
        <p:spPr>
          <a:xfrm>
            <a:off x="5731329" y="341267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37C62-577D-3F6D-A0EC-81B395A1786F}"/>
              </a:ext>
            </a:extLst>
          </p:cNvPr>
          <p:cNvSpPr txBox="1"/>
          <p:nvPr/>
        </p:nvSpPr>
        <p:spPr>
          <a:xfrm>
            <a:off x="2519916" y="1017573"/>
            <a:ext cx="2378600" cy="276999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r>
              <a:rPr lang="en-US" sz="1350" dirty="0"/>
              <a:t>Overview/</a:t>
            </a:r>
            <a:r>
              <a:rPr lang="en-US" sz="1350" i="1" dirty="0"/>
              <a:t>Timeline</a:t>
            </a:r>
            <a:r>
              <a:rPr lang="en-US" sz="1350" dirty="0"/>
              <a:t>/Conclusions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A4A9AE-8C16-953F-913E-9CAC509239FA}"/>
              </a:ext>
            </a:extLst>
          </p:cNvPr>
          <p:cNvSpPr txBox="1"/>
          <p:nvPr/>
        </p:nvSpPr>
        <p:spPr>
          <a:xfrm>
            <a:off x="339944" y="2336452"/>
            <a:ext cx="6332311" cy="276999"/>
          </a:xfrm>
          <a:prstGeom prst="rect">
            <a:avLst/>
          </a:prstGeom>
          <a:solidFill>
            <a:schemeClr val="bg1"/>
          </a:solidFill>
        </p:spPr>
        <p:txBody>
          <a:bodyPr wrap="none" lIns="68580" tIns="34290" rIns="68580" bIns="34290" rtlCol="0" anchor="t">
            <a:spAutoFit/>
          </a:bodyPr>
          <a:lstStyle/>
          <a:p>
            <a:r>
              <a:rPr lang="en-US" sz="1350" u="sng"/>
              <a:t>My take on SKA requirements adapted to this project:</a:t>
            </a:r>
            <a:r>
              <a:rPr lang="en-US" sz="1350"/>
              <a:t>                                                               </a:t>
            </a:r>
          </a:p>
        </p:txBody>
      </p:sp>
      <p:pic>
        <p:nvPicPr>
          <p:cNvPr id="7" name="Picture 6" descr="A rainbow colored rectangle with numbers and lines&#10;&#10;Description automatically generated">
            <a:extLst>
              <a:ext uri="{FF2B5EF4-FFF2-40B4-BE49-F238E27FC236}">
                <a16:creationId xmlns:a16="http://schemas.microsoft.com/office/drawing/2014/main" id="{4C775A68-76BF-38DC-D2A4-5FF0EA792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08" y="3772819"/>
            <a:ext cx="3056803" cy="2077058"/>
          </a:xfrm>
          <a:prstGeom prst="rect">
            <a:avLst/>
          </a:prstGeom>
        </p:spPr>
      </p:pic>
      <p:pic>
        <p:nvPicPr>
          <p:cNvPr id="9" name="Picture 8" descr="A colorful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583E25E1-2ADA-A224-55CE-A6C54B443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686" y="3929115"/>
            <a:ext cx="2479851" cy="1880853"/>
          </a:xfrm>
          <a:prstGeom prst="rect">
            <a:avLst/>
          </a:prstGeom>
        </p:spPr>
      </p:pic>
      <p:pic>
        <p:nvPicPr>
          <p:cNvPr id="11" name="Picture 10" descr="A graph with green and blue lines&#10;&#10;Description automatically generated">
            <a:extLst>
              <a:ext uri="{FF2B5EF4-FFF2-40B4-BE49-F238E27FC236}">
                <a16:creationId xmlns:a16="http://schemas.microsoft.com/office/drawing/2014/main" id="{FC52128E-D953-D9CA-95DE-A759A400B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328" y="3536219"/>
            <a:ext cx="2879706" cy="21744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4C6D04-3B47-DEC9-EF3C-48D4C286703C}"/>
              </a:ext>
            </a:extLst>
          </p:cNvPr>
          <p:cNvSpPr txBox="1"/>
          <p:nvPr/>
        </p:nvSpPr>
        <p:spPr>
          <a:xfrm>
            <a:off x="5973868" y="5515420"/>
            <a:ext cx="2837377" cy="715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AU" sz="1350">
                <a:solidFill>
                  <a:srgbClr val="222222"/>
                </a:solidFill>
                <a:latin typeface="Arial" panose="020B0604020202020204" pitchFamily="34" charset="0"/>
              </a:rPr>
              <a:t>a plot of the phases (y-axis) </a:t>
            </a:r>
          </a:p>
          <a:p>
            <a:r>
              <a:rPr lang="en-AU" sz="1350">
                <a:solidFill>
                  <a:srgbClr val="222222"/>
                </a:solidFill>
                <a:latin typeface="Arial" panose="020B0604020202020204" pitchFamily="34" charset="0"/>
              </a:rPr>
              <a:t>versus antenna number id. (x-axis) </a:t>
            </a:r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24DF38-4580-FC01-2636-6BD2FCEC9F25}"/>
              </a:ext>
            </a:extLst>
          </p:cNvPr>
          <p:cNvSpPr txBox="1"/>
          <p:nvPr/>
        </p:nvSpPr>
        <p:spPr>
          <a:xfrm>
            <a:off x="339943" y="2613919"/>
            <a:ext cx="7393755" cy="11079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68580" tIns="34290" rIns="68580" bIns="34290" rtlCol="0" anchor="t">
            <a:spAutoFit/>
          </a:bodyPr>
          <a:lstStyle/>
          <a:p>
            <a:r>
              <a:rPr lang="en-US" sz="1350" dirty="0"/>
              <a:t>0)   PERFORMANCE OF LEAP-ACC vs. LEAP-CASA</a:t>
            </a:r>
          </a:p>
          <a:p>
            <a:pPr marL="257175" indent="-257175">
              <a:buAutoNum type="arabicParenR"/>
            </a:pPr>
            <a:r>
              <a:rPr lang="en-US" sz="1350" dirty="0">
                <a:solidFill>
                  <a:srgbClr val="FF0000"/>
                </a:solidFill>
              </a:rPr>
              <a:t>MUST DELIVER THE COHERENCE LOSS REQUIREMENTS FOR SKA-TABS. (</a:t>
            </a:r>
            <a:r>
              <a:rPr lang="en-US" sz="1350" dirty="0" err="1">
                <a:solidFill>
                  <a:srgbClr val="FF0000"/>
                </a:solidFill>
              </a:rPr>
              <a:t>ie</a:t>
            </a:r>
            <a:r>
              <a:rPr lang="en-US" sz="1350" dirty="0">
                <a:solidFill>
                  <a:srgbClr val="FF0000"/>
                </a:solidFill>
              </a:rPr>
              <a:t> </a:t>
            </a:r>
            <a:r>
              <a:rPr lang="en-US" sz="1350" b="1" dirty="0">
                <a:solidFill>
                  <a:srgbClr val="FF0000"/>
                </a:solidFill>
              </a:rPr>
              <a:t>ACCURATE</a:t>
            </a:r>
            <a:r>
              <a:rPr lang="en-US" sz="1350" dirty="0">
                <a:solidFill>
                  <a:srgbClr val="FF0000"/>
                </a:solidFill>
              </a:rPr>
              <a:t>) </a:t>
            </a:r>
          </a:p>
          <a:p>
            <a:pPr marL="257175" indent="-257175">
              <a:buAutoNum type="arabicParenR"/>
            </a:pPr>
            <a:r>
              <a:rPr lang="en-US" sz="1350" dirty="0">
                <a:solidFill>
                  <a:srgbClr val="00B050"/>
                </a:solidFill>
              </a:rPr>
              <a:t> MUST DELIVER THE SPEED PROCESSING REQUIRED FOR SKA-TABs   (</a:t>
            </a:r>
            <a:r>
              <a:rPr lang="en-US" sz="1350" dirty="0" err="1">
                <a:solidFill>
                  <a:srgbClr val="00B050"/>
                </a:solidFill>
              </a:rPr>
              <a:t>ie</a:t>
            </a:r>
            <a:r>
              <a:rPr lang="en-US" sz="1350" dirty="0">
                <a:solidFill>
                  <a:srgbClr val="00B050"/>
                </a:solidFill>
              </a:rPr>
              <a:t> </a:t>
            </a:r>
            <a:r>
              <a:rPr lang="en-US" sz="1350" b="1" dirty="0">
                <a:solidFill>
                  <a:srgbClr val="00B050"/>
                </a:solidFill>
              </a:rPr>
              <a:t>FAST</a:t>
            </a:r>
            <a:r>
              <a:rPr lang="en-US" sz="1350" dirty="0">
                <a:solidFill>
                  <a:srgbClr val="00B050"/>
                </a:solidFill>
              </a:rPr>
              <a:t>)</a:t>
            </a:r>
          </a:p>
          <a:p>
            <a:pPr marL="257175" indent="-257175">
              <a:buAutoNum type="arabicParenR"/>
            </a:pPr>
            <a:r>
              <a:rPr lang="en-US" sz="1350" dirty="0"/>
              <a:t> MUST PROVIDE PHASE SCREEN SOLUTIONS ACROSS THE WHOLE </a:t>
            </a:r>
            <a:r>
              <a:rPr lang="en-US" sz="1350" dirty="0" err="1"/>
              <a:t>FoV</a:t>
            </a:r>
            <a:r>
              <a:rPr lang="en-US" sz="1350" dirty="0"/>
              <a:t> (</a:t>
            </a:r>
            <a:r>
              <a:rPr lang="en-US" sz="1350" dirty="0" err="1"/>
              <a:t>ie</a:t>
            </a:r>
            <a:r>
              <a:rPr lang="en-US" sz="1350" dirty="0"/>
              <a:t> </a:t>
            </a:r>
            <a:r>
              <a:rPr lang="en-US" sz="1350" b="1" dirty="0"/>
              <a:t>CALIBRATOR AVAILABILITY</a:t>
            </a:r>
            <a:r>
              <a:rPr lang="en-US" sz="1350" dirty="0"/>
              <a:t>)</a:t>
            </a:r>
            <a:endParaRPr lang="en-US" sz="1350" dirty="0">
              <a:ea typeface="Calibri"/>
              <a:cs typeface="Calibri"/>
            </a:endParaRPr>
          </a:p>
          <a:p>
            <a:pPr marL="257175" indent="-257175">
              <a:buFont typeface="+mj-lt"/>
              <a:buAutoNum type="arabicParenR"/>
            </a:pPr>
            <a:r>
              <a:rPr lang="en-US" sz="1350" dirty="0">
                <a:solidFill>
                  <a:srgbClr val="0070C0"/>
                </a:solidFill>
              </a:rPr>
              <a:t>PHASE CORRECTIONS FOR A SPECIFIC </a:t>
            </a:r>
            <a:r>
              <a:rPr lang="en-US" sz="1350" dirty="0" err="1">
                <a:solidFill>
                  <a:srgbClr val="0070C0"/>
                </a:solidFill>
              </a:rPr>
              <a:t>LoS</a:t>
            </a:r>
            <a:r>
              <a:rPr lang="en-US" sz="1350" dirty="0">
                <a:solidFill>
                  <a:srgbClr val="0070C0"/>
                </a:solidFill>
              </a:rPr>
              <a:t> OF TARGET (</a:t>
            </a:r>
            <a:r>
              <a:rPr lang="en-US" sz="1350" dirty="0" err="1">
                <a:solidFill>
                  <a:srgbClr val="0070C0"/>
                </a:solidFill>
              </a:rPr>
              <a:t>ie</a:t>
            </a:r>
            <a:r>
              <a:rPr lang="en-US" sz="1350" dirty="0">
                <a:solidFill>
                  <a:srgbClr val="0070C0"/>
                </a:solidFill>
              </a:rPr>
              <a:t> </a:t>
            </a:r>
            <a:r>
              <a:rPr lang="en-US" sz="1350" b="1" dirty="0">
                <a:solidFill>
                  <a:srgbClr val="0070C0"/>
                </a:solidFill>
              </a:rPr>
              <a:t>ACCURATE INTERPOLATION</a:t>
            </a:r>
            <a:r>
              <a:rPr lang="en-US" sz="1350" dirty="0">
                <a:solidFill>
                  <a:srgbClr val="0070C0"/>
                </a:solidFill>
              </a:rPr>
              <a:t>)</a:t>
            </a:r>
            <a:endParaRPr lang="en-US" sz="1350" dirty="0">
              <a:solidFill>
                <a:srgbClr val="0070C0"/>
              </a:solidFill>
              <a:ea typeface="Calibri"/>
              <a:cs typeface="Calibri"/>
            </a:endParaRP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0635851E-8646-AE49-972B-040D43F6932B}"/>
              </a:ext>
            </a:extLst>
          </p:cNvPr>
          <p:cNvSpPr/>
          <p:nvPr/>
        </p:nvSpPr>
        <p:spPr>
          <a:xfrm>
            <a:off x="386544" y="1448770"/>
            <a:ext cx="8432384" cy="8583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3F0A4D-754F-0D9A-745A-E267842CBBE0}"/>
              </a:ext>
            </a:extLst>
          </p:cNvPr>
          <p:cNvSpPr txBox="1"/>
          <p:nvPr/>
        </p:nvSpPr>
        <p:spPr>
          <a:xfrm>
            <a:off x="524870" y="1619168"/>
            <a:ext cx="6147386" cy="6924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1350"/>
              <a:t>SKA requirements for Tied Array Beam (TAB) are for 95% coherence (2762 says 98%)</a:t>
            </a:r>
          </a:p>
          <a:p>
            <a:r>
              <a:rPr lang="en-US" sz="1350">
                <a:ea typeface="Calibri"/>
                <a:cs typeface="Calibri"/>
              </a:rPr>
              <a:t> Thus, real-time operation is required </a:t>
            </a:r>
          </a:p>
          <a:p>
            <a:r>
              <a:rPr lang="en-US" sz="1350">
                <a:ea typeface="Calibri"/>
                <a:cs typeface="Calibri"/>
              </a:rPr>
              <a:t>Can be steered to anywhere in the HPBW (2939)</a:t>
            </a:r>
          </a:p>
        </p:txBody>
      </p:sp>
    </p:spTree>
    <p:extLst>
      <p:ext uri="{BB962C8B-B14F-4D97-AF65-F5344CB8AC3E}">
        <p14:creationId xmlns:p14="http://schemas.microsoft.com/office/powerpoint/2010/main" val="16970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6" grpId="0" animBg="1"/>
      <p:bldP spid="8" grpId="0" animBg="1"/>
      <p:bldP spid="3" grpId="0" animBg="1"/>
      <p:bldP spid="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39D3B8-7419-3400-91C3-02D13F4FDDE6}"/>
              </a:ext>
            </a:extLst>
          </p:cNvPr>
          <p:cNvSpPr txBox="1"/>
          <p:nvPr/>
        </p:nvSpPr>
        <p:spPr>
          <a:xfrm>
            <a:off x="290277" y="1434205"/>
            <a:ext cx="8563445" cy="42242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68580" tIns="34290" rIns="68580" bIns="34290" rtlCol="0" anchor="t">
            <a:spAutoFit/>
          </a:bodyPr>
          <a:lstStyle/>
          <a:p>
            <a:pPr marL="257175" indent="-257175">
              <a:buFont typeface="Arial" panose="020F0302020204030204"/>
              <a:buChar char="•"/>
            </a:pPr>
            <a:r>
              <a:rPr lang="en-US" sz="1350" u="sng" dirty="0"/>
              <a:t>DESIGN PROJECT </a:t>
            </a:r>
            <a:r>
              <a:rPr lang="en-US" sz="1350" dirty="0"/>
              <a:t>&amp; </a:t>
            </a:r>
            <a:r>
              <a:rPr lang="en-US" sz="1350" u="sng" dirty="0"/>
              <a:t>COMPARE LEAP-ACC with previous LEAP-CASA using  MWA DATA</a:t>
            </a:r>
            <a:r>
              <a:rPr lang="en-US" sz="1350" dirty="0"/>
              <a:t>                              (</a:t>
            </a:r>
            <a:r>
              <a:rPr lang="en-US" sz="1350" i="1" dirty="0"/>
              <a:t>Sept-Dec 2023</a:t>
            </a:r>
            <a:r>
              <a:rPr lang="en-US" sz="1350" dirty="0"/>
              <a:t>) </a:t>
            </a:r>
            <a:endParaRPr lang="en-US" sz="1350" dirty="0">
              <a:ea typeface="Calibri" panose="020F0502020204030204"/>
              <a:cs typeface="Calibri" panose="020F0502020204030204"/>
            </a:endParaRPr>
          </a:p>
          <a:p>
            <a:r>
              <a:rPr lang="en-US" sz="1350" dirty="0"/>
              <a:t>Conclusions: leap-acc reproduces leap-casa, with a phase slope across the array. </a:t>
            </a:r>
            <a:endParaRPr lang="en-US" sz="1350" dirty="0">
              <a:ea typeface="Calibri"/>
              <a:cs typeface="Calibri"/>
            </a:endParaRPr>
          </a:p>
          <a:p>
            <a:r>
              <a:rPr lang="en-US" sz="1350" dirty="0"/>
              <a:t>Believe this is due to MWA reference point,  as it works with OSKAR datasets. Baseline filtering needs revising. </a:t>
            </a:r>
            <a:endParaRPr lang="en-US" sz="1350" dirty="0">
              <a:ea typeface="Calibri"/>
              <a:cs typeface="Calibri"/>
            </a:endParaRPr>
          </a:p>
          <a:p>
            <a:endParaRPr lang="en-US" sz="1350" dirty="0">
              <a:solidFill>
                <a:srgbClr val="FF0000"/>
              </a:solidFill>
              <a:ea typeface="Calibri" panose="020F0502020204030204"/>
              <a:cs typeface="Calibri" panose="020F0502020204030204"/>
            </a:endParaRPr>
          </a:p>
          <a:p>
            <a:pPr marL="214313" indent="-214313">
              <a:buFont typeface="Arial"/>
              <a:buChar char="•"/>
            </a:pPr>
            <a:r>
              <a:rPr lang="en-US" sz="1350" dirty="0">
                <a:solidFill>
                  <a:srgbClr val="FF0000"/>
                </a:solidFill>
              </a:rPr>
              <a:t> </a:t>
            </a:r>
            <a:r>
              <a:rPr lang="en-US" sz="1350" b="1" dirty="0">
                <a:solidFill>
                  <a:srgbClr val="FF0000"/>
                </a:solidFill>
              </a:rPr>
              <a:t>ACCURATE</a:t>
            </a:r>
            <a:r>
              <a:rPr lang="en-US" sz="1350" dirty="0">
                <a:solidFill>
                  <a:srgbClr val="FF0000"/>
                </a:solidFill>
              </a:rPr>
              <a:t>: </a:t>
            </a:r>
            <a:r>
              <a:rPr lang="en-US" sz="1350" u="sng" dirty="0">
                <a:solidFill>
                  <a:srgbClr val="FF0000"/>
                </a:solidFill>
              </a:rPr>
              <a:t>5% LOSS FROM SKY NOISE</a:t>
            </a:r>
            <a:r>
              <a:rPr lang="en-US" sz="1350" dirty="0">
                <a:solidFill>
                  <a:srgbClr val="FF0000"/>
                </a:solidFill>
              </a:rPr>
              <a:t>   (OSKAR)                         </a:t>
            </a:r>
            <a:r>
              <a:rPr lang="en-US" sz="1350" i="1" dirty="0"/>
              <a:t>(Start Nov 2023; production phase Jan-mid Feb2024)</a:t>
            </a:r>
            <a:endParaRPr lang="en-US" sz="1350" i="1" dirty="0">
              <a:ea typeface="Calibri"/>
              <a:cs typeface="Calibri"/>
            </a:endParaRPr>
          </a:p>
          <a:p>
            <a:r>
              <a:rPr lang="en-US" sz="1350" dirty="0">
                <a:solidFill>
                  <a:srgbClr val="FF0000"/>
                </a:solidFill>
                <a:ea typeface="+mn-lt"/>
                <a:cs typeface="+mn-lt"/>
              </a:rPr>
              <a:t>Conclusions:</a:t>
            </a:r>
            <a:r>
              <a:rPr lang="en-US" sz="1350" dirty="0">
                <a:solidFill>
                  <a:srgbClr val="FF0000"/>
                </a:solidFill>
                <a:ea typeface="Calibri"/>
                <a:cs typeface="Calibri"/>
              </a:rPr>
              <a:t> 20deg phase noise gives 95% flux recovery i.e. follows </a:t>
            </a:r>
          </a:p>
          <a:p>
            <a:r>
              <a:rPr lang="en-US" sz="1350" dirty="0">
                <a:solidFill>
                  <a:srgbClr val="FF0000"/>
                </a:solidFill>
                <a:ea typeface="Calibri"/>
                <a:cs typeface="Calibri"/>
              </a:rPr>
              <a:t>Simple Sky works with 100 channels – more complex sky requires 1000 channels and filtering short baselines.</a:t>
            </a:r>
          </a:p>
          <a:p>
            <a:endParaRPr lang="en-US" sz="1350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257175" indent="-257175">
              <a:buFont typeface="Arial"/>
              <a:buChar char="•"/>
            </a:pPr>
            <a:r>
              <a:rPr lang="en-US" sz="1350" b="1" dirty="0">
                <a:solidFill>
                  <a:srgbClr val="FF0000"/>
                </a:solidFill>
              </a:rPr>
              <a:t>ACCURATE:</a:t>
            </a:r>
            <a:r>
              <a:rPr lang="en-US" sz="1350" dirty="0">
                <a:solidFill>
                  <a:srgbClr val="FF0000"/>
                </a:solidFill>
              </a:rPr>
              <a:t> </a:t>
            </a:r>
            <a:r>
              <a:rPr lang="en-US" sz="1350" u="sng" dirty="0">
                <a:solidFill>
                  <a:srgbClr val="FF0000"/>
                </a:solidFill>
              </a:rPr>
              <a:t>5% LOSS FROM IONOSPHERIC SHIFTS</a:t>
            </a:r>
            <a:r>
              <a:rPr lang="en-US" sz="1350" dirty="0">
                <a:solidFill>
                  <a:srgbClr val="FF0000"/>
                </a:solidFill>
              </a:rPr>
              <a:t> (</a:t>
            </a:r>
            <a:r>
              <a:rPr lang="en-US" sz="1350" dirty="0" err="1">
                <a:solidFill>
                  <a:srgbClr val="FF0000"/>
                </a:solidFill>
              </a:rPr>
              <a:t>ARatmospy</a:t>
            </a:r>
            <a:r>
              <a:rPr lang="en-US" sz="1350" dirty="0">
                <a:solidFill>
                  <a:srgbClr val="FF0000"/>
                </a:solidFill>
              </a:rPr>
              <a:t>)     </a:t>
            </a:r>
            <a:r>
              <a:rPr lang="en-US" sz="1350" i="1" dirty="0"/>
              <a:t>(Start end Jan 2024; Prod phase mid Feb-April 2024</a:t>
            </a:r>
            <a:r>
              <a:rPr lang="en-US" sz="1350" dirty="0"/>
              <a:t>)</a:t>
            </a:r>
            <a:endParaRPr lang="en-US" sz="1350" dirty="0">
              <a:ea typeface="Calibri" panose="020F0502020204030204"/>
              <a:cs typeface="Calibri" panose="020F0502020204030204"/>
            </a:endParaRPr>
          </a:p>
          <a:p>
            <a:r>
              <a:rPr lang="en-US" sz="1350" dirty="0">
                <a:solidFill>
                  <a:srgbClr val="FF0000"/>
                </a:solidFill>
                <a:ea typeface="Calibri"/>
                <a:cs typeface="Calibri"/>
              </a:rPr>
              <a:t>With Callan Gray, added 3-D </a:t>
            </a:r>
            <a:r>
              <a:rPr lang="en-US" sz="1350" dirty="0" err="1">
                <a:solidFill>
                  <a:srgbClr val="FF0000"/>
                </a:solidFill>
                <a:ea typeface="Calibri"/>
                <a:cs typeface="Calibri"/>
              </a:rPr>
              <a:t>visualisation</a:t>
            </a:r>
            <a:r>
              <a:rPr lang="en-US" sz="1350" dirty="0">
                <a:solidFill>
                  <a:srgbClr val="FF0000"/>
                </a:solidFill>
                <a:ea typeface="Calibri"/>
                <a:cs typeface="Calibri"/>
              </a:rPr>
              <a:t>, screen fitting and statistics reporting </a:t>
            </a:r>
            <a:r>
              <a:rPr lang="en-US" sz="1350" dirty="0">
                <a:solidFill>
                  <a:srgbClr val="FF0000"/>
                </a:solidFill>
                <a:ea typeface="+mn-lt"/>
                <a:cs typeface="+mn-lt"/>
              </a:rPr>
              <a:t>to leap-acc </a:t>
            </a:r>
          </a:p>
          <a:p>
            <a:r>
              <a:rPr lang="en-US" sz="1350" dirty="0">
                <a:solidFill>
                  <a:srgbClr val="FF0000"/>
                </a:solidFill>
                <a:ea typeface="Calibri"/>
                <a:cs typeface="Calibri"/>
              </a:rPr>
              <a:t>Conclusion: 20km ion. screen working well. Image shifts (and gradients) compatible with typical results</a:t>
            </a:r>
          </a:p>
          <a:p>
            <a:pPr marL="257175" indent="-257175">
              <a:buFont typeface="Arial"/>
              <a:buChar char="•"/>
            </a:pPr>
            <a:endParaRPr lang="en-US" sz="1350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257175" indent="-257175">
              <a:buFont typeface="Arial"/>
              <a:buChar char="•"/>
            </a:pPr>
            <a:r>
              <a:rPr lang="en-US" sz="1350" b="1" dirty="0">
                <a:solidFill>
                  <a:srgbClr val="00B050"/>
                </a:solidFill>
              </a:rPr>
              <a:t>FAST</a:t>
            </a:r>
            <a:r>
              <a:rPr lang="en-US" sz="1350" dirty="0">
                <a:solidFill>
                  <a:srgbClr val="00B050"/>
                </a:solidFill>
              </a:rPr>
              <a:t>: </a:t>
            </a:r>
            <a:r>
              <a:rPr lang="en-US" sz="1350" u="sng" dirty="0">
                <a:solidFill>
                  <a:srgbClr val="00B050"/>
                </a:solidFill>
              </a:rPr>
              <a:t>MUST DELIVER THE SPEED PROCESSING REQUIRED FOR SKA-TABs </a:t>
            </a:r>
            <a:r>
              <a:rPr lang="en-US" sz="1350" dirty="0">
                <a:solidFill>
                  <a:srgbClr val="00B050"/>
                </a:solidFill>
              </a:rPr>
              <a:t>(Feb 2024) </a:t>
            </a:r>
            <a:endParaRPr lang="en-US" sz="1350" dirty="0">
              <a:solidFill>
                <a:srgbClr val="00B050"/>
              </a:solidFill>
              <a:ea typeface="Calibri"/>
              <a:cs typeface="Calibri"/>
            </a:endParaRPr>
          </a:p>
          <a:p>
            <a:r>
              <a:rPr lang="en-US" sz="1350" dirty="0">
                <a:solidFill>
                  <a:srgbClr val="00B050"/>
                </a:solidFill>
              </a:rPr>
              <a:t>Conclusions: leap-acc can, on a A100, deliver real time solutions for 1k </a:t>
            </a:r>
            <a:r>
              <a:rPr lang="en-US" sz="1350" dirty="0" err="1">
                <a:solidFill>
                  <a:srgbClr val="00B050"/>
                </a:solidFill>
              </a:rPr>
              <a:t>ch</a:t>
            </a:r>
            <a:r>
              <a:rPr lang="en-US" sz="1350" dirty="0">
                <a:solidFill>
                  <a:srgbClr val="00B050"/>
                </a:solidFill>
              </a:rPr>
              <a:t> &amp; 200directions.</a:t>
            </a:r>
            <a:endParaRPr lang="en-US" sz="1350" dirty="0">
              <a:solidFill>
                <a:srgbClr val="00B050"/>
              </a:solidFill>
              <a:highlight>
                <a:srgbClr val="FFFF00"/>
              </a:highlight>
              <a:ea typeface="Calibri"/>
              <a:cs typeface="Calibri"/>
            </a:endParaRPr>
          </a:p>
          <a:p>
            <a:endParaRPr lang="en-US" sz="1350" dirty="0">
              <a:solidFill>
                <a:srgbClr val="00B050"/>
              </a:solidFill>
              <a:ea typeface="Calibri"/>
              <a:cs typeface="Calibri"/>
            </a:endParaRPr>
          </a:p>
          <a:p>
            <a:pPr marL="257175" indent="-257175">
              <a:buFont typeface="Arial"/>
              <a:buChar char="•"/>
            </a:pPr>
            <a:r>
              <a:rPr lang="en-US" sz="1350" dirty="0"/>
              <a:t> </a:t>
            </a:r>
            <a:r>
              <a:rPr lang="en-US" sz="1350" b="1" dirty="0"/>
              <a:t>CALIBRATOR AVAILABILITY</a:t>
            </a:r>
            <a:r>
              <a:rPr lang="en-US" sz="1350" dirty="0"/>
              <a:t>: </a:t>
            </a:r>
            <a:r>
              <a:rPr lang="en-US" sz="1350" u="sng" dirty="0"/>
              <a:t>MUST PROVIDE PHASE SCREEN SOLUTIONS ACROSS THE WHOLE </a:t>
            </a:r>
            <a:r>
              <a:rPr lang="en-US" sz="1350" u="sng" dirty="0" err="1"/>
              <a:t>FoV</a:t>
            </a:r>
            <a:r>
              <a:rPr lang="en-US" sz="1350" dirty="0"/>
              <a:t>               </a:t>
            </a:r>
            <a:r>
              <a:rPr lang="en-US" sz="1350" i="1" dirty="0"/>
              <a:t>(April 2024)</a:t>
            </a:r>
            <a:endParaRPr lang="en-US" sz="1350" i="1" dirty="0">
              <a:ea typeface="Calibri"/>
              <a:cs typeface="Calibri"/>
            </a:endParaRPr>
          </a:p>
          <a:p>
            <a:r>
              <a:rPr lang="en-US" sz="1350" dirty="0">
                <a:ea typeface="Calibri"/>
                <a:cs typeface="Calibri"/>
              </a:rPr>
              <a:t>Conclusion: Number of sources in </a:t>
            </a:r>
            <a:r>
              <a:rPr lang="en-US" sz="1350" dirty="0" err="1">
                <a:ea typeface="Calibri"/>
                <a:cs typeface="Calibri"/>
              </a:rPr>
              <a:t>FoV</a:t>
            </a:r>
            <a:r>
              <a:rPr lang="en-US" sz="1350" dirty="0">
                <a:ea typeface="Calibri"/>
                <a:cs typeface="Calibri"/>
              </a:rPr>
              <a:t> better than 20deg is sufficient for ~1 per sq. Deg.</a:t>
            </a:r>
          </a:p>
          <a:p>
            <a:pPr marL="257175" indent="-257175">
              <a:buFont typeface="Arial"/>
              <a:buChar char="•"/>
            </a:pPr>
            <a:endParaRPr lang="en-US" sz="1350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pPr marL="257175" indent="-257175">
              <a:buFont typeface="Arial"/>
              <a:buChar char="•"/>
            </a:pPr>
            <a:r>
              <a:rPr lang="en-US" sz="1350" b="1" dirty="0">
                <a:solidFill>
                  <a:srgbClr val="0070C0"/>
                </a:solidFill>
              </a:rPr>
              <a:t>ACCURATE INTERPOLATION</a:t>
            </a:r>
            <a:r>
              <a:rPr lang="en-US" sz="1350" dirty="0">
                <a:solidFill>
                  <a:srgbClr val="0070C0"/>
                </a:solidFill>
              </a:rPr>
              <a:t>: PHASE CORRECTIONS FOR A SPECIFIC TARGET  </a:t>
            </a:r>
            <a:r>
              <a:rPr lang="en-US" sz="1350" dirty="0" err="1">
                <a:solidFill>
                  <a:srgbClr val="0070C0"/>
                </a:solidFill>
              </a:rPr>
              <a:t>LoS</a:t>
            </a:r>
            <a:r>
              <a:rPr lang="en-US" sz="1350" dirty="0">
                <a:solidFill>
                  <a:srgbClr val="0070C0"/>
                </a:solidFill>
              </a:rPr>
              <a:t>.                                               </a:t>
            </a:r>
            <a:r>
              <a:rPr lang="en-US" sz="1350" i="1" dirty="0"/>
              <a:t>(April2024)</a:t>
            </a:r>
            <a:endParaRPr lang="en-US" sz="1350" i="1" dirty="0">
              <a:ea typeface="Calibri" panose="020F0502020204030204"/>
              <a:cs typeface="Calibri" panose="020F0502020204030204"/>
            </a:endParaRPr>
          </a:p>
          <a:p>
            <a:r>
              <a:rPr lang="en-US" sz="1350" dirty="0">
                <a:solidFill>
                  <a:srgbClr val="0070C0"/>
                </a:solidFill>
                <a:ea typeface="Calibri" panose="020F0502020204030204"/>
                <a:cs typeface="Calibri" panose="020F0502020204030204"/>
              </a:rPr>
              <a:t>Conclusions: Interpolation errors for 1 deg separation is about 2deg/km (for 20km screen)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72445-4F33-B09F-D4F7-51DF0B62D6F2}"/>
              </a:ext>
            </a:extLst>
          </p:cNvPr>
          <p:cNvSpPr txBox="1"/>
          <p:nvPr/>
        </p:nvSpPr>
        <p:spPr>
          <a:xfrm>
            <a:off x="2667835" y="387950"/>
            <a:ext cx="4105932" cy="438582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r>
              <a:rPr lang="en-US" sz="2400" dirty="0"/>
              <a:t>Overview/</a:t>
            </a:r>
            <a:r>
              <a:rPr lang="en-US" sz="2400" i="1" dirty="0"/>
              <a:t>Timeline</a:t>
            </a:r>
            <a:r>
              <a:rPr lang="en-US" sz="2400" dirty="0"/>
              <a:t>/Conclusions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4F7C5C4-9387-1E3E-FE29-44226D855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607" y="2488035"/>
            <a:ext cx="653734" cy="16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503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ACDC1-61F3-D3FC-D86F-2AE131BFE026}"/>
              </a:ext>
            </a:extLst>
          </p:cNvPr>
          <p:cNvSpPr txBox="1"/>
          <p:nvPr/>
        </p:nvSpPr>
        <p:spPr>
          <a:xfrm>
            <a:off x="188260" y="1222321"/>
            <a:ext cx="8955740" cy="437812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ARRAY: </a:t>
            </a:r>
            <a:endParaRPr lang="en-US" sz="1400" dirty="0">
              <a:solidFill>
                <a:srgbClr val="FF0000"/>
              </a:solidFill>
              <a:cs typeface="Calibri"/>
            </a:endParaRPr>
          </a:p>
          <a:p>
            <a:r>
              <a:rPr lang="en-US" sz="1400" b="1" dirty="0"/>
              <a:t>AA2 Low </a:t>
            </a:r>
            <a:r>
              <a:rPr lang="en-US" sz="1400" dirty="0"/>
              <a:t>(#stations  64   ; diam 40m; max baseline ca 7km; very sparse; challenge planar fitting (no </a:t>
            </a:r>
            <a:r>
              <a:rPr lang="en-US" sz="1400" dirty="0" err="1"/>
              <a:t>fft</a:t>
            </a:r>
            <a:r>
              <a:rPr lang="en-US" sz="1400" dirty="0"/>
              <a:t>); Core4 (a filled core. Only limited sims; next phase of project)</a:t>
            </a:r>
            <a:r>
              <a:rPr lang="en-US" sz="1400" dirty="0">
                <a:cs typeface="Calibri"/>
              </a:rPr>
              <a:t>. </a:t>
            </a:r>
            <a:r>
              <a:rPr lang="en-US" sz="1400" dirty="0"/>
              <a:t>Primary Beam: with, w/out </a:t>
            </a:r>
            <a:r>
              <a:rPr lang="en-US" sz="1400" i="1" dirty="0">
                <a:solidFill>
                  <a:srgbClr val="7030A0"/>
                </a:solidFill>
              </a:rPr>
              <a:t>(without for the toy models) </a:t>
            </a:r>
            <a:endParaRPr lang="en-US" sz="1400" i="1" dirty="0">
              <a:solidFill>
                <a:srgbClr val="7030A0"/>
              </a:solidFill>
              <a:cs typeface="Calibri"/>
            </a:endParaRPr>
          </a:p>
          <a:p>
            <a:endParaRPr lang="en-US" sz="1400" dirty="0"/>
          </a:p>
          <a:p>
            <a:r>
              <a:rPr lang="en-US" sz="1400" dirty="0">
                <a:solidFill>
                  <a:srgbClr val="FF0000"/>
                </a:solidFill>
              </a:rPr>
              <a:t>FREQUENCY: </a:t>
            </a:r>
            <a:endParaRPr lang="en-US" sz="1400" dirty="0">
              <a:solidFill>
                <a:srgbClr val="FF0000"/>
              </a:solidFill>
              <a:cs typeface="Calibri"/>
            </a:endParaRPr>
          </a:p>
          <a:p>
            <a:r>
              <a:rPr lang="en-US" sz="1400" dirty="0"/>
              <a:t>Bandwidth span: </a:t>
            </a:r>
            <a:r>
              <a:rPr lang="en-US" sz="1400" b="1" dirty="0"/>
              <a:t>Full 50-350MHz; 3/4</a:t>
            </a:r>
            <a:r>
              <a:rPr lang="en-US" sz="1400" b="1" baseline="30000" dirty="0"/>
              <a:t>th</a:t>
            </a:r>
            <a:r>
              <a:rPr lang="en-US" sz="1400" b="1" dirty="0"/>
              <a:t> full </a:t>
            </a:r>
            <a:r>
              <a:rPr lang="en-US" sz="1400" b="1" dirty="0" err="1"/>
              <a:t>bw</a:t>
            </a:r>
            <a:r>
              <a:rPr lang="en-US" sz="1400" b="1" dirty="0"/>
              <a:t>; ½ full </a:t>
            </a:r>
            <a:r>
              <a:rPr lang="en-US" sz="1400" b="1" dirty="0" err="1"/>
              <a:t>bw</a:t>
            </a:r>
            <a:r>
              <a:rPr lang="en-US" sz="1400" b="1" dirty="0"/>
              <a:t> </a:t>
            </a:r>
            <a:endParaRPr lang="en-US" sz="1400" b="1" dirty="0">
              <a:cs typeface="Calibri"/>
            </a:endParaRPr>
          </a:p>
          <a:p>
            <a:r>
              <a:rPr lang="en-US" sz="1400" dirty="0"/>
              <a:t># channels/increment/width: </a:t>
            </a:r>
            <a:r>
              <a:rPr lang="en-US" sz="1400" b="1" dirty="0"/>
              <a:t>100/3MHz/0.1MHz; </a:t>
            </a:r>
            <a:endParaRPr lang="en-US" sz="1400" b="1" dirty="0">
              <a:cs typeface="Calibri"/>
            </a:endParaRPr>
          </a:p>
          <a:p>
            <a:r>
              <a:rPr lang="en-US" sz="1400" b="1" dirty="0"/>
              <a:t>                                                     1000/0.3MHz/0.1MHz </a:t>
            </a:r>
            <a:endParaRPr lang="en-US" sz="1400" b="1" dirty="0">
              <a:cs typeface="Calibri"/>
            </a:endParaRPr>
          </a:p>
          <a:p>
            <a:r>
              <a:rPr lang="en-US" sz="1400" dirty="0"/>
              <a:t>That is: effectively </a:t>
            </a:r>
            <a:r>
              <a:rPr lang="en-US" sz="1400" b="1" dirty="0"/>
              <a:t>full </a:t>
            </a:r>
            <a:r>
              <a:rPr lang="en-US" sz="1400" b="1" dirty="0" err="1"/>
              <a:t>bw</a:t>
            </a:r>
            <a:r>
              <a:rPr lang="en-US" sz="1400" b="1" dirty="0"/>
              <a:t> </a:t>
            </a:r>
            <a:r>
              <a:rPr lang="en-US" sz="1400" dirty="0"/>
              <a:t>coverage &amp; </a:t>
            </a:r>
            <a:r>
              <a:rPr lang="en-US" sz="1400" b="1" dirty="0"/>
              <a:t>Decimated</a:t>
            </a:r>
            <a:r>
              <a:rPr lang="en-US" sz="1400" dirty="0"/>
              <a:t> </a:t>
            </a:r>
            <a:r>
              <a:rPr lang="en-US" sz="1400" dirty="0" err="1"/>
              <a:t>bw</a:t>
            </a:r>
            <a:r>
              <a:rPr lang="en-US" sz="1400" dirty="0"/>
              <a:t> coverage (picket fence)</a:t>
            </a:r>
          </a:p>
          <a:p>
            <a:endParaRPr lang="en-US" sz="1400" dirty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US" sz="1400" dirty="0">
                <a:solidFill>
                  <a:srgbClr val="FF0000"/>
                </a:solidFill>
                <a:sym typeface="Wingdings" pitchFamily="2" charset="2"/>
              </a:rPr>
              <a:t>SKY MODEL (sky noise only)</a:t>
            </a:r>
            <a:endParaRPr lang="en-US" sz="1400" dirty="0">
              <a:solidFill>
                <a:srgbClr val="FF0000"/>
              </a:solidFill>
              <a:cs typeface="Calibri"/>
            </a:endParaRPr>
          </a:p>
          <a:p>
            <a:r>
              <a:rPr lang="en-US" sz="1400" dirty="0"/>
              <a:t>Customized: Single/multiple source sky model (select RA, DEC);</a:t>
            </a:r>
            <a:endParaRPr lang="en-US" sz="1400" dirty="0">
              <a:cs typeface="Calibri"/>
            </a:endParaRPr>
          </a:p>
          <a:p>
            <a:r>
              <a:rPr lang="en-US" sz="1400" dirty="0"/>
              <a:t>Real: Complete sky model (i.e. GLEAM sky model or similar)</a:t>
            </a:r>
            <a:endParaRPr lang="en-US" sz="1400" dirty="0">
              <a:cs typeface="Calibri"/>
            </a:endParaRPr>
          </a:p>
          <a:p>
            <a:r>
              <a:rPr lang="en-US" sz="1400" dirty="0"/>
              <a:t>Toy 1 (offset); gleam fields (gf0,gf1,gf2;gf3,gf4,gf5); pairs; vary source density Toy 40; Toy 25; Toy 81 each 4deg diameter</a:t>
            </a:r>
            <a:endParaRPr lang="en-US" sz="1400" dirty="0">
              <a:ea typeface="Calibri"/>
              <a:cs typeface="Calibri"/>
            </a:endParaRPr>
          </a:p>
          <a:p>
            <a:endParaRPr lang="en-US" sz="1400" dirty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US" sz="1400" dirty="0">
                <a:solidFill>
                  <a:srgbClr val="FF0000"/>
                </a:solidFill>
                <a:sym typeface="Wingdings" pitchFamily="2" charset="2"/>
              </a:rPr>
              <a:t>+ ATMOSPHERE. (Ionosphere only)</a:t>
            </a:r>
            <a:endParaRPr lang="en-US" sz="1400" dirty="0">
              <a:solidFill>
                <a:srgbClr val="FF0000"/>
              </a:solidFill>
              <a:cs typeface="Calibri"/>
            </a:endParaRPr>
          </a:p>
          <a:p>
            <a:r>
              <a:rPr lang="en-US" sz="1400" dirty="0">
                <a:sym typeface="Wingdings" pitchFamily="2" charset="2"/>
              </a:rPr>
              <a:t>ON/OFF</a:t>
            </a:r>
            <a:r>
              <a:rPr lang="en-US" sz="1400" i="1" dirty="0">
                <a:solidFill>
                  <a:srgbClr val="7030A0"/>
                </a:solidFill>
                <a:sym typeface="Wingdings" pitchFamily="2" charset="2"/>
              </a:rPr>
              <a:t>; </a:t>
            </a:r>
            <a:r>
              <a:rPr lang="en-US" sz="1400" dirty="0">
                <a:sym typeface="Wingdings" pitchFamily="2" charset="2"/>
              </a:rPr>
              <a:t>when ON, several weather conditions (</a:t>
            </a:r>
            <a:r>
              <a:rPr lang="en-US" sz="1400" dirty="0" err="1">
                <a:sym typeface="Wingdings" pitchFamily="2" charset="2"/>
              </a:rPr>
              <a:t>r</a:t>
            </a:r>
            <a:r>
              <a:rPr lang="en-US" sz="1400" baseline="-25000" dirty="0" err="1">
                <a:sym typeface="Wingdings" pitchFamily="2" charset="2"/>
              </a:rPr>
              <a:t>o</a:t>
            </a:r>
            <a:r>
              <a:rPr lang="en-US" sz="1400" dirty="0">
                <a:sym typeface="Wingdings" pitchFamily="2" charset="2"/>
              </a:rPr>
              <a:t> = 20/10/5km)</a:t>
            </a:r>
            <a:endParaRPr lang="en-US" sz="1400" dirty="0">
              <a:cs typeface="Calibri"/>
            </a:endParaRPr>
          </a:p>
          <a:p>
            <a:r>
              <a:rPr lang="en-US" sz="1400" i="1" dirty="0">
                <a:solidFill>
                  <a:srgbClr val="7030A0"/>
                </a:solidFill>
              </a:rPr>
              <a:t>(OSKAR BUG: changed station file (new </a:t>
            </a:r>
            <a:r>
              <a:rPr lang="en-US" sz="1400" i="1" dirty="0" err="1">
                <a:solidFill>
                  <a:srgbClr val="7030A0"/>
                </a:solidFill>
              </a:rPr>
              <a:t>cordinates</a:t>
            </a:r>
            <a:r>
              <a:rPr lang="en-US" sz="1400" i="1" dirty="0">
                <a:solidFill>
                  <a:srgbClr val="7030A0"/>
                </a:solidFill>
              </a:rPr>
              <a:t>) to make ion screens usable)</a:t>
            </a:r>
          </a:p>
          <a:p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NO THERMAL NOISE</a:t>
            </a:r>
            <a:endParaRPr lang="en-US" sz="1400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EF98E9-686E-80FD-04BC-16725ED4375B}"/>
              </a:ext>
            </a:extLst>
          </p:cNvPr>
          <p:cNvSpPr txBox="1"/>
          <p:nvPr/>
        </p:nvSpPr>
        <p:spPr>
          <a:xfrm>
            <a:off x="2474258" y="242047"/>
            <a:ext cx="59570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Simulations Parameter Space –  </a:t>
            </a:r>
            <a:r>
              <a:rPr lang="en-US" sz="2400" b="1" dirty="0"/>
              <a:t>OSKAR</a:t>
            </a:r>
            <a:endParaRPr lang="en-US" sz="24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E6589C-4125-5D4A-EEFB-FA68BA677E21}"/>
              </a:ext>
            </a:extLst>
          </p:cNvPr>
          <p:cNvSpPr txBox="1"/>
          <p:nvPr/>
        </p:nvSpPr>
        <p:spPr>
          <a:xfrm>
            <a:off x="13449" y="6225989"/>
            <a:ext cx="44990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OSKAR: Oxford SKA Radio Telescope Simulator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66EF57-B332-0AB6-EE5D-E3019E34ECCF}"/>
              </a:ext>
            </a:extLst>
          </p:cNvPr>
          <p:cNvSpPr txBox="1"/>
          <p:nvPr/>
        </p:nvSpPr>
        <p:spPr>
          <a:xfrm rot="931343">
            <a:off x="6365676" y="2822395"/>
            <a:ext cx="180119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SKA inst. BW 300 MHz</a:t>
            </a:r>
          </a:p>
          <a:p>
            <a:r>
              <a:rPr lang="en-US" sz="1400" dirty="0"/>
              <a:t>Vs. 30 MHz for MWA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6DFC2-0B85-4544-F87B-F8FDEABEA94A}"/>
              </a:ext>
            </a:extLst>
          </p:cNvPr>
          <p:cNvSpPr txBox="1"/>
          <p:nvPr/>
        </p:nvSpPr>
        <p:spPr>
          <a:xfrm rot="21293073">
            <a:off x="5451444" y="1715576"/>
            <a:ext cx="3700052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-AA2 can have longer baselines than MWA,</a:t>
            </a:r>
          </a:p>
          <a:p>
            <a:r>
              <a:rPr lang="en-US" sz="1400" dirty="0"/>
              <a:t>but sparse coverage. </a:t>
            </a:r>
          </a:p>
          <a:p>
            <a:r>
              <a:rPr lang="en-US" sz="1400" dirty="0"/>
              <a:t>-SKA primary beamwidth smaller than for MWA.</a:t>
            </a:r>
          </a:p>
        </p:txBody>
      </p:sp>
    </p:spTree>
    <p:extLst>
      <p:ext uri="{BB962C8B-B14F-4D97-AF65-F5344CB8AC3E}">
        <p14:creationId xmlns:p14="http://schemas.microsoft.com/office/powerpoint/2010/main" val="283260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ACDC1-61F3-D3FC-D86F-2AE131BFE026}"/>
              </a:ext>
            </a:extLst>
          </p:cNvPr>
          <p:cNvSpPr txBox="1"/>
          <p:nvPr/>
        </p:nvSpPr>
        <p:spPr>
          <a:xfrm>
            <a:off x="291108" y="1128191"/>
            <a:ext cx="8561784" cy="4224233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ARRAY: </a:t>
            </a:r>
            <a:endParaRPr lang="en-US" sz="1350" dirty="0">
              <a:solidFill>
                <a:srgbClr val="FF0000"/>
              </a:solidFill>
              <a:cs typeface="Calibri"/>
            </a:endParaRPr>
          </a:p>
          <a:p>
            <a:r>
              <a:rPr lang="en-US" sz="1350" dirty="0"/>
              <a:t>AA2 Low (#stations  64   ; diam 40m; max baseline ca 7km; very sparse; challenge planar fitting (no </a:t>
            </a:r>
            <a:r>
              <a:rPr lang="en-US" sz="1350" dirty="0" err="1"/>
              <a:t>fft</a:t>
            </a:r>
            <a:r>
              <a:rPr lang="en-US" sz="1350" dirty="0"/>
              <a:t>); Core4 (a filled core. Only limited sims; next phase of project)</a:t>
            </a:r>
            <a:r>
              <a:rPr lang="en-US" sz="1350" dirty="0">
                <a:cs typeface="Calibri"/>
              </a:rPr>
              <a:t>. </a:t>
            </a:r>
            <a:r>
              <a:rPr lang="en-US" sz="1350" dirty="0"/>
              <a:t>Primary Beam: with, w/out </a:t>
            </a:r>
            <a:r>
              <a:rPr lang="en-US" sz="1350" i="1" dirty="0">
                <a:solidFill>
                  <a:srgbClr val="7030A0"/>
                </a:solidFill>
              </a:rPr>
              <a:t>(without for the toy models) </a:t>
            </a:r>
            <a:endParaRPr lang="en-US" sz="1350" i="1" dirty="0">
              <a:solidFill>
                <a:srgbClr val="7030A0"/>
              </a:solidFill>
              <a:cs typeface="Calibri"/>
            </a:endParaRPr>
          </a:p>
          <a:p>
            <a:endParaRPr lang="en-US" sz="1350" dirty="0"/>
          </a:p>
          <a:p>
            <a:r>
              <a:rPr lang="en-US" sz="1350" dirty="0">
                <a:solidFill>
                  <a:srgbClr val="FF0000"/>
                </a:solidFill>
              </a:rPr>
              <a:t>FREQUENCY: </a:t>
            </a:r>
            <a:endParaRPr lang="en-US" sz="1350" dirty="0">
              <a:solidFill>
                <a:srgbClr val="FF0000"/>
              </a:solidFill>
              <a:cs typeface="Calibri"/>
            </a:endParaRPr>
          </a:p>
          <a:p>
            <a:r>
              <a:rPr lang="en-US" sz="1350" dirty="0"/>
              <a:t>Bandwidth span: Full 50-350MHz; 3/4</a:t>
            </a:r>
            <a:r>
              <a:rPr lang="en-US" sz="1350" baseline="30000" dirty="0"/>
              <a:t>th</a:t>
            </a:r>
            <a:r>
              <a:rPr lang="en-US" sz="1350" dirty="0"/>
              <a:t> full </a:t>
            </a:r>
            <a:r>
              <a:rPr lang="en-US" sz="1350" dirty="0" err="1"/>
              <a:t>bw</a:t>
            </a:r>
            <a:r>
              <a:rPr lang="en-US" sz="1350" dirty="0"/>
              <a:t>; ½ full </a:t>
            </a:r>
            <a:r>
              <a:rPr lang="en-US" sz="1350" dirty="0" err="1"/>
              <a:t>bw</a:t>
            </a:r>
            <a:r>
              <a:rPr lang="en-US" sz="1350" dirty="0"/>
              <a:t> </a:t>
            </a:r>
            <a:endParaRPr lang="en-US" sz="1350" dirty="0">
              <a:cs typeface="Calibri"/>
            </a:endParaRPr>
          </a:p>
          <a:p>
            <a:r>
              <a:rPr lang="en-US" sz="1350" dirty="0"/>
              <a:t># channels/increment/width: 100/3MHz/0.1MHz; </a:t>
            </a:r>
            <a:endParaRPr lang="en-US" sz="1350" dirty="0">
              <a:cs typeface="Calibri"/>
            </a:endParaRPr>
          </a:p>
          <a:p>
            <a:r>
              <a:rPr lang="en-US" sz="1350" dirty="0"/>
              <a:t>                                                     1000/0.3MHz/0.1MHz </a:t>
            </a:r>
            <a:endParaRPr lang="en-US" sz="1350" dirty="0">
              <a:cs typeface="Calibri"/>
            </a:endParaRPr>
          </a:p>
          <a:p>
            <a:r>
              <a:rPr lang="en-US" sz="1350" dirty="0"/>
              <a:t>That is: </a:t>
            </a:r>
            <a:r>
              <a:rPr lang="en-US" sz="1350" dirty="0">
                <a:highlight>
                  <a:srgbClr val="FFFF00"/>
                </a:highlight>
              </a:rPr>
              <a:t>Full </a:t>
            </a:r>
            <a:r>
              <a:rPr lang="en-US" sz="1350" dirty="0" err="1">
                <a:highlight>
                  <a:srgbClr val="FFFF00"/>
                </a:highlight>
              </a:rPr>
              <a:t>bw</a:t>
            </a:r>
            <a:r>
              <a:rPr lang="en-US" sz="1350" dirty="0">
                <a:highlight>
                  <a:srgbClr val="FFFF00"/>
                </a:highlight>
              </a:rPr>
              <a:t> coverage &amp; Decimated </a:t>
            </a:r>
            <a:r>
              <a:rPr lang="en-US" sz="1350" dirty="0" err="1">
                <a:highlight>
                  <a:srgbClr val="FFFF00"/>
                </a:highlight>
              </a:rPr>
              <a:t>bw</a:t>
            </a:r>
            <a:r>
              <a:rPr lang="en-US" sz="1350" dirty="0">
                <a:highlight>
                  <a:srgbClr val="FFFF00"/>
                </a:highlight>
              </a:rPr>
              <a:t> coverage (picket fence)??????</a:t>
            </a:r>
            <a:endParaRPr lang="en-US" sz="1350" i="1" dirty="0">
              <a:solidFill>
                <a:srgbClr val="7030A0"/>
              </a:solidFill>
              <a:highlight>
                <a:srgbClr val="FFFF00"/>
              </a:highlight>
              <a:cs typeface="Calibri"/>
            </a:endParaRPr>
          </a:p>
          <a:p>
            <a:endParaRPr lang="en-US" sz="1350" dirty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US" sz="1350" dirty="0">
                <a:solidFill>
                  <a:srgbClr val="FF0000"/>
                </a:solidFill>
                <a:sym typeface="Wingdings" pitchFamily="2" charset="2"/>
              </a:rPr>
              <a:t>ATMOSPHERE. (Ionosphere only)</a:t>
            </a:r>
            <a:endParaRPr lang="en-US" sz="1350" dirty="0">
              <a:solidFill>
                <a:srgbClr val="FF0000"/>
              </a:solidFill>
              <a:cs typeface="Calibri"/>
            </a:endParaRPr>
          </a:p>
          <a:p>
            <a:r>
              <a:rPr lang="en-US" sz="1350" dirty="0">
                <a:sym typeface="Wingdings" pitchFamily="2" charset="2"/>
              </a:rPr>
              <a:t>ON/OFF</a:t>
            </a:r>
            <a:r>
              <a:rPr lang="en-US" sz="1350" i="1" dirty="0">
                <a:solidFill>
                  <a:srgbClr val="7030A0"/>
                </a:solidFill>
                <a:sym typeface="Wingdings" pitchFamily="2" charset="2"/>
              </a:rPr>
              <a:t>; </a:t>
            </a:r>
            <a:r>
              <a:rPr lang="en-US" sz="1350" dirty="0">
                <a:sym typeface="Wingdings" pitchFamily="2" charset="2"/>
              </a:rPr>
              <a:t>when ON, several weather conditions (</a:t>
            </a:r>
            <a:r>
              <a:rPr lang="en-US" sz="1350" dirty="0" err="1">
                <a:sym typeface="Wingdings" pitchFamily="2" charset="2"/>
              </a:rPr>
              <a:t>r</a:t>
            </a:r>
            <a:r>
              <a:rPr lang="en-US" sz="1350" baseline="-25000" dirty="0" err="1">
                <a:sym typeface="Wingdings" pitchFamily="2" charset="2"/>
              </a:rPr>
              <a:t>o</a:t>
            </a:r>
            <a:r>
              <a:rPr lang="en-US" sz="1350" dirty="0">
                <a:sym typeface="Wingdings" pitchFamily="2" charset="2"/>
              </a:rPr>
              <a:t> = 20/10/5km)</a:t>
            </a:r>
            <a:endParaRPr lang="en-US" sz="1350" dirty="0">
              <a:cs typeface="Calibri"/>
            </a:endParaRPr>
          </a:p>
          <a:p>
            <a:r>
              <a:rPr lang="en-US" sz="1350" i="1" dirty="0">
                <a:solidFill>
                  <a:srgbClr val="7030A0"/>
                </a:solidFill>
              </a:rPr>
              <a:t>(OSKAR BUG: changed station file (new </a:t>
            </a:r>
            <a:r>
              <a:rPr lang="en-US" sz="1350" i="1" dirty="0" err="1">
                <a:solidFill>
                  <a:srgbClr val="7030A0"/>
                </a:solidFill>
              </a:rPr>
              <a:t>cordinates</a:t>
            </a:r>
            <a:r>
              <a:rPr lang="en-US" sz="1350" i="1" dirty="0">
                <a:solidFill>
                  <a:srgbClr val="7030A0"/>
                </a:solidFill>
              </a:rPr>
              <a:t>) to make ion screens usable)</a:t>
            </a:r>
            <a:endParaRPr lang="en-US" sz="1350" dirty="0">
              <a:sym typeface="Wingdings" pitchFamily="2" charset="2"/>
            </a:endParaRPr>
          </a:p>
          <a:p>
            <a:endParaRPr lang="en-US" sz="1350" dirty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US" sz="1350" dirty="0">
                <a:solidFill>
                  <a:srgbClr val="FF0000"/>
                </a:solidFill>
                <a:sym typeface="Wingdings" pitchFamily="2" charset="2"/>
              </a:rPr>
              <a:t>SKY MODEL </a:t>
            </a:r>
            <a:endParaRPr lang="en-US" sz="1350" dirty="0">
              <a:solidFill>
                <a:srgbClr val="FF0000"/>
              </a:solidFill>
              <a:cs typeface="Calibri"/>
            </a:endParaRPr>
          </a:p>
          <a:p>
            <a:r>
              <a:rPr lang="en-US" sz="1350" dirty="0"/>
              <a:t>Customized: Single/multiple source sky model (select RA, DEC);</a:t>
            </a:r>
            <a:endParaRPr lang="en-US" sz="1350" dirty="0">
              <a:cs typeface="Calibri"/>
            </a:endParaRPr>
          </a:p>
          <a:p>
            <a:r>
              <a:rPr lang="en-US" sz="1350" dirty="0"/>
              <a:t>Real: Complete sky model (i.e. GLEAM sky model or similar)</a:t>
            </a:r>
            <a:endParaRPr lang="en-US" sz="1350" dirty="0">
              <a:cs typeface="Calibri"/>
            </a:endParaRPr>
          </a:p>
          <a:p>
            <a:r>
              <a:rPr lang="en-US" sz="1350" dirty="0"/>
              <a:t>Toy 1 (offset); gleam fields (gf0,gf1,gf2;gf3,gf4,gf5); pairs; vary source density Toy 40; Toy 25; Toy 81 each 4deg diameter</a:t>
            </a:r>
            <a:endParaRPr lang="en-US" sz="1350" dirty="0">
              <a:ea typeface="Calibri"/>
              <a:cs typeface="Calibri"/>
            </a:endParaRPr>
          </a:p>
          <a:p>
            <a:endParaRPr lang="en-US" sz="1350" dirty="0">
              <a:solidFill>
                <a:srgbClr val="FF0000"/>
              </a:solidFill>
            </a:endParaRPr>
          </a:p>
          <a:p>
            <a:r>
              <a:rPr lang="en-US" sz="1350" dirty="0">
                <a:solidFill>
                  <a:srgbClr val="FF0000"/>
                </a:solidFill>
              </a:rPr>
              <a:t>NO THERMAL NOISE</a:t>
            </a:r>
            <a:endParaRPr lang="en-US" sz="1350" dirty="0">
              <a:solidFill>
                <a:srgbClr val="FF0000"/>
              </a:solidFill>
              <a:cs typeface="Calibri"/>
            </a:endParaRPr>
          </a:p>
        </p:txBody>
      </p:sp>
      <p:pic>
        <p:nvPicPr>
          <p:cNvPr id="3" name="Picture 2" descr="A graph of a radio frequency&#10;&#10;Description automatically generated with medium confidence">
            <a:extLst>
              <a:ext uri="{FF2B5EF4-FFF2-40B4-BE49-F238E27FC236}">
                <a16:creationId xmlns:a16="http://schemas.microsoft.com/office/drawing/2014/main" id="{928C680C-F372-918C-B0F2-3429B6B4B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78" y="1778545"/>
            <a:ext cx="3207975" cy="2416967"/>
          </a:xfrm>
          <a:prstGeom prst="rect">
            <a:avLst/>
          </a:prstGeom>
        </p:spPr>
      </p:pic>
      <p:pic>
        <p:nvPicPr>
          <p:cNvPr id="4" name="Picture 3" descr="A graph of a distance&#10;&#10;Description automatically generated with medium confidence">
            <a:extLst>
              <a:ext uri="{FF2B5EF4-FFF2-40B4-BE49-F238E27FC236}">
                <a16:creationId xmlns:a16="http://schemas.microsoft.com/office/drawing/2014/main" id="{3390104A-B5E7-5C9A-7BFF-7063B277D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174" y="2717413"/>
            <a:ext cx="3320654" cy="25018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7A46A5-468E-6CC3-E476-9BE9E39AB824}"/>
              </a:ext>
            </a:extLst>
          </p:cNvPr>
          <p:cNvSpPr txBox="1"/>
          <p:nvPr/>
        </p:nvSpPr>
        <p:spPr>
          <a:xfrm>
            <a:off x="12430" y="4178397"/>
            <a:ext cx="3320654" cy="124649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100">
                <a:cs typeface="Calibri"/>
              </a:rPr>
              <a:t>XY distribution</a:t>
            </a:r>
          </a:p>
          <a:p>
            <a:pPr algn="ctr"/>
            <a:endParaRPr lang="en-GB" sz="2100">
              <a:cs typeface="Calibri"/>
            </a:endParaRPr>
          </a:p>
          <a:p>
            <a:pPr algn="ctr"/>
            <a:endParaRPr lang="en-GB" sz="2100">
              <a:cs typeface="Calibri"/>
            </a:endParaRPr>
          </a:p>
          <a:p>
            <a:pPr algn="ctr"/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5EE1DB-320F-FCC5-A931-794E0416490D}"/>
              </a:ext>
            </a:extLst>
          </p:cNvPr>
          <p:cNvSpPr txBox="1"/>
          <p:nvPr/>
        </p:nvSpPr>
        <p:spPr>
          <a:xfrm>
            <a:off x="3144123" y="1555060"/>
            <a:ext cx="3702504" cy="124649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2100">
              <a:cs typeface="Calibri"/>
            </a:endParaRPr>
          </a:p>
          <a:p>
            <a:pPr algn="ctr"/>
            <a:endParaRPr lang="en-GB" sz="2100">
              <a:cs typeface="Calibri"/>
            </a:endParaRPr>
          </a:p>
          <a:p>
            <a:pPr algn="ctr"/>
            <a:r>
              <a:rPr lang="en-GB" sz="2100">
                <a:cs typeface="Calibri"/>
              </a:rPr>
              <a:t>UV distribution/Baseline length</a:t>
            </a:r>
          </a:p>
          <a:p>
            <a:pPr algn="ctr"/>
            <a:endParaRPr lang="en-US" sz="13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73597F-6B6C-03F7-7CE0-1328643DC871}"/>
              </a:ext>
            </a:extLst>
          </p:cNvPr>
          <p:cNvSpPr txBox="1"/>
          <p:nvPr/>
        </p:nvSpPr>
        <p:spPr>
          <a:xfrm>
            <a:off x="6216121" y="2721699"/>
            <a:ext cx="3502324" cy="3924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100">
                <a:cs typeface="Calibri"/>
              </a:rPr>
              <a:t>Snapshot PSF</a:t>
            </a:r>
            <a:endParaRPr lang="en-US" sz="1350"/>
          </a:p>
        </p:txBody>
      </p:sp>
      <p:pic>
        <p:nvPicPr>
          <p:cNvPr id="8" name="Picture 7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8091E328-52C5-03BD-9B5F-7A3774648B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084" y="3248684"/>
            <a:ext cx="2704813" cy="22518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ABB744-D146-235C-F5D8-D4BF5B71196C}"/>
              </a:ext>
            </a:extLst>
          </p:cNvPr>
          <p:cNvSpPr txBox="1"/>
          <p:nvPr/>
        </p:nvSpPr>
        <p:spPr>
          <a:xfrm>
            <a:off x="209763" y="5429258"/>
            <a:ext cx="9162017" cy="39241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100" u="sng">
                <a:cs typeface="Calibri"/>
              </a:rPr>
              <a:t>Conclusions: Very hard to ensure no wrapping with AA2 – Need filled core </a:t>
            </a:r>
            <a:endParaRPr lang="en-GB" sz="2100" u="sng">
              <a:ea typeface="Calibri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DA40AC-F8DD-B3F8-15F8-AFF374FD9884}"/>
              </a:ext>
            </a:extLst>
          </p:cNvPr>
          <p:cNvSpPr/>
          <p:nvPr/>
        </p:nvSpPr>
        <p:spPr>
          <a:xfrm>
            <a:off x="6854350" y="1719253"/>
            <a:ext cx="1905764" cy="466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C509BF-DE66-42E8-1984-37CA9A8D2433}"/>
              </a:ext>
            </a:extLst>
          </p:cNvPr>
          <p:cNvSpPr txBox="1"/>
          <p:nvPr/>
        </p:nvSpPr>
        <p:spPr>
          <a:xfrm>
            <a:off x="2474258" y="242047"/>
            <a:ext cx="51233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Simulations Parameter Space – OSKAR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87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832A8329-9C58-C9E7-FA9C-9815BEC13EFB}"/>
              </a:ext>
            </a:extLst>
          </p:cNvPr>
          <p:cNvSpPr txBox="1"/>
          <p:nvPr/>
        </p:nvSpPr>
        <p:spPr>
          <a:xfrm>
            <a:off x="139716" y="1473890"/>
            <a:ext cx="1689415" cy="12236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38" b="1">
                <a:latin typeface="ADLaM Display" panose="020F0502020204030204" pitchFamily="34" charset="0"/>
                <a:cs typeface="ADLaM Display" panose="020F0502020204030204" pitchFamily="34" charset="0"/>
              </a:rPr>
              <a:t>                                                            </a:t>
            </a:r>
          </a:p>
          <a:p>
            <a:endParaRPr lang="en-US" sz="638" b="1">
              <a:latin typeface="ADLaM Display" panose="020F0502020204030204" pitchFamily="34" charset="0"/>
              <a:cs typeface="ADLaM Display" panose="020F0502020204030204" pitchFamily="34" charset="0"/>
            </a:endParaRPr>
          </a:p>
          <a:p>
            <a:endParaRPr lang="en-US" sz="638" b="1">
              <a:latin typeface="ADLaM Display" panose="020F0502020204030204" pitchFamily="34" charset="0"/>
              <a:cs typeface="ADLaM Display" panose="020F0502020204030204" pitchFamily="34" charset="0"/>
            </a:endParaRPr>
          </a:p>
          <a:p>
            <a:r>
              <a:rPr lang="en-US" sz="3000" b="1">
                <a:latin typeface="ADLaM Display" panose="020F0502020204030204" pitchFamily="34" charset="0"/>
                <a:cs typeface="ADLaM Display" panose="020F0502020204030204" pitchFamily="34" charset="0"/>
              </a:rPr>
              <a:t>        0 </a:t>
            </a:r>
            <a:endParaRPr lang="en-US" b="1">
              <a:latin typeface="ADLaM Display" panose="020F0502020204030204" pitchFamily="34" charset="0"/>
              <a:cs typeface="ADLaM Display" panose="020F0502020204030204" pitchFamily="34" charset="0"/>
            </a:endParaRPr>
          </a:p>
          <a:p>
            <a:endParaRPr lang="en-US" b="1">
              <a:latin typeface="ADLaM Display" panose="020F0502020204030204" pitchFamily="34" charset="0"/>
              <a:cs typeface="ADLaM Display" panose="020F0502020204030204" pitchFamily="34" charset="0"/>
            </a:endParaRPr>
          </a:p>
          <a:p>
            <a:endParaRPr lang="en-US" sz="638" b="1">
              <a:latin typeface="ADLaM Display" panose="020F0502020204030204" pitchFamily="34" charset="0"/>
              <a:cs typeface="ADLaM Display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64F423-CA80-DC9A-AF0C-566463ACF7D2}"/>
              </a:ext>
            </a:extLst>
          </p:cNvPr>
          <p:cNvSpPr txBox="1"/>
          <p:nvPr/>
        </p:nvSpPr>
        <p:spPr>
          <a:xfrm>
            <a:off x="2308169" y="257849"/>
            <a:ext cx="5299969" cy="43858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Various sky models used in tests:</a:t>
            </a:r>
            <a:endParaRPr lang="en-US" sz="2400" dirty="0">
              <a:solidFill>
                <a:srgbClr val="7030A0"/>
              </a:solidFill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3CB9E5-3D84-806B-AC80-9147D9A6229D}"/>
              </a:ext>
            </a:extLst>
          </p:cNvPr>
          <p:cNvSpPr txBox="1"/>
          <p:nvPr/>
        </p:nvSpPr>
        <p:spPr>
          <a:xfrm>
            <a:off x="4008453" y="-272908"/>
            <a:ext cx="31289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>
                <a:latin typeface="ADLaM Display" panose="020F0502020204030204" pitchFamily="34" charset="0"/>
                <a:cs typeface="ADLaM Display" panose="020F0502020204030204" pitchFamily="34" charset="0"/>
              </a:rPr>
              <a:t>.            .            .            .            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66B42B-B599-4A46-5EA6-D1D9981ECD9C}"/>
              </a:ext>
            </a:extLst>
          </p:cNvPr>
          <p:cNvSpPr txBox="1"/>
          <p:nvPr/>
        </p:nvSpPr>
        <p:spPr>
          <a:xfrm>
            <a:off x="10088054" y="3730980"/>
            <a:ext cx="3085024" cy="24006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>
                <a:latin typeface="ADLaM Display" panose="020F0502020204030204" pitchFamily="34" charset="0"/>
                <a:cs typeface="ADLaM Display" panose="020F0502020204030204" pitchFamily="34" charset="0"/>
              </a:rPr>
              <a:t>0           0           0           0          0</a:t>
            </a:r>
          </a:p>
          <a:p>
            <a:endParaRPr lang="en-US" sz="1500" b="1">
              <a:latin typeface="ADLaM Display" panose="020F0502020204030204" pitchFamily="34" charset="0"/>
              <a:cs typeface="ADLaM Display" panose="020F0502020204030204" pitchFamily="34" charset="0"/>
            </a:endParaRPr>
          </a:p>
          <a:p>
            <a:r>
              <a:rPr lang="en-US" sz="1500" b="1">
                <a:latin typeface="ADLaM Display" panose="020F0502020204030204" pitchFamily="34" charset="0"/>
                <a:cs typeface="ADLaM Display" panose="020F0502020204030204" pitchFamily="34" charset="0"/>
              </a:rPr>
              <a:t>0           0           0           0          0</a:t>
            </a:r>
          </a:p>
          <a:p>
            <a:endParaRPr lang="en-US" sz="1500" b="1">
              <a:latin typeface="ADLaM Display" panose="020F0502020204030204" pitchFamily="34" charset="0"/>
              <a:cs typeface="ADLaM Display" panose="020F0502020204030204" pitchFamily="34" charset="0"/>
            </a:endParaRPr>
          </a:p>
          <a:p>
            <a:r>
              <a:rPr lang="en-US" sz="1500" b="1">
                <a:latin typeface="ADLaM Display" panose="020F0502020204030204" pitchFamily="34" charset="0"/>
                <a:cs typeface="ADLaM Display" panose="020F0502020204030204" pitchFamily="34" charset="0"/>
              </a:rPr>
              <a:t>0           0           0           0          0</a:t>
            </a:r>
          </a:p>
          <a:p>
            <a:endParaRPr lang="en-US" sz="1500" b="1">
              <a:latin typeface="ADLaM Display" panose="020F0502020204030204" pitchFamily="34" charset="0"/>
              <a:cs typeface="ADLaM Display" panose="020F0502020204030204" pitchFamily="34" charset="0"/>
            </a:endParaRPr>
          </a:p>
          <a:p>
            <a:r>
              <a:rPr lang="en-US" sz="1500" b="1">
                <a:latin typeface="ADLaM Display" panose="020F0502020204030204" pitchFamily="34" charset="0"/>
                <a:cs typeface="ADLaM Display" panose="020F0502020204030204" pitchFamily="34" charset="0"/>
              </a:rPr>
              <a:t>0           0           0           0          0</a:t>
            </a:r>
          </a:p>
          <a:p>
            <a:endParaRPr lang="en-US" sz="1500" b="1">
              <a:latin typeface="ADLaM Display" panose="020F0502020204030204" pitchFamily="34" charset="0"/>
              <a:cs typeface="ADLaM Display" panose="020F0502020204030204" pitchFamily="34" charset="0"/>
            </a:endParaRPr>
          </a:p>
          <a:p>
            <a:r>
              <a:rPr lang="en-US" sz="1500" b="1">
                <a:latin typeface="ADLaM Display" panose="020F0502020204030204" pitchFamily="34" charset="0"/>
                <a:cs typeface="ADLaM Display" panose="020F0502020204030204" pitchFamily="34" charset="0"/>
              </a:rPr>
              <a:t>0           0           0           0          0</a:t>
            </a:r>
          </a:p>
          <a:p>
            <a:endParaRPr lang="en-US" sz="1500" b="1">
              <a:latin typeface="ADLaM Display" panose="020F0502020204030204" pitchFamily="34" charset="0"/>
              <a:cs typeface="ADLaM Display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E5C09E-E8E3-BC44-98C3-2A956C849ABB}"/>
              </a:ext>
            </a:extLst>
          </p:cNvPr>
          <p:cNvSpPr txBox="1"/>
          <p:nvPr/>
        </p:nvSpPr>
        <p:spPr>
          <a:xfrm>
            <a:off x="125095" y="2480094"/>
            <a:ext cx="1689415" cy="151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38" b="1">
                <a:latin typeface="ADLaM Display" panose="020F0502020204030204" pitchFamily="34" charset="0"/>
                <a:cs typeface="ADLaM Display" panose="020F0502020204030204" pitchFamily="34" charset="0"/>
              </a:rPr>
              <a:t>                                                            </a:t>
            </a:r>
          </a:p>
          <a:p>
            <a:endParaRPr lang="en-US" sz="638" b="1">
              <a:latin typeface="ADLaM Display" panose="020F0502020204030204" pitchFamily="34" charset="0"/>
              <a:cs typeface="ADLaM Display" panose="020F0502020204030204" pitchFamily="34" charset="0"/>
            </a:endParaRPr>
          </a:p>
          <a:p>
            <a:endParaRPr lang="en-US" sz="638" b="1">
              <a:latin typeface="ADLaM Display" panose="020F0502020204030204" pitchFamily="34" charset="0"/>
              <a:cs typeface="ADLaM Display" panose="020F0502020204030204" pitchFamily="34" charset="0"/>
            </a:endParaRPr>
          </a:p>
          <a:p>
            <a:endParaRPr lang="en-US" sz="638" b="1">
              <a:latin typeface="ADLaM Display" panose="020F0502020204030204" pitchFamily="34" charset="0"/>
              <a:cs typeface="ADLaM Display" panose="020F0502020204030204" pitchFamily="34" charset="0"/>
            </a:endParaRPr>
          </a:p>
          <a:p>
            <a:endParaRPr lang="en-US" sz="638" b="1">
              <a:latin typeface="ADLaM Display" panose="020F0502020204030204" pitchFamily="34" charset="0"/>
              <a:cs typeface="ADLaM Display" panose="020F0502020204030204" pitchFamily="34" charset="0"/>
            </a:endParaRPr>
          </a:p>
          <a:p>
            <a:endParaRPr lang="en-US" sz="638" b="1">
              <a:latin typeface="ADLaM Display" panose="020F0502020204030204" pitchFamily="34" charset="0"/>
              <a:cs typeface="ADLaM Display" panose="020F0502020204030204" pitchFamily="34" charset="0"/>
            </a:endParaRPr>
          </a:p>
          <a:p>
            <a:r>
              <a:rPr lang="en-US" sz="3000" b="1">
                <a:latin typeface="ADLaM Display" panose="020F0502020204030204" pitchFamily="34" charset="0"/>
                <a:cs typeface="ADLaM Display" panose="020F0502020204030204" pitchFamily="34" charset="0"/>
              </a:rPr>
              <a:t>        0 0</a:t>
            </a:r>
            <a:endParaRPr lang="en-US" b="1">
              <a:latin typeface="ADLaM Display" panose="020F0502020204030204" pitchFamily="34" charset="0"/>
              <a:cs typeface="ADLaM Display" panose="020F0502020204030204" pitchFamily="34" charset="0"/>
            </a:endParaRPr>
          </a:p>
          <a:p>
            <a:endParaRPr lang="en-US" b="1">
              <a:latin typeface="ADLaM Display" panose="020F0502020204030204" pitchFamily="34" charset="0"/>
              <a:cs typeface="ADLaM Display" panose="020F0502020204030204" pitchFamily="34" charset="0"/>
            </a:endParaRPr>
          </a:p>
          <a:p>
            <a:endParaRPr lang="en-US" sz="638" b="1">
              <a:latin typeface="ADLaM Display" panose="020F0502020204030204" pitchFamily="34" charset="0"/>
              <a:cs typeface="ADLaM Display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8F1DCC-8181-51EC-D675-5EB72F8DC8B2}"/>
              </a:ext>
            </a:extLst>
          </p:cNvPr>
          <p:cNvSpPr txBox="1"/>
          <p:nvPr/>
        </p:nvSpPr>
        <p:spPr>
          <a:xfrm>
            <a:off x="110474" y="3695328"/>
            <a:ext cx="2034414" cy="14950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638" b="1">
                <a:latin typeface="ADLaM Display"/>
                <a:ea typeface="ADLaM Display"/>
                <a:cs typeface="ADLaM Display"/>
              </a:rPr>
              <a:t>                                                            </a:t>
            </a:r>
            <a:endParaRPr lang="en-US" sz="638" b="1">
              <a:latin typeface="ADLaM Display" panose="020F0502020204030204" pitchFamily="34" charset="0"/>
              <a:cs typeface="ADLaM Display" panose="020F0502020204030204" pitchFamily="34" charset="0"/>
            </a:endParaRPr>
          </a:p>
          <a:p>
            <a:endParaRPr lang="en-US" sz="638" b="1">
              <a:latin typeface="ADLaM Display" panose="020F0502020204030204" pitchFamily="34" charset="0"/>
              <a:cs typeface="ADLaM Display" panose="020F0502020204030204" pitchFamily="34" charset="0"/>
            </a:endParaRPr>
          </a:p>
          <a:p>
            <a:endParaRPr lang="en-US" sz="638" b="1">
              <a:latin typeface="ADLaM Display" panose="020F0502020204030204" pitchFamily="34" charset="0"/>
              <a:cs typeface="ADLaM Display" panose="020F0502020204030204" pitchFamily="34" charset="0"/>
            </a:endParaRPr>
          </a:p>
          <a:p>
            <a:endParaRPr lang="en-US" sz="638" b="1">
              <a:latin typeface="ADLaM Display" panose="020F0502020204030204" pitchFamily="34" charset="0"/>
              <a:cs typeface="ADLaM Display" panose="020F0502020204030204" pitchFamily="34" charset="0"/>
            </a:endParaRPr>
          </a:p>
          <a:p>
            <a:endParaRPr lang="en-US" sz="638" b="1">
              <a:latin typeface="ADLaM Display" panose="020F0502020204030204" pitchFamily="34" charset="0"/>
              <a:cs typeface="ADLaM Display" panose="020F0502020204030204" pitchFamily="34" charset="0"/>
            </a:endParaRPr>
          </a:p>
          <a:p>
            <a:endParaRPr lang="en-US" sz="638" b="1">
              <a:latin typeface="ADLaM Display" panose="020F0502020204030204" pitchFamily="34" charset="0"/>
              <a:cs typeface="ADLaM Display" panose="020F0502020204030204" pitchFamily="34" charset="0"/>
            </a:endParaRPr>
          </a:p>
          <a:p>
            <a:r>
              <a:rPr lang="en-US" sz="3000" b="1">
                <a:latin typeface="ADLaM Display"/>
                <a:ea typeface="ADLaM Display"/>
                <a:cs typeface="ADLaM Display"/>
              </a:rPr>
              <a:t>     </a:t>
            </a:r>
            <a:r>
              <a:rPr lang="en-US" sz="2400" b="1">
                <a:latin typeface="ADLaM Display"/>
                <a:ea typeface="ADLaM Display"/>
                <a:cs typeface="ADLaM Display"/>
              </a:rPr>
              <a:t>   0        </a:t>
            </a:r>
            <a:r>
              <a:rPr lang="en-US" sz="1350" b="1">
                <a:latin typeface="ADLaM Display"/>
                <a:ea typeface="ADLaM Display"/>
                <a:cs typeface="ADLaM Display"/>
              </a:rPr>
              <a:t> </a:t>
            </a:r>
            <a:r>
              <a:rPr lang="en-US" b="1">
                <a:latin typeface="ADLaM Display"/>
                <a:ea typeface="ADLaM Display"/>
                <a:cs typeface="ADLaM Display"/>
              </a:rPr>
              <a:t>0</a:t>
            </a:r>
          </a:p>
          <a:p>
            <a:endParaRPr lang="en-US" b="1">
              <a:latin typeface="ADLaM Display" panose="020F0502020204030204" pitchFamily="34" charset="0"/>
              <a:cs typeface="ADLaM Display" panose="020F0502020204030204" pitchFamily="34" charset="0"/>
            </a:endParaRPr>
          </a:p>
          <a:p>
            <a:endParaRPr lang="en-US" sz="638" b="1">
              <a:latin typeface="ADLaM Display" panose="020F0502020204030204" pitchFamily="34" charset="0"/>
              <a:cs typeface="ADLaM Display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C3EB5E-0BE7-B5EF-6509-8BE8B501E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169" y="1346797"/>
            <a:ext cx="3036499" cy="2266592"/>
          </a:xfrm>
          <a:prstGeom prst="rect">
            <a:avLst/>
          </a:prstGeom>
        </p:spPr>
      </p:pic>
      <p:pic>
        <p:nvPicPr>
          <p:cNvPr id="4" name="Picture 3" descr="A graph with numbers and points&#10;&#10;Description automatically generated">
            <a:extLst>
              <a:ext uri="{FF2B5EF4-FFF2-40B4-BE49-F238E27FC236}">
                <a16:creationId xmlns:a16="http://schemas.microsoft.com/office/drawing/2014/main" id="{070CA73E-B3BD-F80C-A560-D98B98CEC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4999" y="2636738"/>
            <a:ext cx="2734574" cy="20509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AD2099-5B77-ADAE-E39A-239F2DDA51C5}"/>
              </a:ext>
            </a:extLst>
          </p:cNvPr>
          <p:cNvSpPr txBox="1"/>
          <p:nvPr/>
        </p:nvSpPr>
        <p:spPr>
          <a:xfrm>
            <a:off x="3199726" y="1237393"/>
            <a:ext cx="1144889" cy="27699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1350" b="1">
                <a:latin typeface="ADLaM Display"/>
                <a:ea typeface="ADLaM Display"/>
                <a:cs typeface="ADLaM Display"/>
              </a:rPr>
              <a:t>Toy Models</a:t>
            </a:r>
            <a:endParaRPr lang="en-US" sz="135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115F31-F684-D11E-6320-34FA59DD77A2}"/>
              </a:ext>
            </a:extLst>
          </p:cNvPr>
          <p:cNvSpPr txBox="1"/>
          <p:nvPr/>
        </p:nvSpPr>
        <p:spPr>
          <a:xfrm>
            <a:off x="477301" y="1225554"/>
            <a:ext cx="1835001" cy="27699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1350" b="1">
                <a:latin typeface="ADLaM Display"/>
                <a:ea typeface="ADLaM Display"/>
                <a:cs typeface="ADLaM Display"/>
              </a:rPr>
              <a:t>Very Simple Models</a:t>
            </a:r>
            <a:endParaRPr lang="en-US" sz="1350" b="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B6FF15-64CD-8829-1A67-4A9903B22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911920"/>
            <a:ext cx="2745357" cy="20509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101E627-B0F9-B4CA-D221-3CE324B51736}"/>
              </a:ext>
            </a:extLst>
          </p:cNvPr>
          <p:cNvSpPr txBox="1"/>
          <p:nvPr/>
        </p:nvSpPr>
        <p:spPr>
          <a:xfrm>
            <a:off x="61115" y="4827527"/>
            <a:ext cx="2251187" cy="12525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638" b="1">
                <a:latin typeface="ADLaM Display"/>
                <a:ea typeface="ADLaM Display"/>
                <a:cs typeface="ADLaM Display"/>
              </a:rPr>
              <a:t>                                                            </a:t>
            </a:r>
            <a:endParaRPr lang="en-US" sz="638" b="1">
              <a:latin typeface="ADLaM Display" panose="020F0502020204030204" pitchFamily="34" charset="0"/>
              <a:cs typeface="ADLaM Display" panose="020F0502020204030204" pitchFamily="34" charset="0"/>
            </a:endParaRPr>
          </a:p>
          <a:p>
            <a:endParaRPr lang="en-US" sz="638" b="1">
              <a:latin typeface="ADLaM Display" panose="020F0502020204030204" pitchFamily="34" charset="0"/>
              <a:cs typeface="ADLaM Display" panose="020F0502020204030204" pitchFamily="34" charset="0"/>
            </a:endParaRPr>
          </a:p>
          <a:p>
            <a:endParaRPr lang="en-US" sz="638" b="1">
              <a:latin typeface="ADLaM Display" panose="020F0502020204030204" pitchFamily="34" charset="0"/>
              <a:cs typeface="ADLaM Display" panose="020F0502020204030204" pitchFamily="34" charset="0"/>
            </a:endParaRPr>
          </a:p>
          <a:p>
            <a:endParaRPr lang="en-US" sz="638" b="1">
              <a:latin typeface="ADLaM Display" panose="020F0502020204030204" pitchFamily="34" charset="0"/>
              <a:cs typeface="ADLaM Display" panose="020F0502020204030204" pitchFamily="34" charset="0"/>
            </a:endParaRPr>
          </a:p>
          <a:p>
            <a:r>
              <a:rPr lang="en-US" sz="2700" b="1">
                <a:latin typeface="ADLaM Display"/>
                <a:ea typeface="ADLaM Display"/>
                <a:cs typeface="ADLaM Display"/>
              </a:rPr>
              <a:t>        0    </a:t>
            </a:r>
            <a:r>
              <a:rPr lang="en-US" sz="1500" b="1">
                <a:latin typeface="ADLaM Display"/>
                <a:ea typeface="ADLaM Display"/>
                <a:cs typeface="ADLaM Display"/>
              </a:rPr>
              <a:t>0</a:t>
            </a:r>
          </a:p>
          <a:p>
            <a:endParaRPr lang="en-US" b="1">
              <a:latin typeface="ADLaM Display" panose="020F0502020204030204" pitchFamily="34" charset="0"/>
              <a:cs typeface="ADLaM Display" panose="020F0502020204030204" pitchFamily="34" charset="0"/>
            </a:endParaRPr>
          </a:p>
          <a:p>
            <a:endParaRPr lang="en-US" sz="638" b="1">
              <a:latin typeface="ADLaM Display" panose="020F0502020204030204" pitchFamily="34" charset="0"/>
              <a:cs typeface="ADLaM Display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52A051-D996-1721-EC7A-C6B4A4755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1976982"/>
            <a:ext cx="3176678" cy="2374421"/>
          </a:xfrm>
          <a:prstGeom prst="rect">
            <a:avLst/>
          </a:prstGeom>
        </p:spPr>
      </p:pic>
      <p:pic>
        <p:nvPicPr>
          <p:cNvPr id="14" name="Picture 13" descr="A diagram of black dots&#10;&#10;Description automatically generated">
            <a:extLst>
              <a:ext uri="{FF2B5EF4-FFF2-40B4-BE49-F238E27FC236}">
                <a16:creationId xmlns:a16="http://schemas.microsoft.com/office/drawing/2014/main" id="{1CB1273B-951F-AD08-24E6-FD762CA9B6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7165" y="3595790"/>
            <a:ext cx="3144329" cy="2374421"/>
          </a:xfrm>
          <a:prstGeom prst="rect">
            <a:avLst/>
          </a:prstGeom>
        </p:spPr>
      </p:pic>
      <p:pic>
        <p:nvPicPr>
          <p:cNvPr id="5" name="Picture 4" descr="A chart with red dots and numbers&#10;&#10;Description automatically generated">
            <a:extLst>
              <a:ext uri="{FF2B5EF4-FFF2-40B4-BE49-F238E27FC236}">
                <a16:creationId xmlns:a16="http://schemas.microsoft.com/office/drawing/2014/main" id="{F7BF0115-73E8-8EEE-EAF7-891594BA2F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6208" y="3855155"/>
            <a:ext cx="3236772" cy="22344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E28DE7-AE9D-5379-3FB6-4949630D4788}"/>
              </a:ext>
            </a:extLst>
          </p:cNvPr>
          <p:cNvSpPr txBox="1"/>
          <p:nvPr/>
        </p:nvSpPr>
        <p:spPr>
          <a:xfrm>
            <a:off x="6528518" y="1257604"/>
            <a:ext cx="1673256" cy="27699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1350" b="1">
                <a:latin typeface="ADLaM Display"/>
                <a:ea typeface="ADLaM Display"/>
                <a:cs typeface="ADLaM Display"/>
              </a:rPr>
              <a:t>GLEAM Catalogue</a:t>
            </a:r>
            <a:endParaRPr lang="en-US" sz="13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714C51-2074-0AE7-A7C5-C52D0413C28D}"/>
              </a:ext>
            </a:extLst>
          </p:cNvPr>
          <p:cNvSpPr txBox="1"/>
          <p:nvPr/>
        </p:nvSpPr>
        <p:spPr>
          <a:xfrm>
            <a:off x="8386729" y="1258331"/>
            <a:ext cx="977512" cy="276999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r>
              <a:rPr lang="en-US" sz="1350">
                <a:highlight>
                  <a:srgbClr val="FFFF00"/>
                </a:highlight>
              </a:rPr>
              <a:t>208 sources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312C64-2BB2-5B70-CBBC-9A07E4062A3B}"/>
              </a:ext>
            </a:extLst>
          </p:cNvPr>
          <p:cNvSpPr txBox="1"/>
          <p:nvPr/>
        </p:nvSpPr>
        <p:spPr>
          <a:xfrm>
            <a:off x="8205130" y="2342578"/>
            <a:ext cx="977512" cy="276999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r>
              <a:rPr lang="en-US" sz="1350">
                <a:highlight>
                  <a:srgbClr val="FFFF00"/>
                </a:highlight>
              </a:rPr>
              <a:t>228 sources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8954B0-01F6-3B0F-37BA-CA8EC86CEA1F}"/>
              </a:ext>
            </a:extLst>
          </p:cNvPr>
          <p:cNvSpPr txBox="1"/>
          <p:nvPr/>
        </p:nvSpPr>
        <p:spPr>
          <a:xfrm>
            <a:off x="8167743" y="3976961"/>
            <a:ext cx="1065676" cy="276999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r>
              <a:rPr lang="en-US" sz="1350">
                <a:highlight>
                  <a:srgbClr val="FFFF00"/>
                </a:highlight>
              </a:rPr>
              <a:t>1600 sources</a:t>
            </a:r>
          </a:p>
        </p:txBody>
      </p:sp>
    </p:spTree>
    <p:extLst>
      <p:ext uri="{BB962C8B-B14F-4D97-AF65-F5344CB8AC3E}">
        <p14:creationId xmlns:p14="http://schemas.microsoft.com/office/powerpoint/2010/main" val="148942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8" grpId="0"/>
      <p:bldP spid="10" grpId="0"/>
      <p:bldP spid="17" grpId="0" animBg="1"/>
      <p:bldP spid="9" grpId="0"/>
      <p:bldP spid="19" grpId="0"/>
      <p:bldP spid="7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ka_title_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066" y="52186"/>
            <a:ext cx="9189294" cy="64753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25" y="6570139"/>
            <a:ext cx="475001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 Unicode MS"/>
                <a:cs typeface="Arial Unicode MS"/>
              </a:rPr>
              <a:t>LEAP: </a:t>
            </a:r>
            <a:r>
              <a:rPr lang="en-US" sz="1400" b="1" u="sng" dirty="0">
                <a:latin typeface="Arial Unicode MS"/>
                <a:cs typeface="Arial Unicode MS"/>
              </a:rPr>
              <a:t>L</a:t>
            </a:r>
            <a:r>
              <a:rPr lang="en-US" sz="1400" dirty="0">
                <a:latin typeface="Arial Unicode MS"/>
                <a:cs typeface="Arial Unicode MS"/>
              </a:rPr>
              <a:t>ow </a:t>
            </a:r>
            <a:r>
              <a:rPr lang="en-US" sz="1400" b="1" dirty="0">
                <a:latin typeface="Arial Unicode MS"/>
                <a:cs typeface="Arial Unicode MS"/>
              </a:rPr>
              <a:t>F</a:t>
            </a:r>
            <a:r>
              <a:rPr lang="en-US" sz="1400" dirty="0">
                <a:latin typeface="Arial Unicode MS"/>
                <a:cs typeface="Arial Unicode MS"/>
              </a:rPr>
              <a:t>requency </a:t>
            </a:r>
            <a:r>
              <a:rPr lang="en-US" sz="1400" b="1" u="sng" dirty="0">
                <a:latin typeface="Arial Unicode MS"/>
                <a:cs typeface="Arial Unicode MS"/>
              </a:rPr>
              <a:t>E</a:t>
            </a:r>
            <a:r>
              <a:rPr lang="en-US" sz="1400" dirty="0">
                <a:latin typeface="Arial Unicode MS"/>
                <a:cs typeface="Arial Unicode MS"/>
              </a:rPr>
              <a:t>xcision of </a:t>
            </a:r>
            <a:r>
              <a:rPr lang="en-US" sz="1400" b="1" u="sng" dirty="0">
                <a:latin typeface="Arial Unicode MS"/>
                <a:cs typeface="Arial Unicode MS"/>
              </a:rPr>
              <a:t>A</a:t>
            </a:r>
            <a:r>
              <a:rPr lang="en-US" sz="1400" dirty="0">
                <a:latin typeface="Arial Unicode MS"/>
                <a:cs typeface="Arial Unicode MS"/>
              </a:rPr>
              <a:t>tmosphere in </a:t>
            </a:r>
            <a:r>
              <a:rPr lang="en-US" sz="1400" b="1" u="sng" dirty="0">
                <a:latin typeface="Arial Unicode MS"/>
                <a:cs typeface="Arial Unicode MS"/>
              </a:rPr>
              <a:t>P</a:t>
            </a:r>
            <a:r>
              <a:rPr lang="en-US" sz="1400" dirty="0">
                <a:latin typeface="Arial Unicode MS"/>
                <a:cs typeface="Arial Unicode MS"/>
              </a:rPr>
              <a:t>arallel </a:t>
            </a:r>
            <a:r>
              <a:rPr lang="en-US" sz="14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6123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7C39FE-F819-089C-92D5-70453CDF291E}"/>
              </a:ext>
            </a:extLst>
          </p:cNvPr>
          <p:cNvSpPr txBox="1"/>
          <p:nvPr/>
        </p:nvSpPr>
        <p:spPr>
          <a:xfrm>
            <a:off x="291108" y="1058469"/>
            <a:ext cx="8561784" cy="318548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endParaRPr lang="en-US" sz="1350" dirty="0"/>
          </a:p>
          <a:p>
            <a:r>
              <a:rPr lang="en-US" sz="1350" dirty="0"/>
              <a:t>Equipped with new tools: </a:t>
            </a:r>
            <a:endParaRPr lang="en-US" sz="1350" dirty="0">
              <a:ea typeface="Calibri"/>
              <a:cs typeface="Calibri"/>
            </a:endParaRPr>
          </a:p>
          <a:p>
            <a:r>
              <a:rPr lang="en-AU" sz="1350" i="1" u="sng" dirty="0">
                <a:solidFill>
                  <a:srgbClr val="FF0000"/>
                </a:solidFill>
                <a:latin typeface="Arial"/>
                <a:cs typeface="Arial"/>
              </a:rPr>
              <a:t>tools in place to provide values for the complete characterization as we are currently envisaging the scope of the simulation studies.</a:t>
            </a:r>
            <a:endParaRPr lang="en-US" sz="1350" i="1" u="sng" dirty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1350" dirty="0"/>
              <a:t>- </a:t>
            </a:r>
            <a:r>
              <a:rPr lang="en-US" sz="135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CG </a:t>
            </a:r>
            <a:r>
              <a:rPr lang="en-AU" sz="1350" dirty="0">
                <a:solidFill>
                  <a:srgbClr val="000000"/>
                </a:solidFill>
                <a:latin typeface="Aptos"/>
              </a:rPr>
              <a:t>updated the CLI tool scripts with the easier to implement requests</a:t>
            </a:r>
            <a:r>
              <a:rPr lang="en-US" sz="1350" dirty="0"/>
              <a:t> (mid Jan - …)</a:t>
            </a:r>
            <a:endParaRPr lang="en-US" sz="1350" dirty="0">
              <a:ea typeface="Calibri"/>
              <a:cs typeface="Calibri"/>
            </a:endParaRPr>
          </a:p>
          <a:p>
            <a:pPr marL="214313" indent="-214313">
              <a:buFont typeface="Calibri"/>
              <a:buChar char="-"/>
            </a:pPr>
            <a:r>
              <a:rPr lang="en-AU" sz="1350" dirty="0">
                <a:solidFill>
                  <a:srgbClr val="000000"/>
                </a:solidFill>
                <a:latin typeface="Aptos"/>
              </a:rPr>
              <a:t>dumping </a:t>
            </a:r>
            <a:r>
              <a:rPr lang="en-AU" sz="1350" dirty="0" err="1">
                <a:solidFill>
                  <a:srgbClr val="000000"/>
                </a:solidFill>
                <a:latin typeface="Aptos"/>
              </a:rPr>
              <a:t>json</a:t>
            </a:r>
            <a:r>
              <a:rPr lang="en-AU" sz="1350" dirty="0">
                <a:solidFill>
                  <a:srgbClr val="000000"/>
                </a:solidFill>
                <a:latin typeface="Aptos"/>
              </a:rPr>
              <a:t> calibrations with stats (relevant to sky noise)  to csv – </a:t>
            </a:r>
            <a:r>
              <a:rPr lang="en-US" sz="1350" dirty="0"/>
              <a:t>(2</a:t>
            </a:r>
            <a:r>
              <a:rPr lang="en-US" sz="1350" baseline="30000" dirty="0"/>
              <a:t>nd</a:t>
            </a:r>
            <a:r>
              <a:rPr lang="en-US" sz="1350" dirty="0"/>
              <a:t> half Jan 2024)</a:t>
            </a:r>
            <a:endParaRPr lang="en-US" sz="1350" dirty="0">
              <a:ea typeface="Calibri" panose="020F0502020204030204"/>
              <a:cs typeface="Calibri" panose="020F0502020204030204"/>
            </a:endParaRPr>
          </a:p>
          <a:p>
            <a:pPr marL="214313" indent="-214313">
              <a:buFont typeface="Calibri"/>
              <a:buChar char="-"/>
            </a:pPr>
            <a:r>
              <a:rPr lang="en-US" sz="1350" dirty="0"/>
              <a:t>Add Screen fitting and related stats (</a:t>
            </a:r>
            <a:r>
              <a:rPr lang="en-AU" sz="1350" dirty="0">
                <a:solidFill>
                  <a:srgbClr val="222222"/>
                </a:solidFill>
                <a:latin typeface="Arial"/>
                <a:cs typeface="Arial"/>
              </a:rPr>
              <a:t>rms/std)  after fitting a plane to the </a:t>
            </a:r>
            <a:r>
              <a:rPr lang="en-AU" sz="1350" dirty="0" err="1">
                <a:solidFill>
                  <a:srgbClr val="222222"/>
                </a:solidFill>
                <a:latin typeface="Arial"/>
                <a:cs typeface="Arial"/>
              </a:rPr>
              <a:t>json</a:t>
            </a:r>
            <a:r>
              <a:rPr lang="en-AU" sz="1350" dirty="0">
                <a:solidFill>
                  <a:srgbClr val="222222"/>
                </a:solidFill>
                <a:latin typeface="Arial"/>
                <a:cs typeface="Arial"/>
              </a:rPr>
              <a:t> phase solutions will be important </a:t>
            </a:r>
            <a:r>
              <a:rPr lang="en-US" sz="1350" dirty="0"/>
              <a:t>(relevant when we started </a:t>
            </a:r>
            <a:r>
              <a:rPr lang="en-US" sz="1350" dirty="0" err="1"/>
              <a:t>ionos</a:t>
            </a:r>
            <a:r>
              <a:rPr lang="en-US" sz="1350" dirty="0"/>
              <a:t> studies)  (mid Feb). </a:t>
            </a:r>
            <a:endParaRPr lang="en-US" sz="1350" dirty="0">
              <a:ea typeface="Calibri"/>
              <a:cs typeface="Calibri"/>
            </a:endParaRPr>
          </a:p>
          <a:p>
            <a:pPr marL="214313" indent="-214313">
              <a:buFont typeface="Calibri"/>
              <a:buChar char="-"/>
            </a:pPr>
            <a:r>
              <a:rPr lang="en-US" sz="1350" dirty="0"/>
              <a:t>AA2 has poor ground coverage – screen fitting difficult (on-going)</a:t>
            </a:r>
            <a:endParaRPr lang="en-US" sz="1350" dirty="0">
              <a:ea typeface="Calibri" panose="020F0502020204030204"/>
              <a:cs typeface="Calibri" panose="020F0502020204030204"/>
            </a:endParaRPr>
          </a:p>
          <a:p>
            <a:r>
              <a:rPr lang="en-US" sz="1350" i="1" u="sng" dirty="0">
                <a:solidFill>
                  <a:srgbClr val="FF0000"/>
                </a:solidFill>
              </a:rPr>
              <a:t>These relevant after leap: </a:t>
            </a:r>
            <a:endParaRPr lang="en-US" sz="1350" i="1" u="sng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214313" indent="-214313">
              <a:buFont typeface="Calibri"/>
              <a:buChar char="-"/>
            </a:pPr>
            <a:r>
              <a:rPr lang="en-US" sz="1350" dirty="0"/>
              <a:t>Convert  LEAP “*.</a:t>
            </a:r>
            <a:r>
              <a:rPr lang="en-US" sz="1350" dirty="0" err="1"/>
              <a:t>json</a:t>
            </a:r>
            <a:r>
              <a:rPr lang="en-US" sz="1350" dirty="0"/>
              <a:t>” solutions to CASA  “</a:t>
            </a:r>
            <a:r>
              <a:rPr lang="en-US" sz="1350" dirty="0" err="1"/>
              <a:t>cal</a:t>
            </a:r>
            <a:r>
              <a:rPr lang="en-US" sz="1350" dirty="0"/>
              <a:t>” files. Conversion to </a:t>
            </a:r>
            <a:r>
              <a:rPr lang="en-US" sz="1350" dirty="0" err="1"/>
              <a:t>wsclean</a:t>
            </a:r>
            <a:r>
              <a:rPr lang="en-US" sz="1350" dirty="0"/>
              <a:t>/IDG calibration pending</a:t>
            </a:r>
            <a:endParaRPr lang="en-US" sz="1350" dirty="0">
              <a:ea typeface="Calibri" panose="020F0502020204030204"/>
              <a:cs typeface="Calibri" panose="020F0502020204030204"/>
            </a:endParaRPr>
          </a:p>
          <a:p>
            <a:pPr marL="214313" indent="-214313">
              <a:buFont typeface="Calibri"/>
              <a:buChar char="-"/>
            </a:pPr>
            <a:r>
              <a:rPr lang="en-US" sz="1350" dirty="0"/>
              <a:t>Handling data, plotting pipelines, interpolation pipelines</a:t>
            </a:r>
            <a:endParaRPr lang="en-US" sz="1350" dirty="0">
              <a:ea typeface="Calibri" panose="020F0502020204030204"/>
              <a:cs typeface="Calibri" panose="020F0502020204030204"/>
            </a:endParaRPr>
          </a:p>
          <a:p>
            <a:pPr marL="214313" indent="-214313">
              <a:buFont typeface="Calibri"/>
              <a:buChar char="-"/>
            </a:pPr>
            <a:r>
              <a:rPr lang="en-US" sz="1350" dirty="0"/>
              <a:t>Integrate DI calibration in CASA</a:t>
            </a:r>
            <a:endParaRPr lang="en-US" sz="1350" dirty="0">
              <a:ea typeface="Calibri" panose="020F0502020204030204"/>
              <a:cs typeface="Calibri" panose="020F0502020204030204"/>
            </a:endParaRPr>
          </a:p>
          <a:p>
            <a:endParaRPr lang="en-US" sz="1350" dirty="0">
              <a:ea typeface="Calibri" panose="020F0502020204030204"/>
              <a:cs typeface="Calibri" panose="020F0502020204030204"/>
            </a:endParaRPr>
          </a:p>
          <a:p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CAF523-C75F-EB69-2A79-3C3AD5053413}"/>
              </a:ext>
            </a:extLst>
          </p:cNvPr>
          <p:cNvSpPr txBox="1"/>
          <p:nvPr/>
        </p:nvSpPr>
        <p:spPr>
          <a:xfrm>
            <a:off x="3115597" y="4590434"/>
            <a:ext cx="5735279" cy="1315745"/>
          </a:xfrm>
          <a:prstGeom prst="rect">
            <a:avLst/>
          </a:prstGeom>
          <a:solidFill>
            <a:srgbClr val="ED7D3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50">
                <a:latin typeface="Arial"/>
                <a:cs typeface="Arial"/>
              </a:rPr>
              <a:t>Pending Items: </a:t>
            </a:r>
          </a:p>
          <a:p>
            <a:r>
              <a:rPr lang="en-US" sz="1350">
                <a:latin typeface="Arial"/>
                <a:cs typeface="Arial"/>
              </a:rPr>
              <a:t>- Rotation for MWA; works fine with synthetic datasets</a:t>
            </a:r>
          </a:p>
          <a:p>
            <a:r>
              <a:rPr lang="en-US" sz="1350">
                <a:latin typeface="Arial"/>
                <a:cs typeface="Arial"/>
              </a:rPr>
              <a:t>- Profile values written in csv files</a:t>
            </a:r>
          </a:p>
          <a:p>
            <a:r>
              <a:rPr lang="en-US" sz="1350">
                <a:latin typeface="Arial"/>
                <a:cs typeface="Arial"/>
              </a:rPr>
              <a:t>- baseline filtering (still not completely resolved)  - external, with CASA</a:t>
            </a:r>
          </a:p>
          <a:p>
            <a:r>
              <a:rPr lang="en-US" sz="1350">
                <a:latin typeface="Arial"/>
                <a:cs typeface="Arial"/>
              </a:rPr>
              <a:t>- (resolving) Phase ambiguities </a:t>
            </a:r>
          </a:p>
          <a:p>
            <a:r>
              <a:rPr lang="en-US" sz="1350">
                <a:latin typeface="Arial"/>
                <a:cs typeface="Arial"/>
              </a:rPr>
              <a:t>- </a:t>
            </a:r>
            <a:r>
              <a:rPr lang="en-US" sz="1350" err="1">
                <a:latin typeface="Arial"/>
                <a:cs typeface="Arial"/>
              </a:rPr>
              <a:t>WSClean</a:t>
            </a:r>
            <a:r>
              <a:rPr lang="en-US" sz="1350">
                <a:latin typeface="Arial"/>
                <a:cs typeface="Arial"/>
              </a:rPr>
              <a:t> calibration files (copy previous code)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12F225-A846-52EC-FDAF-3A8E377913AE}"/>
              </a:ext>
            </a:extLst>
          </p:cNvPr>
          <p:cNvSpPr txBox="1"/>
          <p:nvPr/>
        </p:nvSpPr>
        <p:spPr>
          <a:xfrm>
            <a:off x="2501153" y="305490"/>
            <a:ext cx="51155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Simulations Parameter Space – leap acc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60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number of small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F31B4298-F051-2E54-7CF4-52A9178A8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7" y="1943064"/>
            <a:ext cx="4788796" cy="39016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3E5217-8FE5-9FB9-824A-E562BA607F5C}"/>
              </a:ext>
            </a:extLst>
          </p:cNvPr>
          <p:cNvSpPr txBox="1"/>
          <p:nvPr/>
        </p:nvSpPr>
        <p:spPr>
          <a:xfrm>
            <a:off x="2488019" y="335610"/>
            <a:ext cx="3868946" cy="3924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100" b="1" dirty="0">
                <a:solidFill>
                  <a:srgbClr val="FF0000"/>
                </a:solidFill>
                <a:cs typeface="Calibri"/>
              </a:rPr>
              <a:t>ACCURACY</a:t>
            </a:r>
            <a:r>
              <a:rPr lang="en-GB" sz="2100" dirty="0">
                <a:solidFill>
                  <a:srgbClr val="FF0000"/>
                </a:solidFill>
                <a:cs typeface="Calibri"/>
              </a:rPr>
              <a:t> – SKY NOISE</a:t>
            </a:r>
            <a:endParaRPr lang="en-US" sz="1350" dirty="0">
              <a:solidFill>
                <a:srgbClr val="FF0000"/>
              </a:solidFill>
              <a:cs typeface="Calibri" panose="020F0502020204030204"/>
            </a:endParaRPr>
          </a:p>
        </p:txBody>
      </p:sp>
      <p:pic>
        <p:nvPicPr>
          <p:cNvPr id="11" name="Picture 10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880C43EA-8DF5-B6A6-D6E9-72EA8A1E4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183" y="2214192"/>
            <a:ext cx="4999646" cy="37599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42A6DB-87FF-0776-3794-EAF4D5FDA086}"/>
              </a:ext>
            </a:extLst>
          </p:cNvPr>
          <p:cNvSpPr txBox="1"/>
          <p:nvPr/>
        </p:nvSpPr>
        <p:spPr>
          <a:xfrm>
            <a:off x="5969010" y="960380"/>
            <a:ext cx="3188437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100" dirty="0">
                <a:cs typeface="Calibri"/>
              </a:rPr>
              <a:t>In presence of complex sky </a:t>
            </a:r>
          </a:p>
          <a:p>
            <a:r>
              <a:rPr lang="en-GB" sz="2100" dirty="0">
                <a:cs typeface="Calibri"/>
              </a:rPr>
              <a:t>requires 1000 channels </a:t>
            </a:r>
          </a:p>
          <a:p>
            <a:r>
              <a:rPr lang="en-GB" sz="2100" dirty="0">
                <a:cs typeface="Calibri"/>
              </a:rPr>
              <a:t>             &amp; </a:t>
            </a:r>
          </a:p>
          <a:p>
            <a:r>
              <a:rPr lang="en-GB" sz="2100" dirty="0">
                <a:cs typeface="Calibri"/>
              </a:rPr>
              <a:t>Baseline filtering l&gt; 2km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57D69D-07E3-0E2F-B7CD-E3246469C4D6}"/>
              </a:ext>
            </a:extLst>
          </p:cNvPr>
          <p:cNvSpPr txBox="1"/>
          <p:nvPr/>
        </p:nvSpPr>
        <p:spPr>
          <a:xfrm>
            <a:off x="94673" y="1593880"/>
            <a:ext cx="472883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OUR </a:t>
            </a:r>
            <a:r>
              <a:rPr lang="en-US" sz="1350" dirty="0" err="1">
                <a:solidFill>
                  <a:srgbClr val="FF0000"/>
                </a:solidFill>
              </a:rPr>
              <a:t>FoM</a:t>
            </a:r>
            <a:r>
              <a:rPr lang="en-US" sz="1350" dirty="0">
                <a:solidFill>
                  <a:srgbClr val="FF0000"/>
                </a:solidFill>
              </a:rPr>
              <a:t> (suitable LEAP calibrators)</a:t>
            </a:r>
            <a:endParaRPr lang="en-US" sz="1350" dirty="0">
              <a:solidFill>
                <a:srgbClr val="FF0000"/>
              </a:solidFill>
              <a:cs typeface="Calibri"/>
            </a:endParaRPr>
          </a:p>
          <a:p>
            <a:r>
              <a:rPr lang="en-US" sz="1350" dirty="0" err="1"/>
              <a:t>StDev</a:t>
            </a:r>
            <a:r>
              <a:rPr lang="en-US" sz="1350" dirty="0"/>
              <a:t> w/out ion &lt; 20 deg (to fulfill SKA coherence requirements)</a:t>
            </a:r>
            <a:endParaRPr lang="en-US" sz="1350" dirty="0">
              <a:ea typeface="Calibri"/>
              <a:cs typeface="Calibri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F43CE95-CDD3-3BDB-C345-A3089CE27FB0}"/>
              </a:ext>
            </a:extLst>
          </p:cNvPr>
          <p:cNvCxnSpPr/>
          <p:nvPr/>
        </p:nvCxnSpPr>
        <p:spPr>
          <a:xfrm>
            <a:off x="717698" y="4924204"/>
            <a:ext cx="3540642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8AF50AA-2DC9-6FFD-7622-5BE8CA9845A0}"/>
              </a:ext>
            </a:extLst>
          </p:cNvPr>
          <p:cNvCxnSpPr>
            <a:cxnSpLocks/>
          </p:cNvCxnSpPr>
          <p:nvPr/>
        </p:nvCxnSpPr>
        <p:spPr>
          <a:xfrm>
            <a:off x="5070466" y="5105960"/>
            <a:ext cx="3901148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23021B4-68B2-28AB-ACE6-DD45F60553D9}"/>
              </a:ext>
            </a:extLst>
          </p:cNvPr>
          <p:cNvSpPr txBox="1"/>
          <p:nvPr/>
        </p:nvSpPr>
        <p:spPr>
          <a:xfrm>
            <a:off x="98470" y="6178165"/>
            <a:ext cx="8953826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3">
                    <a:lumMod val="75000"/>
                  </a:schemeClr>
                </a:solidFill>
                <a:ea typeface="Calibri"/>
                <a:cs typeface="Calibri"/>
              </a:rPr>
              <a:t>Conclusions: Simple Sky works with 100 channels – more complex sky requires 1000 channels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ea typeface="Calibri"/>
                <a:cs typeface="Calibri"/>
              </a:rPr>
              <a:t>           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  <a:ea typeface="Calibri"/>
                <a:cs typeface="Calibri"/>
              </a:rPr>
              <a:t>            and filtering short baselines. Many good LEAP calibrators available.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8410AE-7A35-A8A0-FAE9-58A3A583C150}"/>
              </a:ext>
            </a:extLst>
          </p:cNvPr>
          <p:cNvSpPr txBox="1"/>
          <p:nvPr/>
        </p:nvSpPr>
        <p:spPr>
          <a:xfrm>
            <a:off x="8216279" y="4844350"/>
            <a:ext cx="755335" cy="26161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7030A0"/>
                </a:solidFill>
              </a:rPr>
              <a:t>Threshold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88282E-D8AF-224F-DFED-F3FD1AB5DC75}"/>
              </a:ext>
            </a:extLst>
          </p:cNvPr>
          <p:cNvSpPr txBox="1"/>
          <p:nvPr/>
        </p:nvSpPr>
        <p:spPr>
          <a:xfrm>
            <a:off x="3626486" y="4662594"/>
            <a:ext cx="768159" cy="26161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7030A0"/>
                </a:solidFill>
              </a:rPr>
              <a:t>Threshold</a:t>
            </a:r>
          </a:p>
        </p:txBody>
      </p:sp>
    </p:spTree>
    <p:extLst>
      <p:ext uri="{BB962C8B-B14F-4D97-AF65-F5344CB8AC3E}">
        <p14:creationId xmlns:p14="http://schemas.microsoft.com/office/powerpoint/2010/main" val="190530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2B09856-8232-9D49-D4A6-D42D7784CF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07" t="8891" b="3830"/>
          <a:stretch/>
        </p:blipFill>
        <p:spPr>
          <a:xfrm>
            <a:off x="236157" y="1454234"/>
            <a:ext cx="5518170" cy="33156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6619FD-B825-567E-353C-F1712AA0D39F}"/>
              </a:ext>
            </a:extLst>
          </p:cNvPr>
          <p:cNvSpPr txBox="1"/>
          <p:nvPr/>
        </p:nvSpPr>
        <p:spPr>
          <a:xfrm>
            <a:off x="558886" y="6316654"/>
            <a:ext cx="7520457" cy="346249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accent3">
                    <a:lumMod val="75000"/>
                  </a:schemeClr>
                </a:solidFill>
                <a:cs typeface="Calibri"/>
              </a:rPr>
              <a:t>Conclusion: LEAP-</a:t>
            </a:r>
            <a:r>
              <a:rPr lang="en-GB" dirty="0" err="1">
                <a:solidFill>
                  <a:schemeClr val="accent3">
                    <a:lumMod val="75000"/>
                  </a:schemeClr>
                </a:solidFill>
                <a:cs typeface="Calibri"/>
              </a:rPr>
              <a:t>Acc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  <a:cs typeface="Calibri"/>
              </a:rPr>
              <a:t> Performance acceptable (very good in fact!)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530F73-A031-B845-A5D2-DA20C515987B}"/>
              </a:ext>
            </a:extLst>
          </p:cNvPr>
          <p:cNvSpPr txBox="1"/>
          <p:nvPr/>
        </p:nvSpPr>
        <p:spPr>
          <a:xfrm>
            <a:off x="434225" y="5486539"/>
            <a:ext cx="7520457" cy="276999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r>
              <a:rPr lang="en-US" sz="1350">
                <a:highlight>
                  <a:srgbClr val="FFFF00"/>
                </a:highlight>
              </a:rPr>
              <a:t>Solving for solution every 13s, 9 times, for 100 and 1000 channels, or solve for 120 sec, once with 1000ch</a:t>
            </a:r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EF7037-BC5B-B6DA-DF6E-FB67D226FC7D}"/>
              </a:ext>
            </a:extLst>
          </p:cNvPr>
          <p:cNvSpPr txBox="1"/>
          <p:nvPr/>
        </p:nvSpPr>
        <p:spPr>
          <a:xfrm>
            <a:off x="3196716" y="345138"/>
            <a:ext cx="2750568" cy="3924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100" b="1" dirty="0">
                <a:solidFill>
                  <a:srgbClr val="00B050"/>
                </a:solidFill>
                <a:cs typeface="Calibri"/>
              </a:rPr>
              <a:t>PROCESSING SPEED</a:t>
            </a:r>
            <a:endParaRPr lang="en-US" sz="1350" dirty="0">
              <a:solidFill>
                <a:srgbClr val="00B050"/>
              </a:solidFill>
              <a:cs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5F0144-40B4-F70B-3D2B-B30A0AB3DAF3}"/>
              </a:ext>
            </a:extLst>
          </p:cNvPr>
          <p:cNvSpPr txBox="1"/>
          <p:nvPr/>
        </p:nvSpPr>
        <p:spPr>
          <a:xfrm>
            <a:off x="5940364" y="2340027"/>
            <a:ext cx="29674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>
                <a:solidFill>
                  <a:srgbClr val="0000FF"/>
                </a:solidFill>
                <a:latin typeface="Arial Unicode MS"/>
                <a:cs typeface="Arial Unicode MS"/>
              </a:rPr>
              <a:t>Many parallel processes</a:t>
            </a:r>
          </a:p>
          <a:p>
            <a:r>
              <a:rPr lang="is-IS" dirty="0">
                <a:solidFill>
                  <a:srgbClr val="0000FF"/>
                </a:solidFill>
                <a:latin typeface="Arial Unicode MS"/>
                <a:cs typeface="Arial Unicode MS"/>
              </a:rPr>
              <a:t> (i.e. multiple directions) </a:t>
            </a:r>
          </a:p>
          <a:p>
            <a:r>
              <a:rPr lang="is-IS" dirty="0">
                <a:solidFill>
                  <a:srgbClr val="0000FF"/>
                </a:solidFill>
                <a:latin typeface="Arial Unicode MS"/>
                <a:cs typeface="Arial Unicode MS"/>
              </a:rPr>
              <a:t>could be sustained without </a:t>
            </a:r>
          </a:p>
          <a:p>
            <a:r>
              <a:rPr lang="is-IS" dirty="0">
                <a:solidFill>
                  <a:srgbClr val="0000FF"/>
                </a:solidFill>
                <a:latin typeface="Arial Unicode MS"/>
                <a:cs typeface="Arial Unicode MS"/>
              </a:rPr>
              <a:t>loss of performance.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005234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A5E4F9-FD79-4B74-5385-B8590C71F668}"/>
              </a:ext>
            </a:extLst>
          </p:cNvPr>
          <p:cNvSpPr txBox="1"/>
          <p:nvPr/>
        </p:nvSpPr>
        <p:spPr>
          <a:xfrm>
            <a:off x="128587" y="1318023"/>
            <a:ext cx="9015413" cy="267765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2400" dirty="0"/>
              <a:t>Analysis Methods in presence of Ionosphere (ION ON):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1350" b="1" dirty="0">
                <a:solidFill>
                  <a:srgbClr val="00B0F0"/>
                </a:solidFill>
              </a:rPr>
              <a:t>Range of weather conditions</a:t>
            </a:r>
            <a:r>
              <a:rPr lang="en-US" sz="1350" b="1" dirty="0"/>
              <a:t>, ionospheric spatial scale: 20km, 10km, 5km</a:t>
            </a:r>
          </a:p>
          <a:p>
            <a:endParaRPr lang="en-US" sz="1350" b="1" dirty="0"/>
          </a:p>
          <a:p>
            <a:r>
              <a:rPr lang="en-US" sz="1350" b="1" dirty="0">
                <a:solidFill>
                  <a:srgbClr val="00B0F0"/>
                </a:solidFill>
              </a:rPr>
              <a:t>“Leap-only”:</a:t>
            </a:r>
          </a:p>
          <a:p>
            <a:r>
              <a:rPr lang="en-US" sz="1350" dirty="0"/>
              <a:t>OSKAR *</a:t>
            </a:r>
            <a:r>
              <a:rPr lang="en-US" sz="1350" dirty="0" err="1"/>
              <a:t>ms</a:t>
            </a:r>
            <a:r>
              <a:rPr lang="en-US" sz="1350" dirty="0"/>
              <a:t> =&gt; filtered 1k,2k =&gt; leap acc =&gt; stats*csv plots in CASA (only using python tools)</a:t>
            </a:r>
            <a:endParaRPr lang="en-US" sz="1350" dirty="0">
              <a:ea typeface="Calibri"/>
              <a:cs typeface="Calibri"/>
            </a:endParaRPr>
          </a:p>
          <a:p>
            <a:endParaRPr lang="en-US" sz="1350" b="1" dirty="0">
              <a:ea typeface="Calibri"/>
              <a:cs typeface="Calibri"/>
            </a:endParaRPr>
          </a:p>
          <a:p>
            <a:r>
              <a:rPr lang="en-US" sz="1350" b="1" dirty="0">
                <a:solidFill>
                  <a:srgbClr val="00B0F0"/>
                </a:solidFill>
                <a:ea typeface="Calibri"/>
                <a:cs typeface="Calibri"/>
              </a:rPr>
              <a:t>Preconditioning with DI: (“</a:t>
            </a:r>
            <a:r>
              <a:rPr lang="en-US" sz="1350" b="1" dirty="0" err="1">
                <a:solidFill>
                  <a:srgbClr val="00B0F0"/>
                </a:solidFill>
                <a:ea typeface="Calibri"/>
                <a:cs typeface="Calibri"/>
              </a:rPr>
              <a:t>Iono</a:t>
            </a:r>
            <a:r>
              <a:rPr lang="en-US" sz="1350" b="1" dirty="0">
                <a:solidFill>
                  <a:srgbClr val="00B0F0"/>
                </a:solidFill>
                <a:ea typeface="Calibri"/>
                <a:cs typeface="Calibri"/>
              </a:rPr>
              <a:t> DI”)</a:t>
            </a:r>
          </a:p>
          <a:p>
            <a:r>
              <a:rPr lang="en-US" sz="1350" dirty="0"/>
              <a:t>OSKAR *</a:t>
            </a:r>
            <a:r>
              <a:rPr lang="en-US" sz="1350" dirty="0" err="1"/>
              <a:t>ms</a:t>
            </a:r>
            <a:r>
              <a:rPr lang="en-US" sz="1350" dirty="0"/>
              <a:t> =&gt; CASA (</a:t>
            </a:r>
            <a:r>
              <a:rPr lang="en-US" sz="1350" dirty="0" err="1"/>
              <a:t>FFdispersive+GC</a:t>
            </a:r>
            <a:r>
              <a:rPr lang="en-US" sz="1350" dirty="0"/>
              <a:t>) </a:t>
            </a:r>
            <a:r>
              <a:rPr lang="en-US" sz="1350" dirty="0">
                <a:sym typeface="Wingdings" pitchFamily="2" charset="2"/>
              </a:rPr>
              <a:t> </a:t>
            </a:r>
            <a:r>
              <a:rPr lang="en-US" sz="1350" dirty="0"/>
              <a:t>filtered 1k,2k =&gt; leap acc =&gt; stats*csv plots/interpolation in CASA (python tools)</a:t>
            </a:r>
            <a:endParaRPr lang="en-US" sz="1350" dirty="0">
              <a:ea typeface="Calibri"/>
              <a:cs typeface="Calibri"/>
            </a:endParaRPr>
          </a:p>
          <a:p>
            <a:endParaRPr lang="en-US" sz="1350" dirty="0"/>
          </a:p>
          <a:p>
            <a:r>
              <a:rPr lang="en-US" sz="1350" dirty="0"/>
              <a:t>Add IMAGE domain analysis </a:t>
            </a:r>
            <a:r>
              <a:rPr lang="en-US" sz="1350" dirty="0">
                <a:solidFill>
                  <a:srgbClr val="7030A0"/>
                </a:solidFill>
              </a:rPr>
              <a:t>(very recent)</a:t>
            </a:r>
            <a:endParaRPr lang="en-US" sz="1350" dirty="0">
              <a:solidFill>
                <a:srgbClr val="7030A0"/>
              </a:solidFill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69F486-7177-C648-2E38-A7C7E864B872}"/>
              </a:ext>
            </a:extLst>
          </p:cNvPr>
          <p:cNvSpPr txBox="1"/>
          <p:nvPr/>
        </p:nvSpPr>
        <p:spPr>
          <a:xfrm>
            <a:off x="128587" y="4146948"/>
            <a:ext cx="872430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Developments/pipelines:</a:t>
            </a:r>
          </a:p>
          <a:p>
            <a:r>
              <a:rPr lang="en-US" sz="1350"/>
              <a:t>- Change station coordinates</a:t>
            </a:r>
          </a:p>
          <a:p>
            <a:r>
              <a:rPr lang="en-US" sz="1350"/>
              <a:t>-DI dispersive calibration with CASA (trigger CASA updates in comm with developers; tested in extreme regime; on going)</a:t>
            </a:r>
          </a:p>
          <a:p>
            <a:r>
              <a:rPr lang="en-US" sz="1350"/>
              <a:t>-plotting pipelines</a:t>
            </a:r>
          </a:p>
          <a:p>
            <a:r>
              <a:rPr lang="en-US" sz="1350"/>
              <a:t>-short baseline editing</a:t>
            </a:r>
          </a:p>
        </p:txBody>
      </p:sp>
    </p:spTree>
    <p:extLst>
      <p:ext uri="{BB962C8B-B14F-4D97-AF65-F5344CB8AC3E}">
        <p14:creationId xmlns:p14="http://schemas.microsoft.com/office/powerpoint/2010/main" val="1700279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D41CC06-964D-1665-0517-1B68F946A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951" y="3657999"/>
            <a:ext cx="3144329" cy="2352855"/>
          </a:xfrm>
          <a:prstGeom prst="rect">
            <a:avLst/>
          </a:prstGeom>
        </p:spPr>
      </p:pic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78D68DA9-05A4-C0A2-178C-02410B34A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532" y="3646278"/>
            <a:ext cx="3144329" cy="2363638"/>
          </a:xfrm>
          <a:prstGeom prst="rect">
            <a:avLst/>
          </a:prstGeom>
        </p:spPr>
      </p:pic>
      <p:pic>
        <p:nvPicPr>
          <p:cNvPr id="6" name="Picture 5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EA00801A-FC8C-6357-5E5B-65CA4A696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1586" y="1321701"/>
            <a:ext cx="2431041" cy="2363638"/>
          </a:xfrm>
          <a:prstGeom prst="rect">
            <a:avLst/>
          </a:prstGeom>
        </p:spPr>
      </p:pic>
      <p:pic>
        <p:nvPicPr>
          <p:cNvPr id="7" name="Picture 6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EF249BFE-5E92-538C-D555-9749E873E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569" y="1302746"/>
            <a:ext cx="2420258" cy="2352855"/>
          </a:xfrm>
          <a:prstGeom prst="rect">
            <a:avLst/>
          </a:prstGeom>
        </p:spPr>
      </p:pic>
      <p:pic>
        <p:nvPicPr>
          <p:cNvPr id="8" name="Picture 7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FC526D7A-E6D3-2982-0FF1-34D264C02F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8371" y="1296935"/>
            <a:ext cx="2420258" cy="23636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33F141-72DE-150E-00BD-7ED677929D16}"/>
              </a:ext>
            </a:extLst>
          </p:cNvPr>
          <p:cNvSpPr txBox="1"/>
          <p:nvPr/>
        </p:nvSpPr>
        <p:spPr>
          <a:xfrm>
            <a:off x="2317236" y="212988"/>
            <a:ext cx="5645535" cy="7617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Simulations Parameter Space – </a:t>
            </a:r>
            <a:r>
              <a:rPr lang="en-US" sz="2400" dirty="0" err="1">
                <a:ea typeface="+mn-lt"/>
                <a:cs typeface="+mn-lt"/>
              </a:rPr>
              <a:t>ArAtmos.py</a:t>
            </a:r>
            <a:endParaRPr lang="en-GB" sz="2400" dirty="0">
              <a:ea typeface="+mn-lt"/>
              <a:cs typeface="+mn-lt"/>
            </a:endParaRPr>
          </a:p>
          <a:p>
            <a:endParaRPr lang="en-GB" sz="2100" dirty="0"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D0D458-FA66-738B-F5CE-0EB94D64D7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9" y="3616674"/>
            <a:ext cx="3025715" cy="22665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9670E3-3CB7-E44D-22C4-CBFE208089D7}"/>
              </a:ext>
            </a:extLst>
          </p:cNvPr>
          <p:cNvSpPr txBox="1"/>
          <p:nvPr/>
        </p:nvSpPr>
        <p:spPr>
          <a:xfrm>
            <a:off x="3308086" y="5723751"/>
            <a:ext cx="2854820" cy="276999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r>
              <a:rPr lang="en-US" sz="1350">
                <a:highlight>
                  <a:srgbClr val="FFFF00"/>
                </a:highlight>
              </a:rPr>
              <a:t>Solutions for 64 stations over 1 minute</a:t>
            </a:r>
            <a:endParaRPr lang="en-US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1FB21D-8CF0-F244-2B35-48680E9D2B42}"/>
              </a:ext>
            </a:extLst>
          </p:cNvPr>
          <p:cNvSpPr txBox="1"/>
          <p:nvPr/>
        </p:nvSpPr>
        <p:spPr>
          <a:xfrm>
            <a:off x="2775619" y="5528116"/>
            <a:ext cx="2840335" cy="48474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1350">
                <a:highlight>
                  <a:srgbClr val="FFFF00"/>
                </a:highlight>
              </a:rPr>
              <a:t>1 baseline phase over frequency, </a:t>
            </a:r>
            <a:endParaRPr lang="en-US" sz="1350"/>
          </a:p>
          <a:p>
            <a:r>
              <a:rPr lang="en-US" sz="1350">
                <a:highlight>
                  <a:srgbClr val="FFFF00"/>
                </a:highlight>
              </a:rPr>
              <a:t>before and after DI calibration</a:t>
            </a:r>
            <a:endParaRPr lang="en-US" sz="1350">
              <a:ea typeface="Calibri"/>
              <a:cs typeface="Calibri"/>
            </a:endParaRPr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1B496C39-D57A-EA41-F330-00173C3DB6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4669" y="3637113"/>
            <a:ext cx="3144329" cy="23636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C63616-17FA-4271-7DEA-CBBD46741F31}"/>
              </a:ext>
            </a:extLst>
          </p:cNvPr>
          <p:cNvSpPr txBox="1"/>
          <p:nvPr/>
        </p:nvSpPr>
        <p:spPr>
          <a:xfrm flipH="1">
            <a:off x="6533740" y="1282886"/>
            <a:ext cx="1243390" cy="27699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1350">
                <a:highlight>
                  <a:srgbClr val="FFFF00"/>
                </a:highlight>
              </a:rPr>
              <a:t>R0=5km</a:t>
            </a:r>
            <a:endParaRPr lang="en-US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F1136F-BB12-AE9F-E42D-CB92007DF552}"/>
              </a:ext>
            </a:extLst>
          </p:cNvPr>
          <p:cNvSpPr txBox="1"/>
          <p:nvPr/>
        </p:nvSpPr>
        <p:spPr>
          <a:xfrm flipH="1">
            <a:off x="3308085" y="1264910"/>
            <a:ext cx="1243390" cy="27699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1350">
                <a:highlight>
                  <a:srgbClr val="FFFF00"/>
                </a:highlight>
              </a:rPr>
              <a:t>R0=10km</a:t>
            </a:r>
            <a:endParaRPr lang="en-US" sz="13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30907E-154D-61F4-CBCD-8055C6DADAF7}"/>
              </a:ext>
            </a:extLst>
          </p:cNvPr>
          <p:cNvSpPr txBox="1"/>
          <p:nvPr/>
        </p:nvSpPr>
        <p:spPr>
          <a:xfrm flipH="1">
            <a:off x="181074" y="1271977"/>
            <a:ext cx="1243390" cy="27699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1350">
                <a:highlight>
                  <a:srgbClr val="FFFF00"/>
                </a:highlight>
              </a:rPr>
              <a:t>R0=20km</a:t>
            </a:r>
            <a:endParaRPr lang="en-US" sz="135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ABE27E8-1003-4FD9-D841-63B21295A7C9}"/>
              </a:ext>
            </a:extLst>
          </p:cNvPr>
          <p:cNvCxnSpPr>
            <a:cxnSpLocks/>
          </p:cNvCxnSpPr>
          <p:nvPr/>
        </p:nvCxnSpPr>
        <p:spPr>
          <a:xfrm>
            <a:off x="1925336" y="1109206"/>
            <a:ext cx="5040240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497D35F-86E4-8576-D6F9-A4A63832106C}"/>
              </a:ext>
            </a:extLst>
          </p:cNvPr>
          <p:cNvSpPr txBox="1"/>
          <p:nvPr/>
        </p:nvSpPr>
        <p:spPr>
          <a:xfrm>
            <a:off x="2885231" y="857249"/>
            <a:ext cx="3312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Worsening ionospheric weather conditions</a:t>
            </a:r>
          </a:p>
        </p:txBody>
      </p:sp>
    </p:spTree>
    <p:extLst>
      <p:ext uri="{BB962C8B-B14F-4D97-AF65-F5344CB8AC3E}">
        <p14:creationId xmlns:p14="http://schemas.microsoft.com/office/powerpoint/2010/main" val="154559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EAD1FE3B-9AD4-E9B9-1DDB-84F9E8BEB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909" y="1165230"/>
            <a:ext cx="3394994" cy="2546246"/>
          </a:xfrm>
          <a:prstGeom prst="rect">
            <a:avLst/>
          </a:prstGeom>
        </p:spPr>
      </p:pic>
      <p:pic>
        <p:nvPicPr>
          <p:cNvPr id="2" name="Picture 1" descr="A graph of different sizes and colors&#10;&#10;Description automatically generated">
            <a:extLst>
              <a:ext uri="{FF2B5EF4-FFF2-40B4-BE49-F238E27FC236}">
                <a16:creationId xmlns:a16="http://schemas.microsoft.com/office/drawing/2014/main" id="{97EB0F7E-E8CF-7A6E-D4AA-E4B1B3EE5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928" y="3636332"/>
            <a:ext cx="3163039" cy="2372279"/>
          </a:xfrm>
          <a:prstGeom prst="rect">
            <a:avLst/>
          </a:prstGeom>
        </p:spPr>
      </p:pic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04942FE5-7E3C-7E1B-205C-7A15A9DC5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615" y="1206340"/>
            <a:ext cx="3359663" cy="2519747"/>
          </a:xfrm>
          <a:prstGeom prst="rect">
            <a:avLst/>
          </a:prstGeom>
        </p:spPr>
      </p:pic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A03FBA1F-BFD9-C443-0A8E-97B1762F0F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5584" y="3636332"/>
            <a:ext cx="3268644" cy="24514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E9CC30-B1E7-AF1E-EE8D-4FD171A94799}"/>
              </a:ext>
            </a:extLst>
          </p:cNvPr>
          <p:cNvSpPr txBox="1"/>
          <p:nvPr/>
        </p:nvSpPr>
        <p:spPr>
          <a:xfrm>
            <a:off x="3293448" y="274835"/>
            <a:ext cx="3083804" cy="4385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 dirty="0">
                <a:solidFill>
                  <a:schemeClr val="accent1"/>
                </a:solidFill>
                <a:cs typeface="Calibri"/>
              </a:rPr>
              <a:t>Ionospheric Results</a:t>
            </a:r>
            <a:endParaRPr lang="en-US" sz="2400" b="1" dirty="0">
              <a:solidFill>
                <a:schemeClr val="accent1"/>
              </a:solidFill>
              <a:ea typeface="Calibri" panose="020F0502020204030204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B367FB-EB2F-831D-0210-0CAF8F8E28F1}"/>
              </a:ext>
            </a:extLst>
          </p:cNvPr>
          <p:cNvSpPr txBox="1"/>
          <p:nvPr/>
        </p:nvSpPr>
        <p:spPr>
          <a:xfrm>
            <a:off x="239716" y="2075296"/>
            <a:ext cx="87530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>
                <a:solidFill>
                  <a:srgbClr val="FF0000"/>
                </a:solidFill>
              </a:rPr>
              <a:t>Toy 25</a:t>
            </a:r>
          </a:p>
          <a:p>
            <a:r>
              <a:rPr lang="en-US" sz="1350" b="1">
                <a:solidFill>
                  <a:srgbClr val="FF0000"/>
                </a:solidFill>
              </a:rPr>
              <a:t>R</a:t>
            </a:r>
            <a:r>
              <a:rPr lang="en-US" sz="1350" b="1" baseline="-25000">
                <a:solidFill>
                  <a:srgbClr val="FF0000"/>
                </a:solidFill>
              </a:rPr>
              <a:t>0</a:t>
            </a:r>
            <a:r>
              <a:rPr lang="en-US" sz="1350" b="1">
                <a:solidFill>
                  <a:srgbClr val="FF0000"/>
                </a:solidFill>
              </a:rPr>
              <a:t>=20 Km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05A46B7-9687-76B4-3109-AA1826309AC5}"/>
              </a:ext>
            </a:extLst>
          </p:cNvPr>
          <p:cNvSpPr/>
          <p:nvPr/>
        </p:nvSpPr>
        <p:spPr>
          <a:xfrm>
            <a:off x="50281" y="1254184"/>
            <a:ext cx="4494512" cy="235756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7B647D1-3EF0-2139-A098-04C614793D40}"/>
              </a:ext>
            </a:extLst>
          </p:cNvPr>
          <p:cNvSpPr/>
          <p:nvPr/>
        </p:nvSpPr>
        <p:spPr>
          <a:xfrm>
            <a:off x="68889" y="3665117"/>
            <a:ext cx="4494512" cy="2357561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320EFF-9264-7822-76B2-B698BD05E081}"/>
              </a:ext>
            </a:extLst>
          </p:cNvPr>
          <p:cNvSpPr txBox="1"/>
          <p:nvPr/>
        </p:nvSpPr>
        <p:spPr>
          <a:xfrm>
            <a:off x="213023" y="4377325"/>
            <a:ext cx="87530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>
                <a:solidFill>
                  <a:schemeClr val="accent1">
                    <a:lumMod val="75000"/>
                  </a:schemeClr>
                </a:solidFill>
              </a:rPr>
              <a:t>Toy 25</a:t>
            </a:r>
          </a:p>
          <a:p>
            <a:r>
              <a:rPr lang="en-US" sz="1350" b="1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US" sz="1350" b="1" baseline="-25000">
                <a:solidFill>
                  <a:schemeClr val="accent1">
                    <a:lumMod val="75000"/>
                  </a:schemeClr>
                </a:solidFill>
              </a:rPr>
              <a:t>0</a:t>
            </a:r>
            <a:r>
              <a:rPr lang="en-US" sz="1350" b="1">
                <a:solidFill>
                  <a:schemeClr val="accent1">
                    <a:lumMod val="75000"/>
                  </a:schemeClr>
                </a:solidFill>
              </a:rPr>
              <a:t>=10 Km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E8153BD-D039-2AC7-BDB1-06BA773104DB}"/>
              </a:ext>
            </a:extLst>
          </p:cNvPr>
          <p:cNvSpPr/>
          <p:nvPr/>
        </p:nvSpPr>
        <p:spPr>
          <a:xfrm>
            <a:off x="4614303" y="1256843"/>
            <a:ext cx="4494512" cy="2357561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C566DC-0C23-E36F-226D-A874513F42C0}"/>
              </a:ext>
            </a:extLst>
          </p:cNvPr>
          <p:cNvSpPr txBox="1"/>
          <p:nvPr/>
        </p:nvSpPr>
        <p:spPr>
          <a:xfrm>
            <a:off x="8240098" y="2075296"/>
            <a:ext cx="78713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/>
              <a:t>Toy 25</a:t>
            </a:r>
          </a:p>
          <a:p>
            <a:r>
              <a:rPr lang="en-US" sz="1350" b="1"/>
              <a:t>R</a:t>
            </a:r>
            <a:r>
              <a:rPr lang="en-US" sz="1350" b="1" baseline="-25000"/>
              <a:t>0</a:t>
            </a:r>
            <a:r>
              <a:rPr lang="en-US" sz="1350" b="1"/>
              <a:t>=5 Km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E4DD65-5E03-FF3E-5334-E235C55D7498}"/>
              </a:ext>
            </a:extLst>
          </p:cNvPr>
          <p:cNvSpPr txBox="1"/>
          <p:nvPr/>
        </p:nvSpPr>
        <p:spPr>
          <a:xfrm>
            <a:off x="5199326" y="3636331"/>
            <a:ext cx="30169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>
                <a:solidFill>
                  <a:srgbClr val="0070C0"/>
                </a:solidFill>
              </a:rPr>
              <a:t>ACCURATE INTERPOLATION: RESIDUALS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B1E324-ACEE-F092-CF53-710680CA363B}"/>
              </a:ext>
            </a:extLst>
          </p:cNvPr>
          <p:cNvSpPr txBox="1"/>
          <p:nvPr/>
        </p:nvSpPr>
        <p:spPr>
          <a:xfrm>
            <a:off x="117331" y="977185"/>
            <a:ext cx="33475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>
                <a:cs typeface="Calibri"/>
              </a:rPr>
              <a:t>SOURCE POSITION SHIFTS (screen gradients)</a:t>
            </a:r>
            <a:endParaRPr lang="en-US" sz="13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46BEB8-6369-E633-6A24-4778871529EF}"/>
              </a:ext>
            </a:extLst>
          </p:cNvPr>
          <p:cNvSpPr txBox="1"/>
          <p:nvPr/>
        </p:nvSpPr>
        <p:spPr>
          <a:xfrm>
            <a:off x="6404349" y="5385156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1 </a:t>
            </a:r>
            <a:r>
              <a:rPr lang="en-US" sz="900" err="1"/>
              <a:t>cal</a:t>
            </a:r>
            <a:r>
              <a:rPr lang="en-US" sz="900"/>
              <a:t>/deg</a:t>
            </a:r>
          </a:p>
          <a:p>
            <a:r>
              <a:rPr lang="en-US" sz="900"/>
              <a:t>16 </a:t>
            </a:r>
            <a:r>
              <a:rPr lang="en-US" sz="900" err="1"/>
              <a:t>cal</a:t>
            </a:r>
            <a:r>
              <a:rPr lang="en-US" sz="900"/>
              <a:t>/beam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29CE25-D41F-D23E-75F2-8D7D8FBC0E80}"/>
              </a:ext>
            </a:extLst>
          </p:cNvPr>
          <p:cNvSpPr txBox="1"/>
          <p:nvPr/>
        </p:nvSpPr>
        <p:spPr>
          <a:xfrm>
            <a:off x="7637311" y="5371616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/>
          </a:p>
          <a:p>
            <a:r>
              <a:rPr lang="en-US" sz="900"/>
              <a:t>9 </a:t>
            </a:r>
            <a:r>
              <a:rPr lang="en-US" sz="900" err="1"/>
              <a:t>cal</a:t>
            </a:r>
            <a:r>
              <a:rPr lang="en-US" sz="900"/>
              <a:t>/beam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3E58E3D-B85B-E6EA-C086-AEFEB315D99C}"/>
              </a:ext>
            </a:extLst>
          </p:cNvPr>
          <p:cNvSpPr/>
          <p:nvPr/>
        </p:nvSpPr>
        <p:spPr>
          <a:xfrm>
            <a:off x="2125122" y="1282445"/>
            <a:ext cx="519753" cy="27699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highlight>
                <a:srgbClr val="FFFF00"/>
              </a:highlight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7A04D44-5DE8-87F3-4DB2-69178E8BBC2D}"/>
              </a:ext>
            </a:extLst>
          </p:cNvPr>
          <p:cNvSpPr/>
          <p:nvPr/>
        </p:nvSpPr>
        <p:spPr>
          <a:xfrm>
            <a:off x="4063190" y="1275354"/>
            <a:ext cx="457230" cy="27699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836B06-204A-0DBF-ABFB-42B64F752B7F}"/>
              </a:ext>
            </a:extLst>
          </p:cNvPr>
          <p:cNvSpPr txBox="1"/>
          <p:nvPr/>
        </p:nvSpPr>
        <p:spPr>
          <a:xfrm rot="16200000">
            <a:off x="833702" y="2247936"/>
            <a:ext cx="6671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DEC  (deg)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A12407-368B-5B43-18C7-CD88C90F1AB7}"/>
              </a:ext>
            </a:extLst>
          </p:cNvPr>
          <p:cNvSpPr txBox="1"/>
          <p:nvPr/>
        </p:nvSpPr>
        <p:spPr>
          <a:xfrm>
            <a:off x="1848068" y="3484622"/>
            <a:ext cx="583814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/>
              <a:t>RA (deg)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6C5E60-5268-4B6F-B244-44513418A8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7884" y="7191632"/>
            <a:ext cx="4114800" cy="30861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690D97D-155D-E06F-038B-6FBEEECC3CD0}"/>
              </a:ext>
            </a:extLst>
          </p:cNvPr>
          <p:cNvSpPr txBox="1"/>
          <p:nvPr/>
        </p:nvSpPr>
        <p:spPr>
          <a:xfrm>
            <a:off x="4835350" y="2985129"/>
            <a:ext cx="4001155" cy="507831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1350">
                <a:solidFill>
                  <a:schemeClr val="accent1"/>
                </a:solidFill>
              </a:rPr>
              <a:t>OUR </a:t>
            </a:r>
            <a:r>
              <a:rPr lang="en-US" sz="1350" err="1">
                <a:solidFill>
                  <a:schemeClr val="accent1"/>
                </a:solidFill>
              </a:rPr>
              <a:t>FoM</a:t>
            </a:r>
            <a:r>
              <a:rPr lang="en-US" sz="1350">
                <a:solidFill>
                  <a:schemeClr val="accent1"/>
                </a:solidFill>
              </a:rPr>
              <a:t>   (accurate interpolation towards target </a:t>
            </a:r>
            <a:r>
              <a:rPr lang="en-US" sz="1350" err="1">
                <a:solidFill>
                  <a:schemeClr val="accent1"/>
                </a:solidFill>
              </a:rPr>
              <a:t>LoS</a:t>
            </a:r>
            <a:r>
              <a:rPr lang="en-US" sz="1350">
                <a:solidFill>
                  <a:schemeClr val="accent1"/>
                </a:solidFill>
              </a:rPr>
              <a:t>)</a:t>
            </a:r>
            <a:endParaRPr lang="en-US" sz="1350">
              <a:solidFill>
                <a:schemeClr val="accent1"/>
              </a:solidFill>
              <a:cs typeface="Calibri"/>
            </a:endParaRPr>
          </a:p>
          <a:p>
            <a:r>
              <a:rPr lang="en-US" sz="1350" err="1"/>
              <a:t>RMSe</a:t>
            </a:r>
            <a:r>
              <a:rPr lang="en-US" sz="1350"/>
              <a:t> residual gradient  &lt; 2 deg/km (10km tied-array) </a:t>
            </a:r>
            <a:endParaRPr lang="en-US" sz="1350">
              <a:ea typeface="Calibri"/>
              <a:cs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420270-3189-B35F-577B-15A5B9C7504E}"/>
              </a:ext>
            </a:extLst>
          </p:cNvPr>
          <p:cNvSpPr txBox="1"/>
          <p:nvPr/>
        </p:nvSpPr>
        <p:spPr>
          <a:xfrm>
            <a:off x="4711681" y="2200531"/>
            <a:ext cx="4237574" cy="71558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accent1"/>
                </a:solidFill>
              </a:rPr>
              <a:t>IMPACT OF DD EFFECTS IN TAB FORMATION </a:t>
            </a:r>
            <a:endParaRPr lang="en-US" sz="1350" dirty="0">
              <a:solidFill>
                <a:schemeClr val="accent1"/>
              </a:solidFill>
              <a:ea typeface="Calibri"/>
              <a:cs typeface="Calibri"/>
            </a:endParaRPr>
          </a:p>
          <a:p>
            <a:r>
              <a:rPr lang="en-US" sz="1350" dirty="0"/>
              <a:t>Findings: ca pointing errors; correspondence between position shifts/gradients and thresholds for </a:t>
            </a:r>
            <a:r>
              <a:rPr lang="en-US" sz="1350" dirty="0" err="1"/>
              <a:t>DeltaS</a:t>
            </a:r>
            <a:r>
              <a:rPr lang="en-US" sz="1350" dirty="0"/>
              <a:t>/S&lt;5%</a:t>
            </a:r>
            <a:endParaRPr lang="en-US" sz="1350" dirty="0"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7A85C2-0A0A-37D5-8A41-1460073709E2}"/>
              </a:ext>
            </a:extLst>
          </p:cNvPr>
          <p:cNvSpPr txBox="1"/>
          <p:nvPr/>
        </p:nvSpPr>
        <p:spPr>
          <a:xfrm>
            <a:off x="0" y="6503016"/>
            <a:ext cx="9106788" cy="35394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Calibri"/>
                <a:cs typeface="Calibri"/>
              </a:rPr>
              <a:t>Conclusion: 20km ion. scale working well. Image shifts (and gradients) compatible with typical results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96B8C6-D793-A999-57EF-F40919283743}"/>
              </a:ext>
            </a:extLst>
          </p:cNvPr>
          <p:cNvSpPr txBox="1"/>
          <p:nvPr/>
        </p:nvSpPr>
        <p:spPr>
          <a:xfrm>
            <a:off x="7975774" y="5161290"/>
            <a:ext cx="1265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20km ion scale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0947CC-0FCB-2DE5-F40C-947D26085441}"/>
              </a:ext>
            </a:extLst>
          </p:cNvPr>
          <p:cNvSpPr txBox="1"/>
          <p:nvPr/>
        </p:nvSpPr>
        <p:spPr>
          <a:xfrm>
            <a:off x="7960283" y="4097931"/>
            <a:ext cx="1213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5 km ion scale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747895-669E-7C64-B664-D8AC151B29CE}"/>
              </a:ext>
            </a:extLst>
          </p:cNvPr>
          <p:cNvSpPr txBox="1"/>
          <p:nvPr/>
        </p:nvSpPr>
        <p:spPr>
          <a:xfrm>
            <a:off x="7930078" y="4623663"/>
            <a:ext cx="1305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10 km ion scale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5C4C81-1ACE-280B-729C-C89D59A9DF88}"/>
              </a:ext>
            </a:extLst>
          </p:cNvPr>
          <p:cNvSpPr txBox="1"/>
          <p:nvPr/>
        </p:nvSpPr>
        <p:spPr>
          <a:xfrm>
            <a:off x="8140084" y="4917152"/>
            <a:ext cx="7553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Threshold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4C91161-A530-5DB8-0B2F-A60B5617EFFD}"/>
              </a:ext>
            </a:extLst>
          </p:cNvPr>
          <p:cNvSpPr/>
          <p:nvPr/>
        </p:nvSpPr>
        <p:spPr>
          <a:xfrm>
            <a:off x="7975774" y="4181781"/>
            <a:ext cx="1198431" cy="1371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7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 animBg="1"/>
      <p:bldP spid="24" grpId="0" animBg="1"/>
      <p:bldP spid="27" grpId="0" animBg="1"/>
      <p:bldP spid="29" grpId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7AAA46-8363-B53E-265A-655D9A5215A9}"/>
              </a:ext>
            </a:extLst>
          </p:cNvPr>
          <p:cNvSpPr txBox="1"/>
          <p:nvPr/>
        </p:nvSpPr>
        <p:spPr>
          <a:xfrm>
            <a:off x="5741894" y="3440516"/>
            <a:ext cx="3190369" cy="48474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1350" dirty="0">
                <a:highlight>
                  <a:srgbClr val="FFFF00"/>
                </a:highlight>
              </a:rPr>
              <a:t>Plenty LEAP calibrators at 20km ion scale</a:t>
            </a:r>
          </a:p>
          <a:p>
            <a:r>
              <a:rPr lang="en-US" sz="1350" dirty="0">
                <a:highlight>
                  <a:srgbClr val="FFFF00"/>
                </a:highlight>
                <a:ea typeface="Calibri"/>
                <a:cs typeface="Calibri"/>
              </a:rPr>
              <a:t>Marginal at 10km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5CB1E9-C2DB-ED67-DEB9-61A174DAAA7D}"/>
              </a:ext>
            </a:extLst>
          </p:cNvPr>
          <p:cNvSpPr txBox="1"/>
          <p:nvPr/>
        </p:nvSpPr>
        <p:spPr>
          <a:xfrm>
            <a:off x="1051185" y="327809"/>
            <a:ext cx="7881079" cy="3924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100" b="1" dirty="0">
                <a:solidFill>
                  <a:srgbClr val="FF0000"/>
                </a:solidFill>
                <a:cs typeface="Calibri"/>
              </a:rPr>
              <a:t>ACCURACY</a:t>
            </a:r>
            <a:r>
              <a:rPr lang="en-GB" sz="2100" dirty="0">
                <a:solidFill>
                  <a:srgbClr val="FF0000"/>
                </a:solidFill>
                <a:cs typeface="Calibri"/>
              </a:rPr>
              <a:t> &amp; </a:t>
            </a:r>
            <a:r>
              <a:rPr lang="en-GB" sz="2100" b="1" dirty="0">
                <a:solidFill>
                  <a:srgbClr val="FF0000"/>
                </a:solidFill>
                <a:cs typeface="Calibri"/>
              </a:rPr>
              <a:t>CALIBRATOR AVAILABILITY </a:t>
            </a:r>
            <a:r>
              <a:rPr lang="en-GB" sz="2100" dirty="0">
                <a:solidFill>
                  <a:srgbClr val="FF0000"/>
                </a:solidFill>
                <a:cs typeface="Calibri"/>
              </a:rPr>
              <a:t>– IONOSPHERIC+SKY NOISE</a:t>
            </a:r>
            <a:endParaRPr lang="en-US" sz="1350" dirty="0">
              <a:solidFill>
                <a:srgbClr val="FF0000"/>
              </a:solidFill>
              <a:cs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3950AF-4C29-32B3-E6FE-101831804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62" y="1929654"/>
            <a:ext cx="5304137" cy="39974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0C155F-32D3-383C-C6E7-DF6B8DC96ED8}"/>
              </a:ext>
            </a:extLst>
          </p:cNvPr>
          <p:cNvSpPr txBox="1"/>
          <p:nvPr/>
        </p:nvSpPr>
        <p:spPr>
          <a:xfrm>
            <a:off x="262893" y="1136068"/>
            <a:ext cx="622363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OUR </a:t>
            </a:r>
            <a:r>
              <a:rPr lang="en-US" sz="1350" dirty="0" err="1">
                <a:solidFill>
                  <a:srgbClr val="FF0000"/>
                </a:solidFill>
              </a:rPr>
              <a:t>FoM</a:t>
            </a:r>
            <a:r>
              <a:rPr lang="en-US" sz="1350" dirty="0">
                <a:solidFill>
                  <a:srgbClr val="FF0000"/>
                </a:solidFill>
              </a:rPr>
              <a:t> (suitable/number LEAP calibrators)</a:t>
            </a:r>
            <a:endParaRPr lang="en-US" sz="1350" dirty="0">
              <a:solidFill>
                <a:srgbClr val="FF0000"/>
              </a:solidFill>
              <a:cs typeface="Calibri"/>
            </a:endParaRPr>
          </a:p>
          <a:p>
            <a:r>
              <a:rPr lang="en-US" sz="1350" dirty="0" err="1"/>
              <a:t>RMSe</a:t>
            </a:r>
            <a:r>
              <a:rPr lang="en-US" sz="1350" dirty="0"/>
              <a:t> with </a:t>
            </a:r>
            <a:r>
              <a:rPr lang="en-US" sz="1350" dirty="0" err="1"/>
              <a:t>ion+sky</a:t>
            </a:r>
            <a:r>
              <a:rPr lang="en-US" sz="1350" dirty="0"/>
              <a:t> noise &lt; 20 deg (to </a:t>
            </a:r>
            <a:r>
              <a:rPr lang="en-US" sz="1350" dirty="0" err="1"/>
              <a:t>fullfill</a:t>
            </a:r>
            <a:r>
              <a:rPr lang="en-US" sz="1350" dirty="0"/>
              <a:t> SKA coherence requirements)</a:t>
            </a:r>
            <a:endParaRPr lang="en-US" sz="1350" dirty="0">
              <a:ea typeface="Calibri"/>
              <a:cs typeface="Calibri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38B1E1F-5A17-7E94-F377-D1C8085BF185}"/>
              </a:ext>
            </a:extLst>
          </p:cNvPr>
          <p:cNvCxnSpPr>
            <a:cxnSpLocks/>
          </p:cNvCxnSpPr>
          <p:nvPr/>
        </p:nvCxnSpPr>
        <p:spPr>
          <a:xfrm>
            <a:off x="852609" y="4828592"/>
            <a:ext cx="4139116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6BE284-7697-C3F2-FFD9-8D9580669DBD}"/>
              </a:ext>
            </a:extLst>
          </p:cNvPr>
          <p:cNvSpPr txBox="1"/>
          <p:nvPr/>
        </p:nvSpPr>
        <p:spPr>
          <a:xfrm>
            <a:off x="28576" y="6503016"/>
            <a:ext cx="9056582" cy="35394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Calibri"/>
                <a:cs typeface="Calibri"/>
              </a:rPr>
              <a:t>Conclusion: 20km ion. scale working well, compatible with typical weather and many LEAP calibrators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56B05-944D-7CFC-DD52-550C2E1BE917}"/>
              </a:ext>
            </a:extLst>
          </p:cNvPr>
          <p:cNvSpPr txBox="1"/>
          <p:nvPr/>
        </p:nvSpPr>
        <p:spPr>
          <a:xfrm>
            <a:off x="5089405" y="4697787"/>
            <a:ext cx="2056973" cy="26161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7030A0"/>
                </a:solidFill>
              </a:rPr>
              <a:t>Threshold for SKA requirements</a:t>
            </a:r>
          </a:p>
        </p:txBody>
      </p:sp>
    </p:spTree>
    <p:extLst>
      <p:ext uri="{BB962C8B-B14F-4D97-AF65-F5344CB8AC3E}">
        <p14:creationId xmlns:p14="http://schemas.microsoft.com/office/powerpoint/2010/main" val="202659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diagram&#10;&#10;Description automatically generated">
            <a:extLst>
              <a:ext uri="{FF2B5EF4-FFF2-40B4-BE49-F238E27FC236}">
                <a16:creationId xmlns:a16="http://schemas.microsoft.com/office/drawing/2014/main" id="{731DB93E-C422-67D7-069C-99469718C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" y="1094167"/>
            <a:ext cx="8963025" cy="5019292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87A455-8B7F-A65E-235C-FBB469E16C0D}"/>
              </a:ext>
            </a:extLst>
          </p:cNvPr>
          <p:cNvSpPr txBox="1"/>
          <p:nvPr/>
        </p:nvSpPr>
        <p:spPr>
          <a:xfrm>
            <a:off x="2407024" y="242047"/>
            <a:ext cx="3718454" cy="3693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B0F0"/>
                </a:solidFill>
              </a:rPr>
              <a:t>Pictorical</a:t>
            </a:r>
            <a:r>
              <a:rPr lang="en-US" b="1" dirty="0">
                <a:solidFill>
                  <a:srgbClr val="00B0F0"/>
                </a:solidFill>
              </a:rPr>
              <a:t> BUILDING BLOCK Approach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FD19EE-6060-6D56-3C89-C7354E0AA1A6}"/>
              </a:ext>
            </a:extLst>
          </p:cNvPr>
          <p:cNvSpPr txBox="1"/>
          <p:nvPr/>
        </p:nvSpPr>
        <p:spPr>
          <a:xfrm>
            <a:off x="2310679" y="242047"/>
            <a:ext cx="5093382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     more on “RCAL-DD LEAP” and “RADIOBLOCKS”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CDE413-087B-F6F0-31BD-AFF0C5A67CF1}"/>
              </a:ext>
            </a:extLst>
          </p:cNvPr>
          <p:cNvSpPr txBox="1"/>
          <p:nvPr/>
        </p:nvSpPr>
        <p:spPr>
          <a:xfrm>
            <a:off x="0" y="5900562"/>
            <a:ext cx="432079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AU" dirty="0"/>
              <a:t>Keywords that resonate with RADIOBLOCKS:</a:t>
            </a:r>
          </a:p>
          <a:p>
            <a:r>
              <a:rPr lang="en-AU" dirty="0"/>
              <a:t>Scalable to SKA,  Efficient, Modular, </a:t>
            </a:r>
          </a:p>
          <a:p>
            <a:r>
              <a:rPr lang="en-AU" dirty="0"/>
              <a:t>Can be reused by other facilities</a:t>
            </a:r>
            <a:r>
              <a:rPr lang="en-US" dirty="0"/>
              <a:t> etc.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4311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87AD2D-DE06-60E5-A6D7-927A104FF2DD}"/>
              </a:ext>
            </a:extLst>
          </p:cNvPr>
          <p:cNvSpPr txBox="1"/>
          <p:nvPr/>
        </p:nvSpPr>
        <p:spPr>
          <a:xfrm>
            <a:off x="224134" y="7144799"/>
            <a:ext cx="4173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Expectations of VLBI/micro-as  astrometry </a:t>
            </a:r>
          </a:p>
          <a:p>
            <a:r>
              <a:rPr lang="en-US" dirty="0"/>
              <a:t>for Next Gen  Instruments/era</a:t>
            </a:r>
          </a:p>
          <a:p>
            <a:r>
              <a:rPr lang="en-US" dirty="0"/>
              <a:t>==.1 </a:t>
            </a:r>
            <a:r>
              <a:rPr lang="en-US" dirty="0" err="1"/>
              <a:t>microas</a:t>
            </a:r>
            <a:endParaRPr lang="en-US" dirty="0"/>
          </a:p>
        </p:txBody>
      </p:sp>
      <p:pic>
        <p:nvPicPr>
          <p:cNvPr id="12" name="Picture 11" descr="A diagram of a diagram&#10;&#10;Description automatically generated">
            <a:extLst>
              <a:ext uri="{FF2B5EF4-FFF2-40B4-BE49-F238E27FC236}">
                <a16:creationId xmlns:a16="http://schemas.microsoft.com/office/drawing/2014/main" id="{3E9A70FC-8129-0D05-2F72-0FE920211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4" y="4093622"/>
            <a:ext cx="4257321" cy="2384099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BEA4CF-0FE9-C3B3-FF50-172D9F403627}"/>
              </a:ext>
            </a:extLst>
          </p:cNvPr>
          <p:cNvSpPr txBox="1"/>
          <p:nvPr/>
        </p:nvSpPr>
        <p:spPr>
          <a:xfrm>
            <a:off x="384387" y="3649104"/>
            <a:ext cx="2474716" cy="27699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AU" sz="1200" dirty="0" err="1">
                <a:solidFill>
                  <a:srgbClr val="00B0F0"/>
                </a:solidFill>
              </a:rPr>
              <a:t>Pictorical</a:t>
            </a:r>
            <a:r>
              <a:rPr lang="en-AU" sz="1200" dirty="0">
                <a:solidFill>
                  <a:srgbClr val="00B0F0"/>
                </a:solidFill>
              </a:rPr>
              <a:t> BUILDING BLOCK approach</a:t>
            </a:r>
            <a:endParaRPr lang="en-US" sz="1200" dirty="0">
              <a:solidFill>
                <a:srgbClr val="00B0F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488F41-92FD-8334-1061-F8155748EA62}"/>
              </a:ext>
            </a:extLst>
          </p:cNvPr>
          <p:cNvSpPr txBox="1"/>
          <p:nvPr/>
        </p:nvSpPr>
        <p:spPr>
          <a:xfrm>
            <a:off x="28188" y="1745200"/>
            <a:ext cx="474841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Work-in-Progress, so far so good!</a:t>
            </a:r>
          </a:p>
          <a:p>
            <a:r>
              <a:rPr lang="en-US" dirty="0"/>
              <a:t>Matches SKA requirements</a:t>
            </a:r>
          </a:p>
          <a:p>
            <a:r>
              <a:rPr lang="en-US" dirty="0"/>
              <a:t>NEXT explorations of extended parameter space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45EE76-0B99-E418-D4B0-F3232DE8450A}"/>
              </a:ext>
            </a:extLst>
          </p:cNvPr>
          <p:cNvSpPr txBox="1"/>
          <p:nvPr/>
        </p:nvSpPr>
        <p:spPr>
          <a:xfrm>
            <a:off x="3575413" y="227777"/>
            <a:ext cx="199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CONCLUSIONS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2382FF-6363-39ED-1826-1F684402EDF4}"/>
              </a:ext>
            </a:extLst>
          </p:cNvPr>
          <p:cNvSpPr txBox="1"/>
          <p:nvPr/>
        </p:nvSpPr>
        <p:spPr>
          <a:xfrm>
            <a:off x="5635668" y="6185647"/>
            <a:ext cx="2832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PILLARS = BUILDING BLOCKS</a:t>
            </a:r>
          </a:p>
        </p:txBody>
      </p:sp>
    </p:spTree>
    <p:extLst>
      <p:ext uri="{BB962C8B-B14F-4D97-AF65-F5344CB8AC3E}">
        <p14:creationId xmlns:p14="http://schemas.microsoft.com/office/powerpoint/2010/main" val="235926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87AD2D-DE06-60E5-A6D7-927A104FF2DD}"/>
              </a:ext>
            </a:extLst>
          </p:cNvPr>
          <p:cNvSpPr txBox="1"/>
          <p:nvPr/>
        </p:nvSpPr>
        <p:spPr>
          <a:xfrm>
            <a:off x="224134" y="7144799"/>
            <a:ext cx="4173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Expectations of VLBI/micro-as  astrometry </a:t>
            </a:r>
          </a:p>
          <a:p>
            <a:r>
              <a:rPr lang="en-US" dirty="0"/>
              <a:t>for Next Gen  Instruments/era</a:t>
            </a:r>
          </a:p>
          <a:p>
            <a:r>
              <a:rPr lang="en-US" dirty="0"/>
              <a:t>==.1 </a:t>
            </a:r>
            <a:r>
              <a:rPr lang="en-US" dirty="0" err="1"/>
              <a:t>microas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461A72-D025-9F70-3E85-9D42E843A159}"/>
              </a:ext>
            </a:extLst>
          </p:cNvPr>
          <p:cNvSpPr txBox="1"/>
          <p:nvPr/>
        </p:nvSpPr>
        <p:spPr>
          <a:xfrm rot="18098643">
            <a:off x="4534564" y="4576862"/>
            <a:ext cx="2130854" cy="6001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>
                <a:latin typeface="Arial Unicode MS"/>
                <a:cs typeface="Arial Unicode MS"/>
              </a:rPr>
              <a:t>Calibration &amp; Imaging</a:t>
            </a:r>
          </a:p>
          <a:p>
            <a:pPr algn="ctr"/>
            <a:r>
              <a:rPr lang="en-AU" b="1">
                <a:ln w="19050">
                  <a:gradFill flip="none" rotWithShape="1">
                    <a:gsLst>
                      <a:gs pos="0">
                        <a:schemeClr val="accent2">
                          <a:lumMod val="89000"/>
                        </a:schemeClr>
                      </a:gs>
                      <a:gs pos="23000">
                        <a:schemeClr val="accent2">
                          <a:lumMod val="89000"/>
                        </a:schemeClr>
                      </a:gs>
                      <a:gs pos="69000">
                        <a:schemeClr val="accent2">
                          <a:lumMod val="75000"/>
                        </a:schemeClr>
                      </a:gs>
                      <a:gs pos="97000">
                        <a:schemeClr val="accent2">
                          <a:lumMod val="7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METHODS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8A3003-8732-7C1E-785A-116D4030B4D6}"/>
              </a:ext>
            </a:extLst>
          </p:cNvPr>
          <p:cNvSpPr txBox="1"/>
          <p:nvPr/>
        </p:nvSpPr>
        <p:spPr>
          <a:xfrm rot="3203504">
            <a:off x="7061322" y="4476908"/>
            <a:ext cx="2140843" cy="6001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>
                <a:solidFill>
                  <a:schemeClr val="bg2">
                    <a:lumMod val="25000"/>
                  </a:schemeClr>
                </a:solidFill>
                <a:latin typeface="Arial Unicode MS"/>
                <a:cs typeface="Arial Unicode MS"/>
              </a:rPr>
              <a:t>Engineering</a:t>
            </a:r>
          </a:p>
          <a:p>
            <a:pPr algn="ctr"/>
            <a:r>
              <a:rPr lang="en-AU" b="1" cap="all">
                <a:ln w="9000" cmpd="sng">
                  <a:gradFill flip="none" rotWithShape="1">
                    <a:gsLst>
                      <a:gs pos="0">
                        <a:schemeClr val="accent2">
                          <a:lumMod val="65000"/>
                          <a:lumOff val="35000"/>
                        </a:schemeClr>
                      </a:gs>
                      <a:gs pos="23000">
                        <a:schemeClr val="accent2">
                          <a:lumMod val="89000"/>
                        </a:schemeClr>
                      </a:gs>
                      <a:gs pos="46000">
                        <a:schemeClr val="accent2">
                          <a:lumMod val="75000"/>
                        </a:schemeClr>
                      </a:gs>
                      <a:gs pos="97000">
                        <a:schemeClr val="accent2">
                          <a:lumMod val="7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TECHNOLOGY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0C0F3E-E0A1-3709-AB33-DCE435F2FD3A}"/>
              </a:ext>
            </a:extLst>
          </p:cNvPr>
          <p:cNvSpPr txBox="1"/>
          <p:nvPr/>
        </p:nvSpPr>
        <p:spPr>
          <a:xfrm rot="16200000">
            <a:off x="5774230" y="4642263"/>
            <a:ext cx="2116808" cy="600164"/>
          </a:xfrm>
          <a:prstGeom prst="rect">
            <a:avLst/>
          </a:prstGeom>
          <a:solidFill>
            <a:srgbClr val="DDD9C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2">
                    <a:lumMod val="25000"/>
                  </a:schemeClr>
                </a:solidFill>
                <a:latin typeface="Arial Unicode MS"/>
                <a:cs typeface="Arial Unicode MS"/>
              </a:rPr>
              <a:t>SENSITIVITY:</a:t>
            </a:r>
            <a:r>
              <a:rPr lang="en-US" sz="1500" b="1" dirty="0">
                <a:ln>
                  <a:gradFill flip="none" rotWithShape="1">
                    <a:gsLst>
                      <a:gs pos="0">
                        <a:schemeClr val="accent2">
                          <a:lumMod val="89000"/>
                        </a:schemeClr>
                      </a:gs>
                      <a:gs pos="23000">
                        <a:schemeClr val="accent2">
                          <a:lumMod val="89000"/>
                        </a:schemeClr>
                      </a:gs>
                      <a:gs pos="69000">
                        <a:schemeClr val="accent2">
                          <a:lumMod val="75000"/>
                        </a:schemeClr>
                      </a:gs>
                      <a:gs pos="97000">
                        <a:schemeClr val="accent2">
                          <a:lumMod val="7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</a:ln>
                <a:solidFill>
                  <a:schemeClr val="accent2">
                    <a:lumMod val="75000"/>
                  </a:schemeClr>
                </a:solidFill>
                <a:cs typeface="Arial Unicode MS"/>
              </a:rPr>
              <a:t> BW &amp; </a:t>
            </a:r>
            <a:endParaRPr lang="en-US" sz="1500" b="1" dirty="0">
              <a:solidFill>
                <a:schemeClr val="bg2">
                  <a:lumMod val="25000"/>
                </a:schemeClr>
              </a:solidFill>
              <a:latin typeface="Arial Unicode MS"/>
              <a:cs typeface="Arial Unicode MS"/>
            </a:endParaRPr>
          </a:p>
          <a:p>
            <a:pPr algn="ctr"/>
            <a:r>
              <a:rPr lang="en-US" b="1" dirty="0">
                <a:ln>
                  <a:gradFill flip="none" rotWithShape="1">
                    <a:gsLst>
                      <a:gs pos="0">
                        <a:schemeClr val="accent2">
                          <a:lumMod val="89000"/>
                        </a:schemeClr>
                      </a:gs>
                      <a:gs pos="23000">
                        <a:schemeClr val="accent2">
                          <a:lumMod val="89000"/>
                        </a:schemeClr>
                      </a:gs>
                      <a:gs pos="48000">
                        <a:schemeClr val="accent2">
                          <a:lumMod val="75000"/>
                        </a:schemeClr>
                      </a:gs>
                      <a:gs pos="97000">
                        <a:schemeClr val="accent2">
                          <a:lumMod val="7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</a:ln>
                <a:solidFill>
                  <a:schemeClr val="accent2">
                    <a:lumMod val="75000"/>
                  </a:schemeClr>
                </a:solidFill>
                <a:cs typeface="Arial Unicode MS"/>
              </a:rPr>
              <a:t>COLLECTIVE</a:t>
            </a:r>
            <a:r>
              <a:rPr lang="en-US" b="1" dirty="0">
                <a:ln>
                  <a:gradFill flip="none" rotWithShape="1">
                    <a:gsLst>
                      <a:gs pos="0">
                        <a:schemeClr val="accent2">
                          <a:lumMod val="89000"/>
                        </a:schemeClr>
                      </a:gs>
                      <a:gs pos="23000">
                        <a:schemeClr val="accent2">
                          <a:lumMod val="89000"/>
                        </a:schemeClr>
                      </a:gs>
                      <a:gs pos="69000">
                        <a:schemeClr val="accent2">
                          <a:lumMod val="75000"/>
                        </a:schemeClr>
                      </a:gs>
                      <a:gs pos="97000">
                        <a:schemeClr val="accent2">
                          <a:lumMod val="7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</a:ln>
                <a:solidFill>
                  <a:schemeClr val="bg2">
                    <a:lumMod val="25000"/>
                  </a:schemeClr>
                </a:solidFill>
                <a:cs typeface="Arial Unicode MS"/>
              </a:rPr>
              <a:t> </a:t>
            </a:r>
            <a:r>
              <a:rPr lang="en-US" b="1" dirty="0">
                <a:ln>
                  <a:gradFill flip="none" rotWithShape="1">
                    <a:gsLst>
                      <a:gs pos="0">
                        <a:schemeClr val="accent2">
                          <a:lumMod val="89000"/>
                        </a:schemeClr>
                      </a:gs>
                      <a:gs pos="23000">
                        <a:schemeClr val="accent2">
                          <a:lumMod val="89000"/>
                        </a:schemeClr>
                      </a:gs>
                      <a:gs pos="69000">
                        <a:schemeClr val="accent2">
                          <a:lumMod val="75000"/>
                        </a:schemeClr>
                      </a:gs>
                      <a:gs pos="97000">
                        <a:schemeClr val="accent2">
                          <a:lumMod val="7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</a:ln>
                <a:solidFill>
                  <a:schemeClr val="accent2">
                    <a:lumMod val="75000"/>
                  </a:schemeClr>
                </a:solidFill>
                <a:cs typeface="Arial Unicode MS"/>
              </a:rPr>
              <a:t>AREA</a:t>
            </a:r>
          </a:p>
        </p:txBody>
      </p:sp>
      <p:pic>
        <p:nvPicPr>
          <p:cNvPr id="20" name="Picture 19" descr="flower_grow2.gif">
            <a:extLst>
              <a:ext uri="{FF2B5EF4-FFF2-40B4-BE49-F238E27FC236}">
                <a16:creationId xmlns:a16="http://schemas.microsoft.com/office/drawing/2014/main" id="{4FF42E67-57C0-6028-1BD2-9C9385956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096" y="1101507"/>
            <a:ext cx="3810000" cy="2857500"/>
          </a:xfrm>
          <a:prstGeom prst="rect">
            <a:avLst/>
          </a:prstGeom>
        </p:spPr>
      </p:pic>
      <p:pic>
        <p:nvPicPr>
          <p:cNvPr id="21" name="Picture 20" descr="photo-flower.png">
            <a:extLst>
              <a:ext uri="{FF2B5EF4-FFF2-40B4-BE49-F238E27FC236}">
                <a16:creationId xmlns:a16="http://schemas.microsoft.com/office/drawing/2014/main" id="{3EC88CCF-2DDE-12E6-720B-E1949B28B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170" y="1125688"/>
            <a:ext cx="3657600" cy="2752725"/>
          </a:xfrm>
          <a:prstGeom prst="rect">
            <a:avLst/>
          </a:prstGeom>
        </p:spPr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F2D538D3-5962-12CA-0DC6-C866C4CCB89F}"/>
              </a:ext>
            </a:extLst>
          </p:cNvPr>
          <p:cNvSpPr/>
          <p:nvPr/>
        </p:nvSpPr>
        <p:spPr>
          <a:xfrm>
            <a:off x="5044000" y="3016394"/>
            <a:ext cx="3636169" cy="975974"/>
          </a:xfrm>
          <a:custGeom>
            <a:avLst/>
            <a:gdLst>
              <a:gd name="connsiteX0" fmla="*/ 38100 w 4848225"/>
              <a:gd name="connsiteY0" fmla="*/ 124271 h 1152971"/>
              <a:gd name="connsiteX1" fmla="*/ 104775 w 4848225"/>
              <a:gd name="connsiteY1" fmla="*/ 133796 h 1152971"/>
              <a:gd name="connsiteX2" fmla="*/ 333375 w 4848225"/>
              <a:gd name="connsiteY2" fmla="*/ 105221 h 1152971"/>
              <a:gd name="connsiteX3" fmla="*/ 400050 w 4848225"/>
              <a:gd name="connsiteY3" fmla="*/ 76646 h 1152971"/>
              <a:gd name="connsiteX4" fmla="*/ 457200 w 4848225"/>
              <a:gd name="connsiteY4" fmla="*/ 57596 h 1152971"/>
              <a:gd name="connsiteX5" fmla="*/ 2000250 w 4848225"/>
              <a:gd name="connsiteY5" fmla="*/ 76646 h 1152971"/>
              <a:gd name="connsiteX6" fmla="*/ 2238375 w 4848225"/>
              <a:gd name="connsiteY6" fmla="*/ 48071 h 1152971"/>
              <a:gd name="connsiteX7" fmla="*/ 2314575 w 4848225"/>
              <a:gd name="connsiteY7" fmla="*/ 19496 h 1152971"/>
              <a:gd name="connsiteX8" fmla="*/ 2400300 w 4848225"/>
              <a:gd name="connsiteY8" fmla="*/ 446 h 1152971"/>
              <a:gd name="connsiteX9" fmla="*/ 2524125 w 4848225"/>
              <a:gd name="connsiteY9" fmla="*/ 19496 h 1152971"/>
              <a:gd name="connsiteX10" fmla="*/ 2609850 w 4848225"/>
              <a:gd name="connsiteY10" fmla="*/ 38546 h 1152971"/>
              <a:gd name="connsiteX11" fmla="*/ 2705100 w 4848225"/>
              <a:gd name="connsiteY11" fmla="*/ 57596 h 1152971"/>
              <a:gd name="connsiteX12" fmla="*/ 2743200 w 4848225"/>
              <a:gd name="connsiteY12" fmla="*/ 67121 h 1152971"/>
              <a:gd name="connsiteX13" fmla="*/ 2933700 w 4848225"/>
              <a:gd name="connsiteY13" fmla="*/ 86171 h 1152971"/>
              <a:gd name="connsiteX14" fmla="*/ 3019425 w 4848225"/>
              <a:gd name="connsiteY14" fmla="*/ 76646 h 1152971"/>
              <a:gd name="connsiteX15" fmla="*/ 3486150 w 4848225"/>
              <a:gd name="connsiteY15" fmla="*/ 95696 h 1152971"/>
              <a:gd name="connsiteX16" fmla="*/ 3600450 w 4848225"/>
              <a:gd name="connsiteY16" fmla="*/ 114746 h 1152971"/>
              <a:gd name="connsiteX17" fmla="*/ 4010025 w 4848225"/>
              <a:gd name="connsiteY17" fmla="*/ 124271 h 1152971"/>
              <a:gd name="connsiteX18" fmla="*/ 4257675 w 4848225"/>
              <a:gd name="connsiteY18" fmla="*/ 133796 h 1152971"/>
              <a:gd name="connsiteX19" fmla="*/ 4476750 w 4848225"/>
              <a:gd name="connsiteY19" fmla="*/ 124271 h 1152971"/>
              <a:gd name="connsiteX20" fmla="*/ 4600575 w 4848225"/>
              <a:gd name="connsiteY20" fmla="*/ 114746 h 1152971"/>
              <a:gd name="connsiteX21" fmla="*/ 4743450 w 4848225"/>
              <a:gd name="connsiteY21" fmla="*/ 105221 h 1152971"/>
              <a:gd name="connsiteX22" fmla="*/ 4819650 w 4848225"/>
              <a:gd name="connsiteY22" fmla="*/ 114746 h 1152971"/>
              <a:gd name="connsiteX23" fmla="*/ 4838700 w 4848225"/>
              <a:gd name="connsiteY23" fmla="*/ 143321 h 1152971"/>
              <a:gd name="connsiteX24" fmla="*/ 4848225 w 4848225"/>
              <a:gd name="connsiteY24" fmla="*/ 419546 h 1152971"/>
              <a:gd name="connsiteX25" fmla="*/ 4848225 w 4848225"/>
              <a:gd name="connsiteY25" fmla="*/ 505271 h 1152971"/>
              <a:gd name="connsiteX26" fmla="*/ 4838700 w 4848225"/>
              <a:gd name="connsiteY26" fmla="*/ 533846 h 1152971"/>
              <a:gd name="connsiteX27" fmla="*/ 4819650 w 4848225"/>
              <a:gd name="connsiteY27" fmla="*/ 648146 h 1152971"/>
              <a:gd name="connsiteX28" fmla="*/ 4810125 w 4848225"/>
              <a:gd name="connsiteY28" fmla="*/ 914846 h 1152971"/>
              <a:gd name="connsiteX29" fmla="*/ 4791075 w 4848225"/>
              <a:gd name="connsiteY29" fmla="*/ 1152971 h 1152971"/>
              <a:gd name="connsiteX30" fmla="*/ 4714875 w 4848225"/>
              <a:gd name="connsiteY30" fmla="*/ 1133921 h 1152971"/>
              <a:gd name="connsiteX31" fmla="*/ 4686300 w 4848225"/>
              <a:gd name="connsiteY31" fmla="*/ 1124396 h 1152971"/>
              <a:gd name="connsiteX32" fmla="*/ 4629150 w 4848225"/>
              <a:gd name="connsiteY32" fmla="*/ 1114871 h 1152971"/>
              <a:gd name="connsiteX33" fmla="*/ 4552950 w 4848225"/>
              <a:gd name="connsiteY33" fmla="*/ 1105346 h 1152971"/>
              <a:gd name="connsiteX34" fmla="*/ 4371975 w 4848225"/>
              <a:gd name="connsiteY34" fmla="*/ 1086296 h 1152971"/>
              <a:gd name="connsiteX35" fmla="*/ 3733800 w 4848225"/>
              <a:gd name="connsiteY35" fmla="*/ 1057721 h 1152971"/>
              <a:gd name="connsiteX36" fmla="*/ 3648075 w 4848225"/>
              <a:gd name="connsiteY36" fmla="*/ 1048196 h 1152971"/>
              <a:gd name="connsiteX37" fmla="*/ 3419475 w 4848225"/>
              <a:gd name="connsiteY37" fmla="*/ 1029146 h 1152971"/>
              <a:gd name="connsiteX38" fmla="*/ 3238500 w 4848225"/>
              <a:gd name="connsiteY38" fmla="*/ 1010096 h 1152971"/>
              <a:gd name="connsiteX39" fmla="*/ 3076575 w 4848225"/>
              <a:gd name="connsiteY39" fmla="*/ 1019621 h 1152971"/>
              <a:gd name="connsiteX40" fmla="*/ 2990850 w 4848225"/>
              <a:gd name="connsiteY40" fmla="*/ 1029146 h 1152971"/>
              <a:gd name="connsiteX41" fmla="*/ 1438275 w 4848225"/>
              <a:gd name="connsiteY41" fmla="*/ 1010096 h 1152971"/>
              <a:gd name="connsiteX42" fmla="*/ 809625 w 4848225"/>
              <a:gd name="connsiteY42" fmla="*/ 1019621 h 1152971"/>
              <a:gd name="connsiteX43" fmla="*/ 685800 w 4848225"/>
              <a:gd name="connsiteY43" fmla="*/ 1029146 h 1152971"/>
              <a:gd name="connsiteX44" fmla="*/ 514350 w 4848225"/>
              <a:gd name="connsiteY44" fmla="*/ 1048196 h 1152971"/>
              <a:gd name="connsiteX45" fmla="*/ 457200 w 4848225"/>
              <a:gd name="connsiteY45" fmla="*/ 1057721 h 1152971"/>
              <a:gd name="connsiteX46" fmla="*/ 342900 w 4848225"/>
              <a:gd name="connsiteY46" fmla="*/ 1076771 h 1152971"/>
              <a:gd name="connsiteX47" fmla="*/ 219075 w 4848225"/>
              <a:gd name="connsiteY47" fmla="*/ 1086296 h 1152971"/>
              <a:gd name="connsiteX48" fmla="*/ 152400 w 4848225"/>
              <a:gd name="connsiteY48" fmla="*/ 1076771 h 1152971"/>
              <a:gd name="connsiteX49" fmla="*/ 114300 w 4848225"/>
              <a:gd name="connsiteY49" fmla="*/ 1048196 h 1152971"/>
              <a:gd name="connsiteX50" fmla="*/ 47625 w 4848225"/>
              <a:gd name="connsiteY50" fmla="*/ 1019621 h 1152971"/>
              <a:gd name="connsiteX51" fmla="*/ 0 w 4848225"/>
              <a:gd name="connsiteY51" fmla="*/ 1010096 h 1152971"/>
              <a:gd name="connsiteX52" fmla="*/ 19050 w 4848225"/>
              <a:gd name="connsiteY52" fmla="*/ 943421 h 1152971"/>
              <a:gd name="connsiteX53" fmla="*/ 38100 w 4848225"/>
              <a:gd name="connsiteY53" fmla="*/ 857696 h 1152971"/>
              <a:gd name="connsiteX54" fmla="*/ 57150 w 4848225"/>
              <a:gd name="connsiteY54" fmla="*/ 581471 h 1152971"/>
              <a:gd name="connsiteX55" fmla="*/ 47625 w 4848225"/>
              <a:gd name="connsiteY55" fmla="*/ 410021 h 1152971"/>
              <a:gd name="connsiteX56" fmla="*/ 28575 w 4848225"/>
              <a:gd name="connsiteY56" fmla="*/ 305246 h 1152971"/>
              <a:gd name="connsiteX57" fmla="*/ 28575 w 4848225"/>
              <a:gd name="connsiteY57" fmla="*/ 181421 h 115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4848225" h="1152971">
                <a:moveTo>
                  <a:pt x="38100" y="124271"/>
                </a:moveTo>
                <a:cubicBezTo>
                  <a:pt x="60325" y="127446"/>
                  <a:pt x="82324" y="133796"/>
                  <a:pt x="104775" y="133796"/>
                </a:cubicBezTo>
                <a:cubicBezTo>
                  <a:pt x="188797" y="133796"/>
                  <a:pt x="256409" y="130876"/>
                  <a:pt x="333375" y="105221"/>
                </a:cubicBezTo>
                <a:cubicBezTo>
                  <a:pt x="425357" y="74560"/>
                  <a:pt x="282349" y="123726"/>
                  <a:pt x="400050" y="76646"/>
                </a:cubicBezTo>
                <a:cubicBezTo>
                  <a:pt x="418694" y="69188"/>
                  <a:pt x="457200" y="57596"/>
                  <a:pt x="457200" y="57596"/>
                </a:cubicBezTo>
                <a:cubicBezTo>
                  <a:pt x="1042454" y="94174"/>
                  <a:pt x="830145" y="83738"/>
                  <a:pt x="2000250" y="76646"/>
                </a:cubicBezTo>
                <a:cubicBezTo>
                  <a:pt x="2014131" y="76562"/>
                  <a:pt x="2180708" y="60886"/>
                  <a:pt x="2238375" y="48071"/>
                </a:cubicBezTo>
                <a:cubicBezTo>
                  <a:pt x="2268890" y="41290"/>
                  <a:pt x="2281946" y="28395"/>
                  <a:pt x="2314575" y="19496"/>
                </a:cubicBezTo>
                <a:cubicBezTo>
                  <a:pt x="2498972" y="-30794"/>
                  <a:pt x="2292399" y="36413"/>
                  <a:pt x="2400300" y="446"/>
                </a:cubicBezTo>
                <a:cubicBezTo>
                  <a:pt x="2479613" y="20274"/>
                  <a:pt x="2396134" y="1212"/>
                  <a:pt x="2524125" y="19496"/>
                </a:cubicBezTo>
                <a:cubicBezTo>
                  <a:pt x="2569488" y="25976"/>
                  <a:pt x="2568253" y="29632"/>
                  <a:pt x="2609850" y="38546"/>
                </a:cubicBezTo>
                <a:cubicBezTo>
                  <a:pt x="2641510" y="45330"/>
                  <a:pt x="2673688" y="49743"/>
                  <a:pt x="2705100" y="57596"/>
                </a:cubicBezTo>
                <a:cubicBezTo>
                  <a:pt x="2717800" y="60771"/>
                  <a:pt x="2730363" y="64554"/>
                  <a:pt x="2743200" y="67121"/>
                </a:cubicBezTo>
                <a:cubicBezTo>
                  <a:pt x="2818094" y="82100"/>
                  <a:pt x="2841571" y="79590"/>
                  <a:pt x="2933700" y="86171"/>
                </a:cubicBezTo>
                <a:cubicBezTo>
                  <a:pt x="2962275" y="82996"/>
                  <a:pt x="2990674" y="76646"/>
                  <a:pt x="3019425" y="76646"/>
                </a:cubicBezTo>
                <a:cubicBezTo>
                  <a:pt x="3354347" y="76646"/>
                  <a:pt x="3296703" y="72015"/>
                  <a:pt x="3486150" y="95696"/>
                </a:cubicBezTo>
                <a:cubicBezTo>
                  <a:pt x="3533766" y="111568"/>
                  <a:pt x="3528325" y="111972"/>
                  <a:pt x="3600450" y="114746"/>
                </a:cubicBezTo>
                <a:cubicBezTo>
                  <a:pt x="3736911" y="119995"/>
                  <a:pt x="3873520" y="120314"/>
                  <a:pt x="4010025" y="124271"/>
                </a:cubicBezTo>
                <a:lnTo>
                  <a:pt x="4257675" y="133796"/>
                </a:lnTo>
                <a:lnTo>
                  <a:pt x="4476750" y="124271"/>
                </a:lnTo>
                <a:cubicBezTo>
                  <a:pt x="4518083" y="121975"/>
                  <a:pt x="4559283" y="117695"/>
                  <a:pt x="4600575" y="114746"/>
                </a:cubicBezTo>
                <a:lnTo>
                  <a:pt x="4743450" y="105221"/>
                </a:lnTo>
                <a:cubicBezTo>
                  <a:pt x="4768850" y="108396"/>
                  <a:pt x="4795883" y="105239"/>
                  <a:pt x="4819650" y="114746"/>
                </a:cubicBezTo>
                <a:cubicBezTo>
                  <a:pt x="4830279" y="118998"/>
                  <a:pt x="4837631" y="131923"/>
                  <a:pt x="4838700" y="143321"/>
                </a:cubicBezTo>
                <a:cubicBezTo>
                  <a:pt x="4847299" y="235049"/>
                  <a:pt x="4845050" y="327471"/>
                  <a:pt x="4848225" y="419546"/>
                </a:cubicBezTo>
                <a:cubicBezTo>
                  <a:pt x="4826783" y="483872"/>
                  <a:pt x="4848225" y="404691"/>
                  <a:pt x="4848225" y="505271"/>
                </a:cubicBezTo>
                <a:cubicBezTo>
                  <a:pt x="4848225" y="515311"/>
                  <a:pt x="4840669" y="524001"/>
                  <a:pt x="4838700" y="533846"/>
                </a:cubicBezTo>
                <a:cubicBezTo>
                  <a:pt x="4831125" y="571721"/>
                  <a:pt x="4819650" y="648146"/>
                  <a:pt x="4819650" y="648146"/>
                </a:cubicBezTo>
                <a:cubicBezTo>
                  <a:pt x="4816475" y="737046"/>
                  <a:pt x="4813907" y="825970"/>
                  <a:pt x="4810125" y="914846"/>
                </a:cubicBezTo>
                <a:cubicBezTo>
                  <a:pt x="4802295" y="1098845"/>
                  <a:pt x="4809665" y="1041433"/>
                  <a:pt x="4791075" y="1152971"/>
                </a:cubicBezTo>
                <a:cubicBezTo>
                  <a:pt x="4725756" y="1131198"/>
                  <a:pt x="4806827" y="1156909"/>
                  <a:pt x="4714875" y="1133921"/>
                </a:cubicBezTo>
                <a:cubicBezTo>
                  <a:pt x="4705135" y="1131486"/>
                  <a:pt x="4696101" y="1126574"/>
                  <a:pt x="4686300" y="1124396"/>
                </a:cubicBezTo>
                <a:cubicBezTo>
                  <a:pt x="4667447" y="1120206"/>
                  <a:pt x="4648269" y="1117602"/>
                  <a:pt x="4629150" y="1114871"/>
                </a:cubicBezTo>
                <a:cubicBezTo>
                  <a:pt x="4603810" y="1111251"/>
                  <a:pt x="4578391" y="1108173"/>
                  <a:pt x="4552950" y="1105346"/>
                </a:cubicBezTo>
                <a:cubicBezTo>
                  <a:pt x="4492663" y="1098647"/>
                  <a:pt x="4432024" y="1094874"/>
                  <a:pt x="4371975" y="1086296"/>
                </a:cubicBezTo>
                <a:cubicBezTo>
                  <a:pt x="4072012" y="1043444"/>
                  <a:pt x="4283518" y="1068093"/>
                  <a:pt x="3733800" y="1057721"/>
                </a:cubicBezTo>
                <a:cubicBezTo>
                  <a:pt x="3705225" y="1054546"/>
                  <a:pt x="3676708" y="1050799"/>
                  <a:pt x="3648075" y="1048196"/>
                </a:cubicBezTo>
                <a:cubicBezTo>
                  <a:pt x="3571925" y="1041273"/>
                  <a:pt x="3495171" y="1039960"/>
                  <a:pt x="3419475" y="1029146"/>
                </a:cubicBezTo>
                <a:cubicBezTo>
                  <a:pt x="3314952" y="1014214"/>
                  <a:pt x="3375173" y="1021485"/>
                  <a:pt x="3238500" y="1010096"/>
                </a:cubicBezTo>
                <a:lnTo>
                  <a:pt x="3076575" y="1019621"/>
                </a:lnTo>
                <a:cubicBezTo>
                  <a:pt x="3047909" y="1021826"/>
                  <a:pt x="3019600" y="1029313"/>
                  <a:pt x="2990850" y="1029146"/>
                </a:cubicBezTo>
                <a:lnTo>
                  <a:pt x="1438275" y="1010096"/>
                </a:lnTo>
                <a:lnTo>
                  <a:pt x="809625" y="1019621"/>
                </a:lnTo>
                <a:cubicBezTo>
                  <a:pt x="768241" y="1020669"/>
                  <a:pt x="727054" y="1025708"/>
                  <a:pt x="685800" y="1029146"/>
                </a:cubicBezTo>
                <a:cubicBezTo>
                  <a:pt x="597008" y="1036545"/>
                  <a:pt x="591196" y="1036374"/>
                  <a:pt x="514350" y="1048196"/>
                </a:cubicBezTo>
                <a:cubicBezTo>
                  <a:pt x="495262" y="1051133"/>
                  <a:pt x="476201" y="1054266"/>
                  <a:pt x="457200" y="1057721"/>
                </a:cubicBezTo>
                <a:cubicBezTo>
                  <a:pt x="403323" y="1067517"/>
                  <a:pt x="403742" y="1070687"/>
                  <a:pt x="342900" y="1076771"/>
                </a:cubicBezTo>
                <a:cubicBezTo>
                  <a:pt x="301709" y="1080890"/>
                  <a:pt x="260350" y="1083121"/>
                  <a:pt x="219075" y="1086296"/>
                </a:cubicBezTo>
                <a:cubicBezTo>
                  <a:pt x="196850" y="1083121"/>
                  <a:pt x="173499" y="1084443"/>
                  <a:pt x="152400" y="1076771"/>
                </a:cubicBezTo>
                <a:cubicBezTo>
                  <a:pt x="137481" y="1071346"/>
                  <a:pt x="127762" y="1056610"/>
                  <a:pt x="114300" y="1048196"/>
                </a:cubicBezTo>
                <a:cubicBezTo>
                  <a:pt x="96127" y="1036838"/>
                  <a:pt x="69230" y="1025022"/>
                  <a:pt x="47625" y="1019621"/>
                </a:cubicBezTo>
                <a:cubicBezTo>
                  <a:pt x="31919" y="1015694"/>
                  <a:pt x="15875" y="1013271"/>
                  <a:pt x="0" y="1010096"/>
                </a:cubicBezTo>
                <a:cubicBezTo>
                  <a:pt x="29777" y="890989"/>
                  <a:pt x="-8279" y="1039074"/>
                  <a:pt x="19050" y="943421"/>
                </a:cubicBezTo>
                <a:cubicBezTo>
                  <a:pt x="28018" y="912034"/>
                  <a:pt x="31553" y="890432"/>
                  <a:pt x="38100" y="857696"/>
                </a:cubicBezTo>
                <a:cubicBezTo>
                  <a:pt x="41682" y="811133"/>
                  <a:pt x="57150" y="617793"/>
                  <a:pt x="57150" y="581471"/>
                </a:cubicBezTo>
                <a:cubicBezTo>
                  <a:pt x="57150" y="524233"/>
                  <a:pt x="52378" y="467061"/>
                  <a:pt x="47625" y="410021"/>
                </a:cubicBezTo>
                <a:cubicBezTo>
                  <a:pt x="45884" y="389130"/>
                  <a:pt x="33131" y="328027"/>
                  <a:pt x="28575" y="305246"/>
                </a:cubicBezTo>
                <a:cubicBezTo>
                  <a:pt x="38743" y="193401"/>
                  <a:pt x="53783" y="231838"/>
                  <a:pt x="28575" y="181421"/>
                </a:cubicBezTo>
              </a:path>
            </a:pathLst>
          </a:custGeom>
          <a:solidFill>
            <a:srgbClr val="8468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664671-1FB9-BC8D-E60C-1A523DE83580}"/>
              </a:ext>
            </a:extLst>
          </p:cNvPr>
          <p:cNvSpPr txBox="1"/>
          <p:nvPr/>
        </p:nvSpPr>
        <p:spPr>
          <a:xfrm>
            <a:off x="9186356" y="2121694"/>
            <a:ext cx="184731" cy="30008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pic>
        <p:nvPicPr>
          <p:cNvPr id="24" name="Picture 23" descr="A tree with green leaves&#10;&#10;Description automatically generated">
            <a:extLst>
              <a:ext uri="{FF2B5EF4-FFF2-40B4-BE49-F238E27FC236}">
                <a16:creationId xmlns:a16="http://schemas.microsoft.com/office/drawing/2014/main" id="{25BF0673-C183-47B4-00C0-08467456C2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5289896" y="747034"/>
            <a:ext cx="2610670" cy="2470813"/>
          </a:xfrm>
          <a:prstGeom prst="rect">
            <a:avLst/>
          </a:prstGeom>
        </p:spPr>
      </p:pic>
      <p:pic>
        <p:nvPicPr>
          <p:cNvPr id="25" name="Picture 24" descr="Purple flowers in a field&#10;&#10;Description automatically generated">
            <a:extLst>
              <a:ext uri="{FF2B5EF4-FFF2-40B4-BE49-F238E27FC236}">
                <a16:creationId xmlns:a16="http://schemas.microsoft.com/office/drawing/2014/main" id="{73CB693C-9DF8-9646-4116-6D514C1C5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0177" y="1814921"/>
            <a:ext cx="699188" cy="1313720"/>
          </a:xfrm>
          <a:prstGeom prst="rect">
            <a:avLst/>
          </a:prstGeom>
        </p:spPr>
      </p:pic>
      <p:pic>
        <p:nvPicPr>
          <p:cNvPr id="26" name="Picture 25" descr="A group of colorful tulips&#10;&#10;Description automatically generated">
            <a:extLst>
              <a:ext uri="{FF2B5EF4-FFF2-40B4-BE49-F238E27FC236}">
                <a16:creationId xmlns:a16="http://schemas.microsoft.com/office/drawing/2014/main" id="{9516972E-18B8-A478-55CC-5155173694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9251" y="2335821"/>
            <a:ext cx="742385" cy="742385"/>
          </a:xfrm>
          <a:prstGeom prst="rect">
            <a:avLst/>
          </a:prstGeom>
        </p:spPr>
      </p:pic>
      <p:pic>
        <p:nvPicPr>
          <p:cNvPr id="27" name="Picture 26" descr="A field of colorful tulips&#10;&#10;Description automatically generated">
            <a:extLst>
              <a:ext uri="{FF2B5EF4-FFF2-40B4-BE49-F238E27FC236}">
                <a16:creationId xmlns:a16="http://schemas.microsoft.com/office/drawing/2014/main" id="{6511F34E-EE06-BD28-F815-2B6611D319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5656" y="2206478"/>
            <a:ext cx="1485900" cy="871728"/>
          </a:xfrm>
          <a:prstGeom prst="rect">
            <a:avLst/>
          </a:prstGeom>
        </p:spPr>
      </p:pic>
      <p:sp>
        <p:nvSpPr>
          <p:cNvPr id="9" name="Sun 8">
            <a:extLst>
              <a:ext uri="{FF2B5EF4-FFF2-40B4-BE49-F238E27FC236}">
                <a16:creationId xmlns:a16="http://schemas.microsoft.com/office/drawing/2014/main" id="{1121D5C0-52FB-36B9-0FC6-55B3A23A45EF}"/>
              </a:ext>
            </a:extLst>
          </p:cNvPr>
          <p:cNvSpPr/>
          <p:nvPr/>
        </p:nvSpPr>
        <p:spPr>
          <a:xfrm>
            <a:off x="8429771" y="865957"/>
            <a:ext cx="685800" cy="6858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 descr="A diagram of a diagram&#10;&#10;Description automatically generated">
            <a:extLst>
              <a:ext uri="{FF2B5EF4-FFF2-40B4-BE49-F238E27FC236}">
                <a16:creationId xmlns:a16="http://schemas.microsoft.com/office/drawing/2014/main" id="{3E9A70FC-8129-0D05-2F72-0FE9202111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64" y="4093622"/>
            <a:ext cx="4257321" cy="2384099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BEA4CF-0FE9-C3B3-FF50-172D9F403627}"/>
              </a:ext>
            </a:extLst>
          </p:cNvPr>
          <p:cNvSpPr txBox="1"/>
          <p:nvPr/>
        </p:nvSpPr>
        <p:spPr>
          <a:xfrm>
            <a:off x="384387" y="3649104"/>
            <a:ext cx="2474716" cy="27699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AU" sz="1200" dirty="0" err="1">
                <a:solidFill>
                  <a:srgbClr val="00B0F0"/>
                </a:solidFill>
              </a:rPr>
              <a:t>Pictorical</a:t>
            </a:r>
            <a:r>
              <a:rPr lang="en-AU" sz="1200" dirty="0">
                <a:solidFill>
                  <a:srgbClr val="00B0F0"/>
                </a:solidFill>
              </a:rPr>
              <a:t> BUILDING BLOCK approach</a:t>
            </a:r>
            <a:endParaRPr lang="en-US" sz="1200" dirty="0">
              <a:solidFill>
                <a:srgbClr val="00B0F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B0B914-3767-CED4-4BE1-BC25B3D6F45A}"/>
              </a:ext>
            </a:extLst>
          </p:cNvPr>
          <p:cNvSpPr txBox="1"/>
          <p:nvPr/>
        </p:nvSpPr>
        <p:spPr>
          <a:xfrm>
            <a:off x="5392776" y="6042767"/>
            <a:ext cx="3112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PILLARS = BUILDING BLOCKS in </a:t>
            </a:r>
          </a:p>
          <a:p>
            <a:r>
              <a:rPr lang="en-US" dirty="0"/>
              <a:t>                  RADIOBLOCKS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FD7B5A-4887-2931-9CED-377A0CE7DD82}"/>
              </a:ext>
            </a:extLst>
          </p:cNvPr>
          <p:cNvSpPr txBox="1"/>
          <p:nvPr/>
        </p:nvSpPr>
        <p:spPr>
          <a:xfrm>
            <a:off x="3575413" y="227777"/>
            <a:ext cx="199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CONCLUSIONS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0A484F-124A-8C76-8044-57B435111B92}"/>
              </a:ext>
            </a:extLst>
          </p:cNvPr>
          <p:cNvSpPr txBox="1"/>
          <p:nvPr/>
        </p:nvSpPr>
        <p:spPr>
          <a:xfrm>
            <a:off x="28188" y="1745200"/>
            <a:ext cx="474841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Work-in-Progress, so far so good!</a:t>
            </a:r>
          </a:p>
          <a:p>
            <a:r>
              <a:rPr lang="en-US" dirty="0"/>
              <a:t>Matches SKA requirements</a:t>
            </a:r>
          </a:p>
          <a:p>
            <a:r>
              <a:rPr lang="en-US" dirty="0"/>
              <a:t>NEXT explorations of extended parameter space </a:t>
            </a:r>
          </a:p>
        </p:txBody>
      </p:sp>
    </p:spTree>
    <p:extLst>
      <p:ext uri="{BB962C8B-B14F-4D97-AF65-F5344CB8AC3E}">
        <p14:creationId xmlns:p14="http://schemas.microsoft.com/office/powerpoint/2010/main" val="1622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  <p:bldP spid="22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3533" y="1041023"/>
            <a:ext cx="6567824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Unicode MS"/>
                <a:cs typeface="Arial Unicode MS"/>
              </a:rPr>
              <a:t>Motivation </a:t>
            </a:r>
            <a:r>
              <a:rPr lang="en-US" dirty="0">
                <a:latin typeface="Arial Unicode MS"/>
                <a:cs typeface="Arial Unicode MS"/>
              </a:rPr>
              <a:t>for Direction Dependent (DD) calibration</a:t>
            </a:r>
          </a:p>
          <a:p>
            <a:endParaRPr lang="en-US" sz="2400" dirty="0">
              <a:solidFill>
                <a:srgbClr val="008000"/>
              </a:solidFill>
              <a:latin typeface="Arial Unicode MS"/>
              <a:cs typeface="Arial Unicode MS"/>
            </a:endParaRPr>
          </a:p>
          <a:p>
            <a:r>
              <a:rPr lang="en-US" sz="2400" dirty="0">
                <a:solidFill>
                  <a:srgbClr val="0000FF"/>
                </a:solidFill>
                <a:latin typeface="Arial Unicode MS"/>
                <a:cs typeface="Arial Unicode MS"/>
              </a:rPr>
              <a:t>LEAP “in action” using MWA</a:t>
            </a:r>
          </a:p>
          <a:p>
            <a:r>
              <a:rPr lang="en-US" sz="2400" dirty="0">
                <a:solidFill>
                  <a:srgbClr val="0000FF"/>
                </a:solidFill>
                <a:latin typeface="Arial Unicode MS"/>
                <a:cs typeface="Arial Unicode MS"/>
              </a:rPr>
              <a:t>    </a:t>
            </a:r>
            <a:r>
              <a:rPr lang="en-US" dirty="0">
                <a:solidFill>
                  <a:srgbClr val="0000FF"/>
                </a:solidFill>
                <a:latin typeface="Arial Unicode MS"/>
                <a:cs typeface="Arial Unicode MS"/>
              </a:rPr>
              <a:t>Comparative performance of LEAP </a:t>
            </a:r>
          </a:p>
          <a:p>
            <a:r>
              <a:rPr lang="en-US" dirty="0">
                <a:solidFill>
                  <a:srgbClr val="0000FF"/>
                </a:solidFill>
                <a:latin typeface="Arial Unicode MS"/>
                <a:cs typeface="Arial Unicode MS"/>
              </a:rPr>
              <a:t>    vs. Standard GLEAM </a:t>
            </a:r>
            <a:r>
              <a:rPr lang="en-US" dirty="0" err="1">
                <a:solidFill>
                  <a:srgbClr val="0000FF"/>
                </a:solidFill>
                <a:latin typeface="Arial Unicode MS"/>
                <a:cs typeface="Arial Unicode MS"/>
              </a:rPr>
              <a:t>ionospheric</a:t>
            </a:r>
            <a:r>
              <a:rPr lang="en-US" dirty="0">
                <a:solidFill>
                  <a:srgbClr val="0000FF"/>
                </a:solidFill>
                <a:latin typeface="Arial Unicode MS"/>
                <a:cs typeface="Arial Unicode MS"/>
              </a:rPr>
              <a:t> calibration</a:t>
            </a:r>
          </a:p>
          <a:p>
            <a:endParaRPr lang="en-US" sz="2400" dirty="0">
              <a:solidFill>
                <a:srgbClr val="0000FF"/>
              </a:solidFill>
              <a:latin typeface="Arial Unicode MS"/>
              <a:cs typeface="Arial Unicode MS"/>
            </a:endParaRPr>
          </a:p>
          <a:p>
            <a:endParaRPr lang="en-US" sz="2400" dirty="0">
              <a:solidFill>
                <a:srgbClr val="0000FF"/>
              </a:solidFill>
              <a:latin typeface="Arial Unicode MS"/>
              <a:cs typeface="Arial Unicode MS"/>
            </a:endParaRPr>
          </a:p>
          <a:p>
            <a:r>
              <a:rPr lang="en-US" sz="2400" dirty="0" err="1">
                <a:solidFill>
                  <a:srgbClr val="FF0000"/>
                </a:solidFill>
                <a:latin typeface="Arial Unicode MS"/>
                <a:cs typeface="Arial Unicode MS"/>
              </a:rPr>
              <a:t>Ionospheric</a:t>
            </a:r>
            <a:r>
              <a:rPr lang="en-US" sz="2400" dirty="0">
                <a:solidFill>
                  <a:srgbClr val="FF0000"/>
                </a:solidFill>
                <a:latin typeface="Arial Unicode MS"/>
                <a:cs typeface="Arial Unicode MS"/>
              </a:rPr>
              <a:t> findings</a:t>
            </a:r>
          </a:p>
          <a:p>
            <a:endParaRPr lang="en-US" sz="2400" dirty="0">
              <a:solidFill>
                <a:srgbClr val="FF0000"/>
              </a:solidFill>
              <a:latin typeface="Arial Unicode MS"/>
              <a:cs typeface="Arial Unicode MS"/>
            </a:endParaRPr>
          </a:p>
          <a:p>
            <a:endParaRPr lang="en-US" sz="2400" dirty="0">
              <a:solidFill>
                <a:srgbClr val="FF0000"/>
              </a:solidFill>
              <a:latin typeface="Arial Unicode MS"/>
              <a:cs typeface="Arial Unicode MS"/>
            </a:endParaRP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Arial Unicode MS"/>
                <a:cs typeface="Arial Unicode MS"/>
              </a:rPr>
              <a:t>Relevance for </a:t>
            </a:r>
            <a:r>
              <a:rPr lang="en-US" sz="2400" u="sng" dirty="0">
                <a:solidFill>
                  <a:schemeClr val="accent3">
                    <a:lumMod val="75000"/>
                  </a:schemeClr>
                </a:solidFill>
                <a:latin typeface="Arial Unicode MS"/>
                <a:cs typeface="Arial Unicode MS"/>
              </a:rPr>
              <a:t>SKA-VLBI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Arial Unicode MS"/>
                <a:cs typeface="Arial Unicode MS"/>
              </a:rPr>
              <a:t> &amp; </a:t>
            </a:r>
            <a:r>
              <a:rPr lang="en-US" sz="2400" u="sng" dirty="0">
                <a:solidFill>
                  <a:schemeClr val="accent3">
                    <a:lumMod val="75000"/>
                  </a:schemeClr>
                </a:solidFill>
                <a:latin typeface="Arial Unicode MS"/>
                <a:cs typeface="Arial Unicode MS"/>
              </a:rPr>
              <a:t>Simulation Studies 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 Unicode MS"/>
                <a:cs typeface="Arial Unicode MS"/>
              </a:rPr>
              <a:t>(RADIOBLOCKS WP 5.3)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1159" y="259446"/>
            <a:ext cx="1740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Unicode MS"/>
                <a:cs typeface="Arial Unicode MS"/>
              </a:rPr>
              <a:t>OUTLINE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560809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cs typeface="Arial Unicode MS"/>
              </a:rPr>
              <a:t>MWA: Murchison Widefield Array (70-300MHz, size~5km, dense, very wide </a:t>
            </a:r>
            <a:r>
              <a:rPr lang="en-US" sz="1600" dirty="0" err="1">
                <a:cs typeface="Arial Unicode MS"/>
              </a:rPr>
              <a:t>FoV</a:t>
            </a:r>
            <a:r>
              <a:rPr lang="en-US" sz="1600" dirty="0">
                <a:cs typeface="Arial Unicode MS"/>
              </a:rPr>
              <a:t>, precursor of SKA-Low) </a:t>
            </a:r>
          </a:p>
          <a:p>
            <a:r>
              <a:rPr lang="en-US" sz="1600" dirty="0">
                <a:cs typeface="Arial Unicode MS"/>
              </a:rPr>
              <a:t>LEAP</a:t>
            </a:r>
            <a:r>
              <a:rPr lang="en-US" sz="1600" b="1" dirty="0">
                <a:cs typeface="Arial Unicode MS"/>
              </a:rPr>
              <a:t>: </a:t>
            </a:r>
            <a:r>
              <a:rPr lang="en-US" sz="1600" b="1" u="sng" dirty="0">
                <a:cs typeface="Arial Unicode MS"/>
              </a:rPr>
              <a:t>L</a:t>
            </a:r>
            <a:r>
              <a:rPr lang="en-US" sz="1600" dirty="0">
                <a:cs typeface="Arial Unicode MS"/>
              </a:rPr>
              <a:t>ow </a:t>
            </a:r>
            <a:r>
              <a:rPr lang="en-US" sz="1600" b="1" dirty="0">
                <a:cs typeface="Arial Unicode MS"/>
              </a:rPr>
              <a:t>F</a:t>
            </a:r>
            <a:r>
              <a:rPr lang="en-US" sz="1600" dirty="0">
                <a:cs typeface="Arial Unicode MS"/>
              </a:rPr>
              <a:t>requency </a:t>
            </a:r>
            <a:r>
              <a:rPr lang="en-US" sz="1600" b="1" u="sng" dirty="0">
                <a:cs typeface="Arial Unicode MS"/>
              </a:rPr>
              <a:t>E</a:t>
            </a:r>
            <a:r>
              <a:rPr lang="en-US" sz="1600" dirty="0">
                <a:cs typeface="Arial Unicode MS"/>
              </a:rPr>
              <a:t>xcision of </a:t>
            </a:r>
            <a:r>
              <a:rPr lang="en-US" sz="1600" b="1" u="sng" dirty="0">
                <a:cs typeface="Arial Unicode MS"/>
              </a:rPr>
              <a:t>A</a:t>
            </a:r>
            <a:r>
              <a:rPr lang="en-US" sz="1600" dirty="0">
                <a:cs typeface="Arial Unicode MS"/>
              </a:rPr>
              <a:t>tmosphere in </a:t>
            </a:r>
            <a:r>
              <a:rPr lang="en-US" sz="1600" b="1" u="sng" dirty="0">
                <a:cs typeface="Arial Unicode MS"/>
              </a:rPr>
              <a:t>P</a:t>
            </a:r>
            <a:r>
              <a:rPr lang="en-US" sz="1600" dirty="0">
                <a:cs typeface="Arial Unicode MS"/>
              </a:rPr>
              <a:t>arallel </a:t>
            </a:r>
            <a:r>
              <a:rPr lang="en-US" sz="1600" dirty="0">
                <a:solidFill>
                  <a:srgbClr val="000000"/>
                </a:solidFill>
                <a:cs typeface="Arial Unicode MS"/>
              </a:rPr>
              <a:t>   (Rioja, Dodson &amp; Franzen, 2018, MNRAS)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-136231" y="5442857"/>
            <a:ext cx="9425372" cy="362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-272143" y="6458855"/>
            <a:ext cx="9815285" cy="914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135493"/>
            <a:ext cx="512569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GLEAM: The </a:t>
            </a:r>
            <a:r>
              <a:rPr lang="en-US" sz="1600" dirty="0" err="1"/>
              <a:t>GaLactic</a:t>
            </a:r>
            <a:r>
              <a:rPr lang="en-US" sz="1600" dirty="0"/>
              <a:t> and Extragalactic All-Sky MWA Survey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6E4E07-B874-6245-6EAC-A2439DE8D9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5953" y="1674691"/>
            <a:ext cx="2030506" cy="1172155"/>
          </a:xfrm>
          <a:prstGeom prst="rect">
            <a:avLst/>
          </a:prstGeom>
        </p:spPr>
      </p:pic>
      <p:pic>
        <p:nvPicPr>
          <p:cNvPr id="8" name="Picture 7" descr="ion-30-1212870680-cat1.gif">
            <a:extLst>
              <a:ext uri="{FF2B5EF4-FFF2-40B4-BE49-F238E27FC236}">
                <a16:creationId xmlns:a16="http://schemas.microsoft.com/office/drawing/2014/main" id="{72A504F8-A485-8D86-0C0F-DAB3E5C8E4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87368"/>
            <a:ext cx="1573060" cy="1174285"/>
          </a:xfrm>
          <a:prstGeom prst="rect">
            <a:avLst/>
          </a:prstGeom>
        </p:spPr>
      </p:pic>
      <p:pic>
        <p:nvPicPr>
          <p:cNvPr id="12" name="Picture 11" descr="cat1-1212097000.gif">
            <a:extLst>
              <a:ext uri="{FF2B5EF4-FFF2-40B4-BE49-F238E27FC236}">
                <a16:creationId xmlns:a16="http://schemas.microsoft.com/office/drawing/2014/main" id="{5B4FE1C4-4CF6-30E3-BE5A-11741D85C7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102" y="3183963"/>
            <a:ext cx="1304365" cy="978274"/>
          </a:xfrm>
          <a:prstGeom prst="rect">
            <a:avLst/>
          </a:prstGeom>
        </p:spPr>
      </p:pic>
      <p:pic>
        <p:nvPicPr>
          <p:cNvPr id="13" name="Picture 12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B7C19682-9F11-871D-E91E-A68EC340B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5519" y="4228243"/>
            <a:ext cx="1573060" cy="118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0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2A3B2-5405-E7F8-5637-772E978AE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0EDA9-0C4A-9D78-C6EC-51F055BDC2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8338528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ux-vs-rms-mwa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859" y="1818871"/>
            <a:ext cx="4686215" cy="4249256"/>
          </a:xfrm>
          <a:prstGeom prst="rect">
            <a:avLst/>
          </a:prstGeom>
        </p:spPr>
      </p:pic>
      <p:pic>
        <p:nvPicPr>
          <p:cNvPr id="6" name="Picture 5" descr="IvsRM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751" y="1301434"/>
            <a:ext cx="6419603" cy="90845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28345" y="4575088"/>
            <a:ext cx="69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&gt; 2 </a:t>
            </a:r>
            <a:r>
              <a:rPr lang="en-US" dirty="0" err="1">
                <a:solidFill>
                  <a:srgbClr val="FF0000"/>
                </a:solidFill>
              </a:rPr>
              <a:t>Jy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3067" y="2602675"/>
            <a:ext cx="1610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RMS </a:t>
            </a:r>
            <a:r>
              <a:rPr lang="en-US" dirty="0">
                <a:latin typeface="Symbol" charset="2"/>
                <a:cs typeface="Symbol" charset="2"/>
              </a:rPr>
              <a:t>a</a:t>
            </a:r>
            <a:r>
              <a:rPr lang="en-US" dirty="0"/>
              <a:t>  </a:t>
            </a:r>
            <a:r>
              <a:rPr lang="en-US" dirty="0" err="1"/>
              <a:t>S</a:t>
            </a:r>
            <a:r>
              <a:rPr lang="en-US" baseline="-25000" dirty="0" err="1"/>
              <a:t>b</a:t>
            </a:r>
            <a:r>
              <a:rPr lang="en-US" baseline="-25000" dirty="0"/>
              <a:t> </a:t>
            </a:r>
            <a:r>
              <a:rPr lang="en-US" dirty="0"/>
              <a:t> / </a:t>
            </a:r>
            <a:r>
              <a:rPr lang="en-US" dirty="0" err="1"/>
              <a:t>S</a:t>
            </a:r>
            <a:r>
              <a:rPr lang="en-US" baseline="-25000" dirty="0" err="1"/>
              <a:t>cal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380458" y="5126182"/>
            <a:ext cx="0" cy="511093"/>
          </a:xfrm>
          <a:prstGeom prst="line">
            <a:avLst/>
          </a:prstGeom>
          <a:ln>
            <a:solidFill>
              <a:srgbClr val="00009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15" y="1232285"/>
            <a:ext cx="4098192" cy="28800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20464232">
            <a:off x="3671761" y="3567750"/>
            <a:ext cx="814609" cy="369332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Y (Km)</a:t>
            </a:r>
          </a:p>
        </p:txBody>
      </p:sp>
      <p:sp>
        <p:nvSpPr>
          <p:cNvPr id="14" name="TextBox 13"/>
          <p:cNvSpPr txBox="1"/>
          <p:nvPr/>
        </p:nvSpPr>
        <p:spPr>
          <a:xfrm rot="1307901">
            <a:off x="1210698" y="3517438"/>
            <a:ext cx="821822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X (Km)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185614" y="2597807"/>
            <a:ext cx="1299154" cy="369332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Phase (</a:t>
            </a:r>
            <a:r>
              <a:rPr lang="en-US" b="1" dirty="0" err="1"/>
              <a:t>deg</a:t>
            </a:r>
            <a:r>
              <a:rPr lang="en-US" b="1" dirty="0"/>
              <a:t>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405616" y="3198863"/>
            <a:ext cx="1422729" cy="47766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210641">
            <a:off x="1841709" y="3105417"/>
            <a:ext cx="65241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3 km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950227" y="3198865"/>
            <a:ext cx="1475495" cy="43918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20469804">
            <a:off x="2999995" y="3201909"/>
            <a:ext cx="65241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3 km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16934" y="6301912"/>
            <a:ext cx="5804331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 Unicode MS"/>
                <a:cs typeface="Arial Unicode MS"/>
              </a:rPr>
              <a:t>Gain solutions get noisier very fast with decreasing flux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7031" y="1193953"/>
            <a:ext cx="4171044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i="1" dirty="0">
                <a:solidFill>
                  <a:srgbClr val="008000"/>
                </a:solidFill>
              </a:rPr>
              <a:t>Strong Source       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461818" y="5149273"/>
            <a:ext cx="1918640" cy="23091"/>
          </a:xfrm>
          <a:prstGeom prst="line">
            <a:avLst/>
          </a:prstGeom>
          <a:ln>
            <a:solidFill>
              <a:srgbClr val="00009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243979" y="5876805"/>
            <a:ext cx="282593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RMS error of planar fit (</a:t>
            </a:r>
            <a:r>
              <a:rPr lang="en-US" dirty="0" err="1"/>
              <a:t>deg</a:t>
            </a:r>
            <a:r>
              <a:rPr lang="en-US" dirty="0"/>
              <a:t>)</a:t>
            </a:r>
          </a:p>
        </p:txBody>
      </p:sp>
      <p:sp>
        <p:nvSpPr>
          <p:cNvPr id="29" name="TextBox 28"/>
          <p:cNvSpPr txBox="1"/>
          <p:nvPr/>
        </p:nvSpPr>
        <p:spPr>
          <a:xfrm rot="16200000">
            <a:off x="3224871" y="3858346"/>
            <a:ext cx="269880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 Unicode MS"/>
                <a:cs typeface="Arial Unicode MS"/>
              </a:rPr>
              <a:t>Source Flux Density (</a:t>
            </a:r>
            <a:r>
              <a:rPr lang="en-US" dirty="0" err="1">
                <a:latin typeface="Arial Unicode MS"/>
                <a:cs typeface="Arial Unicode MS"/>
              </a:rPr>
              <a:t>Jy</a:t>
            </a:r>
            <a:r>
              <a:rPr lang="en-US" dirty="0">
                <a:latin typeface="Arial Unicode MS"/>
                <a:cs typeface="Arial Unicode MS"/>
              </a:rPr>
              <a:t>)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461818" y="2286000"/>
            <a:ext cx="211797" cy="0"/>
          </a:xfrm>
          <a:prstGeom prst="line">
            <a:avLst/>
          </a:prstGeom>
          <a:ln>
            <a:solidFill>
              <a:srgbClr val="008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703067" y="2286000"/>
            <a:ext cx="0" cy="3351275"/>
          </a:xfrm>
          <a:prstGeom prst="line">
            <a:avLst/>
          </a:prstGeom>
          <a:ln>
            <a:solidFill>
              <a:srgbClr val="008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61818" y="4690543"/>
            <a:ext cx="782161" cy="0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243979" y="4690543"/>
            <a:ext cx="0" cy="946732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934907" y="4944420"/>
            <a:ext cx="421016" cy="0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355923" y="4944420"/>
            <a:ext cx="0" cy="692855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CSIRO_Logo.svg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9989" y="149727"/>
            <a:ext cx="944201" cy="9442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41649" y="62732"/>
            <a:ext cx="9377011" cy="132343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Unicode MS"/>
                <a:cs typeface="Arial Unicode MS"/>
              </a:rPr>
              <a:t>LONGER BASELINES IMPROVE EFFECTIVENESS OF DIRECTIONAL FILTER</a:t>
            </a:r>
          </a:p>
          <a:p>
            <a:r>
              <a:rPr lang="en-US" sz="2000" i="1" dirty="0">
                <a:latin typeface="Arial Unicode MS"/>
                <a:cs typeface="Arial Unicode MS"/>
              </a:rPr>
              <a:t>               (due to increased attenuation of smeared background sources) </a:t>
            </a:r>
          </a:p>
          <a:p>
            <a:r>
              <a:rPr lang="en-US" sz="2000" dirty="0">
                <a:latin typeface="Arial Unicode MS"/>
                <a:cs typeface="Arial Unicode MS"/>
              </a:rPr>
              <a:t>                                          MWA Phase I vs. Phase II </a:t>
            </a:r>
          </a:p>
          <a:p>
            <a:endParaRPr lang="en-US" sz="2000" dirty="0">
              <a:latin typeface="Arial Unicode MS"/>
              <a:cs typeface="Arial Unicode M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53861" y="5794035"/>
            <a:ext cx="282593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RMS error of planar fit (</a:t>
            </a:r>
            <a:r>
              <a:rPr lang="en-US" dirty="0" err="1"/>
              <a:t>deg</a:t>
            </a:r>
            <a:r>
              <a:rPr lang="en-US" dirty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7031" y="3198863"/>
            <a:ext cx="8515071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FF0000"/>
                </a:solidFill>
                <a:latin typeface="Arial Unicode MS"/>
                <a:cs typeface="Arial Unicode MS"/>
              </a:rPr>
              <a:t>LONGER BASELINES RESULT IN:</a:t>
            </a:r>
          </a:p>
          <a:p>
            <a:r>
              <a:rPr lang="en-US" sz="2400" dirty="0">
                <a:solidFill>
                  <a:srgbClr val="FF0000"/>
                </a:solidFill>
                <a:latin typeface="Arial Unicode MS"/>
                <a:cs typeface="Arial Unicode MS"/>
              </a:rPr>
              <a:t>Increased </a:t>
            </a:r>
            <a:r>
              <a:rPr lang="en-US" sz="2400" dirty="0" err="1">
                <a:solidFill>
                  <a:srgbClr val="FF0000"/>
                </a:solidFill>
                <a:latin typeface="Arial Unicode MS"/>
                <a:cs typeface="Arial Unicode MS"/>
              </a:rPr>
              <a:t>efficency</a:t>
            </a:r>
            <a:r>
              <a:rPr lang="en-US" sz="2400" dirty="0">
                <a:solidFill>
                  <a:srgbClr val="FF0000"/>
                </a:solidFill>
                <a:latin typeface="Arial Unicode MS"/>
                <a:cs typeface="Arial Unicode MS"/>
              </a:rPr>
              <a:t> of directional filter</a:t>
            </a:r>
          </a:p>
          <a:p>
            <a:r>
              <a:rPr lang="en-US" sz="2400" dirty="0">
                <a:solidFill>
                  <a:srgbClr val="FF0000"/>
                </a:solidFill>
                <a:latin typeface="Arial Unicode MS"/>
                <a:cs typeface="Arial Unicode MS"/>
              </a:rPr>
              <a:t>Better DD calibration and for more directions (weaker cal. ok)</a:t>
            </a:r>
          </a:p>
          <a:p>
            <a:r>
              <a:rPr lang="en-US" sz="2400" dirty="0">
                <a:solidFill>
                  <a:srgbClr val="FF0000"/>
                </a:solidFill>
                <a:latin typeface="Arial Unicode MS"/>
                <a:cs typeface="Arial Unicode MS"/>
              </a:rPr>
              <a:t>Precise reconstruction of fine scale </a:t>
            </a:r>
            <a:r>
              <a:rPr lang="en-US" sz="2400" dirty="0" err="1">
                <a:solidFill>
                  <a:srgbClr val="FF0000"/>
                </a:solidFill>
                <a:latin typeface="Arial Unicode MS"/>
                <a:cs typeface="Arial Unicode MS"/>
              </a:rPr>
              <a:t>ionospheric</a:t>
            </a:r>
            <a:r>
              <a:rPr lang="en-US" sz="2400" dirty="0">
                <a:solidFill>
                  <a:srgbClr val="FF0000"/>
                </a:solidFill>
                <a:latin typeface="Arial Unicode MS"/>
                <a:cs typeface="Arial Unicode MS"/>
              </a:rPr>
              <a:t> structure 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5035745" y="2236455"/>
            <a:ext cx="0" cy="3351275"/>
          </a:xfrm>
          <a:prstGeom prst="line">
            <a:avLst/>
          </a:prstGeom>
          <a:ln>
            <a:solidFill>
              <a:srgbClr val="008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872373" y="5257588"/>
            <a:ext cx="483550" cy="23091"/>
          </a:xfrm>
          <a:prstGeom prst="line">
            <a:avLst/>
          </a:prstGeom>
          <a:ln>
            <a:solidFill>
              <a:srgbClr val="00009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5397738" y="5280679"/>
            <a:ext cx="0" cy="398730"/>
          </a:xfrm>
          <a:prstGeom prst="line">
            <a:avLst/>
          </a:prstGeom>
          <a:ln>
            <a:solidFill>
              <a:srgbClr val="00009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51687" y="1186103"/>
            <a:ext cx="1498540" cy="369332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MWA Phase 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8776" y="5555170"/>
            <a:ext cx="392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185129" y="5555875"/>
            <a:ext cx="392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45378" y="1338503"/>
            <a:ext cx="1498540" cy="369332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MWA Phase 2</a:t>
            </a:r>
          </a:p>
        </p:txBody>
      </p:sp>
    </p:spTree>
    <p:extLst>
      <p:ext uri="{BB962C8B-B14F-4D97-AF65-F5344CB8AC3E}">
        <p14:creationId xmlns:p14="http://schemas.microsoft.com/office/powerpoint/2010/main" val="348619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/>
      <p:bldP spid="17" grpId="1"/>
      <p:bldP spid="19" grpId="0"/>
      <p:bldP spid="19" grpId="1"/>
      <p:bldP spid="21" grpId="0" animBg="1"/>
      <p:bldP spid="3" grpId="0" animBg="1"/>
      <p:bldP spid="3" grpId="1" animBg="1"/>
      <p:bldP spid="29" grpId="0" animBg="1"/>
      <p:bldP spid="31" grpId="0" animBg="1"/>
      <p:bldP spid="2" grpId="0" animBg="1"/>
      <p:bldP spid="42" grpId="0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189660"/>
            <a:ext cx="906277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 Unicode MS"/>
                <a:cs typeface="Arial Unicode MS"/>
              </a:rPr>
              <a:t>                                           Motivation</a:t>
            </a:r>
          </a:p>
          <a:p>
            <a:endParaRPr lang="en-US" sz="2400" dirty="0">
              <a:solidFill>
                <a:srgbClr val="0000FF"/>
              </a:solidFill>
              <a:latin typeface="Arial Unicode MS"/>
              <a:cs typeface="Arial Unicode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53682" y="736215"/>
            <a:ext cx="9743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Unicode MS"/>
                <a:cs typeface="Arial Unicode MS"/>
              </a:rPr>
              <a:t>Benefit from increased sensitivity</a:t>
            </a:r>
            <a:r>
              <a:rPr lang="is-IS" dirty="0">
                <a:latin typeface="Arial Unicode MS"/>
                <a:cs typeface="Arial Unicode MS"/>
              </a:rPr>
              <a:t>… requires mitigation of systematics down to same level</a:t>
            </a:r>
            <a:endParaRPr lang="en-US" dirty="0">
              <a:latin typeface="Arial Unicode MS"/>
              <a:cs typeface="Arial Unicode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163" y="1412704"/>
            <a:ext cx="842238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Arial Unicode MS"/>
                <a:cs typeface="Arial Unicode MS"/>
              </a:rPr>
              <a:t>The  unpredictability of the spatial distribution of the TEC in the ionosphere is the </a:t>
            </a:r>
          </a:p>
          <a:p>
            <a:r>
              <a:rPr lang="en-US" dirty="0">
                <a:latin typeface="Arial Unicode MS"/>
                <a:cs typeface="Arial Unicode MS"/>
              </a:rPr>
              <a:t>dominant source of DD errors at low frequencies; also temporal changes.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111" y="2568189"/>
            <a:ext cx="8981946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>
                <a:latin typeface="Arial Unicode MS"/>
                <a:cs typeface="Arial Unicode MS"/>
              </a:rPr>
              <a:t>For MWA 1 (3 km) the </a:t>
            </a:r>
            <a:r>
              <a:rPr lang="en-US" dirty="0" err="1">
                <a:latin typeface="Arial Unicode MS"/>
                <a:cs typeface="Arial Unicode MS"/>
              </a:rPr>
              <a:t>ionospheric</a:t>
            </a:r>
            <a:r>
              <a:rPr lang="en-US" dirty="0">
                <a:latin typeface="Arial Unicode MS"/>
                <a:cs typeface="Arial Unicode MS"/>
              </a:rPr>
              <a:t> distortions can be approximated as a </a:t>
            </a:r>
          </a:p>
          <a:p>
            <a:r>
              <a:rPr lang="en-US" dirty="0">
                <a:latin typeface="Arial Unicode MS"/>
                <a:cs typeface="Arial Unicode MS"/>
              </a:rPr>
              <a:t>     “wedge”  over the array (for a given direction), resulting in DD </a:t>
            </a:r>
            <a:r>
              <a:rPr lang="en-US" b="1" u="sng" dirty="0">
                <a:latin typeface="Arial Unicode MS"/>
                <a:cs typeface="Arial Unicode MS"/>
              </a:rPr>
              <a:t>position shifts</a:t>
            </a:r>
            <a:r>
              <a:rPr lang="en-US" dirty="0">
                <a:latin typeface="Arial Unicode MS"/>
                <a:cs typeface="Arial Unicode MS"/>
              </a:rPr>
              <a:t>. 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>
                <a:latin typeface="Arial Unicode MS"/>
                <a:cs typeface="Arial Unicode MS"/>
              </a:rPr>
              <a:t>For MWA 2 (5 km) this is no longer the case, leading to </a:t>
            </a:r>
            <a:r>
              <a:rPr lang="en-US" b="1" u="sng" dirty="0">
                <a:latin typeface="Arial Unicode MS"/>
                <a:cs typeface="Arial Unicode MS"/>
              </a:rPr>
              <a:t>defocusing</a:t>
            </a:r>
          </a:p>
          <a:p>
            <a:r>
              <a:rPr lang="en-US" dirty="0">
                <a:latin typeface="Arial Unicode MS"/>
                <a:cs typeface="Arial Unicode MS"/>
              </a:rPr>
              <a:t>     (smeared and </a:t>
            </a:r>
            <a:r>
              <a:rPr lang="en-US" i="1" dirty="0">
                <a:latin typeface="Arial Unicode MS"/>
                <a:cs typeface="Arial Unicode MS"/>
              </a:rPr>
              <a:t>reduced peak flux, source distortions, error patterns over large area</a:t>
            </a:r>
            <a:r>
              <a:rPr lang="en-US" dirty="0">
                <a:latin typeface="Arial Unicode MS"/>
                <a:cs typeface="Arial Unicode MS"/>
              </a:rPr>
              <a:t>)</a:t>
            </a:r>
            <a:r>
              <a:rPr lang="en-US" b="1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767" y="4240192"/>
            <a:ext cx="817732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Arial Unicode MS"/>
                <a:cs typeface="Arial Unicode MS"/>
              </a:rPr>
              <a:t>All existing DD calibration strategies for MWA are linear and can not “refocus”.</a:t>
            </a:r>
          </a:p>
          <a:p>
            <a:r>
              <a:rPr lang="en-US" u="sng" dirty="0">
                <a:latin typeface="Arial Unicode MS"/>
                <a:cs typeface="Arial Unicode MS"/>
              </a:rPr>
              <a:t>The goal of </a:t>
            </a:r>
            <a:r>
              <a:rPr lang="en-US" b="1" u="sng" dirty="0">
                <a:latin typeface="Arial Unicode MS"/>
                <a:cs typeface="Arial Unicode MS"/>
              </a:rPr>
              <a:t>LEAP</a:t>
            </a:r>
            <a:r>
              <a:rPr lang="en-US" u="sng" dirty="0">
                <a:latin typeface="Arial Unicode MS"/>
                <a:cs typeface="Arial Unicode MS"/>
              </a:rPr>
              <a:t> was to provide this capability. </a:t>
            </a:r>
            <a:r>
              <a:rPr lang="en-US" dirty="0">
                <a:latin typeface="Arial Unicode MS"/>
                <a:cs typeface="Arial Unicode MS"/>
              </a:rPr>
              <a:t> </a:t>
            </a:r>
            <a:r>
              <a:rPr lang="en-US" sz="1200" dirty="0">
                <a:latin typeface="Arial Unicode MS"/>
                <a:cs typeface="Arial Unicode MS"/>
              </a:rPr>
              <a:t>(</a:t>
            </a:r>
            <a:r>
              <a:rPr lang="en-US" sz="1200" dirty="0" err="1">
                <a:latin typeface="Arial Unicode MS"/>
                <a:cs typeface="Arial Unicode MS"/>
              </a:rPr>
              <a:t>Rioja,Dodson,Franzen</a:t>
            </a:r>
            <a:r>
              <a:rPr lang="en-US" sz="1200" dirty="0">
                <a:latin typeface="Arial Unicode MS"/>
                <a:cs typeface="Arial Unicode MS"/>
              </a:rPr>
              <a:t> 2018)</a:t>
            </a:r>
            <a:endParaRPr lang="en-US" sz="1200" u="sng" dirty="0">
              <a:latin typeface="Arial Unicode MS"/>
              <a:cs typeface="Arial Unicode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1993" y="2259758"/>
            <a:ext cx="1762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 Unicode MS"/>
                <a:cs typeface="Arial Unicode MS"/>
              </a:rPr>
              <a:t>Image artifacts: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87286" y="5061857"/>
            <a:ext cx="6291781" cy="147732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366FF"/>
                </a:solidFill>
                <a:latin typeface="Arial Unicode MS"/>
                <a:cs typeface="Arial Unicode MS"/>
              </a:rPr>
              <a:t>LEAP is:</a:t>
            </a:r>
          </a:p>
          <a:p>
            <a:r>
              <a:rPr lang="en-US" dirty="0">
                <a:solidFill>
                  <a:srgbClr val="3366FF"/>
                </a:solidFill>
                <a:latin typeface="Arial Unicode MS"/>
                <a:cs typeface="Arial Unicode MS"/>
              </a:rPr>
              <a:t>A visibility based DD calibration scheme </a:t>
            </a:r>
          </a:p>
          <a:p>
            <a:r>
              <a:rPr lang="en-US" b="1" dirty="0">
                <a:solidFill>
                  <a:srgbClr val="3366FF"/>
                </a:solidFill>
                <a:latin typeface="Arial Unicode MS"/>
                <a:cs typeface="Arial Unicode MS"/>
              </a:rPr>
              <a:t>Developed for MWA </a:t>
            </a:r>
          </a:p>
          <a:p>
            <a:r>
              <a:rPr lang="en-US" dirty="0">
                <a:solidFill>
                  <a:srgbClr val="3366FF"/>
                </a:solidFill>
                <a:latin typeface="Arial Unicode MS"/>
                <a:cs typeface="Arial Unicode MS"/>
              </a:rPr>
              <a:t>DD Station-based gains, with some smoothness constraints</a:t>
            </a:r>
          </a:p>
          <a:p>
            <a:r>
              <a:rPr lang="en-US" dirty="0">
                <a:solidFill>
                  <a:srgbClr val="3366FF"/>
                </a:solidFill>
                <a:latin typeface="Arial Unicode MS"/>
                <a:cs typeface="Arial Unicode MS"/>
              </a:rPr>
              <a:t>Simple and embarrassingly parallel 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2619" y="1082199"/>
            <a:ext cx="6481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Arial Unicode MS"/>
                <a:cs typeface="Arial Unicode MS"/>
              </a:rPr>
              <a:t>Systematic Direction Dependent (DD) errors </a:t>
            </a:r>
            <a:r>
              <a:rPr lang="en-US" sz="1400" dirty="0">
                <a:solidFill>
                  <a:srgbClr val="3366FF"/>
                </a:solidFill>
                <a:latin typeface="Arial Unicode MS"/>
                <a:cs typeface="Arial Unicode MS"/>
              </a:rPr>
              <a:t>(@SKA frequencies</a:t>
            </a:r>
            <a:r>
              <a:rPr lang="en-US" dirty="0">
                <a:solidFill>
                  <a:srgbClr val="3366FF"/>
                </a:solidFill>
                <a:latin typeface="Arial Unicode MS"/>
                <a:cs typeface="Arial Unicode MS"/>
              </a:rPr>
              <a:t>):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2426" y="3859189"/>
            <a:ext cx="169848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Arial Unicode MS"/>
                <a:cs typeface="Arial Unicode MS"/>
              </a:rPr>
              <a:t>DD calibration: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825" y="6570139"/>
            <a:ext cx="475001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 Unicode MS"/>
                <a:cs typeface="Arial Unicode MS"/>
              </a:rPr>
              <a:t>LEAP: </a:t>
            </a:r>
            <a:r>
              <a:rPr lang="en-US" sz="1400" b="1" u="sng" dirty="0">
                <a:latin typeface="Arial Unicode MS"/>
                <a:cs typeface="Arial Unicode MS"/>
              </a:rPr>
              <a:t>L</a:t>
            </a:r>
            <a:r>
              <a:rPr lang="en-US" sz="1400" dirty="0">
                <a:latin typeface="Arial Unicode MS"/>
                <a:cs typeface="Arial Unicode MS"/>
              </a:rPr>
              <a:t>ow </a:t>
            </a:r>
            <a:r>
              <a:rPr lang="en-US" sz="1400" b="1" dirty="0">
                <a:latin typeface="Arial Unicode MS"/>
                <a:cs typeface="Arial Unicode MS"/>
              </a:rPr>
              <a:t>F</a:t>
            </a:r>
            <a:r>
              <a:rPr lang="en-US" sz="1400" dirty="0">
                <a:latin typeface="Arial Unicode MS"/>
                <a:cs typeface="Arial Unicode MS"/>
              </a:rPr>
              <a:t>requency </a:t>
            </a:r>
            <a:r>
              <a:rPr lang="en-US" sz="1400" b="1" u="sng" dirty="0">
                <a:latin typeface="Arial Unicode MS"/>
                <a:cs typeface="Arial Unicode MS"/>
              </a:rPr>
              <a:t>E</a:t>
            </a:r>
            <a:r>
              <a:rPr lang="en-US" sz="1400" dirty="0">
                <a:latin typeface="Arial Unicode MS"/>
                <a:cs typeface="Arial Unicode MS"/>
              </a:rPr>
              <a:t>xcision of </a:t>
            </a:r>
            <a:r>
              <a:rPr lang="en-US" sz="1400" b="1" u="sng" dirty="0">
                <a:latin typeface="Arial Unicode MS"/>
                <a:cs typeface="Arial Unicode MS"/>
              </a:rPr>
              <a:t>A</a:t>
            </a:r>
            <a:r>
              <a:rPr lang="en-US" sz="1400" dirty="0">
                <a:latin typeface="Arial Unicode MS"/>
                <a:cs typeface="Arial Unicode MS"/>
              </a:rPr>
              <a:t>tmosphere in </a:t>
            </a:r>
            <a:r>
              <a:rPr lang="en-US" sz="1400" b="1" u="sng" dirty="0">
                <a:latin typeface="Arial Unicode MS"/>
                <a:cs typeface="Arial Unicode MS"/>
              </a:rPr>
              <a:t>P</a:t>
            </a:r>
            <a:r>
              <a:rPr lang="en-US" sz="1400" dirty="0">
                <a:latin typeface="Arial Unicode MS"/>
                <a:cs typeface="Arial Unicode MS"/>
              </a:rPr>
              <a:t>arallel </a:t>
            </a:r>
            <a:r>
              <a:rPr lang="en-US" sz="14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9531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465" y="-17827"/>
            <a:ext cx="11255635" cy="752684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cat21_di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8" y="-188702"/>
            <a:ext cx="2951611" cy="247420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69642" y="5850500"/>
            <a:ext cx="834483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Arial Unicode MS"/>
                <a:cs typeface="Arial Unicode MS"/>
              </a:rPr>
              <a:t>Dir</a:t>
            </a:r>
            <a:r>
              <a:rPr lang="en-US" sz="2400" b="1" dirty="0">
                <a:solidFill>
                  <a:schemeClr val="bg1"/>
                </a:solidFill>
                <a:latin typeface="Arial Unicode MS"/>
                <a:cs typeface="Arial Unicode MS"/>
              </a:rPr>
              <a:t> 2</a:t>
            </a:r>
          </a:p>
        </p:txBody>
      </p:sp>
      <p:pic>
        <p:nvPicPr>
          <p:cNvPr id="4" name="Picture 3" descr="cat7_orig_cente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269" y="2084157"/>
            <a:ext cx="3462032" cy="2387305"/>
          </a:xfrm>
          <a:prstGeom prst="rect">
            <a:avLst/>
          </a:prstGeom>
        </p:spPr>
      </p:pic>
      <p:pic>
        <p:nvPicPr>
          <p:cNvPr id="5" name="Picture 4" descr="cat7_plane_cente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861" y="2084156"/>
            <a:ext cx="3460923" cy="2386540"/>
          </a:xfrm>
          <a:prstGeom prst="rect">
            <a:avLst/>
          </a:prstGeom>
        </p:spPr>
      </p:pic>
      <p:pic>
        <p:nvPicPr>
          <p:cNvPr id="6" name="Picture 5" descr="cat7_80_orig_cente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269" y="4471461"/>
            <a:ext cx="3460923" cy="2386540"/>
          </a:xfrm>
          <a:prstGeom prst="rect">
            <a:avLst/>
          </a:prstGeom>
        </p:spPr>
      </p:pic>
      <p:pic>
        <p:nvPicPr>
          <p:cNvPr id="7" name="Picture 6" descr="cat7_80_surf2_center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862" y="4471461"/>
            <a:ext cx="3619885" cy="24961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114471" y="1852800"/>
            <a:ext cx="1416223" cy="4616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Unicode MS"/>
                <a:cs typeface="Arial Unicode MS"/>
              </a:rPr>
              <a:t>150 MHz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352456" y="4881988"/>
            <a:ext cx="1245052" cy="4616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Unicode MS"/>
                <a:cs typeface="Arial Unicode MS"/>
              </a:rPr>
              <a:t>80 MHz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290326" y="4351399"/>
            <a:ext cx="10867571" cy="376951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7790" y="420044"/>
            <a:ext cx="834483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Arial Unicode MS"/>
                <a:cs typeface="Arial Unicode MS"/>
              </a:rPr>
              <a:t>Dir</a:t>
            </a:r>
            <a:r>
              <a:rPr lang="en-US" sz="2400" b="1" dirty="0">
                <a:solidFill>
                  <a:schemeClr val="bg1"/>
                </a:solidFill>
                <a:latin typeface="Arial Unicode MS"/>
                <a:cs typeface="Arial Unicode MS"/>
              </a:rPr>
              <a:t> 1</a:t>
            </a:r>
          </a:p>
        </p:txBody>
      </p:sp>
      <p:pic>
        <p:nvPicPr>
          <p:cNvPr id="16" name="Picture 15" descr="cat21_dd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583" y="-430568"/>
            <a:ext cx="2999947" cy="25147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7193" y="2926452"/>
            <a:ext cx="834483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Arial Unicode MS"/>
                <a:cs typeface="Arial Unicode MS"/>
              </a:rPr>
              <a:t>Dir</a:t>
            </a:r>
            <a:r>
              <a:rPr lang="en-US" sz="2400" b="1" dirty="0">
                <a:solidFill>
                  <a:schemeClr val="bg1"/>
                </a:solidFill>
                <a:latin typeface="Arial Unicode MS"/>
                <a:cs typeface="Arial Unicode MS"/>
              </a:rPr>
              <a:t>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9653" y="-2528"/>
            <a:ext cx="3058237" cy="369332"/>
          </a:xfrm>
          <a:prstGeom prst="rect">
            <a:avLst/>
          </a:prstGeom>
          <a:solidFill>
            <a:schemeClr val="bg1"/>
          </a:solidFill>
          <a:ln>
            <a:solidFill>
              <a:srgbClr val="CD092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 Unicode MS"/>
                <a:cs typeface="Arial Unicode MS"/>
              </a:rPr>
              <a:t>Traditional calibration (DI)</a:t>
            </a:r>
            <a:r>
              <a:rPr lang="is-IS" b="1" dirty="0">
                <a:solidFill>
                  <a:srgbClr val="FF0000"/>
                </a:solidFill>
                <a:latin typeface="Arial Unicode MS"/>
                <a:cs typeface="Arial Unicode MS"/>
              </a:rPr>
              <a:t>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5047823" y="22035"/>
            <a:ext cx="5511279" cy="81234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3121568" y="3226743"/>
            <a:ext cx="6698694" cy="646331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8000"/>
                </a:solidFill>
              </a:rPr>
              <a:t>Image Artifacts: Shift &amp; Defocusing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-3304269" y="3226743"/>
            <a:ext cx="7064103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8000"/>
                </a:solidFill>
              </a:rPr>
              <a:t> Image Artifacts: </a:t>
            </a:r>
            <a:r>
              <a:rPr lang="en-US" sz="3600" dirty="0">
                <a:solidFill>
                  <a:srgbClr val="008000"/>
                </a:solidFill>
                <a:latin typeface="Abadi MT Condensed Extra Bold"/>
                <a:cs typeface="Abadi MT Condensed Extra Bold"/>
              </a:rPr>
              <a:t>SHIFTS</a:t>
            </a:r>
            <a:r>
              <a:rPr lang="en-US" sz="3600" dirty="0">
                <a:solidFill>
                  <a:srgbClr val="008000"/>
                </a:solidFill>
              </a:rPr>
              <a:t> &amp; </a:t>
            </a:r>
            <a:r>
              <a:rPr lang="en-US" sz="3600" dirty="0">
                <a:solidFill>
                  <a:schemeClr val="bg1"/>
                </a:solidFill>
                <a:latin typeface="Abadi MT Condensed Extra Bold"/>
                <a:cs typeface="Abadi MT Condensed Extra Bold"/>
              </a:rPr>
              <a:t>Defocusing</a:t>
            </a:r>
          </a:p>
        </p:txBody>
      </p:sp>
      <p:sp>
        <p:nvSpPr>
          <p:cNvPr id="8" name="TextBox 7"/>
          <p:cNvSpPr txBox="1"/>
          <p:nvPr/>
        </p:nvSpPr>
        <p:spPr>
          <a:xfrm rot="5400000">
            <a:off x="3789493" y="2258953"/>
            <a:ext cx="2731487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Arial Black"/>
                <a:cs typeface="Arial Black"/>
              </a:rPr>
              <a:t>Multi Frames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09866" y="118040"/>
            <a:ext cx="5408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Sequence of 7 2-min long snapshot images  of sources </a:t>
            </a:r>
          </a:p>
          <a:p>
            <a:r>
              <a:rPr lang="en-US" dirty="0"/>
              <a:t>spanning 1 hour, at 150 MHz (MWA-1).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17401" y="17856"/>
            <a:ext cx="2596572" cy="366220"/>
          </a:xfrm>
          <a:prstGeom prst="rect">
            <a:avLst/>
          </a:prstGeom>
          <a:solidFill>
            <a:srgbClr val="FFFFFF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Arial Unicode MS"/>
                <a:cs typeface="Arial Unicode MS"/>
              </a:rPr>
              <a:t>     LEAP calibration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96056" y="423452"/>
            <a:ext cx="2545401" cy="923330"/>
          </a:xfrm>
          <a:prstGeom prst="rect">
            <a:avLst/>
          </a:prstGeom>
          <a:solidFill>
            <a:srgbClr val="FFFFFF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8000"/>
                </a:solidFill>
                <a:latin typeface="Arial Unicode MS"/>
                <a:cs typeface="Arial Unicode MS"/>
              </a:rPr>
              <a:t>Std.GLEAM</a:t>
            </a:r>
            <a:r>
              <a:rPr lang="en-US" b="1" dirty="0">
                <a:solidFill>
                  <a:srgbClr val="008000"/>
                </a:solidFill>
                <a:latin typeface="Arial Unicode MS"/>
                <a:cs typeface="Arial Unicode MS"/>
              </a:rPr>
              <a:t> calibration</a:t>
            </a:r>
          </a:p>
          <a:p>
            <a:r>
              <a:rPr lang="en-US" b="1" dirty="0">
                <a:solidFill>
                  <a:srgbClr val="008000"/>
                </a:solidFill>
                <a:latin typeface="Arial Unicode MS"/>
                <a:cs typeface="Arial Unicode MS"/>
              </a:rPr>
              <a:t>(i.e. ion. linear approx.)</a:t>
            </a:r>
          </a:p>
          <a:p>
            <a:endParaRPr lang="en-US" b="1" dirty="0">
              <a:solidFill>
                <a:srgbClr val="008000"/>
              </a:solidFill>
              <a:latin typeface="Arial Unicode MS"/>
              <a:cs typeface="Arial Unicode M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13790" y="1046337"/>
            <a:ext cx="1634357" cy="276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Unicode MS"/>
                <a:cs typeface="Arial Unicode MS"/>
              </a:rPr>
              <a:t>Hurley-Walker+ 2018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7B01A7-1D47-7BBF-56E5-F4A6FA69F72A}"/>
              </a:ext>
            </a:extLst>
          </p:cNvPr>
          <p:cNvSpPr txBox="1"/>
          <p:nvPr/>
        </p:nvSpPr>
        <p:spPr>
          <a:xfrm>
            <a:off x="6561242" y="5945656"/>
            <a:ext cx="2582758" cy="8617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46C0A"/>
                </a:solidFill>
                <a:latin typeface="Arial Black"/>
                <a:cs typeface="Arial Black"/>
              </a:rPr>
              <a:t>Snapshot (2-min)</a:t>
            </a:r>
          </a:p>
          <a:p>
            <a:r>
              <a:rPr lang="en-US" dirty="0">
                <a:solidFill>
                  <a:srgbClr val="E46C0A"/>
                </a:solidFill>
                <a:latin typeface="Arial Black"/>
                <a:cs typeface="Arial Black"/>
              </a:rPr>
              <a:t>“building blocks”</a:t>
            </a:r>
          </a:p>
          <a:p>
            <a:r>
              <a:rPr lang="en-US" sz="1400" b="1" dirty="0">
                <a:solidFill>
                  <a:srgbClr val="E46C0A"/>
                </a:solidFill>
                <a:latin typeface="Arial Unicode MS"/>
                <a:cs typeface="Arial Unicode MS"/>
              </a:rPr>
              <a:t>(for longer integration images)</a:t>
            </a:r>
          </a:p>
        </p:txBody>
      </p:sp>
    </p:spTree>
    <p:extLst>
      <p:ext uri="{BB962C8B-B14F-4D97-AF65-F5344CB8AC3E}">
        <p14:creationId xmlns:p14="http://schemas.microsoft.com/office/powerpoint/2010/main" val="187683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22" grpId="0"/>
      <p:bldP spid="23" grpId="0" animBg="1"/>
      <p:bldP spid="24" grpId="0" animBg="1"/>
      <p:bldP spid="25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465" y="-17827"/>
            <a:ext cx="11255635" cy="752684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cat21_di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8" y="-188702"/>
            <a:ext cx="2951611" cy="247420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69642" y="5850500"/>
            <a:ext cx="834483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Arial Unicode MS"/>
                <a:cs typeface="Arial Unicode MS"/>
              </a:rPr>
              <a:t>Dir</a:t>
            </a:r>
            <a:r>
              <a:rPr lang="en-US" sz="2400" b="1" dirty="0">
                <a:solidFill>
                  <a:schemeClr val="bg1"/>
                </a:solidFill>
                <a:latin typeface="Arial Unicode MS"/>
                <a:cs typeface="Arial Unicode MS"/>
              </a:rPr>
              <a:t> 2</a:t>
            </a:r>
          </a:p>
        </p:txBody>
      </p:sp>
      <p:pic>
        <p:nvPicPr>
          <p:cNvPr id="4" name="Picture 3" descr="cat7_orig_cente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269" y="2084157"/>
            <a:ext cx="3462032" cy="2387305"/>
          </a:xfrm>
          <a:prstGeom prst="rect">
            <a:avLst/>
          </a:prstGeom>
        </p:spPr>
      </p:pic>
      <p:pic>
        <p:nvPicPr>
          <p:cNvPr id="5" name="Picture 4" descr="cat7_plane_cente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861" y="2084156"/>
            <a:ext cx="3460923" cy="2386540"/>
          </a:xfrm>
          <a:prstGeom prst="rect">
            <a:avLst/>
          </a:prstGeom>
        </p:spPr>
      </p:pic>
      <p:pic>
        <p:nvPicPr>
          <p:cNvPr id="6" name="Picture 5" descr="cat7_80_orig_cente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269" y="4471461"/>
            <a:ext cx="3460923" cy="2386540"/>
          </a:xfrm>
          <a:prstGeom prst="rect">
            <a:avLst/>
          </a:prstGeom>
        </p:spPr>
      </p:pic>
      <p:pic>
        <p:nvPicPr>
          <p:cNvPr id="7" name="Picture 6" descr="cat7_80_surf2_center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862" y="4471461"/>
            <a:ext cx="3619885" cy="24961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114471" y="1852800"/>
            <a:ext cx="1416223" cy="4616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Unicode MS"/>
                <a:cs typeface="Arial Unicode MS"/>
              </a:rPr>
              <a:t>150 MHz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352456" y="4881988"/>
            <a:ext cx="1245052" cy="4616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Unicode MS"/>
                <a:cs typeface="Arial Unicode MS"/>
              </a:rPr>
              <a:t>80 MHz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7790" y="420044"/>
            <a:ext cx="834483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Arial Unicode MS"/>
                <a:cs typeface="Arial Unicode MS"/>
              </a:rPr>
              <a:t>Dir</a:t>
            </a:r>
            <a:r>
              <a:rPr lang="en-US" sz="2400" b="1" dirty="0">
                <a:solidFill>
                  <a:schemeClr val="bg1"/>
                </a:solidFill>
                <a:latin typeface="Arial Unicode MS"/>
                <a:cs typeface="Arial Unicode MS"/>
              </a:rPr>
              <a:t> 1</a:t>
            </a:r>
          </a:p>
        </p:txBody>
      </p:sp>
      <p:pic>
        <p:nvPicPr>
          <p:cNvPr id="16" name="Picture 15" descr="cat21_dd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583" y="-430568"/>
            <a:ext cx="2999947" cy="25147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7193" y="2926452"/>
            <a:ext cx="834483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Arial Unicode MS"/>
                <a:cs typeface="Arial Unicode MS"/>
              </a:rPr>
              <a:t>Dir</a:t>
            </a:r>
            <a:r>
              <a:rPr lang="en-US" sz="2400" b="1" dirty="0">
                <a:solidFill>
                  <a:schemeClr val="bg1"/>
                </a:solidFill>
                <a:latin typeface="Arial Unicode MS"/>
                <a:cs typeface="Arial Unicode MS"/>
              </a:rPr>
              <a:t>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71848" y="-2528"/>
            <a:ext cx="3058237" cy="369332"/>
          </a:xfrm>
          <a:prstGeom prst="rect">
            <a:avLst/>
          </a:prstGeom>
          <a:solidFill>
            <a:schemeClr val="bg1"/>
          </a:solidFill>
          <a:ln>
            <a:solidFill>
              <a:srgbClr val="CD092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 Unicode MS"/>
                <a:cs typeface="Arial Unicode MS"/>
              </a:rPr>
              <a:t>Traditional calibration (DI)</a:t>
            </a:r>
            <a:r>
              <a:rPr lang="is-IS" b="1" dirty="0">
                <a:solidFill>
                  <a:srgbClr val="FF0000"/>
                </a:solidFill>
                <a:latin typeface="Arial Unicode MS"/>
                <a:cs typeface="Arial Unicode MS"/>
              </a:rPr>
              <a:t>…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3121568" y="3226743"/>
            <a:ext cx="6698694" cy="646331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8000"/>
                </a:solidFill>
              </a:rPr>
              <a:t>Image Artifacts: Shift &amp; Defocusing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-3304269" y="3226743"/>
            <a:ext cx="7064103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8000"/>
                </a:solidFill>
              </a:rPr>
              <a:t> Image Artifacts: </a:t>
            </a:r>
            <a:r>
              <a:rPr lang="en-US" sz="3600" dirty="0">
                <a:solidFill>
                  <a:srgbClr val="008000"/>
                </a:solidFill>
                <a:latin typeface="Abadi MT Condensed Extra Bold"/>
                <a:cs typeface="Abadi MT Condensed Extra Bold"/>
              </a:rPr>
              <a:t>SHIFTS</a:t>
            </a:r>
            <a:r>
              <a:rPr lang="en-US" sz="3600" dirty="0">
                <a:solidFill>
                  <a:srgbClr val="008000"/>
                </a:solidFill>
              </a:rPr>
              <a:t> &amp; </a:t>
            </a:r>
            <a:r>
              <a:rPr lang="en-US" sz="3600" dirty="0">
                <a:solidFill>
                  <a:schemeClr val="bg1"/>
                </a:solidFill>
                <a:latin typeface="Abadi MT Condensed Extra Bold"/>
                <a:cs typeface="Abadi MT Condensed Extra Bold"/>
              </a:rPr>
              <a:t>Defocusing</a:t>
            </a:r>
          </a:p>
        </p:txBody>
      </p:sp>
      <p:sp>
        <p:nvSpPr>
          <p:cNvPr id="8" name="TextBox 7"/>
          <p:cNvSpPr txBox="1"/>
          <p:nvPr/>
        </p:nvSpPr>
        <p:spPr>
          <a:xfrm rot="5400000">
            <a:off x="3789493" y="2258953"/>
            <a:ext cx="2731487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Arial Black"/>
                <a:cs typeface="Arial Black"/>
              </a:rPr>
              <a:t>Multi Frames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3322845" y="3257008"/>
            <a:ext cx="7064103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/>
              <a:t>Image Artifacts</a:t>
            </a:r>
            <a:r>
              <a:rPr lang="en-US" sz="3600" dirty="0">
                <a:solidFill>
                  <a:srgbClr val="008000"/>
                </a:solidFill>
              </a:rPr>
              <a:t>: </a:t>
            </a:r>
            <a:r>
              <a:rPr lang="en-US" sz="3600" dirty="0">
                <a:solidFill>
                  <a:srgbClr val="008000"/>
                </a:solidFill>
                <a:latin typeface="Abadi MT Condensed Extra Bold"/>
                <a:cs typeface="Abadi MT Condensed Extra Bold"/>
              </a:rPr>
              <a:t>SHIFTS</a:t>
            </a:r>
            <a:r>
              <a:rPr lang="en-US" sz="3600" dirty="0">
                <a:solidFill>
                  <a:srgbClr val="008000"/>
                </a:solidFill>
              </a:rPr>
              <a:t> &amp;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Defocusing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09866" y="118040"/>
            <a:ext cx="5186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Sequence of 7 2-min long snapshot images of sources </a:t>
            </a:r>
          </a:p>
          <a:p>
            <a:r>
              <a:rPr lang="en-US" dirty="0"/>
              <a:t>spanning 1 hour, at 150 MHz (MWA-1). </a:t>
            </a:r>
          </a:p>
        </p:txBody>
      </p:sp>
      <p:pic>
        <p:nvPicPr>
          <p:cNvPr id="25" name="Picture 24" descr="1212876976-di_deeper-MFS-XX-image-dir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222" y="-151228"/>
            <a:ext cx="4084970" cy="4618053"/>
          </a:xfrm>
          <a:prstGeom prst="rect">
            <a:avLst/>
          </a:prstGeom>
        </p:spPr>
      </p:pic>
      <p:pic>
        <p:nvPicPr>
          <p:cNvPr id="27" name="Picture 26" descr="1212876976-cat1_deeper-MFS-XX-image-dir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494" y="-149220"/>
            <a:ext cx="4084968" cy="46180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76211" y="-1646"/>
            <a:ext cx="2647968" cy="369332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46C0A"/>
                </a:solidFill>
                <a:latin typeface="Arial Unicode MS"/>
                <a:cs typeface="Arial Unicode MS"/>
              </a:rPr>
              <a:t>Std. GLEAM calibration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94353" y="316"/>
            <a:ext cx="2614573" cy="369332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E46C0A"/>
                </a:solidFill>
                <a:latin typeface="Arial Unicode MS"/>
                <a:cs typeface="Arial Unicode MS"/>
              </a:rPr>
              <a:t>    LEAP calibration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C8F2C1-B1A1-1558-E3E8-DA0EB5C2EEF3}"/>
              </a:ext>
            </a:extLst>
          </p:cNvPr>
          <p:cNvSpPr txBox="1"/>
          <p:nvPr/>
        </p:nvSpPr>
        <p:spPr>
          <a:xfrm>
            <a:off x="6561242" y="5945656"/>
            <a:ext cx="2582758" cy="8617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46C0A"/>
                </a:solidFill>
                <a:latin typeface="Arial Black"/>
                <a:cs typeface="Arial Black"/>
              </a:rPr>
              <a:t>Snapshot (2-min)</a:t>
            </a:r>
          </a:p>
          <a:p>
            <a:r>
              <a:rPr lang="en-US" dirty="0">
                <a:solidFill>
                  <a:srgbClr val="E46C0A"/>
                </a:solidFill>
                <a:latin typeface="Arial Black"/>
                <a:cs typeface="Arial Black"/>
              </a:rPr>
              <a:t>“building blocks”</a:t>
            </a:r>
          </a:p>
          <a:p>
            <a:r>
              <a:rPr lang="en-US" sz="1400" b="1" dirty="0">
                <a:solidFill>
                  <a:srgbClr val="E46C0A"/>
                </a:solidFill>
                <a:latin typeface="Arial Unicode MS"/>
                <a:cs typeface="Arial Unicode MS"/>
              </a:rPr>
              <a:t>(for longer integration images)</a:t>
            </a:r>
          </a:p>
        </p:txBody>
      </p:sp>
    </p:spTree>
    <p:extLst>
      <p:ext uri="{BB962C8B-B14F-4D97-AF65-F5344CB8AC3E}">
        <p14:creationId xmlns:p14="http://schemas.microsoft.com/office/powerpoint/2010/main" val="73058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2" grpId="0"/>
      <p:bldP spid="28" grpId="0" animBg="1"/>
      <p:bldP spid="28" grpId="1" animBg="1"/>
      <p:bldP spid="28" grpId="2" animBg="1"/>
      <p:bldP spid="28" grpId="3" animBg="1"/>
      <p:bldP spid="28" grpId="4" animBg="1"/>
      <p:bldP spid="28" grpId="5" animBg="1"/>
      <p:bldP spid="28" grpId="6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t4550_prefilter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28" y="988704"/>
            <a:ext cx="4639727" cy="4411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1892" y="5057296"/>
            <a:ext cx="1304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/>
                <a:cs typeface="Arial Black"/>
              </a:rPr>
              <a:t>DI image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5197" y="5056445"/>
            <a:ext cx="208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/>
                <a:cs typeface="Arial Black"/>
              </a:rPr>
              <a:t>Freq. Averaged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40096" y="291501"/>
            <a:ext cx="2305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Unicode MS"/>
                <a:cs typeface="Arial Unicode MS"/>
              </a:rPr>
              <a:t>Basics of LEAP</a:t>
            </a:r>
          </a:p>
        </p:txBody>
      </p:sp>
      <p:sp>
        <p:nvSpPr>
          <p:cNvPr id="3" name="Rectangle 2"/>
          <p:cNvSpPr/>
          <p:nvPr/>
        </p:nvSpPr>
        <p:spPr>
          <a:xfrm>
            <a:off x="-151855" y="6488668"/>
            <a:ext cx="4572000" cy="369332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r>
              <a:rPr lang="en-US" dirty="0">
                <a:latin typeface="Arial Unicode MS"/>
                <a:cs typeface="Arial Unicode MS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dirty="0">
                <a:solidFill>
                  <a:srgbClr val="000000"/>
                </a:solidFill>
                <a:cs typeface="Arial Unicode MS"/>
              </a:rPr>
              <a:t>(</a:t>
            </a:r>
            <a:r>
              <a:rPr lang="en-US" dirty="0" err="1">
                <a:solidFill>
                  <a:srgbClr val="000000"/>
                </a:solidFill>
                <a:cs typeface="Arial Unicode MS"/>
              </a:rPr>
              <a:t>Rioja,Dodson,Franzen</a:t>
            </a:r>
            <a:r>
              <a:rPr lang="en-US" dirty="0">
                <a:solidFill>
                  <a:srgbClr val="000000"/>
                </a:solidFill>
                <a:cs typeface="Arial Unicode MS"/>
              </a:rPr>
              <a:t>, 2018, MNRAS)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45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60358" y="296331"/>
            <a:ext cx="6787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Unicode MS"/>
                <a:cs typeface="Arial Unicode MS"/>
              </a:rPr>
              <a:t>Frequency Smearing acts as an Efficient Filter</a:t>
            </a:r>
            <a:r>
              <a:rPr lang="is-IS" sz="2400" b="1" dirty="0">
                <a:latin typeface="Arial Unicode MS"/>
                <a:cs typeface="Arial Unicode MS"/>
              </a:rPr>
              <a:t>… </a:t>
            </a:r>
            <a:endParaRPr lang="en-US" sz="2400" b="1" dirty="0">
              <a:latin typeface="Arial Unicode MS"/>
              <a:cs typeface="Arial Unicode MS"/>
            </a:endParaRPr>
          </a:p>
        </p:txBody>
      </p:sp>
      <p:pic>
        <p:nvPicPr>
          <p:cNvPr id="7" name="Picture 6" descr="cat4550_prefilter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28" y="988704"/>
            <a:ext cx="4639727" cy="44113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cat4550_postfilter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947" y="988704"/>
            <a:ext cx="4548901" cy="44113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9019" y="5369611"/>
            <a:ext cx="6160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2400" b="1" dirty="0">
                <a:latin typeface="Arial Unicode MS"/>
                <a:cs typeface="Arial Unicode MS"/>
              </a:rPr>
              <a:t>…. </a:t>
            </a:r>
            <a:r>
              <a:rPr lang="en-US" sz="2400" b="1" dirty="0">
                <a:latin typeface="Arial Unicode MS"/>
                <a:cs typeface="Arial Unicode MS"/>
              </a:rPr>
              <a:t>to separate directions within a large </a:t>
            </a:r>
            <a:r>
              <a:rPr lang="en-US" sz="2400" b="1" dirty="0" err="1">
                <a:latin typeface="Arial Unicode MS"/>
                <a:cs typeface="Arial Unicode MS"/>
              </a:rPr>
              <a:t>FoV</a:t>
            </a:r>
            <a:endParaRPr lang="en-US" sz="2400" b="1" dirty="0">
              <a:latin typeface="Arial Unicode MS"/>
              <a:cs typeface="Arial Unicode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29614" y="3141522"/>
            <a:ext cx="18166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LEAP Calibrator </a:t>
            </a:r>
          </a:p>
          <a:p>
            <a:r>
              <a:rPr lang="en-US" dirty="0"/>
              <a:t>for this Direction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21892" y="5057296"/>
            <a:ext cx="1304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/>
                <a:cs typeface="Arial Black"/>
              </a:rPr>
              <a:t>DI image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5197" y="5056445"/>
            <a:ext cx="208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</a:rPr>
              <a:t>Freq. Averaged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151855" y="6488668"/>
            <a:ext cx="4572000" cy="369332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r>
              <a:rPr lang="en-US" dirty="0">
                <a:latin typeface="Arial Unicode MS"/>
                <a:cs typeface="Arial Unicode MS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dirty="0">
                <a:solidFill>
                  <a:srgbClr val="000000"/>
                </a:solidFill>
                <a:cs typeface="Arial Unicode MS"/>
              </a:rPr>
              <a:t>(</a:t>
            </a:r>
            <a:r>
              <a:rPr lang="en-US" dirty="0" err="1">
                <a:solidFill>
                  <a:srgbClr val="000000"/>
                </a:solidFill>
                <a:cs typeface="Arial Unicode MS"/>
              </a:rPr>
              <a:t>Rioja,Dodson,Franzen</a:t>
            </a:r>
            <a:r>
              <a:rPr lang="en-US" dirty="0">
                <a:solidFill>
                  <a:srgbClr val="000000"/>
                </a:solidFill>
                <a:cs typeface="Arial Unicode MS"/>
              </a:rPr>
              <a:t>, 2018, MNRAS)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8928" y="5807051"/>
            <a:ext cx="742585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3366FF"/>
                </a:solidFill>
                <a:latin typeface="Arial Unicode MS"/>
                <a:cs typeface="Arial Unicode MS"/>
              </a:rPr>
              <a:t>“Sky model” free, </a:t>
            </a:r>
            <a:r>
              <a:rPr lang="en-US" sz="2000" dirty="0">
                <a:solidFill>
                  <a:srgbClr val="FF0000"/>
                </a:solidFill>
                <a:latin typeface="Arial Unicode MS"/>
                <a:cs typeface="Arial Unicode MS"/>
              </a:rPr>
              <a:t>therefore</a:t>
            </a:r>
            <a:r>
              <a:rPr lang="en-US" sz="2000" dirty="0">
                <a:solidFill>
                  <a:srgbClr val="3366FF"/>
                </a:solidFill>
                <a:latin typeface="Arial Unicode MS"/>
                <a:cs typeface="Arial Unicode MS"/>
              </a:rPr>
              <a:t>,</a:t>
            </a:r>
          </a:p>
          <a:p>
            <a:r>
              <a:rPr lang="en-US" sz="2000" dirty="0">
                <a:solidFill>
                  <a:srgbClr val="3366FF"/>
                </a:solidFill>
                <a:latin typeface="Arial Unicode MS"/>
                <a:cs typeface="Arial Unicode MS"/>
              </a:rPr>
              <a:t>(</a:t>
            </a:r>
            <a:r>
              <a:rPr lang="en-US" sz="2000" dirty="0" err="1">
                <a:solidFill>
                  <a:srgbClr val="3366FF"/>
                </a:solidFill>
                <a:latin typeface="Arial Unicode MS"/>
                <a:cs typeface="Arial Unicode MS"/>
              </a:rPr>
              <a:t>Embarrasingly</a:t>
            </a:r>
            <a:r>
              <a:rPr lang="en-US" sz="2000" dirty="0">
                <a:solidFill>
                  <a:srgbClr val="3366FF"/>
                </a:solidFill>
                <a:latin typeface="Arial Unicode MS"/>
                <a:cs typeface="Arial Unicode MS"/>
              </a:rPr>
              <a:t>) Parallel – </a:t>
            </a:r>
            <a:r>
              <a:rPr lang="en-US" sz="2000" b="1" u="sng" dirty="0">
                <a:solidFill>
                  <a:srgbClr val="3366FF"/>
                </a:solidFill>
                <a:latin typeface="Arial Unicode MS"/>
                <a:cs typeface="Arial Unicode MS"/>
              </a:rPr>
              <a:t>Parallel N-directional solving problem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496978" y="6060712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trimesh_2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77" y="1365312"/>
            <a:ext cx="4940995" cy="339621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129049" y="4408713"/>
            <a:ext cx="82182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X (Km)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89019" y="4463142"/>
            <a:ext cx="3556410" cy="0"/>
          </a:xfrm>
          <a:prstGeom prst="straightConnector1">
            <a:avLst/>
          </a:prstGeom>
          <a:ln>
            <a:solidFill>
              <a:srgbClr val="3366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472719" y="4166382"/>
            <a:ext cx="65241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6 km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217666" y="2321202"/>
            <a:ext cx="65241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6 km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53805" y="3087095"/>
            <a:ext cx="76242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Y(Km)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631353" y="1560287"/>
            <a:ext cx="0" cy="284842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Surfkk90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0350" y="1749708"/>
            <a:ext cx="3240000" cy="324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20934876">
            <a:off x="2035028" y="1492642"/>
            <a:ext cx="513383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u="sng" dirty="0">
                <a:solidFill>
                  <a:srgbClr val="FF0000"/>
                </a:solidFill>
                <a:latin typeface="Arial Unicode MS"/>
                <a:cs typeface="Arial Unicode MS"/>
              </a:rPr>
              <a:t>LONGER BASELINES in extended array  RESULT IN: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 Unicode MS"/>
                <a:cs typeface="Arial Unicode MS"/>
              </a:rPr>
              <a:t>Increased </a:t>
            </a:r>
            <a:r>
              <a:rPr lang="en-US" sz="1600" dirty="0" err="1">
                <a:solidFill>
                  <a:srgbClr val="FF0000"/>
                </a:solidFill>
                <a:latin typeface="Arial Unicode MS"/>
                <a:cs typeface="Arial Unicode MS"/>
              </a:rPr>
              <a:t>efficency</a:t>
            </a:r>
            <a:r>
              <a:rPr lang="en-US" sz="1600" dirty="0">
                <a:solidFill>
                  <a:srgbClr val="FF0000"/>
                </a:solidFill>
                <a:latin typeface="Arial Unicode MS"/>
                <a:cs typeface="Arial Unicode MS"/>
              </a:rPr>
              <a:t> of directional filter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 Unicode MS"/>
                <a:cs typeface="Arial Unicode MS"/>
              </a:rPr>
              <a:t>Better DD calibration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8EE779-A597-F049-DC48-C1601B69D90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>
            <a:off x="611033" y="3964144"/>
            <a:ext cx="2622274" cy="15137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D0F240-380F-9C01-7597-855EC1E8EEC5}"/>
              </a:ext>
            </a:extLst>
          </p:cNvPr>
          <p:cNvSpPr txBox="1"/>
          <p:nvPr/>
        </p:nvSpPr>
        <p:spPr>
          <a:xfrm>
            <a:off x="6586669" y="1789563"/>
            <a:ext cx="246554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What takes to be a good</a:t>
            </a:r>
          </a:p>
          <a:p>
            <a:r>
              <a:rPr lang="en-US" dirty="0"/>
              <a:t>LEAP calibrator?</a:t>
            </a:r>
          </a:p>
        </p:txBody>
      </p:sp>
    </p:spTree>
    <p:extLst>
      <p:ext uri="{BB962C8B-B14F-4D97-AF65-F5344CB8AC3E}">
        <p14:creationId xmlns:p14="http://schemas.microsoft.com/office/powerpoint/2010/main" val="84732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0" grpId="0" animBg="1"/>
      <p:bldP spid="11" grpId="0"/>
      <p:bldP spid="3" grpId="0" animBg="1"/>
      <p:bldP spid="15" grpId="0" animBg="1"/>
      <p:bldP spid="15" grpId="1" animBg="1"/>
      <p:bldP spid="20" grpId="0" animBg="1"/>
      <p:bldP spid="21" grpId="0"/>
      <p:bldP spid="26" grpId="0"/>
      <p:bldP spid="27" grpId="0" animBg="1"/>
      <p:bldP spid="12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t5_surf_var.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33" y="209401"/>
            <a:ext cx="2688287" cy="2016215"/>
          </a:xfrm>
          <a:prstGeom prst="rect">
            <a:avLst/>
          </a:prstGeom>
        </p:spPr>
      </p:pic>
      <p:pic>
        <p:nvPicPr>
          <p:cNvPr id="5" name="cat5_surf_var_angle.short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01690" y="209401"/>
            <a:ext cx="3209085" cy="2406814"/>
          </a:xfrm>
          <a:prstGeom prst="rect">
            <a:avLst/>
          </a:prstGeom>
        </p:spPr>
      </p:pic>
      <p:pic>
        <p:nvPicPr>
          <p:cNvPr id="6" name="cat5_surf_var_time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22907" y="415241"/>
            <a:ext cx="2636394" cy="1977295"/>
          </a:xfrm>
          <a:prstGeom prst="rect">
            <a:avLst/>
          </a:prstGeom>
        </p:spPr>
      </p:pic>
      <p:pic>
        <p:nvPicPr>
          <p:cNvPr id="7" name="cat9_surf_var.gif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4209" y="2392536"/>
            <a:ext cx="3304404" cy="2478303"/>
          </a:xfrm>
          <a:prstGeom prst="rect">
            <a:avLst/>
          </a:prstGeom>
        </p:spPr>
      </p:pic>
      <p:pic>
        <p:nvPicPr>
          <p:cNvPr id="8" name="Picture 7" descr="ion-30-1197636528-cat3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953" y="2514873"/>
            <a:ext cx="3156029" cy="2355966"/>
          </a:xfrm>
          <a:prstGeom prst="rect">
            <a:avLst/>
          </a:prstGeom>
        </p:spPr>
      </p:pic>
      <p:pic>
        <p:nvPicPr>
          <p:cNvPr id="9" name="Picture 8" descr="ion-120-1212876976-cat1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881" y="2524419"/>
            <a:ext cx="2762364" cy="2062206"/>
          </a:xfrm>
          <a:prstGeom prst="rect">
            <a:avLst/>
          </a:prstGeom>
        </p:spPr>
      </p:pic>
      <p:pic>
        <p:nvPicPr>
          <p:cNvPr id="10" name="Picture 9" descr="ion-30-1212870680-cat1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85" y="4434110"/>
            <a:ext cx="3247019" cy="24238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42370"/>
            <a:ext cx="9034846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Unicode MS"/>
                <a:cs typeface="Arial Unicode MS"/>
              </a:rPr>
              <a:t>Ionospheric Findings: </a:t>
            </a:r>
            <a:r>
              <a:rPr lang="en-US" sz="1900" dirty="0">
                <a:latin typeface="Arial Unicode MS"/>
                <a:cs typeface="Arial Unicode MS"/>
              </a:rPr>
              <a:t>High Resolution (Small scale) </a:t>
            </a:r>
            <a:r>
              <a:rPr lang="en-US" sz="1900" dirty="0" err="1">
                <a:latin typeface="Arial Unicode MS"/>
                <a:cs typeface="Arial Unicode MS"/>
              </a:rPr>
              <a:t>Spatial&amp;Temporal</a:t>
            </a:r>
            <a:r>
              <a:rPr lang="en-US" sz="1900" dirty="0">
                <a:latin typeface="Arial Unicode MS"/>
                <a:cs typeface="Arial Unicode MS"/>
              </a:rPr>
              <a:t>  Structure</a:t>
            </a:r>
          </a:p>
        </p:txBody>
      </p:sp>
      <p:pic>
        <p:nvPicPr>
          <p:cNvPr id="12" name="Picture 11" descr="cat1-1212097000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925" y="4723566"/>
            <a:ext cx="2845912" cy="213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1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repeatCount="400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ICRAR 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87667</TotalTime>
  <Words>3999</Words>
  <Application>Microsoft Macintosh PowerPoint</Application>
  <PresentationFormat>On-screen Show (4:3)</PresentationFormat>
  <Paragraphs>580</Paragraphs>
  <Slides>31</Slides>
  <Notes>28</Notes>
  <HiddenSlides>1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 Unicode MS</vt:lpstr>
      <vt:lpstr>Abadi MT Condensed Extra Bold</vt:lpstr>
      <vt:lpstr>ADLaM Display</vt:lpstr>
      <vt:lpstr>Aptos</vt:lpstr>
      <vt:lpstr>Arial</vt:lpstr>
      <vt:lpstr>Arial Black</vt:lpstr>
      <vt:lpstr>Calibri</vt:lpstr>
      <vt:lpstr>Helvetica Neue</vt:lpstr>
      <vt:lpstr>Symbol</vt:lpstr>
      <vt:lpstr>Wingdings</vt:lpstr>
      <vt:lpstr>ICRAR Black</vt:lpstr>
      <vt:lpstr>ICRAR Contribution to RADIOBLOCKS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IS THIS RELEVANT TO SKA-VLBI?</vt:lpstr>
      <vt:lpstr>HOW IS THIS RELEVANT TO SKA-VLBI?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Western Australia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Kirsten Gottschalk</dc:creator>
  <cp:lastModifiedBy>Maria Rioja Capellan</cp:lastModifiedBy>
  <cp:revision>1771</cp:revision>
  <cp:lastPrinted>2018-06-07T08:37:34Z</cp:lastPrinted>
  <dcterms:created xsi:type="dcterms:W3CDTF">2014-01-21T06:00:06Z</dcterms:created>
  <dcterms:modified xsi:type="dcterms:W3CDTF">2024-06-05T08:14:03Z</dcterms:modified>
</cp:coreProperties>
</file>