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359" r:id="rId3"/>
    <p:sldId id="257" r:id="rId4"/>
    <p:sldId id="357" r:id="rId5"/>
    <p:sldId id="339" r:id="rId6"/>
    <p:sldId id="341" r:id="rId7"/>
    <p:sldId id="350" r:id="rId8"/>
    <p:sldId id="351" r:id="rId9"/>
    <p:sldId id="356" r:id="rId10"/>
    <p:sldId id="358" r:id="rId11"/>
    <p:sldId id="259" r:id="rId12"/>
    <p:sldId id="261" r:id="rId13"/>
    <p:sldId id="258" r:id="rId14"/>
    <p:sldId id="262" r:id="rId15"/>
    <p:sldId id="263" r:id="rId16"/>
    <p:sldId id="264" r:id="rId17"/>
    <p:sldId id="265" r:id="rId18"/>
    <p:sldId id="267" r:id="rId19"/>
    <p:sldId id="281" r:id="rId20"/>
    <p:sldId id="278" r:id="rId21"/>
    <p:sldId id="282" r:id="rId22"/>
    <p:sldId id="279" r:id="rId23"/>
    <p:sldId id="280" r:id="rId24"/>
    <p:sldId id="269" r:id="rId25"/>
    <p:sldId id="284" r:id="rId26"/>
    <p:sldId id="270" r:id="rId27"/>
    <p:sldId id="271" r:id="rId28"/>
    <p:sldId id="273" r:id="rId29"/>
    <p:sldId id="272" r:id="rId30"/>
    <p:sldId id="285" r:id="rId31"/>
    <p:sldId id="274" r:id="rId32"/>
    <p:sldId id="266" r:id="rId33"/>
    <p:sldId id="276" r:id="rId34"/>
    <p:sldId id="283" r:id="rId35"/>
    <p:sldId id="289" r:id="rId36"/>
    <p:sldId id="277" r:id="rId37"/>
    <p:sldId id="288" r:id="rId38"/>
    <p:sldId id="287" r:id="rId3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7"/>
    <p:restoredTop sz="91509"/>
  </p:normalViewPr>
  <p:slideViewPr>
    <p:cSldViewPr snapToGrid="0">
      <p:cViewPr varScale="1">
        <p:scale>
          <a:sx n="108" d="100"/>
          <a:sy n="108" d="100"/>
        </p:scale>
        <p:origin x="20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4648E-24AF-FA4C-B6E7-40BA991C7857}" type="datetimeFigureOut">
              <a:rPr lang="en-US" smtClean="0"/>
              <a:t>9/23/24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7AB7-D2C7-6E47-838B-F0BBC50E34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6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56A15-24FF-8880-EE51-E1E5BEDB7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31EE9A-E7E7-73DC-5DB1-7D16F436D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7EB3B8-2528-9730-39DA-36E91AA2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5D78-A71E-6D41-BC50-337A591F6439}" type="datetime1">
              <a:rPr lang="nl-NL" smtClean="0"/>
              <a:t>23-09-2024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F452BF-EC4E-4DEA-6E41-39962D3F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CA52E9-F217-014C-E512-4FE09855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18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F60B1-1295-9122-3424-130BDDD2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2F2E89C-BAE8-6AB7-2250-630531487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4C2133-9C9B-BDC4-848D-5BC69F1B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8057-4F9D-6849-B180-A87F19E8EA32}" type="datetime1">
              <a:rPr lang="nl-NL" smtClean="0"/>
              <a:t>23-09-2024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DF283E-E66E-EDF4-891B-11D09D2A0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FD7073-50A0-7049-77CA-38997A65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28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7D30E45-482A-16D7-7B27-72817ECC6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6344407-F93F-2117-05A8-F628F690C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51BA2-785F-F625-B297-FE84C478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3F33-A66D-1349-B937-F0D2DE597290}" type="datetime1">
              <a:rPr lang="nl-NL" smtClean="0"/>
              <a:t>23-09-2024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46BEC3-A0B1-4D15-6E8E-3E79E4EC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0CAC07-66C9-0CD7-B123-95390E83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838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282E6B19-C172-4760-8A97-D66BFBC0201A}" type="datetime1">
              <a:rPr lang="en-GB" smtClean="0"/>
              <a:t>23/09/2024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 tIns="72000"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7" y="1400483"/>
            <a:ext cx="8974163" cy="4456846"/>
          </a:xfrm>
        </p:spPr>
        <p:txBody>
          <a:bodyPr vert="horz"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</a:t>
            </a:r>
            <a:r>
              <a:rPr lang="en-GB" noProof="0" dirty="0" err="1"/>
              <a:t>Tekstopmaak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098510" y="-885712"/>
            <a:ext cx="1995007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SLIDE (100%)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ijdelijke aanduiding voor dianummer 5">
            <a:extLst>
              <a:ext uri="{FF2B5EF4-FFF2-40B4-BE49-F238E27FC236}">
                <a16:creationId xmlns:a16="http://schemas.microsoft.com/office/drawing/2014/main" id="{77CA6B8A-BEB2-49FD-AE28-FD442722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02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20856"/>
            <a:ext cx="3140325" cy="216909"/>
          </a:xfrm>
        </p:spPr>
        <p:txBody>
          <a:bodyPr/>
          <a:lstStyle/>
          <a:p>
            <a:fld id="{C8226F51-BA4F-47DD-BB27-1D52D814875C}" type="datetime1">
              <a:rPr lang="en-GB" smtClean="0"/>
              <a:t>23/09/2024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20856"/>
            <a:ext cx="671879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11146223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755085" y="-885712"/>
            <a:ext cx="268186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AND TABLE (50%/ 50%)</a:t>
            </a:r>
          </a:p>
        </p:txBody>
      </p:sp>
      <p:sp>
        <p:nvSpPr>
          <p:cNvPr id="152" name="tabel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247711" y="1407861"/>
            <a:ext cx="5412132" cy="4454808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/>
              <a:t>Click the icon to insert a table</a:t>
            </a:r>
          </a:p>
          <a:p>
            <a:endParaRPr lang="en-GB"/>
          </a:p>
        </p:txBody>
      </p:sp>
      <p:sp>
        <p:nvSpPr>
          <p:cNvPr id="51" name="tekst">
            <a:extLst>
              <a:ext uri="{FF2B5EF4-FFF2-40B4-BE49-F238E27FC236}">
                <a16:creationId xmlns:a16="http://schemas.microsoft.com/office/drawing/2014/main" id="{2277963E-BB3D-4657-8FDB-59BC2A5ACE8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1864" y="1401494"/>
            <a:ext cx="5426486" cy="445137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53" name="Onder balkje">
            <a:extLst>
              <a:ext uri="{FF2B5EF4-FFF2-40B4-BE49-F238E27FC236}">
                <a16:creationId xmlns:a16="http://schemas.microsoft.com/office/drawing/2014/main" id="{11CB7B56-D687-4517-BBBD-5752B48393E8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ijdelijke aanduiding voor dianummer 5">
            <a:extLst>
              <a:ext uri="{FF2B5EF4-FFF2-40B4-BE49-F238E27FC236}">
                <a16:creationId xmlns:a16="http://schemas.microsoft.com/office/drawing/2014/main" id="{96F150C4-E3A4-40F1-9ED4-DC76B003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48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6795AD-9BF2-6239-DD99-25C19934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D25E2A-EA05-1B6C-2A7A-32ADCD1EB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265D25-B12F-9006-8A68-63D0E5EB4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9C7E-28CB-7844-AD23-72B25BD26CFC}" type="datetime1">
              <a:rPr lang="nl-NL" smtClean="0"/>
              <a:t>23-09-2024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99475E-5B07-2D67-C62F-2A9A17D7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CA62C5-4CA5-C00B-3F47-E8EAB2AB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75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8F354-C453-DFD2-E95E-D796B84CC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D46973-66A1-2C1D-EA9B-ED28CB3F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0E2F9F-18E0-ABF2-43D2-DD6B48735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ED3A-3AB6-EF45-AA5C-6EEFEC822D82}" type="datetime1">
              <a:rPr lang="nl-NL" smtClean="0"/>
              <a:t>23-09-2024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79E6F9-9A1C-0C2E-2929-79B004CF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2672E6-A915-E539-EF34-2A42E7198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05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18639-6051-AA75-688E-474396E9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3AFC04-6F16-4B99-3D21-9B13E9413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B6DF8F-995A-7AA3-76F1-B47FC05D5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73D7212-AED3-9F06-471C-7FF34867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CF65-DDBE-DC47-AA8A-546B640EB92D}" type="datetime1">
              <a:rPr lang="nl-NL" smtClean="0"/>
              <a:t>23-09-2024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C0AB02-F33B-AFDF-4C6E-A35F48351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20484E-8B4B-ADE8-763A-C9103191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53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7E656-4779-C6C7-017B-E0CA8786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77C3D7-4614-38D2-8D17-06C35C42D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F8F688-EBE1-DE6D-2748-D0B5CB913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751CB47-E240-6423-E368-227DA5771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12CFDCF-53BF-4277-750E-54ED6B353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625FAB6-1103-CE96-11F1-E56496C8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45CA-FA39-A848-BDA4-EB3313E3E31D}" type="datetime1">
              <a:rPr lang="nl-NL" smtClean="0"/>
              <a:t>23-09-2024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B195B2B-7EF7-D418-907F-8DB312D7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A2A3581-922A-B58D-F9D9-3BB3E8A1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61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E54C-9063-B742-FCC2-1874B8BF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8059233-8D2C-989D-A868-79C8FAD69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D285-2B6F-8740-94BB-7DE0EC257C46}" type="datetime1">
              <a:rPr lang="nl-NL" smtClean="0"/>
              <a:t>23-09-2024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37D500-88AB-422E-4F28-FC9F61E0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661F315-3AF4-873D-6D70-9474B49E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2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860A9A5-7650-FAD9-891B-BFAE117C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2071-742E-394C-BD21-790D98B118AD}" type="datetime1">
              <a:rPr lang="nl-NL" smtClean="0"/>
              <a:t>23-09-2024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7D1DF07-B8B7-4F35-697F-DC71C1F1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354953-38B2-23AE-553E-3F7A5C5E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03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B437D-7B9A-2D1B-E2D7-7F10C4B7D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5989EC-F13D-BD50-4DDF-A4F811783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05332B-C820-53C5-C047-BF3F6EE93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59E1CF-08EF-EE84-FF2A-F7275328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FD93-4389-0D4F-A4EB-F3FEE2A5DD6F}" type="datetime1">
              <a:rPr lang="nl-NL" smtClean="0"/>
              <a:t>23-09-2024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C7C12A-B90C-AEEC-94FA-A6D2D86D9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01F69E-993C-4932-7095-47ED69F1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65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EB4422-49A8-FB51-712E-E82F0D61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B467F22-2DEC-5A4B-7B22-AC36ECCA53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F0039F0-C4D1-BD6E-A546-7E9E505D9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1D2E28-BDD2-8FE5-5F60-6F4EDDBD3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C8F-D278-A245-8BFA-A4C252000724}" type="datetime1">
              <a:rPr lang="nl-NL" smtClean="0"/>
              <a:t>23-09-2024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5696EA-F29D-0AB4-7A21-CBFAEC5E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1C5A0C-F3B3-7699-AE75-B7CB37300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6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612B85A-B41E-2D9C-E75F-7065399B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846891-4715-2848-BECE-B96920AC6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5765AC-E5E7-710A-0013-8D6FBC7F6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9F1942-4D1A-A34D-9F27-3C055B7B0580}" type="datetime1">
              <a:rPr lang="nl-NL" smtClean="0"/>
              <a:t>23-09-2024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DEF9CB-176A-8730-D9BE-024AFE0D7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419B57-5447-BDCC-2A3F-5729E771B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C31041-885B-F942-B881-BF0FE59B3D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17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dico.desy.de/event/37766/contributions/144421/attachments/82339/108490/Dcache_workshop2023v4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team-auth.cern.ch/logi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cachetest.grid.surfsara.n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go-dc.gitbook.io/oidc-agent" TargetMode="External"/><Relationship Id="rId2" Type="http://schemas.openxmlformats.org/officeDocument/2006/relationships/hyperlink" Target="http://repo.data.kit.edu/windows/oidc-agen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ara-nl/GridScripts/blob/master/view-jw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jwt.io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cachetest.grid.surfsara.nl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lcg-authz-wg.github.io/wlcg-authz-docs/token-based-authorization/configuration/dcache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Cache/dcache/issues/7576" TargetMode="External"/><Relationship Id="rId2" Type="http://schemas.openxmlformats.org/officeDocument/2006/relationships/hyperlink" Target="https://github.com/dCache/dcache/issues/7590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ara-nl/GridScripts/blob/master/get-macaroon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5AE1C-E4D6-F4BA-D587-5ED7CF473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6732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/>
              <a:t>Token authentication</a:t>
            </a:r>
            <a:br>
              <a:rPr lang="en-GB" sz="2200" dirty="0"/>
            </a:br>
            <a:r>
              <a:rPr lang="en-GB" sz="2200" dirty="0"/>
              <a:t> </a:t>
            </a:r>
            <a:r>
              <a:rPr lang="en-GB" sz="3600" dirty="0"/>
              <a:t>in dCache</a:t>
            </a:r>
            <a:endParaRPr lang="en-GB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A08AD73-7181-2CCA-6CD2-6FB16692A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4657"/>
            <a:ext cx="9144000" cy="748862"/>
          </a:xfrm>
        </p:spPr>
        <p:txBody>
          <a:bodyPr/>
          <a:lstStyle/>
          <a:p>
            <a:r>
              <a:rPr lang="nl-NL" dirty="0"/>
              <a:t>Onno Zweers – LOFAR LTA development Workshop – 2024-09-19</a:t>
            </a:r>
          </a:p>
        </p:txBody>
      </p:sp>
      <p:pic>
        <p:nvPicPr>
          <p:cNvPr id="1026" name="Picture 2" descr="SURF | ICT Open">
            <a:extLst>
              <a:ext uri="{FF2B5EF4-FFF2-40B4-BE49-F238E27FC236}">
                <a16:creationId xmlns:a16="http://schemas.microsoft.com/office/drawing/2014/main" id="{784C73DE-3377-27AA-F2E2-2CC707333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182" y="5269970"/>
            <a:ext cx="1862667" cy="93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Cache Project · GitHub">
            <a:extLst>
              <a:ext uri="{FF2B5EF4-FFF2-40B4-BE49-F238E27FC236}">
                <a16:creationId xmlns:a16="http://schemas.microsoft.com/office/drawing/2014/main" id="{BE964EF9-68ED-E0C7-C6B9-2549CF2EE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95" y="4847897"/>
            <a:ext cx="1517502" cy="151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601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B20BC5D-9455-9E01-49B9-3BC57390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OIDC tokens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1909FE-EB95-C2FB-C615-49E7BE97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2078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CA376-5FD1-BB4D-DFF0-9E1722BE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365125"/>
            <a:ext cx="6049988" cy="1325563"/>
          </a:xfrm>
        </p:spPr>
        <p:txBody>
          <a:bodyPr/>
          <a:lstStyle/>
          <a:p>
            <a:r>
              <a:rPr lang="en-US" dirty="0"/>
              <a:t>dCache workshop 2023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DDD685-0486-02AB-40D8-F8C08EE5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6" y="2538118"/>
            <a:ext cx="5920584" cy="3954757"/>
          </a:xfrm>
        </p:spPr>
        <p:txBody>
          <a:bodyPr>
            <a:normAutofit/>
          </a:bodyPr>
          <a:lstStyle/>
          <a:p>
            <a:r>
              <a:rPr lang="en-US">
                <a:hlinkClick r:id="rId2"/>
              </a:rPr>
              <a:t>https://indico.desy.de/event/37766/contributions/144421/attachments/82339/108490/Dcache_workshop2023v4.pdf</a:t>
            </a:r>
            <a:r>
              <a:rPr lang="en-US"/>
              <a:t> </a:t>
            </a:r>
          </a:p>
          <a:p>
            <a:r>
              <a:rPr lang="en-US"/>
              <a:t>Very thorough</a:t>
            </a:r>
          </a:p>
          <a:p>
            <a:r>
              <a:rPr lang="en-US"/>
              <a:t>Lots of theory, lots of issues</a:t>
            </a:r>
          </a:p>
          <a:p>
            <a:r>
              <a:rPr lang="en-US"/>
              <a:t>Today’s talk is to get you started!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A38058-1CE7-E557-2A30-7FD11CDB1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871" y="0"/>
            <a:ext cx="6049988" cy="685800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C0E4152-68FC-412A-F62F-D9B67297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40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638FF-BC11-1623-42D9-ED97989E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setup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CA391D-CD63-17E5-BCDE-47C0296B6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Authentication service: Dteam IAM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dCache config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OIDC client: oidc-agent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Storage clients: curl and gfal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EFFF68-DEEB-BF71-95CA-EAB88387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09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F3521-197A-B430-B6BB-152706C0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DTEAM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553CCE-089C-D2CB-AF23-BCC19CDB3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test VO (virtual organisation) for the Grid</a:t>
            </a:r>
          </a:p>
          <a:p>
            <a:r>
              <a:rPr lang="en-US"/>
              <a:t>Currently transitioning from VOMS to IAM (authentication service)</a:t>
            </a:r>
          </a:p>
          <a:p>
            <a:r>
              <a:rPr lang="en-US"/>
              <a:t>Anyone can join (but you’ll need to explain why)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3BE399-FB66-714F-DB39-5797C12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217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FCE0A-20AC-80BA-162F-BAE49C94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for a Dteam account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C360FB-CFFB-1DB0-DE08-681524AB3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363" y="3333306"/>
            <a:ext cx="5750442" cy="2747963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hlinkClick r:id="rId2"/>
              </a:rPr>
              <a:t>https://dteam-auth.cern.ch/login</a:t>
            </a: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3D5CF9A-ED09-453C-5AD4-E80F2687F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89" y="1442399"/>
            <a:ext cx="3762420" cy="5363008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31BFD08-4DC4-008F-D053-144F28A1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1717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software, Computerpictogram, Webpagina&#10;&#10;Automatisch gegenereerde beschrijving">
            <a:extLst>
              <a:ext uri="{FF2B5EF4-FFF2-40B4-BE49-F238E27FC236}">
                <a16:creationId xmlns:a16="http://schemas.microsoft.com/office/drawing/2014/main" id="{2F73B3E2-1ADF-724E-2E97-CA59EDD16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6032" y="91513"/>
            <a:ext cx="9599607" cy="6660163"/>
          </a:xfr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60FABAF-7A7D-4EBA-DB09-E3F44325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845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ABDC7-69C5-D2DB-BD91-0F1C13CAC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199"/>
            <a:ext cx="10515600" cy="1325563"/>
          </a:xfrm>
        </p:spPr>
        <p:txBody>
          <a:bodyPr/>
          <a:lstStyle/>
          <a:p>
            <a:r>
              <a:rPr lang="en-US"/>
              <a:t>2. dCache config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71EDAF-382B-26BC-BF76-D9C7DA43C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552354"/>
            <a:ext cx="11915553" cy="5305646"/>
          </a:xfrm>
        </p:spPr>
        <p:txBody>
          <a:bodyPr>
            <a:normAutofit/>
          </a:bodyPr>
          <a:lstStyle/>
          <a:p>
            <a:r>
              <a:rPr lang="en-US" dirty="0"/>
              <a:t>Layout file, </a:t>
            </a:r>
            <a:r>
              <a:rPr lang="en-US" dirty="0" err="1"/>
              <a:t>gplazma</a:t>
            </a:r>
            <a:r>
              <a:rPr lang="en-US" dirty="0"/>
              <a:t> section:</a:t>
            </a:r>
          </a:p>
          <a:p>
            <a:pPr marL="457200" lvl="1" indent="0">
              <a:buNone/>
            </a:pPr>
            <a:r>
              <a:rPr lang="en-US" sz="2000" dirty="0" err="1"/>
              <a:t>gplazma.oidc.provider!</a:t>
            </a:r>
            <a:r>
              <a:rPr lang="en-US" sz="2000" dirty="0" err="1">
                <a:highlight>
                  <a:srgbClr val="00FF00"/>
                </a:highlight>
              </a:rPr>
              <a:t>DTEAM</a:t>
            </a:r>
            <a:r>
              <a:rPr lang="en-US" sz="2000" dirty="0"/>
              <a:t> = https://</a:t>
            </a:r>
            <a:r>
              <a:rPr lang="en-US" sz="2000" dirty="0" err="1"/>
              <a:t>dteam-auth.cern.ch</a:t>
            </a:r>
            <a:r>
              <a:rPr lang="en-US" sz="2000" dirty="0"/>
              <a:t>/ -profile=</a:t>
            </a:r>
            <a:r>
              <a:rPr lang="en-US" sz="2000" dirty="0" err="1"/>
              <a:t>wlcg</a:t>
            </a:r>
            <a:r>
              <a:rPr lang="en-US" sz="2000" dirty="0"/>
              <a:t> -prefix=/groups/</a:t>
            </a:r>
            <a:r>
              <a:rPr lang="en-US" sz="2000" dirty="0" err="1"/>
              <a:t>dteam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 err="1"/>
              <a:t>gplazma.oidc.audience</a:t>
            </a:r>
            <a:r>
              <a:rPr lang="en-US" sz="2000" dirty="0"/>
              <a:t>-targets = https://</a:t>
            </a:r>
            <a:r>
              <a:rPr lang="en-US" sz="2000" dirty="0" err="1"/>
              <a:t>wlcg.cern.ch</a:t>
            </a:r>
            <a:r>
              <a:rPr lang="en-US" sz="2000" dirty="0"/>
              <a:t>/</a:t>
            </a:r>
            <a:r>
              <a:rPr lang="en-US" sz="2000" dirty="0" err="1"/>
              <a:t>jwt</a:t>
            </a:r>
            <a:r>
              <a:rPr lang="en-US" sz="2000" dirty="0"/>
              <a:t>/v1/any </a:t>
            </a:r>
            <a:r>
              <a:rPr lang="en-US" sz="2000" dirty="0">
                <a:hlinkClick r:id="rId2"/>
              </a:rPr>
              <a:t>https://dcachetest.grid.surfsara.nl</a:t>
            </a:r>
            <a:br>
              <a:rPr lang="en-US" sz="2000" dirty="0"/>
            </a:br>
            <a:endParaRPr lang="en-US" sz="2000" dirty="0"/>
          </a:p>
          <a:p>
            <a:r>
              <a:rPr lang="en-US" dirty="0" err="1"/>
              <a:t>gplazma.conf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2000" dirty="0"/>
              <a:t>auth  optional  </a:t>
            </a:r>
            <a:r>
              <a:rPr lang="en-US" sz="2000" dirty="0" err="1"/>
              <a:t>oidc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map  sufficient multimap  </a:t>
            </a:r>
            <a:r>
              <a:rPr lang="en-US" sz="2000" dirty="0" err="1"/>
              <a:t>gplazma.multimap.file</a:t>
            </a:r>
            <a:r>
              <a:rPr lang="en-US" sz="2000" dirty="0"/>
              <a:t>=/</a:t>
            </a:r>
            <a:r>
              <a:rPr lang="en-US" sz="2000" dirty="0" err="1"/>
              <a:t>etc</a:t>
            </a:r>
            <a:r>
              <a:rPr lang="en-US" sz="2000" dirty="0"/>
              <a:t>/</a:t>
            </a:r>
            <a:r>
              <a:rPr lang="en-US" sz="2000" dirty="0" err="1"/>
              <a:t>dcache</a:t>
            </a:r>
            <a:r>
              <a:rPr lang="en-US" sz="2000" dirty="0"/>
              <a:t>/</a:t>
            </a:r>
            <a:r>
              <a:rPr lang="en-US" sz="2000" dirty="0" err="1">
                <a:highlight>
                  <a:srgbClr val="FFFF00"/>
                </a:highlight>
              </a:rPr>
              <a:t>multimap.conf</a:t>
            </a:r>
            <a:br>
              <a:rPr lang="en-US" sz="2000" dirty="0">
                <a:highlight>
                  <a:srgbClr val="FFFF00"/>
                </a:highlight>
              </a:rPr>
            </a:br>
            <a:endParaRPr lang="en-US" sz="2000" dirty="0">
              <a:highlight>
                <a:srgbClr val="FFFF00"/>
              </a:highlight>
            </a:endParaRPr>
          </a:p>
          <a:p>
            <a:r>
              <a:rPr lang="en-US" dirty="0" err="1">
                <a:highlight>
                  <a:srgbClr val="FFFF00"/>
                </a:highlight>
              </a:rPr>
              <a:t>multimap.conf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2000" dirty="0"/>
              <a:t># Any identity from OIDC provider DTEAM should be mapped to this user</a:t>
            </a:r>
          </a:p>
          <a:p>
            <a:pPr marL="457200" lvl="1" indent="0">
              <a:buNone/>
            </a:pPr>
            <a:r>
              <a:rPr lang="en-US" sz="2000" dirty="0" err="1"/>
              <a:t>op:</a:t>
            </a:r>
            <a:r>
              <a:rPr lang="en-US" sz="2000" dirty="0" err="1">
                <a:highlight>
                  <a:srgbClr val="00FF00"/>
                </a:highlight>
              </a:rPr>
              <a:t>DTEAM</a:t>
            </a:r>
            <a:r>
              <a:rPr lang="en-US" sz="2000" dirty="0"/>
              <a:t>   </a:t>
            </a:r>
            <a:r>
              <a:rPr lang="en-US" sz="2000" dirty="0" err="1"/>
              <a:t>username:dteam</a:t>
            </a:r>
            <a:r>
              <a:rPr lang="en-US" sz="2000" dirty="0"/>
              <a:t> uid:14444 </a:t>
            </a:r>
            <a:r>
              <a:rPr lang="en-US" sz="2000" dirty="0" err="1"/>
              <a:t>group:dteam</a:t>
            </a:r>
            <a:r>
              <a:rPr lang="en-US" sz="2000" dirty="0"/>
              <a:t> gid:15555,true</a:t>
            </a:r>
            <a:br>
              <a:rPr lang="en-US" sz="2000" dirty="0"/>
            </a:b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# You can also map based on </a:t>
            </a:r>
            <a:r>
              <a:rPr lang="en-US" sz="2000" dirty="0" err="1"/>
              <a:t>oidc</a:t>
            </a:r>
            <a:r>
              <a:rPr lang="en-US" sz="2000" dirty="0"/>
              <a:t>:&lt;sub&gt;@</a:t>
            </a:r>
            <a:r>
              <a:rPr lang="en-US" sz="2000" dirty="0">
                <a:highlight>
                  <a:srgbClr val="00FF00"/>
                </a:highlight>
              </a:rPr>
              <a:t>DTEAM</a:t>
            </a:r>
            <a:r>
              <a:rPr lang="en-US" sz="2000" dirty="0"/>
              <a:t>, for individual users</a:t>
            </a:r>
          </a:p>
          <a:p>
            <a:pPr marL="457200" lvl="1" indent="0">
              <a:buNone/>
            </a:pPr>
            <a:r>
              <a:rPr lang="en-US" sz="2000" dirty="0"/>
              <a:t># (The &lt;sub&gt; you can find in your token)</a:t>
            </a:r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B8D284-1034-B0E8-5A5B-06BFC4A6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165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AF2BC-5392-EDD4-6EBA-BC93D2FC5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OIDC client: installation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D8781F-609B-9632-5625-EA5CC183E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EL</a:t>
            </a:r>
          </a:p>
          <a:p>
            <a:pPr lvl="1"/>
            <a:r>
              <a:rPr lang="en-US"/>
              <a:t>yum install oidc-agent</a:t>
            </a:r>
          </a:p>
          <a:p>
            <a:r>
              <a:rPr lang="en-US"/>
              <a:t>MacOS: </a:t>
            </a:r>
          </a:p>
          <a:p>
            <a:pPr lvl="1"/>
            <a:r>
              <a:rPr lang="en-US"/>
              <a:t>brew tap indigo-dc/oidc-agent </a:t>
            </a:r>
          </a:p>
          <a:p>
            <a:pPr lvl="1"/>
            <a:r>
              <a:rPr lang="en-US"/>
              <a:t>brew install oidc-agent</a:t>
            </a:r>
          </a:p>
          <a:p>
            <a:r>
              <a:rPr lang="en-US"/>
              <a:t>Windows</a:t>
            </a:r>
          </a:p>
          <a:p>
            <a:pPr lvl="1"/>
            <a:r>
              <a:rPr lang="en-US">
                <a:hlinkClick r:id="rId2"/>
              </a:rPr>
              <a:t>http://repo.data.kit.edu/windows/oidc-agent/</a:t>
            </a:r>
            <a:r>
              <a:rPr lang="en-US"/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AA684FD-C078-46BD-C576-B103A78AA6CC}"/>
              </a:ext>
            </a:extLst>
          </p:cNvPr>
          <p:cNvSpPr txBox="1"/>
          <p:nvPr/>
        </p:nvSpPr>
        <p:spPr>
          <a:xfrm>
            <a:off x="4880344" y="6368902"/>
            <a:ext cx="580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Documentation: </a:t>
            </a:r>
            <a:r>
              <a:rPr lang="en-US">
                <a:hlinkClick r:id="rId3"/>
              </a:rPr>
              <a:t>https://indigo-dc.gitbook.io/oidc-agent</a:t>
            </a:r>
            <a:r>
              <a:rPr lang="en-US"/>
              <a:t>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814BCB-0090-62AB-3F31-D63255F6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667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E0345A-88F0-8F8B-8029-06395019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OIDC client: load agent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9FBB2-247E-576B-CA42-EFF805DC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.bash_profile:</a:t>
            </a:r>
          </a:p>
          <a:p>
            <a:pPr marL="457200" lvl="1" indent="0">
              <a:buNone/>
            </a:pPr>
            <a:br>
              <a:rPr lang="en-US"/>
            </a:br>
            <a:r>
              <a:rPr lang="en-US"/>
              <a:t># Load OpenID Connect Agent and load the environment settings it produces.</a:t>
            </a:r>
          </a:p>
          <a:p>
            <a:pPr marL="457200" lvl="1" indent="0">
              <a:buNone/>
            </a:pPr>
            <a:r>
              <a:rPr lang="en-US"/>
              <a:t>echo "Loading oidc-agent..."</a:t>
            </a:r>
          </a:p>
          <a:p>
            <a:pPr marL="457200" lvl="1" indent="0">
              <a:buNone/>
            </a:pPr>
            <a:r>
              <a:rPr lang="en-US"/>
              <a:t>eval $(oidc-agent)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/>
              <a:t># Close the agent when this session ends</a:t>
            </a:r>
          </a:p>
          <a:p>
            <a:pPr marL="457200" lvl="1" indent="0">
              <a:buNone/>
            </a:pPr>
            <a:r>
              <a:rPr lang="en-US"/>
              <a:t>trap 'oidc-agent --kill' EXIT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27CE24-60A0-6969-0C89-FD3459B6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2033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1C577-7051-D673-E247-C76572945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OIDC client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223006-81B3-EB0F-16F7-7B61BDE91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153"/>
            <a:ext cx="10515600" cy="510362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[onno@hedgehog14 ~]$ oidc-gen DTEAM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[1] https://iam-escape.cloud.cnaf.infn.it/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[2] https://dteam-auth.cern.ch/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[3] https://bildungsproxy.aai.dfn.de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....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[23] https://lhcb-auth.web.cern.ch/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Issuer [https://dteam-auth.cern.ch/]: </a:t>
            </a:r>
            <a:r>
              <a:rPr lang="en-US">
                <a:highlight>
                  <a:srgbClr val="FFFF00"/>
                </a:highlight>
              </a:rPr>
              <a:t>https://dteam-auth.cern.ch/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The following scopes are supported: openid profile email address phone offline_access eduperson_scoped_affiliation eduperson_entitlement eduperson_assurance entitlements compute.create compute.read compute.cancel compute.modify storage.read:/ storage.create:/ storage.modify:/ storage.stage:/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Scopes or 'max' (space separated) [openid profile offline_access]: </a:t>
            </a:r>
            <a:r>
              <a:rPr lang="en-US">
                <a:highlight>
                  <a:srgbClr val="FFFF00"/>
                </a:highlight>
              </a:rPr>
              <a:t>openid offline_access profile wlcg.groups storage.create:/ storage.create:/ storage.modify:/ storage.stage:/</a:t>
            </a:r>
            <a:r>
              <a:rPr lang="en-US"/>
              <a:t>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Registering Client 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Generating account configuration 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accepted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Using a browser on any device, visit: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>
                <a:highlight>
                  <a:srgbClr val="00FF00"/>
                </a:highlight>
              </a:rPr>
              <a:t>https://dteam-auth.cern.ch/device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And enter the code: </a:t>
            </a:r>
            <a:r>
              <a:rPr lang="en-US">
                <a:highlight>
                  <a:srgbClr val="00FF00"/>
                </a:highlight>
              </a:rPr>
              <a:t>FHFPCC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0C6D64-2B5D-0C1F-D39F-89175839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24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39596-5C82-4CE5-3BE3-84FF9E118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tokens?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750506-A6B9-0733-36D5-71C6D3BDB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(Slightly) easier than X509 user certificates &amp; proxies</a:t>
            </a:r>
          </a:p>
          <a:p>
            <a:r>
              <a:rPr lang="en-US" dirty="0"/>
              <a:t>Federated authentication, use your own institute's credentials</a:t>
            </a:r>
          </a:p>
          <a:p>
            <a:r>
              <a:rPr lang="en-US" dirty="0"/>
              <a:t>Puts data managers (more) in control of permissions</a:t>
            </a:r>
          </a:p>
          <a:p>
            <a:pPr lvl="1"/>
            <a:r>
              <a:rPr lang="en-US" dirty="0"/>
              <a:t>instead of site admins</a:t>
            </a:r>
          </a:p>
          <a:p>
            <a:r>
              <a:rPr lang="en-US" dirty="0"/>
              <a:t>CERN in transition to OIDC</a:t>
            </a:r>
          </a:p>
          <a:p>
            <a:r>
              <a:rPr lang="en-US" dirty="0"/>
              <a:t>SKA using OIDC from scratch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D31A53-9C6A-9DF8-50A1-236C60A3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609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DB0DA-C5DE-230D-EA6A-4974B2E6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478" y="365125"/>
            <a:ext cx="5580321" cy="1325563"/>
          </a:xfrm>
        </p:spPr>
        <p:txBody>
          <a:bodyPr/>
          <a:lstStyle/>
          <a:p>
            <a:r>
              <a:rPr lang="en-US"/>
              <a:t>Authorize your client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2FA1098-141F-CA54-7E4D-B150B3AE0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43" y="203200"/>
            <a:ext cx="4127500" cy="6451600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504583D-3688-9833-8220-C2179105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533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607C60D-4819-AED2-C54D-30BEE7488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70275"/>
            <a:ext cx="10515600" cy="3462583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895255B-4902-6CED-BE7B-2359DB6A1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584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FE35112-E2EA-E2AD-0781-78A1DFCC6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71430"/>
            <a:ext cx="7772400" cy="5915140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EB86733-87C1-A647-6EC8-83F45722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236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1BC20A8-65B1-0D29-2A2A-B178C7C53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52601"/>
            <a:ext cx="10515600" cy="214206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174EC1E-1F68-394E-EF75-7A82F7C924CD}"/>
              </a:ext>
            </a:extLst>
          </p:cNvPr>
          <p:cNvSpPr txBox="1"/>
          <p:nvPr/>
        </p:nvSpPr>
        <p:spPr>
          <a:xfrm>
            <a:off x="1392865" y="4391247"/>
            <a:ext cx="8346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Then, back in your </a:t>
            </a:r>
            <a:r>
              <a:rPr lang="en-US">
                <a:highlight>
                  <a:srgbClr val="FFFF00"/>
                </a:highlight>
              </a:rPr>
              <a:t>oidc-gen</a:t>
            </a:r>
            <a:r>
              <a:rPr lang="en-US"/>
              <a:t> command, secure your oidc-client with a password: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Enter encryption password for account configuration 'DTEAM': ************</a:t>
            </a:r>
          </a:p>
          <a:p>
            <a:r>
              <a:rPr lang="en-US"/>
              <a:t>Confirm encryption password: ************</a:t>
            </a:r>
          </a:p>
          <a:p>
            <a:r>
              <a:rPr lang="en-US"/>
              <a:t>Everything setup correctly!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1B05C4-0CBE-C6DB-6631-D6CBA424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9898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DC372-214E-5237-0DEC-34A5A3DA5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OIDC client to get access token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6A23F7-7A6C-9315-9292-859A25A46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4693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export BEARER_TOKEN=$(oidc-token DTEAM)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This will get you an </a:t>
            </a:r>
            <a:r>
              <a:rPr lang="en-US">
                <a:highlight>
                  <a:srgbClr val="00FF00"/>
                </a:highlight>
              </a:rPr>
              <a:t>access</a:t>
            </a:r>
            <a:r>
              <a:rPr lang="en-US"/>
              <a:t> token. </a:t>
            </a:r>
          </a:p>
          <a:p>
            <a:r>
              <a:rPr lang="en-US"/>
              <a:t>It will be valid for 1 hour. </a:t>
            </a:r>
          </a:p>
          <a:p>
            <a:r>
              <a:rPr lang="en-US"/>
              <a:t>You can repeat it as many times as you want. </a:t>
            </a:r>
          </a:p>
          <a:p>
            <a:pPr lvl="1"/>
            <a:r>
              <a:rPr lang="en-US"/>
              <a:t>The OIDC agent uses a hidden </a:t>
            </a:r>
            <a:r>
              <a:rPr lang="en-US">
                <a:highlight>
                  <a:srgbClr val="FF0000"/>
                </a:highlight>
              </a:rPr>
              <a:t>refresh</a:t>
            </a:r>
            <a:r>
              <a:rPr lang="en-US"/>
              <a:t> token to fetch you a new </a:t>
            </a:r>
            <a:r>
              <a:rPr lang="en-US">
                <a:highlight>
                  <a:srgbClr val="00FF00"/>
                </a:highlight>
              </a:rPr>
              <a:t>access</a:t>
            </a:r>
            <a:r>
              <a:rPr lang="en-US"/>
              <a:t> token.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1800"/>
              <a:t>The "export" is important for GFAL!</a:t>
            </a:r>
          </a:p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1CB6BB3-BC34-A96D-0553-B29CCACA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2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EA581-8DB2-EB0A-0D74-9C8EE126E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sessions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22870-138C-2A5F-CF5E-BD43C4FE6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you have logged out, oidc-agent has stopped.</a:t>
            </a:r>
          </a:p>
          <a:p>
            <a:r>
              <a:rPr lang="en-US"/>
              <a:t>Next session you'll need to load the refresh token (or get a new one)</a:t>
            </a:r>
          </a:p>
          <a:p>
            <a:pPr lvl="1"/>
            <a:r>
              <a:rPr lang="en-US"/>
              <a:t>oidc-add DTEAM</a:t>
            </a:r>
          </a:p>
          <a:p>
            <a:pPr lvl="2"/>
            <a:r>
              <a:rPr lang="en-US"/>
              <a:t>Enter password to decrypt</a:t>
            </a:r>
          </a:p>
          <a:p>
            <a:pPr lvl="3"/>
            <a:r>
              <a:rPr lang="en-US"/>
              <a:t>Sometimes you need to re-authenticate with browser</a:t>
            </a:r>
          </a:p>
          <a:p>
            <a:pPr lvl="2"/>
            <a:r>
              <a:rPr lang="en-US"/>
              <a:t>It then loads a </a:t>
            </a:r>
            <a:r>
              <a:rPr lang="en-US">
                <a:highlight>
                  <a:srgbClr val="FF0000"/>
                </a:highlight>
              </a:rPr>
              <a:t>refresh</a:t>
            </a:r>
            <a:r>
              <a:rPr lang="en-US"/>
              <a:t> token into the agent</a:t>
            </a:r>
          </a:p>
          <a:p>
            <a:pPr lvl="2"/>
            <a:r>
              <a:rPr lang="en-US"/>
              <a:t>Then you can then get a new </a:t>
            </a:r>
            <a:r>
              <a:rPr lang="en-US">
                <a:highlight>
                  <a:srgbClr val="00FF00"/>
                </a:highlight>
              </a:rPr>
              <a:t>access</a:t>
            </a:r>
            <a:r>
              <a:rPr lang="en-US"/>
              <a:t> token</a:t>
            </a:r>
          </a:p>
          <a:p>
            <a:pPr lvl="3"/>
            <a:r>
              <a:rPr lang="en-US"/>
              <a:t>export BEARER_TOKEN=$(oidc-token DTEAM)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B4E123-F1F4-419B-94B1-0BBD72CE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889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99031-B6DE-290C-82D6-504B9D2D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94" y="311960"/>
            <a:ext cx="10515600" cy="1325563"/>
          </a:xfrm>
        </p:spPr>
        <p:txBody>
          <a:bodyPr/>
          <a:lstStyle/>
          <a:p>
            <a:r>
              <a:rPr lang="en-US"/>
              <a:t>View OIDC access token (1/5)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A3144F-21C2-0D37-127A-AF42D6474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5" y="1477926"/>
            <a:ext cx="11713535" cy="53800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onno@linux ~ % cut -d. -f2 &lt;&lt;&lt; "$BEARER_TOKEN" | base64 --decode | jq 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"wlcg.ver": "1.0",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"sub": "8571849c-2944-416f-9702-6acb60257479",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"aud": "https://wlcg.cern.ch/jwt/v1/any",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"nbf": 1717484085,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"scope": "storage.create:/ openid offline_access profile storage.read:/ storage.stage:/ storage.modify:/ wlcg.groups",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"iss": "https://dteam-auth.cern.ch/",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"exp": 1717487685,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"iat": 1717484085,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"jti": "35499a5f-f793-45bd-9ac6-6bda1046a32d",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"client_id": "b5326632-c17f-4c0c-9d58-36bfcfaee2f7",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"wlcg.groups": [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  "/dteam",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  "/dteam/NGI_NL"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D19517E-5A36-24EC-967E-1E4ED3B2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712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99031-B6DE-290C-82D6-504B9D2D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43" y="240433"/>
            <a:ext cx="10515600" cy="1325563"/>
          </a:xfrm>
        </p:spPr>
        <p:txBody>
          <a:bodyPr/>
          <a:lstStyle/>
          <a:p>
            <a:r>
              <a:rPr lang="en-US"/>
              <a:t>View OIDC access token (2/5)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A3144F-21C2-0D37-127A-AF42D6474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5" y="1477926"/>
            <a:ext cx="11672455" cy="53800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onno@jq ~ % jq -R 'gsub("-";"+") | gsub("_";"/") | split(".") | .[1] | @base64d | fromjson' &lt;&lt;&lt; "$BEARER_TOKEN"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"wlcg.ver": "1.0",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"sub": "8571849c-2944-416f-9702-6acb60257479",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"aud": "https://wlcg.cern.ch/jwt/v1/any",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"nbf": 1717484085,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"scope": "storage.create:/ openid offline_access profile storage.read:/ storage.stage:/ storage.modify:/ wlcg.groups",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"iss": "https://dteam-auth.cern.ch/",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"exp": 1717487685,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"iat": 1717484085,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"jti": "35499a5f-f793-45bd-9ac6-6bda1046a32d",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"client_id": "b5326632-c17f-4c0c-9d58-36bfcfaee2f7",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"wlcg.groups": [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  "/dteam",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  "/dteam/NGI_NL"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  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}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233B9C-D3AC-2D8B-7593-B9FAB21A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467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99031-B6DE-290C-82D6-504B9D2D2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View OIDC access token (3/5)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A3144F-21C2-0D37-127A-AF42D6474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926"/>
            <a:ext cx="10515600" cy="53800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onno@MacOS ~ % jwt decode "$BEARER_TOKEN"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Token header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  "alg": "RS256",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  "kid": "rsa1"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Token claims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  "aud": "https://wlcg.cern.ch/jwt/v1/any",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  "client_id": "b5326632-c17f-4c0c-9d58-36bfcfaee2f7",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  "exp": 1717487685,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  "iat": 1717484085,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  "iss": "https://dteam-auth.cern.ch/",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  "jti": "35499a5f-f793-45bd-9ac6-6bda1046a32d",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  "nbf": 1717484085,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  "scope": "storage.create:/ openid offline_access profile storage.read:/ storage.stage:/ storage.modify:/ wlcg.groups",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  "sub": "8571849c-2944-416f-9702-6acb60257479",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  "wlcg.groups": [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    "/dteam",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    "/dteam/NGI_NL"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  ],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  "wlcg.ver": "1.0"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}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EA3CCFE-60B0-CB2B-F332-AD06360FE342}"/>
              </a:ext>
            </a:extLst>
          </p:cNvPr>
          <p:cNvSpPr txBox="1"/>
          <p:nvPr/>
        </p:nvSpPr>
        <p:spPr>
          <a:xfrm>
            <a:off x="8080744" y="211587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MacOS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F28063-F401-5D1C-B763-DC40A1E2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744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99031-B6DE-290C-82D6-504B9D2D2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View OIDC access token (4/5)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A3144F-21C2-0D37-127A-AF42D6474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93" y="1775636"/>
            <a:ext cx="11534425" cy="50823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[onno@linux ~]# view-jwt "$BEARER_TOKEN"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Decoded token: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    "wlcg.ver": "1.0",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    "sub": "8571849c-2944-416f-9702-6acb60257479",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    "aud": "https://wlcg.cern.ch/jwt/v1/any",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    "nbf": "</a:t>
            </a:r>
            <a:r>
              <a:rPr lang="en-US" sz="1600">
                <a:highlight>
                  <a:srgbClr val="00FF00"/>
                </a:highlight>
              </a:rPr>
              <a:t>2024-06-04 08:54:45 CEST+0200</a:t>
            </a:r>
            <a:r>
              <a:rPr lang="en-US" sz="1600"/>
              <a:t>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    "scope": "storage.create:/ openid offline_access profile storage.read:/ storage.stage:/ storage.modify:/ wlcg.groups",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    "iss": "https://dteam-auth.cern.ch/",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    "exp": "</a:t>
            </a:r>
            <a:r>
              <a:rPr lang="en-US" sz="1600">
                <a:highlight>
                  <a:srgbClr val="00FF00"/>
                </a:highlight>
              </a:rPr>
              <a:t>2024-06-04 09:54:45 CEST+0200</a:t>
            </a:r>
            <a:r>
              <a:rPr lang="en-US" sz="1600"/>
              <a:t>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    "iat": "</a:t>
            </a:r>
            <a:r>
              <a:rPr lang="en-US" sz="1600">
                <a:highlight>
                  <a:srgbClr val="00FF00"/>
                </a:highlight>
              </a:rPr>
              <a:t>2024-06-04 08:54:45 CEST+0200</a:t>
            </a:r>
            <a:r>
              <a:rPr lang="en-US" sz="1600"/>
              <a:t>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    "jti": "35499a5f-f793-45bd-9ac6-6bda1046a32d",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    "client_id": "b5326632-c17f-4c0c-9d58-36bfcfaee2f7",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    "wlcg.groups": [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        "/dteam",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        "/dteam/NGI_NL"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    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C96F89C-E6BD-26B7-1330-15369C4D3121}"/>
              </a:ext>
            </a:extLst>
          </p:cNvPr>
          <p:cNvSpPr txBox="1"/>
          <p:nvPr/>
        </p:nvSpPr>
        <p:spPr>
          <a:xfrm>
            <a:off x="4699591" y="6308209"/>
            <a:ext cx="620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2"/>
              </a:rPr>
              <a:t>https://github.com/sara-nl/GridScripts/blob/master/view-jwt</a:t>
            </a:r>
            <a:r>
              <a:rPr lang="en-US"/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F0FBA27-EC8F-FE98-54E2-68FCEFEE6474}"/>
              </a:ext>
            </a:extLst>
          </p:cNvPr>
          <p:cNvSpPr txBox="1"/>
          <p:nvPr/>
        </p:nvSpPr>
        <p:spPr>
          <a:xfrm>
            <a:off x="8304027" y="1027906"/>
            <a:ext cx="2405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Decoded timestamps!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B103DF-0A2A-B974-7C14-855FA3BD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29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9AD22-A098-2A46-3D1E-DE2178C7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Tokens compared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72BB25-043C-297D-CA65-24A3C92B0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Macaroons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DDAF9B-2791-9A03-8EEA-C10754A26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407167"/>
          </a:xfrm>
        </p:spPr>
        <p:txBody>
          <a:bodyPr/>
          <a:lstStyle/>
          <a:p>
            <a:r>
              <a:rPr lang="en-US" dirty="0"/>
              <a:t>Created by dCache</a:t>
            </a:r>
          </a:p>
          <a:p>
            <a:r>
              <a:rPr lang="en-US" dirty="0"/>
              <a:t>Storage only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7132DAB-74D4-D09E-3AA3-9FBC3A3DE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OIDC tokens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1FF2E64-D3E3-D904-92C0-B5145DBEF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407167"/>
          </a:xfrm>
        </p:spPr>
        <p:txBody>
          <a:bodyPr/>
          <a:lstStyle/>
          <a:p>
            <a:r>
              <a:rPr lang="en-US" dirty="0"/>
              <a:t>Created by an authentication service (IAM)</a:t>
            </a:r>
          </a:p>
          <a:p>
            <a:r>
              <a:rPr lang="en-US" dirty="0"/>
              <a:t>Storage &amp; compute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7697860-DC64-5B02-4CAA-367DC09451AA}"/>
              </a:ext>
            </a:extLst>
          </p:cNvPr>
          <p:cNvSpPr txBox="1"/>
          <p:nvPr/>
        </p:nvSpPr>
        <p:spPr>
          <a:xfrm>
            <a:off x="2434855" y="5264964"/>
            <a:ext cx="6007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Using them is very similar!</a:t>
            </a:r>
            <a:br>
              <a:rPr lang="en-US"/>
            </a:br>
            <a:br>
              <a:rPr lang="en-US"/>
            </a:br>
            <a:r>
              <a:rPr lang="en-US"/>
              <a:t>curl -H "Authorization: bearer $BEARER_TOKEN" 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9F99C6A4-E3DD-DC87-ACBD-76B9404A8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068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9AB4B-820C-932F-53AE-436F6730F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07" y="0"/>
            <a:ext cx="10515600" cy="1325563"/>
          </a:xfrm>
        </p:spPr>
        <p:txBody>
          <a:bodyPr/>
          <a:lstStyle/>
          <a:p>
            <a:r>
              <a:rPr lang="en-US"/>
              <a:t>View OIDC access token (5/5)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1C8FF5B-8863-70B5-172D-6E05AE4D3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8899" y="1105786"/>
            <a:ext cx="7453101" cy="575221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357779-BD04-CF4C-23D8-76ED729C1EB5}"/>
              </a:ext>
            </a:extLst>
          </p:cNvPr>
          <p:cNvSpPr txBox="1"/>
          <p:nvPr/>
        </p:nvSpPr>
        <p:spPr>
          <a:xfrm>
            <a:off x="616688" y="2923954"/>
            <a:ext cx="3274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linkClick r:id="rId3"/>
              </a:rPr>
              <a:t>https://jwt.io</a:t>
            </a:r>
            <a:r>
              <a:rPr lang="en-US" sz="2400"/>
              <a:t> </a:t>
            </a:r>
          </a:p>
          <a:p>
            <a:endParaRPr lang="en-US" sz="2400"/>
          </a:p>
          <a:p>
            <a:r>
              <a:rPr lang="en-US" sz="2400"/>
              <a:t>But please be careful </a:t>
            </a:r>
            <a:br>
              <a:rPr lang="en-US" sz="2400"/>
            </a:br>
            <a:r>
              <a:rPr lang="en-US" sz="2400"/>
              <a:t>where you paste </a:t>
            </a:r>
            <a:br>
              <a:rPr lang="en-US" sz="2400"/>
            </a:br>
            <a:r>
              <a:rPr lang="en-US" sz="2400"/>
              <a:t>your token!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2511EE2-3D7E-A10B-FF60-B9AAA7AE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424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DEEB09-9479-592E-2D93-4E97EFF55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that have to match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35B77F5A-7819-3DD6-06B8-23EF4D8D70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309831"/>
              </p:ext>
            </p:extLst>
          </p:nvPr>
        </p:nvGraphicFramePr>
        <p:xfrm>
          <a:off x="838200" y="1749167"/>
          <a:ext cx="10515600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4014">
                  <a:extLst>
                    <a:ext uri="{9D8B030D-6E8A-4147-A177-3AD203B41FA5}">
                      <a16:colId xmlns:a16="http://schemas.microsoft.com/office/drawing/2014/main" val="3944696104"/>
                    </a:ext>
                  </a:extLst>
                </a:gridCol>
                <a:gridCol w="5601586">
                  <a:extLst>
                    <a:ext uri="{9D8B030D-6E8A-4147-A177-3AD203B41FA5}">
                      <a16:colId xmlns:a16="http://schemas.microsoft.com/office/drawing/2014/main" val="2111983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OIDC 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dCache </a:t>
                      </a:r>
                      <a:r>
                        <a:rPr lang="nl-NL" sz="1600" dirty="0" err="1"/>
                        <a:t>config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740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"</a:t>
                      </a:r>
                      <a:r>
                        <a:rPr lang="nl-NL" sz="1600" dirty="0" err="1"/>
                        <a:t>iss</a:t>
                      </a:r>
                      <a:r>
                        <a:rPr lang="nl-NL" sz="1600" dirty="0"/>
                        <a:t>": "</a:t>
                      </a:r>
                      <a:r>
                        <a:rPr lang="nl-NL" sz="1600" dirty="0" err="1">
                          <a:highlight>
                            <a:srgbClr val="00FF00"/>
                          </a:highlight>
                        </a:rPr>
                        <a:t>https</a:t>
                      </a:r>
                      <a:r>
                        <a:rPr lang="nl-NL" sz="1600" dirty="0">
                          <a:highlight>
                            <a:srgbClr val="00FF00"/>
                          </a:highlight>
                        </a:rPr>
                        <a:t>://</a:t>
                      </a:r>
                      <a:r>
                        <a:rPr lang="nl-NL" sz="1600" dirty="0" err="1">
                          <a:highlight>
                            <a:srgbClr val="00FF00"/>
                          </a:highlight>
                        </a:rPr>
                        <a:t>dteam-auth.cern.ch</a:t>
                      </a:r>
                      <a:r>
                        <a:rPr lang="nl-NL" sz="1600" dirty="0">
                          <a:highlight>
                            <a:srgbClr val="00FF00"/>
                          </a:highlight>
                        </a:rPr>
                        <a:t>/</a:t>
                      </a:r>
                      <a:r>
                        <a:rPr lang="nl-NL" sz="1600" dirty="0"/>
                        <a:t>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err="1"/>
                        <a:t>gplazma.oidc.provider!DTEAM</a:t>
                      </a:r>
                      <a:r>
                        <a:rPr lang="nl-NL" sz="1600" dirty="0"/>
                        <a:t> = </a:t>
                      </a:r>
                      <a:r>
                        <a:rPr lang="nl-NL" sz="1600" dirty="0" err="1">
                          <a:highlight>
                            <a:srgbClr val="00FF00"/>
                          </a:highlight>
                        </a:rPr>
                        <a:t>https</a:t>
                      </a:r>
                      <a:r>
                        <a:rPr lang="nl-NL" sz="1600" dirty="0">
                          <a:highlight>
                            <a:srgbClr val="00FF00"/>
                          </a:highlight>
                        </a:rPr>
                        <a:t>://</a:t>
                      </a:r>
                      <a:r>
                        <a:rPr lang="nl-NL" sz="1600" dirty="0" err="1">
                          <a:highlight>
                            <a:srgbClr val="00FF00"/>
                          </a:highlight>
                        </a:rPr>
                        <a:t>dteam-auth.cern.ch</a:t>
                      </a:r>
                      <a:r>
                        <a:rPr lang="nl-NL" sz="1600" dirty="0">
                          <a:highlight>
                            <a:srgbClr val="00FF00"/>
                          </a:highlight>
                        </a:rPr>
                        <a:t>/</a:t>
                      </a:r>
                      <a:r>
                        <a:rPr lang="nl-NL" sz="1600" dirty="0"/>
                        <a:t> -profile=</a:t>
                      </a:r>
                      <a:r>
                        <a:rPr lang="nl-NL" sz="1600" dirty="0" err="1"/>
                        <a:t>wlcg</a:t>
                      </a:r>
                      <a:r>
                        <a:rPr lang="nl-NL" sz="1600" dirty="0"/>
                        <a:t> -prefix=/</a:t>
                      </a:r>
                      <a:r>
                        <a:rPr lang="nl-NL" sz="1600" dirty="0" err="1"/>
                        <a:t>groups</a:t>
                      </a:r>
                      <a:r>
                        <a:rPr lang="nl-NL" sz="1600" dirty="0"/>
                        <a:t>/</a:t>
                      </a:r>
                      <a:r>
                        <a:rPr lang="nl-NL" sz="1600" dirty="0" err="1"/>
                        <a:t>dteam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20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"</a:t>
                      </a:r>
                      <a:r>
                        <a:rPr lang="nl-NL" sz="1600" dirty="0" err="1">
                          <a:highlight>
                            <a:srgbClr val="FFFF00"/>
                          </a:highlight>
                        </a:rPr>
                        <a:t>wlcg</a:t>
                      </a:r>
                      <a:r>
                        <a:rPr lang="nl-NL" sz="1600" dirty="0" err="1"/>
                        <a:t>.ver</a:t>
                      </a:r>
                      <a:r>
                        <a:rPr lang="nl-NL" sz="1600" dirty="0"/>
                        <a:t>": "1.0"</a:t>
                      </a:r>
                      <a:br>
                        <a:rPr lang="nl-NL" sz="1600" dirty="0"/>
                      </a:br>
                      <a:r>
                        <a:rPr lang="nl-NL" sz="1600" dirty="0"/>
                        <a:t>"scope": "..... </a:t>
                      </a:r>
                      <a:r>
                        <a:rPr lang="nl-NL" sz="1600" dirty="0" err="1">
                          <a:highlight>
                            <a:srgbClr val="FFFF00"/>
                          </a:highlight>
                        </a:rPr>
                        <a:t>wlcg.groups</a:t>
                      </a:r>
                      <a:r>
                        <a:rPr lang="nl-NL" sz="1600" dirty="0"/>
                        <a:t> ...."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err="1"/>
                        <a:t>gplazma.oidc.provider!DTEAM</a:t>
                      </a:r>
                      <a:r>
                        <a:rPr lang="nl-NL" sz="1600" dirty="0"/>
                        <a:t> = </a:t>
                      </a:r>
                      <a:r>
                        <a:rPr lang="nl-NL" sz="1600" dirty="0" err="1"/>
                        <a:t>https</a:t>
                      </a:r>
                      <a:r>
                        <a:rPr lang="nl-NL" sz="1600" dirty="0"/>
                        <a:t>://</a:t>
                      </a:r>
                      <a:r>
                        <a:rPr lang="nl-NL" sz="1600" dirty="0" err="1"/>
                        <a:t>dteam-auth.cern.ch</a:t>
                      </a:r>
                      <a:r>
                        <a:rPr lang="nl-NL" sz="1600" dirty="0"/>
                        <a:t>/ -profile=</a:t>
                      </a:r>
                      <a:r>
                        <a:rPr lang="nl-NL" sz="1600" dirty="0" err="1">
                          <a:highlight>
                            <a:srgbClr val="FFFF00"/>
                          </a:highlight>
                        </a:rPr>
                        <a:t>wlcg</a:t>
                      </a:r>
                      <a:r>
                        <a:rPr lang="nl-NL" sz="1600" dirty="0"/>
                        <a:t> -prefix=/</a:t>
                      </a:r>
                      <a:r>
                        <a:rPr lang="nl-NL" sz="1600" dirty="0" err="1"/>
                        <a:t>groups</a:t>
                      </a:r>
                      <a:r>
                        <a:rPr lang="nl-NL" sz="1600" dirty="0"/>
                        <a:t>/</a:t>
                      </a:r>
                      <a:r>
                        <a:rPr lang="nl-NL" sz="1600" dirty="0" err="1"/>
                        <a:t>dteam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26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"</a:t>
                      </a:r>
                      <a:r>
                        <a:rPr lang="nl-NL" sz="1600" dirty="0" err="1"/>
                        <a:t>aud</a:t>
                      </a:r>
                      <a:r>
                        <a:rPr lang="nl-NL" sz="1600" dirty="0"/>
                        <a:t>": "</a:t>
                      </a:r>
                      <a:r>
                        <a:rPr lang="nl-NL" sz="1600" dirty="0" err="1">
                          <a:highlight>
                            <a:srgbClr val="00FFFF"/>
                          </a:highlight>
                        </a:rPr>
                        <a:t>https</a:t>
                      </a:r>
                      <a:r>
                        <a:rPr lang="nl-NL" sz="1600" dirty="0">
                          <a:highlight>
                            <a:srgbClr val="00FFFF"/>
                          </a:highlight>
                        </a:rPr>
                        <a:t>://</a:t>
                      </a:r>
                      <a:r>
                        <a:rPr lang="nl-NL" sz="1600" dirty="0" err="1">
                          <a:highlight>
                            <a:srgbClr val="00FFFF"/>
                          </a:highlight>
                        </a:rPr>
                        <a:t>wlcg.cern.ch</a:t>
                      </a:r>
                      <a:r>
                        <a:rPr lang="nl-NL" sz="1600" dirty="0">
                          <a:highlight>
                            <a:srgbClr val="00FFFF"/>
                          </a:highlight>
                        </a:rPr>
                        <a:t>/</a:t>
                      </a:r>
                      <a:r>
                        <a:rPr lang="nl-NL" sz="1600" dirty="0" err="1">
                          <a:highlight>
                            <a:srgbClr val="00FFFF"/>
                          </a:highlight>
                        </a:rPr>
                        <a:t>jwt</a:t>
                      </a:r>
                      <a:r>
                        <a:rPr lang="nl-NL" sz="1600" dirty="0">
                          <a:highlight>
                            <a:srgbClr val="00FFFF"/>
                          </a:highlight>
                        </a:rPr>
                        <a:t>/v1/</a:t>
                      </a:r>
                      <a:r>
                        <a:rPr lang="nl-NL" sz="1600" dirty="0" err="1">
                          <a:highlight>
                            <a:srgbClr val="00FFFF"/>
                          </a:highlight>
                        </a:rPr>
                        <a:t>any</a:t>
                      </a:r>
                      <a:r>
                        <a:rPr lang="nl-NL" sz="1600" dirty="0"/>
                        <a:t>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gplazma.oidc.audience</a:t>
                      </a:r>
                      <a:r>
                        <a:rPr lang="nl-NL" sz="1600" dirty="0"/>
                        <a:t>-targets = </a:t>
                      </a:r>
                      <a:r>
                        <a:rPr lang="nl-NL" sz="1600" dirty="0" err="1">
                          <a:highlight>
                            <a:srgbClr val="00FFFF"/>
                          </a:highlight>
                        </a:rPr>
                        <a:t>https</a:t>
                      </a:r>
                      <a:r>
                        <a:rPr lang="nl-NL" sz="1600" dirty="0">
                          <a:highlight>
                            <a:srgbClr val="00FFFF"/>
                          </a:highlight>
                        </a:rPr>
                        <a:t>://</a:t>
                      </a:r>
                      <a:r>
                        <a:rPr lang="nl-NL" sz="1600" dirty="0" err="1">
                          <a:highlight>
                            <a:srgbClr val="00FFFF"/>
                          </a:highlight>
                        </a:rPr>
                        <a:t>wlcg.cern.ch</a:t>
                      </a:r>
                      <a:r>
                        <a:rPr lang="nl-NL" sz="1600" dirty="0">
                          <a:highlight>
                            <a:srgbClr val="00FFFF"/>
                          </a:highlight>
                        </a:rPr>
                        <a:t>/</a:t>
                      </a:r>
                      <a:r>
                        <a:rPr lang="nl-NL" sz="1600" dirty="0" err="1">
                          <a:highlight>
                            <a:srgbClr val="00FFFF"/>
                          </a:highlight>
                        </a:rPr>
                        <a:t>jwt</a:t>
                      </a:r>
                      <a:r>
                        <a:rPr lang="nl-NL" sz="1600" dirty="0">
                          <a:highlight>
                            <a:srgbClr val="00FFFF"/>
                          </a:highlight>
                        </a:rPr>
                        <a:t>/v1/</a:t>
                      </a:r>
                      <a:r>
                        <a:rPr lang="nl-NL" sz="1600" dirty="0" err="1">
                          <a:highlight>
                            <a:srgbClr val="00FFFF"/>
                          </a:highlight>
                        </a:rPr>
                        <a:t>any</a:t>
                      </a:r>
                      <a:r>
                        <a:rPr lang="nl-NL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276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"sub": "</a:t>
                      </a:r>
                      <a:r>
                        <a:rPr lang="nl-NL" sz="1600" dirty="0">
                          <a:highlight>
                            <a:srgbClr val="FF00FF"/>
                          </a:highlight>
                        </a:rPr>
                        <a:t>8571849c-2944-416f-9702-6acb60257479</a:t>
                      </a:r>
                      <a:r>
                        <a:rPr lang="nl-NL" sz="1600" dirty="0"/>
                        <a:t>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multimap.conf</a:t>
                      </a:r>
                      <a:r>
                        <a:rPr lang="nl-NL" sz="1600" dirty="0"/>
                        <a:t> (in case of </a:t>
                      </a:r>
                      <a:r>
                        <a:rPr lang="nl-NL" sz="1600" dirty="0" err="1"/>
                        <a:t>individual</a:t>
                      </a:r>
                      <a:r>
                        <a:rPr lang="nl-NL" sz="1600" dirty="0"/>
                        <a:t> user </a:t>
                      </a:r>
                      <a:r>
                        <a:rPr lang="nl-NL" sz="1600" dirty="0" err="1"/>
                        <a:t>mapping</a:t>
                      </a:r>
                      <a:r>
                        <a:rPr lang="nl-NL" sz="1600" dirty="0"/>
                        <a:t>):</a:t>
                      </a:r>
                      <a:br>
                        <a:rPr lang="nl-NL" sz="1600" dirty="0"/>
                      </a:br>
                      <a:r>
                        <a:rPr lang="nl-NL" sz="1600" dirty="0"/>
                        <a:t>oidc:</a:t>
                      </a:r>
                      <a:r>
                        <a:rPr lang="nl-NL" sz="1600" dirty="0">
                          <a:highlight>
                            <a:srgbClr val="FF00FF"/>
                          </a:highlight>
                        </a:rPr>
                        <a:t>8571849c-2944-416f-9702-6acb60257479</a:t>
                      </a:r>
                      <a:r>
                        <a:rPr lang="nl-NL" sz="1600" dirty="0"/>
                        <a:t>@DTEAM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351102"/>
                  </a:ext>
                </a:extLst>
              </a:tr>
            </a:tbl>
          </a:graphicData>
        </a:graphic>
      </p:graphicFrame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363F8D-2120-3338-3468-E9FEB71C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537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03DE3-E29F-DB47-1FF8-5E85F61E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 Storage clients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F90D71-AE39-31A8-4B9F-CC7AE557D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curl -H "Authorization: bearer $BEARER_TOKEN" </a:t>
            </a:r>
            <a:r>
              <a:rPr lang="en-US" sz="2000" dirty="0">
                <a:hlinkClick r:id="rId2"/>
              </a:rPr>
              <a:t>https://dcachetest.grid.surfsara.nl/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dirty="0"/>
              <a:t>If $BEARER_TOKEN is set, </a:t>
            </a:r>
            <a:r>
              <a:rPr lang="en-US" sz="1800" dirty="0" err="1"/>
              <a:t>gfal</a:t>
            </a:r>
            <a:r>
              <a:rPr lang="en-US" sz="1800" dirty="0"/>
              <a:t> tools will just use it.</a:t>
            </a:r>
          </a:p>
          <a:p>
            <a:pPr marL="0" indent="0">
              <a:buNone/>
            </a:pPr>
            <a:r>
              <a:rPr lang="en-US" sz="1800" dirty="0"/>
              <a:t>But you </a:t>
            </a:r>
            <a:r>
              <a:rPr lang="en-US" sz="1800" i="1" dirty="0"/>
              <a:t>must</a:t>
            </a:r>
            <a:r>
              <a:rPr lang="en-US" sz="1800" dirty="0"/>
              <a:t> use `export`. Otherwise it won’t work.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C05A77C-31EA-895B-FB3A-49A4D0735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10911"/>
            <a:ext cx="10770352" cy="1239293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41C843-D73D-0B93-391C-B68B2E33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717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391230-C18A-F459-532D-90FCA64D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C69B7F-B762-8932-5EBE-33489A95E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the "</a:t>
            </a:r>
            <a:r>
              <a:rPr lang="en-US" dirty="0" err="1"/>
              <a:t>gplazma.oidc.provider</a:t>
            </a:r>
            <a:r>
              <a:rPr lang="en-US" dirty="0"/>
              <a:t>" config, you can set the UID/GID for new files and directories:</a:t>
            </a:r>
          </a:p>
          <a:p>
            <a:pPr marL="457200" lvl="1" indent="0">
              <a:buNone/>
            </a:pPr>
            <a:r>
              <a:rPr lang="en-US" dirty="0" err="1"/>
              <a:t>gplazma.oidc.provider!ATLAS</a:t>
            </a:r>
            <a:r>
              <a:rPr lang="en-US" dirty="0"/>
              <a:t> = https://atlas-</a:t>
            </a:r>
            <a:r>
              <a:rPr lang="en-US" dirty="0" err="1"/>
              <a:t>auth.cern.ch</a:t>
            </a:r>
            <a:r>
              <a:rPr lang="en-US" dirty="0"/>
              <a:t>/ -profile=</a:t>
            </a:r>
            <a:r>
              <a:rPr lang="en-US" dirty="0" err="1"/>
              <a:t>wlcg</a:t>
            </a:r>
            <a:r>
              <a:rPr lang="en-US" dirty="0"/>
              <a:t> -prefix=/groups/atlas </a:t>
            </a:r>
            <a:r>
              <a:rPr lang="en-US" dirty="0">
                <a:highlight>
                  <a:srgbClr val="FFFF00"/>
                </a:highlight>
              </a:rPr>
              <a:t>-</a:t>
            </a:r>
            <a:r>
              <a:rPr lang="en-US" dirty="0" err="1">
                <a:highlight>
                  <a:srgbClr val="FFFF00"/>
                </a:highlight>
              </a:rPr>
              <a:t>authz</a:t>
            </a:r>
            <a:r>
              <a:rPr lang="en-US" dirty="0">
                <a:highlight>
                  <a:srgbClr val="FFFF00"/>
                </a:highlight>
              </a:rPr>
              <a:t>-id="uid:14444 gid:15555 </a:t>
            </a:r>
            <a:r>
              <a:rPr lang="en-US" dirty="0" err="1">
                <a:highlight>
                  <a:srgbClr val="FFFF00"/>
                </a:highlight>
              </a:rPr>
              <a:t>username:atlas</a:t>
            </a:r>
            <a:r>
              <a:rPr lang="en-US" dirty="0">
                <a:highlight>
                  <a:srgbClr val="FFFF00"/>
                </a:highlight>
              </a:rPr>
              <a:t>"</a:t>
            </a:r>
          </a:p>
          <a:p>
            <a:pPr lvl="1"/>
            <a:r>
              <a:rPr lang="en-US" dirty="0"/>
              <a:t>Still need multimap</a:t>
            </a:r>
          </a:p>
          <a:p>
            <a:endParaRPr lang="en-US" dirty="0"/>
          </a:p>
          <a:p>
            <a:r>
              <a:rPr lang="en-US" dirty="0"/>
              <a:t>Profile </a:t>
            </a:r>
            <a:r>
              <a:rPr lang="en-US" dirty="0" err="1"/>
              <a:t>wlcg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Use it if you need group information</a:t>
            </a:r>
          </a:p>
          <a:p>
            <a:pPr marL="1371600" lvl="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"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wlcg.groups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": [</a:t>
            </a:r>
            <a:b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      "/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dteam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",</a:t>
            </a:r>
            <a:b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      "/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dteam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/NGI_NL"</a:t>
            </a:r>
            <a:b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]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Put "</a:t>
            </a:r>
            <a:r>
              <a:rPr lang="en-US" dirty="0" err="1"/>
              <a:t>wlcg.groups</a:t>
            </a:r>
            <a:r>
              <a:rPr lang="en-US" dirty="0"/>
              <a:t>" in scope of your OIDC client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D7C8983-DBD8-6818-1B9F-2B55C4F1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947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21A52-602B-062F-DA7C-EB9E2B7F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 – storage claims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D6712F-B1B0-DEE7-6F46-682F32CD2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3406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dCache knows two types of tokens</a:t>
            </a:r>
          </a:p>
          <a:p>
            <a:pPr lvl="1"/>
            <a:r>
              <a:rPr lang="en-US" dirty="0"/>
              <a:t>Authorization tokens</a:t>
            </a:r>
          </a:p>
          <a:p>
            <a:pPr lvl="2"/>
            <a:r>
              <a:rPr lang="en-US" dirty="0"/>
              <a:t>They contain at least one storage.* claim</a:t>
            </a:r>
          </a:p>
          <a:p>
            <a:pPr lvl="1"/>
            <a:r>
              <a:rPr lang="en-US" dirty="0"/>
              <a:t>Non-authorization tokens</a:t>
            </a:r>
          </a:p>
          <a:p>
            <a:pPr lvl="2"/>
            <a:r>
              <a:rPr lang="en-US" dirty="0"/>
              <a:t>No storage.* claims</a:t>
            </a:r>
          </a:p>
          <a:p>
            <a:pPr marL="0" indent="0">
              <a:buNone/>
            </a:pPr>
            <a:r>
              <a:rPr lang="en-US" dirty="0"/>
              <a:t>If a token contains storage.* claims, they limit what you can do with the token.</a:t>
            </a:r>
          </a:p>
          <a:p>
            <a:pPr lvl="1"/>
            <a:r>
              <a:rPr lang="en-US" dirty="0" err="1"/>
              <a:t>storage.read</a:t>
            </a:r>
            <a:r>
              <a:rPr lang="en-US" dirty="0"/>
              <a:t>:/groups/</a:t>
            </a:r>
            <a:r>
              <a:rPr lang="en-US" dirty="0" err="1"/>
              <a:t>dteam</a:t>
            </a:r>
            <a:r>
              <a:rPr lang="en-US" dirty="0"/>
              <a:t>/</a:t>
            </a:r>
            <a:r>
              <a:rPr lang="en-US" dirty="0" err="1"/>
              <a:t>mydir</a:t>
            </a:r>
            <a:r>
              <a:rPr lang="en-US" dirty="0"/>
              <a:t> – only read from </a:t>
            </a:r>
            <a:r>
              <a:rPr lang="en-US" dirty="0" err="1"/>
              <a:t>mydir</a:t>
            </a:r>
            <a:r>
              <a:rPr lang="en-US" dirty="0"/>
              <a:t> and below</a:t>
            </a:r>
          </a:p>
          <a:p>
            <a:pPr lvl="1"/>
            <a:r>
              <a:rPr lang="en-US" dirty="0" err="1"/>
              <a:t>storage.stage</a:t>
            </a:r>
            <a:r>
              <a:rPr lang="en-US" dirty="0"/>
              <a:t>:/ - stage and read data anywhere</a:t>
            </a:r>
          </a:p>
          <a:p>
            <a:pPr lvl="1"/>
            <a:r>
              <a:rPr lang="en-US" dirty="0" err="1"/>
              <a:t>storage.create</a:t>
            </a:r>
            <a:r>
              <a:rPr lang="en-US" dirty="0"/>
              <a:t>:/ - write files</a:t>
            </a:r>
          </a:p>
          <a:p>
            <a:pPr marL="0" indent="0">
              <a:buNone/>
            </a:pPr>
            <a:r>
              <a:rPr lang="en-US" dirty="0"/>
              <a:t>What's in the client scope determines in large part what will be in the token. But the IAM may overrule client settings.</a:t>
            </a:r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492C88-44DD-6D95-2563-B8914053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019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17139-89A4-86AC-5250-B9EEB9EF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90A2CC-120F-A617-4DAC-C7A546544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WLCG Authorization Working Group on OIDC</a:t>
            </a:r>
          </a:p>
          <a:p>
            <a:r>
              <a:rPr lang="en-US" dirty="0">
                <a:hlinkClick r:id="rId2"/>
              </a:rPr>
              <a:t>https://wlcg-authz-wg.github.io/wlcg-authz-docs/token-based-authorization/configuration/dcache/</a:t>
            </a:r>
            <a:r>
              <a:rPr lang="en-US" dirty="0"/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1A4212-971C-B3F9-3D66-1D68A75E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129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61430-440D-CC23-9024-9739BE8F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Troubleshooting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453F9F-049D-126D-80A7-9AF7EB4C5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12795" cy="4351338"/>
          </a:xfrm>
        </p:spPr>
        <p:txBody>
          <a:bodyPr/>
          <a:lstStyle/>
          <a:p>
            <a:r>
              <a:rPr lang="en-US"/>
              <a:t>gPlazma "explain login"</a:t>
            </a:r>
          </a:p>
          <a:p>
            <a:pPr lvl="1"/>
            <a:r>
              <a:rPr lang="en-US">
                <a:highlight>
                  <a:srgbClr val="FFFF00"/>
                </a:highlight>
              </a:rPr>
              <a:t>explain login "oidc:8571849c-2944-416f-9702-6acb60257479@DTEAM"</a:t>
            </a:r>
          </a:p>
          <a:p>
            <a:pPr lvl="1"/>
            <a:r>
              <a:rPr lang="en-US"/>
              <a:t>explain login "op:DTEAM" does not seem to work</a:t>
            </a:r>
            <a:br>
              <a:rPr lang="en-US"/>
            </a:br>
            <a:r>
              <a:rPr lang="en-US">
                <a:hlinkClick r:id="rId2"/>
              </a:rPr>
              <a:t>https://github.com/dCache/dcache/issues/7590</a:t>
            </a:r>
            <a:r>
              <a:rPr lang="en-US"/>
              <a:t>  </a:t>
            </a:r>
          </a:p>
          <a:p>
            <a:pPr lvl="1"/>
            <a:r>
              <a:rPr lang="en-US"/>
              <a:t>Will be extended to allow full token analysis </a:t>
            </a:r>
            <a:r>
              <a:rPr lang="en-US">
                <a:hlinkClick r:id="rId3"/>
              </a:rPr>
              <a:t>https://github.com/dCache/dcache/issues/7576</a:t>
            </a: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DDDE6F-4A4C-94BE-21A7-D846581E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831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6A6B4-D09D-8741-B350-C29EF8298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Troubleshooting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AE97C4-46EE-1FD0-53D8-7DF2AB601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10777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[onno@hedgehog14 ~]$ curl -H "Authorization: bearer $BEARER_TOKEN" -H 'accept: application/json' --silent -X GET https://dcacheview.grid.surfsara.nl:22880/api/v1/user | jq 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  "status": "AUTHENTICATED",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  "uid": 14444,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  "gids": [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    15555,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    15555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  ],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  "username": "dteam",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  "rootDirectory": "/",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  "homeDirectory": "/"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4D3E6B-E730-F350-F129-36BD8BD9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152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ECD53-455F-79CD-DF63-060F7F26E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8C67A02-C0DC-2A43-1629-4E18DA2476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6722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B20BC5D-9455-9E01-49B9-3BC57390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Macaroons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1909FE-EB95-C2FB-C615-49E7BE97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1041-885B-F942-B881-BF0FE59B3D29}" type="slidenum">
              <a:rPr lang="nl-NL" smtClean="0"/>
              <a:t>4</a:t>
            </a:fld>
            <a:endParaRPr lang="nl-NL"/>
          </a:p>
        </p:txBody>
      </p:sp>
      <p:pic>
        <p:nvPicPr>
          <p:cNvPr id="10" name="Tijdelijke aanduiding voor afbeelding 7">
            <a:extLst>
              <a:ext uri="{FF2B5EF4-FFF2-40B4-BE49-F238E27FC236}">
                <a16:creationId xmlns:a16="http://schemas.microsoft.com/office/drawing/2014/main" id="{88BE6578-8808-F5EE-7650-96F072A95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0" b="9230"/>
          <a:stretch>
            <a:fillRect/>
          </a:stretch>
        </p:blipFill>
        <p:spPr>
          <a:xfrm>
            <a:off x="5243680" y="809897"/>
            <a:ext cx="6685520" cy="3634087"/>
          </a:xfrm>
          <a:prstGeom prst="roundRect">
            <a:avLst>
              <a:gd name="adj" fmla="val 2210"/>
            </a:avLst>
          </a:prstGeom>
        </p:spPr>
      </p:pic>
    </p:spTree>
    <p:extLst>
      <p:ext uri="{BB962C8B-B14F-4D97-AF65-F5344CB8AC3E}">
        <p14:creationId xmlns:p14="http://schemas.microsoft.com/office/powerpoint/2010/main" val="95578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13B47-FC05-2246-862C-E0511CEB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get-macaroon script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6052D5A-46EB-9248-A93A-4E0FBA680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8938" y="1159183"/>
            <a:ext cx="8589032" cy="4456846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https://github.com/sara-nl/GridScripts/blob/master/get-macaroon</a:t>
            </a:r>
            <a:r>
              <a:rPr lang="en-GB" dirty="0"/>
              <a:t> </a:t>
            </a:r>
          </a:p>
          <a:p>
            <a:r>
              <a:rPr lang="en-GB" dirty="0"/>
              <a:t>Gives you </a:t>
            </a:r>
          </a:p>
          <a:p>
            <a:pPr lvl="1"/>
            <a:r>
              <a:rPr lang="en-GB" dirty="0"/>
              <a:t>a bare macaroon</a:t>
            </a:r>
          </a:p>
          <a:p>
            <a:pPr lvl="1"/>
            <a:r>
              <a:rPr lang="en-GB" dirty="0"/>
              <a:t>a share link</a:t>
            </a:r>
          </a:p>
          <a:p>
            <a:pPr lvl="1"/>
            <a:r>
              <a:rPr lang="en-GB" dirty="0"/>
              <a:t>an Rclone config file</a:t>
            </a:r>
          </a:p>
          <a:p>
            <a:pPr lvl="1"/>
            <a:r>
              <a:rPr lang="en-GB" dirty="0"/>
              <a:t>Curl command examples</a:t>
            </a:r>
          </a:p>
          <a:p>
            <a:pPr lvl="1"/>
            <a:r>
              <a:rPr lang="en-GB" dirty="0"/>
              <a:t>a QR image, containing a share link</a:t>
            </a:r>
          </a:p>
          <a:p>
            <a:r>
              <a:rPr lang="en-GB" dirty="0"/>
              <a:t>Authenticate with X509 or username/password to get a macaroon</a:t>
            </a:r>
          </a:p>
          <a:p>
            <a:r>
              <a:rPr lang="en-GB" dirty="0"/>
              <a:t>Sensible default caveats (IP ranges, duration)</a:t>
            </a:r>
          </a:p>
          <a:p>
            <a:r>
              <a:rPr lang="en-GB" dirty="0"/>
              <a:t>Macaroons properties are listed and logged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C153B2-7B60-C744-8396-EC2320D51DA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AB8FBF0-72DF-EF4B-834B-66AD3547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36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0EA12DE-C6E2-2B4C-9DC0-53CD1AB2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C860CE5-7488-9E46-B955-EFD075F76418}"/>
              </a:ext>
            </a:extLst>
          </p:cNvPr>
          <p:cNvSpPr txBox="1"/>
          <p:nvPr/>
        </p:nvSpPr>
        <p:spPr>
          <a:xfrm>
            <a:off x="516362" y="320637"/>
            <a:ext cx="11151725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=== View </a:t>
            </a:r>
            <a:r>
              <a:rPr lang="nl-NL" dirty="0" err="1">
                <a:solidFill>
                  <a:schemeClr val="accent4"/>
                </a:solidFill>
              </a:rPr>
              <a:t>deserialized</a:t>
            </a:r>
            <a:r>
              <a:rPr lang="nl-NL" dirty="0">
                <a:solidFill>
                  <a:schemeClr val="accent4"/>
                </a:solidFill>
              </a:rPr>
              <a:t> </a:t>
            </a:r>
            <a:r>
              <a:rPr lang="nl-NL" dirty="0" err="1">
                <a:solidFill>
                  <a:schemeClr val="accent4"/>
                </a:solidFill>
              </a:rPr>
              <a:t>macaroon</a:t>
            </a:r>
            <a:r>
              <a:rPr lang="nl-NL" dirty="0">
                <a:solidFill>
                  <a:schemeClr val="accent4"/>
                </a:solidFill>
              </a:rPr>
              <a:t> ===</a:t>
            </a:r>
          </a:p>
          <a:p>
            <a:r>
              <a:rPr lang="nl-NL" dirty="0" err="1"/>
              <a:t>location</a:t>
            </a:r>
            <a:r>
              <a:rPr lang="nl-NL" dirty="0"/>
              <a:t> </a:t>
            </a:r>
            <a:r>
              <a:rPr lang="nl-NL" dirty="0" err="1"/>
              <a:t>Optional.empty</a:t>
            </a:r>
            <a:endParaRPr lang="nl-NL" dirty="0"/>
          </a:p>
          <a:p>
            <a:r>
              <a:rPr lang="nl-NL" dirty="0" err="1"/>
              <a:t>identifier</a:t>
            </a:r>
            <a:r>
              <a:rPr lang="nl-NL" dirty="0"/>
              <a:t> /7lOXMXm</a:t>
            </a:r>
          </a:p>
          <a:p>
            <a:r>
              <a:rPr lang="nl-NL" dirty="0" err="1">
                <a:solidFill>
                  <a:schemeClr val="accent2"/>
                </a:solidFill>
              </a:rPr>
              <a:t>cid</a:t>
            </a:r>
            <a:r>
              <a:rPr lang="nl-NL" dirty="0">
                <a:solidFill>
                  <a:schemeClr val="accent2"/>
                </a:solidFill>
              </a:rPr>
              <a:t> id:31029;31040,40304,44436,41385,30013;onno</a:t>
            </a:r>
          </a:p>
          <a:p>
            <a:r>
              <a:rPr lang="nl-NL" dirty="0" err="1">
                <a:solidFill>
                  <a:schemeClr val="accent2"/>
                </a:solidFill>
              </a:rPr>
              <a:t>cid</a:t>
            </a:r>
            <a:r>
              <a:rPr lang="nl-NL" dirty="0">
                <a:solidFill>
                  <a:schemeClr val="accent2"/>
                </a:solidFill>
              </a:rPr>
              <a:t> before:2019-03-21T12:28:25.333Z</a:t>
            </a:r>
          </a:p>
          <a:p>
            <a:r>
              <a:rPr lang="nl-NL" dirty="0" err="1">
                <a:solidFill>
                  <a:schemeClr val="accent2"/>
                </a:solidFill>
              </a:rPr>
              <a:t>cid</a:t>
            </a:r>
            <a:r>
              <a:rPr lang="nl-NL" dirty="0">
                <a:solidFill>
                  <a:schemeClr val="accent2"/>
                </a:solidFill>
              </a:rPr>
              <a:t> root:/</a:t>
            </a:r>
            <a:r>
              <a:rPr lang="nl-NL" dirty="0" err="1">
                <a:solidFill>
                  <a:schemeClr val="accent2"/>
                </a:solidFill>
              </a:rPr>
              <a:t>pnfs</a:t>
            </a:r>
            <a:r>
              <a:rPr lang="nl-NL" dirty="0">
                <a:solidFill>
                  <a:schemeClr val="accent2"/>
                </a:solidFill>
              </a:rPr>
              <a:t>/</a:t>
            </a:r>
            <a:r>
              <a:rPr lang="nl-NL" dirty="0" err="1">
                <a:solidFill>
                  <a:schemeClr val="accent2"/>
                </a:solidFill>
              </a:rPr>
              <a:t>grid.sara.nl</a:t>
            </a:r>
            <a:r>
              <a:rPr lang="nl-NL" dirty="0">
                <a:solidFill>
                  <a:schemeClr val="accent2"/>
                </a:solidFill>
              </a:rPr>
              <a:t>/data/users/</a:t>
            </a:r>
            <a:r>
              <a:rPr lang="nl-NL" dirty="0" err="1">
                <a:solidFill>
                  <a:schemeClr val="accent2"/>
                </a:solidFill>
              </a:rPr>
              <a:t>onno</a:t>
            </a:r>
            <a:r>
              <a:rPr lang="nl-NL" dirty="0">
                <a:solidFill>
                  <a:schemeClr val="accent2"/>
                </a:solidFill>
              </a:rPr>
              <a:t>/disk-shared/</a:t>
            </a:r>
          </a:p>
          <a:p>
            <a:r>
              <a:rPr lang="nl-NL" dirty="0" err="1">
                <a:solidFill>
                  <a:schemeClr val="accent2"/>
                </a:solidFill>
              </a:rPr>
              <a:t>cid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activity:DOWNLOAD,LIST</a:t>
            </a:r>
            <a:endParaRPr lang="nl-NL" dirty="0">
              <a:solidFill>
                <a:schemeClr val="accent2"/>
              </a:solidFill>
            </a:endParaRPr>
          </a:p>
          <a:p>
            <a:r>
              <a:rPr lang="nl-NL" dirty="0" err="1">
                <a:solidFill>
                  <a:schemeClr val="accent2"/>
                </a:solidFill>
              </a:rPr>
              <a:t>cid</a:t>
            </a:r>
            <a:r>
              <a:rPr lang="nl-NL" dirty="0">
                <a:solidFill>
                  <a:schemeClr val="accent2"/>
                </a:solidFill>
              </a:rPr>
              <a:t> ip:145.38.0.0/16,145.100.5.210/26,145.100.48.0/23,145.100.50.0/23,145.100.200.0/21,145.100.9.64/29,145.101.32.0/21,145.100.56.0/22,2001:610:108::/48</a:t>
            </a:r>
          </a:p>
          <a:p>
            <a:r>
              <a:rPr lang="nl-NL" dirty="0" err="1">
                <a:solidFill>
                  <a:schemeClr val="accent3"/>
                </a:solidFill>
              </a:rPr>
              <a:t>signature</a:t>
            </a:r>
            <a:r>
              <a:rPr lang="nl-NL" dirty="0">
                <a:solidFill>
                  <a:schemeClr val="accent3"/>
                </a:solidFill>
              </a:rPr>
              <a:t> 516b22a3eaef2ab2a1ed6c738032912e419312dc0a74310f18f4a421bf7a0c40</a:t>
            </a:r>
          </a:p>
          <a:p>
            <a:r>
              <a:rPr lang="nl-NL" dirty="0">
                <a:solidFill>
                  <a:schemeClr val="accent4"/>
                </a:solidFill>
              </a:rPr>
              <a:t>=== End </a:t>
            </a:r>
            <a:r>
              <a:rPr lang="nl-NL" dirty="0" err="1">
                <a:solidFill>
                  <a:schemeClr val="accent4"/>
                </a:solidFill>
              </a:rPr>
              <a:t>deserialized</a:t>
            </a:r>
            <a:r>
              <a:rPr lang="nl-NL" dirty="0">
                <a:solidFill>
                  <a:schemeClr val="accent4"/>
                </a:solidFill>
              </a:rPr>
              <a:t> </a:t>
            </a:r>
            <a:r>
              <a:rPr lang="nl-NL" dirty="0" err="1">
                <a:solidFill>
                  <a:schemeClr val="accent4"/>
                </a:solidFill>
              </a:rPr>
              <a:t>macaroon</a:t>
            </a:r>
            <a:r>
              <a:rPr lang="nl-NL" dirty="0">
                <a:solidFill>
                  <a:schemeClr val="accent4"/>
                </a:solidFill>
              </a:rPr>
              <a:t> ===</a:t>
            </a:r>
          </a:p>
          <a:p>
            <a:endParaRPr lang="nl-NL" dirty="0"/>
          </a:p>
          <a:p>
            <a:r>
              <a:rPr lang="nl-NL" dirty="0" err="1"/>
              <a:t>https</a:t>
            </a:r>
            <a:r>
              <a:rPr lang="nl-NL" dirty="0"/>
              <a:t>://webdav.grid.surfsara.nl:2880/?</a:t>
            </a:r>
            <a:r>
              <a:rPr lang="nl-NL" dirty="0" err="1"/>
              <a:t>authz</a:t>
            </a:r>
            <a:r>
              <a:rPr lang="nl-NL" dirty="0"/>
              <a:t>=</a:t>
            </a:r>
            <a:r>
              <a:rPr lang="nl-NL" dirty="0">
                <a:solidFill>
                  <a:schemeClr val="accent6"/>
                </a:solidFill>
              </a:rPr>
              <a:t>MDAxY2xvY2F0aW9uIE9wdGlvbmFsLmVtcHR5CjAwMThpZGVudGlmaWVyIC83bE9YTVhtCjAwMzRjaWQgaWQ6MzEwMjk7MzEwNDAsNDAzMDQsNDQ0MzYsNDEzODUsMzAwMTM7b25ubwowMDI4Y2lkIGJlZm9yZToyMDE5LTAzLTIxVDEyOjI4OjI1LjMzM1oKMDAzZGNpZCByb290Oi9wbmZzL2dyaWQuc2FyYS5ubC9kYXRhL3VzZXJzL29ubm8vZGlzay1zaGFyZWQvCjAwMWZjaWQgYWN0aXZpdHk6RE9XTkxPQUQsTElTVAowMDlkY2lkIGlwOjE0NS4zOC4wLjAvMTYsMTQ1LjEwMC41LjIxMC8yNiwxNDUuMTAwLjQ4LjAvMjMsMTQ1LjEwMC41MC4wLzIzLDE0NS4xMDAuMjAwLjAvMjEsMTQ1LjEwMC45LjY0LzI5LDE0NS4xMDEuMzIuMC8yMSwxNDUuMTAwLjU2LjAvMjIsMjAwMTo2MTA6MTA4OjovNDgKMDAyZnNpZ25hdHVyZSBRayKj6u8qsqHtbHWAMpEuQZMi3Ap0MQ8Y9KQhv3oMQAo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15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FF5B2-300B-4243-A0CE-8BD9F2A4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Macaroon private keys are shared…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057421-9ED3-9944-B43A-0650080DB104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E59769D-EECD-D140-BB29-1628E76E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7</a:t>
            </a:fld>
            <a:endParaRPr lang="en-GB"/>
          </a:p>
        </p:txBody>
      </p:sp>
      <p:sp>
        <p:nvSpPr>
          <p:cNvPr id="10" name="Beslissing 9">
            <a:extLst>
              <a:ext uri="{FF2B5EF4-FFF2-40B4-BE49-F238E27FC236}">
                <a16:creationId xmlns:a16="http://schemas.microsoft.com/office/drawing/2014/main" id="{B87D603E-DE70-FD46-9C82-B3DD5362D689}"/>
              </a:ext>
            </a:extLst>
          </p:cNvPr>
          <p:cNvSpPr/>
          <p:nvPr/>
        </p:nvSpPr>
        <p:spPr>
          <a:xfrm>
            <a:off x="1003300" y="2120900"/>
            <a:ext cx="3924300" cy="1473200"/>
          </a:xfrm>
          <a:prstGeom prst="flowChartDecis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 there a secret valid long enough?</a:t>
            </a:r>
          </a:p>
        </p:txBody>
      </p:sp>
      <p:sp>
        <p:nvSpPr>
          <p:cNvPr id="11" name="Proces 10">
            <a:extLst>
              <a:ext uri="{FF2B5EF4-FFF2-40B4-BE49-F238E27FC236}">
                <a16:creationId xmlns:a16="http://schemas.microsoft.com/office/drawing/2014/main" id="{3E163D2A-6D95-B242-8254-9CCACA0E34A4}"/>
              </a:ext>
            </a:extLst>
          </p:cNvPr>
          <p:cNvSpPr/>
          <p:nvPr/>
        </p:nvSpPr>
        <p:spPr>
          <a:xfrm>
            <a:off x="1231900" y="1074431"/>
            <a:ext cx="3492500" cy="7747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 wants a macaroon</a:t>
            </a:r>
          </a:p>
        </p:txBody>
      </p:sp>
      <p:sp>
        <p:nvSpPr>
          <p:cNvPr id="12" name="Proces 11">
            <a:extLst>
              <a:ext uri="{FF2B5EF4-FFF2-40B4-BE49-F238E27FC236}">
                <a16:creationId xmlns:a16="http://schemas.microsoft.com/office/drawing/2014/main" id="{D4436489-AA10-B744-A87D-3961670CB3FD}"/>
              </a:ext>
            </a:extLst>
          </p:cNvPr>
          <p:cNvSpPr/>
          <p:nvPr/>
        </p:nvSpPr>
        <p:spPr>
          <a:xfrm>
            <a:off x="1231900" y="3797300"/>
            <a:ext cx="3492500" cy="10541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secret with </a:t>
            </a:r>
            <a:r>
              <a:rPr lang="en-US" b="1" i="1" dirty="0"/>
              <a:t>twice the duration </a:t>
            </a:r>
            <a:r>
              <a:rPr lang="en-US" dirty="0"/>
              <a:t>of the macaroon</a:t>
            </a:r>
          </a:p>
        </p:txBody>
      </p:sp>
      <p:sp>
        <p:nvSpPr>
          <p:cNvPr id="13" name="Proces 12">
            <a:extLst>
              <a:ext uri="{FF2B5EF4-FFF2-40B4-BE49-F238E27FC236}">
                <a16:creationId xmlns:a16="http://schemas.microsoft.com/office/drawing/2014/main" id="{DF8E6985-87DF-F04D-B262-CB3AC7C01A62}"/>
              </a:ext>
            </a:extLst>
          </p:cNvPr>
          <p:cNvSpPr/>
          <p:nvPr/>
        </p:nvSpPr>
        <p:spPr>
          <a:xfrm>
            <a:off x="1231900" y="5397500"/>
            <a:ext cx="5524500" cy="10541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secret to sign macaroon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F0BD844E-77F3-EA4C-94E9-0F2F22C4F520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 flipH="1">
            <a:off x="2965450" y="1849131"/>
            <a:ext cx="12700" cy="2717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968CA1EA-B900-1B49-9FA6-7F0190BBB344}"/>
              </a:ext>
            </a:extLst>
          </p:cNvPr>
          <p:cNvCxnSpPr/>
          <p:nvPr/>
        </p:nvCxnSpPr>
        <p:spPr>
          <a:xfrm>
            <a:off x="2946400" y="3525531"/>
            <a:ext cx="0" cy="2717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AB4BE66B-0B37-F74D-A8CD-9176C5459DE5}"/>
              </a:ext>
            </a:extLst>
          </p:cNvPr>
          <p:cNvCxnSpPr>
            <a:cxnSpLocks/>
          </p:cNvCxnSpPr>
          <p:nvPr/>
        </p:nvCxnSpPr>
        <p:spPr>
          <a:xfrm>
            <a:off x="2965450" y="4749800"/>
            <a:ext cx="0" cy="647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bogen verbindingslijn 19">
            <a:extLst>
              <a:ext uri="{FF2B5EF4-FFF2-40B4-BE49-F238E27FC236}">
                <a16:creationId xmlns:a16="http://schemas.microsoft.com/office/drawing/2014/main" id="{0080A1FF-ADF5-7D46-90EA-0782C1E2BCCB}"/>
              </a:ext>
            </a:extLst>
          </p:cNvPr>
          <p:cNvCxnSpPr>
            <a:cxnSpLocks/>
          </p:cNvCxnSpPr>
          <p:nvPr/>
        </p:nvCxnSpPr>
        <p:spPr>
          <a:xfrm>
            <a:off x="4445000" y="2857500"/>
            <a:ext cx="1524000" cy="254000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A7C7A830-BC3E-D543-B617-8BBBD2036801}"/>
              </a:ext>
            </a:extLst>
          </p:cNvPr>
          <p:cNvSpPr txBox="1"/>
          <p:nvPr/>
        </p:nvSpPr>
        <p:spPr>
          <a:xfrm>
            <a:off x="4927600" y="2552700"/>
            <a:ext cx="3085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28" name="Lijntoelichting 2 27">
            <a:extLst>
              <a:ext uri="{FF2B5EF4-FFF2-40B4-BE49-F238E27FC236}">
                <a16:creationId xmlns:a16="http://schemas.microsoft.com/office/drawing/2014/main" id="{546D090C-E8C9-404A-8E04-B0F6873AE720}"/>
              </a:ext>
            </a:extLst>
          </p:cNvPr>
          <p:cNvSpPr/>
          <p:nvPr/>
        </p:nvSpPr>
        <p:spPr>
          <a:xfrm>
            <a:off x="7086600" y="1457963"/>
            <a:ext cx="2061146" cy="1473201"/>
          </a:xfrm>
          <a:prstGeom prst="borderCallout2">
            <a:avLst>
              <a:gd name="adj1" fmla="val 85604"/>
              <a:gd name="adj2" fmla="val -846"/>
              <a:gd name="adj3" fmla="val 121094"/>
              <a:gd name="adj4" fmla="val -38597"/>
              <a:gd name="adj5" fmla="val 172903"/>
              <a:gd name="adj6" fmla="val -96111"/>
            </a:avLst>
          </a:prstGeom>
          <a:noFill/>
          <a:ln w="381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macaroon of a month will create a secret that’s valid for 2 months!</a:t>
            </a:r>
          </a:p>
        </p:txBody>
      </p:sp>
    </p:spTree>
    <p:extLst>
      <p:ext uri="{BB962C8B-B14F-4D97-AF65-F5344CB8AC3E}">
        <p14:creationId xmlns:p14="http://schemas.microsoft.com/office/powerpoint/2010/main" val="302017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071E6-82EF-604B-9CCC-5E6370D27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64" y="399177"/>
            <a:ext cx="11146223" cy="600744"/>
          </a:xfrm>
        </p:spPr>
        <p:txBody>
          <a:bodyPr>
            <a:normAutofit fontScale="90000"/>
          </a:bodyPr>
          <a:lstStyle/>
          <a:p>
            <a:r>
              <a:rPr lang="en-US" dirty="0"/>
              <a:t>Server side revocation options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809B30BC-5DE9-604C-9C12-E44F2ABDF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864" y="1944167"/>
            <a:ext cx="10387436" cy="256859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location</a:t>
            </a:r>
            <a:r>
              <a:rPr lang="nl-NL" dirty="0"/>
              <a:t> </a:t>
            </a:r>
            <a:r>
              <a:rPr lang="nl-NL" dirty="0" err="1"/>
              <a:t>Optional.empty</a:t>
            </a:r>
            <a:endParaRPr lang="nl-N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identifier</a:t>
            </a:r>
            <a:r>
              <a:rPr lang="nl-NL" dirty="0"/>
              <a:t> /7lOXMXm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cid</a:t>
            </a:r>
            <a:r>
              <a:rPr lang="nl-NL" dirty="0"/>
              <a:t> id:</a:t>
            </a:r>
            <a:r>
              <a:rPr lang="nl-NL" dirty="0">
                <a:highlight>
                  <a:srgbClr val="FFFF00"/>
                </a:highlight>
              </a:rPr>
              <a:t>31029;31040,40304,44436,41385,30013;onno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cid</a:t>
            </a:r>
            <a:r>
              <a:rPr lang="nl-NL" dirty="0"/>
              <a:t> before:2019-03-21T12:28:25.333Z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cid</a:t>
            </a:r>
            <a:r>
              <a:rPr lang="nl-NL" dirty="0"/>
              <a:t> root:</a:t>
            </a:r>
            <a:r>
              <a:rPr lang="nl-NL" dirty="0">
                <a:highlight>
                  <a:srgbClr val="FFFF00"/>
                </a:highlight>
              </a:rPr>
              <a:t>/</a:t>
            </a:r>
            <a:r>
              <a:rPr lang="nl-NL" dirty="0" err="1">
                <a:highlight>
                  <a:srgbClr val="FFFF00"/>
                </a:highlight>
              </a:rPr>
              <a:t>pnfs</a:t>
            </a:r>
            <a:r>
              <a:rPr lang="nl-NL" dirty="0">
                <a:highlight>
                  <a:srgbClr val="FFFF00"/>
                </a:highlight>
              </a:rPr>
              <a:t>/</a:t>
            </a:r>
            <a:r>
              <a:rPr lang="nl-NL" dirty="0" err="1">
                <a:highlight>
                  <a:srgbClr val="FFFF00"/>
                </a:highlight>
              </a:rPr>
              <a:t>grid.sara.nl</a:t>
            </a:r>
            <a:r>
              <a:rPr lang="nl-NL" dirty="0">
                <a:highlight>
                  <a:srgbClr val="FFFF00"/>
                </a:highlight>
              </a:rPr>
              <a:t>/data/users/</a:t>
            </a:r>
            <a:r>
              <a:rPr lang="nl-NL" dirty="0" err="1">
                <a:highlight>
                  <a:srgbClr val="FFFF00"/>
                </a:highlight>
              </a:rPr>
              <a:t>onno</a:t>
            </a:r>
            <a:r>
              <a:rPr lang="nl-NL" dirty="0">
                <a:highlight>
                  <a:srgbClr val="FFFF00"/>
                </a:highlight>
              </a:rPr>
              <a:t>/disk-shared/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cid</a:t>
            </a:r>
            <a:r>
              <a:rPr lang="nl-NL" dirty="0"/>
              <a:t> </a:t>
            </a:r>
            <a:r>
              <a:rPr lang="nl-NL" dirty="0" err="1"/>
              <a:t>activity:DOWNLOAD,LIST</a:t>
            </a:r>
            <a:endParaRPr lang="nl-N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cid</a:t>
            </a:r>
            <a:r>
              <a:rPr lang="nl-NL" dirty="0"/>
              <a:t> ip:145.38.0.0/16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signature</a:t>
            </a:r>
            <a:r>
              <a:rPr lang="nl-NL" dirty="0"/>
              <a:t> </a:t>
            </a:r>
            <a:r>
              <a:rPr lang="nl-NL" dirty="0">
                <a:highlight>
                  <a:srgbClr val="FFFF00"/>
                </a:highlight>
              </a:rPr>
              <a:t>516b22a3eaef2ab2a1ed6c738032912e419312dc0a74310f18f4a421bf7a0c40</a:t>
            </a:r>
          </a:p>
          <a:p>
            <a:pPr marL="0" indent="0">
              <a:lnSpc>
                <a:spcPct val="120000"/>
              </a:lnSpc>
              <a:buNone/>
            </a:pPr>
            <a:endParaRPr lang="nl-NL" dirty="0"/>
          </a:p>
          <a:p>
            <a:pPr marL="0" indent="0">
              <a:lnSpc>
                <a:spcPct val="120000"/>
              </a:lnSpc>
              <a:buNone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226066D-0C66-724F-B5E2-68D01492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8</a:t>
            </a:fld>
            <a:endParaRPr lang="en-GB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9198C6D6-8C81-0E4A-8916-16E0417E8B96}"/>
              </a:ext>
            </a:extLst>
          </p:cNvPr>
          <p:cNvCxnSpPr>
            <a:cxnSpLocks/>
          </p:cNvCxnSpPr>
          <p:nvPr/>
        </p:nvCxnSpPr>
        <p:spPr>
          <a:xfrm flipH="1">
            <a:off x="5727700" y="1544426"/>
            <a:ext cx="1091231" cy="89570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56616E43-BF83-4E41-A38A-C05F81AF17F3}"/>
              </a:ext>
            </a:extLst>
          </p:cNvPr>
          <p:cNvSpPr txBox="1"/>
          <p:nvPr/>
        </p:nvSpPr>
        <p:spPr>
          <a:xfrm>
            <a:off x="6228381" y="1234465"/>
            <a:ext cx="3259917" cy="36933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400" dirty="0"/>
              <a:t>Disable user account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8129BC9E-D31E-D94B-8EE2-F41B9AEFA534}"/>
              </a:ext>
            </a:extLst>
          </p:cNvPr>
          <p:cNvCxnSpPr>
            <a:cxnSpLocks/>
          </p:cNvCxnSpPr>
          <p:nvPr/>
        </p:nvCxnSpPr>
        <p:spPr>
          <a:xfrm flipH="1">
            <a:off x="6572519" y="3271696"/>
            <a:ext cx="1681243" cy="4565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0AA0E132-F921-3349-BC61-EE281474405A}"/>
              </a:ext>
            </a:extLst>
          </p:cNvPr>
          <p:cNvSpPr txBox="1"/>
          <p:nvPr/>
        </p:nvSpPr>
        <p:spPr>
          <a:xfrm>
            <a:off x="8059388" y="3087031"/>
            <a:ext cx="2603500" cy="36933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400" dirty="0"/>
              <a:t>Move data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7DF455B2-7B0C-2E46-8687-38641D577746}"/>
              </a:ext>
            </a:extLst>
          </p:cNvPr>
          <p:cNvCxnSpPr>
            <a:cxnSpLocks/>
          </p:cNvCxnSpPr>
          <p:nvPr/>
        </p:nvCxnSpPr>
        <p:spPr>
          <a:xfrm flipH="1" flipV="1">
            <a:off x="5122198" y="4701496"/>
            <a:ext cx="1" cy="9044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61D77417-99A1-BA4A-AF74-7D627119E2F8}"/>
              </a:ext>
            </a:extLst>
          </p:cNvPr>
          <p:cNvSpPr txBox="1"/>
          <p:nvPr/>
        </p:nvSpPr>
        <p:spPr>
          <a:xfrm>
            <a:off x="3481103" y="5417781"/>
            <a:ext cx="3337828" cy="738664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400" dirty="0"/>
              <a:t>Delete secret that validates signature</a:t>
            </a:r>
          </a:p>
        </p:txBody>
      </p:sp>
    </p:spTree>
    <p:extLst>
      <p:ext uri="{BB962C8B-B14F-4D97-AF65-F5344CB8AC3E}">
        <p14:creationId xmlns:p14="http://schemas.microsoft.com/office/powerpoint/2010/main" val="41170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AF547-5FA9-D044-8CFA-76281F7C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937" y="576977"/>
            <a:ext cx="10759149" cy="600744"/>
          </a:xfrm>
        </p:spPr>
        <p:txBody>
          <a:bodyPr>
            <a:normAutofit fontScale="90000"/>
          </a:bodyPr>
          <a:lstStyle/>
          <a:p>
            <a:r>
              <a:rPr lang="en-GB" dirty="0"/>
              <a:t>Abuse management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802D06-0504-8749-A271-68D803F6B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3922" y="1177721"/>
            <a:ext cx="7866763" cy="5103302"/>
          </a:xfrm>
        </p:spPr>
        <p:txBody>
          <a:bodyPr/>
          <a:lstStyle/>
          <a:p>
            <a:r>
              <a:rPr lang="en-GB" dirty="0"/>
              <a:t>dCache may use the same secret for multiple macaroons, for multiple users. Deleting a secret may invalidate also other people’s macaroons.</a:t>
            </a:r>
          </a:p>
          <a:p>
            <a:r>
              <a:rPr lang="en-GB" dirty="0"/>
              <a:t>Prevention of abuse is sensible.</a:t>
            </a:r>
          </a:p>
          <a:p>
            <a:pPr lvl="1"/>
            <a:r>
              <a:rPr lang="en-GB" dirty="0"/>
              <a:t>Set sufficient caveats (like IP-ranges, short lifetime) to avoid abuse.</a:t>
            </a:r>
          </a:p>
          <a:p>
            <a:pPr lvl="1"/>
            <a:r>
              <a:rPr lang="en-GB" dirty="0"/>
              <a:t>Having a dedicated (temporary) directory also helps.</a:t>
            </a:r>
          </a:p>
          <a:p>
            <a:pPr lvl="1"/>
            <a:r>
              <a:rPr lang="en-GB" dirty="0"/>
              <a:t>We encourage users to use a dedicated account to create macaroons. In case of abuse, we can delete the account (invalidating all macaroons it created) and create a new one.</a:t>
            </a:r>
          </a:p>
          <a:p>
            <a:pPr lvl="1"/>
            <a:r>
              <a:rPr lang="en-GB" dirty="0"/>
              <a:t>Assigning a data manager to create the macaroons.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8F8A2D-52BC-3E4A-A930-93EC958B52C4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2E065F-5422-1E4C-8A45-58F1C807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94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15838</TotalTime>
  <Words>2554</Words>
  <Application>Microsoft Macintosh PowerPoint</Application>
  <PresentationFormat>Breedbeeld</PresentationFormat>
  <Paragraphs>345</Paragraphs>
  <Slides>38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2" baseType="lpstr">
      <vt:lpstr>Aptos</vt:lpstr>
      <vt:lpstr>Aptos Display</vt:lpstr>
      <vt:lpstr>Arial</vt:lpstr>
      <vt:lpstr>Kantoorthema</vt:lpstr>
      <vt:lpstr>Token authentication  in dCache</vt:lpstr>
      <vt:lpstr>Why tokens?</vt:lpstr>
      <vt:lpstr>Tokens compared</vt:lpstr>
      <vt:lpstr>Macaroons</vt:lpstr>
      <vt:lpstr>get-macaroon script</vt:lpstr>
      <vt:lpstr>PowerPoint-presentatie</vt:lpstr>
      <vt:lpstr>Macaroon private keys are shared…</vt:lpstr>
      <vt:lpstr>Server side revocation options</vt:lpstr>
      <vt:lpstr>Abuse management</vt:lpstr>
      <vt:lpstr>OIDC tokens</vt:lpstr>
      <vt:lpstr>dCache workshop 2023</vt:lpstr>
      <vt:lpstr>Simplest setup</vt:lpstr>
      <vt:lpstr>1. DTEAM</vt:lpstr>
      <vt:lpstr>Apply for a Dteam account</vt:lpstr>
      <vt:lpstr>PowerPoint-presentatie</vt:lpstr>
      <vt:lpstr>2. dCache config</vt:lpstr>
      <vt:lpstr>3. OIDC client: installation</vt:lpstr>
      <vt:lpstr>OIDC client: load agent</vt:lpstr>
      <vt:lpstr>Setting up OIDC client</vt:lpstr>
      <vt:lpstr>Authorize your client</vt:lpstr>
      <vt:lpstr>PowerPoint-presentatie</vt:lpstr>
      <vt:lpstr>PowerPoint-presentatie</vt:lpstr>
      <vt:lpstr>PowerPoint-presentatie</vt:lpstr>
      <vt:lpstr>Use OIDC client to get access token</vt:lpstr>
      <vt:lpstr>Next sessions</vt:lpstr>
      <vt:lpstr>View OIDC access token (1/5)</vt:lpstr>
      <vt:lpstr>View OIDC access token (2/5)</vt:lpstr>
      <vt:lpstr>View OIDC access token (3/5)</vt:lpstr>
      <vt:lpstr>View OIDC access token (4/5)</vt:lpstr>
      <vt:lpstr>View OIDC access token (5/5)</vt:lpstr>
      <vt:lpstr>Things that have to match</vt:lpstr>
      <vt:lpstr>4. Storage clients</vt:lpstr>
      <vt:lpstr>Notes</vt:lpstr>
      <vt:lpstr>Notes – storage claims</vt:lpstr>
      <vt:lpstr>Notes</vt:lpstr>
      <vt:lpstr>Troubleshooting</vt:lpstr>
      <vt:lpstr>Troubleshooting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Onno Zweers</dc:creator>
  <cp:lastModifiedBy>Onno Zweers</cp:lastModifiedBy>
  <cp:revision>23</cp:revision>
  <dcterms:created xsi:type="dcterms:W3CDTF">2024-05-30T13:08:38Z</dcterms:created>
  <dcterms:modified xsi:type="dcterms:W3CDTF">2024-09-23T12:14:27Z</dcterms:modified>
</cp:coreProperties>
</file>