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98" r:id="rId4"/>
    <p:sldId id="299" r:id="rId5"/>
    <p:sldId id="300" r:id="rId6"/>
    <p:sldId id="301" r:id="rId7"/>
    <p:sldId id="302" r:id="rId8"/>
    <p:sldId id="303" r:id="rId9"/>
    <p:sldId id="256" r:id="rId10"/>
    <p:sldId id="257" r:id="rId11"/>
    <p:sldId id="258" r:id="rId12"/>
    <p:sldId id="259" r:id="rId13"/>
    <p:sldId id="287" r:id="rId14"/>
    <p:sldId id="288" r:id="rId15"/>
    <p:sldId id="289" r:id="rId16"/>
    <p:sldId id="290" r:id="rId17"/>
    <p:sldId id="280" r:id="rId18"/>
    <p:sldId id="281" r:id="rId19"/>
    <p:sldId id="291" r:id="rId20"/>
    <p:sldId id="296" r:id="rId21"/>
    <p:sldId id="293" r:id="rId22"/>
    <p:sldId id="295" r:id="rId23"/>
    <p:sldId id="282" r:id="rId24"/>
    <p:sldId id="283" r:id="rId25"/>
    <p:sldId id="284" r:id="rId26"/>
    <p:sldId id="285" r:id="rId27"/>
    <p:sldId id="278" r:id="rId28"/>
    <p:sldId id="275" r:id="rId29"/>
    <p:sldId id="276" r:id="rId30"/>
    <p:sldId id="277" r:id="rId31"/>
    <p:sldId id="274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0598"/>
  </p:normalViewPr>
  <p:slideViewPr>
    <p:cSldViewPr snapToGrid="0">
      <p:cViewPr varScale="1">
        <p:scale>
          <a:sx n="90" d="100"/>
          <a:sy n="90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0E0CE60-068E-477B-A180-0FC0E6B5BAE7}" type="slidenum">
              <a:rPr lang="en-US" sz="1400">
                <a:latin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42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Guest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CTA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Consortium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Archive User,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Investigator, Virtual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Observatory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</a:t>
            </a:r>
          </a:p>
          <a:p>
            <a:endParaRPr lang="is-I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Proposal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Handling System (PHS), Data Processing System (DPS), Data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Dissemination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(DDS),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Archiving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(AS), Real time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(RTA) software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4FA1-62CB-5B43-B58C-B73BF1A6DE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8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4FA1-62CB-5B43-B58C-B73BF1A6DE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1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A4DD03-8038-47E2-8EC0-F5A21F2E609A}" type="slidenum">
              <a:t>21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84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872C8D-D30D-451F-A2AE-E5D07DECBAA3}" type="slidenum">
              <a:t>22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2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4FA1-62CB-5B43-B58C-B73BF1A6DE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7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4FA1-62CB-5B43-B58C-B73BF1A6DE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2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4FA1-62CB-5B43-B58C-B73BF1A6DE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09862A-529E-4D5B-AA23-5BCDEACAE385}" type="slidenum">
              <a:t>15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36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F8D0E5-12DF-4E24-BD3F-E2EFE01AAF78}" type="slidenum">
              <a:t>16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40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it-IT" b="0" dirty="0" smtClean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2ED60-4E0E-A347-AFC0-98DEF38CC44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2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it-IT" b="0" dirty="0" smtClean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2ED60-4E0E-A347-AFC0-98DEF38CC44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2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4FA1-62CB-5B43-B58C-B73BF1A6DE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6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Immagin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Immagin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Immagin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Immagin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Immagine 12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8280" y="1604520"/>
            <a:ext cx="49867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6381360"/>
            <a:ext cx="9142920" cy="358920"/>
          </a:xfrm>
          <a:prstGeom prst="rect">
            <a:avLst/>
          </a:prstGeom>
          <a:solidFill>
            <a:srgbClr val="C32128"/>
          </a:solidFill>
          <a:ln w="25560">
            <a:noFill/>
          </a:ln>
        </p:spPr>
      </p:sp>
      <p:pic>
        <p:nvPicPr>
          <p:cNvPr id="7" name="Kép 7"/>
          <p:cNvPicPr/>
          <p:nvPr/>
        </p:nvPicPr>
        <p:blipFill>
          <a:blip r:embed="rId14"/>
          <a:stretch>
            <a:fillRect/>
          </a:stretch>
        </p:blipFill>
        <p:spPr>
          <a:xfrm>
            <a:off x="467640" y="332640"/>
            <a:ext cx="967320" cy="682920"/>
          </a:xfrm>
          <a:prstGeom prst="rect">
            <a:avLst/>
          </a:prstGeom>
          <a:ln>
            <a:noFill/>
          </a:ln>
        </p:spPr>
      </p:pic>
      <p:pic>
        <p:nvPicPr>
          <p:cNvPr id="2" name="Kép 6"/>
          <p:cNvPicPr/>
          <p:nvPr/>
        </p:nvPicPr>
        <p:blipFill>
          <a:blip r:embed="rId15"/>
          <a:stretch>
            <a:fillRect/>
          </a:stretch>
        </p:blipFill>
        <p:spPr>
          <a:xfrm rot="10800000">
            <a:off x="7957440" y="332640"/>
            <a:ext cx="718920" cy="47556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3996000" y="345600"/>
            <a:ext cx="3887280" cy="63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i="1">
                <a:solidFill>
                  <a:srgbClr val="808080"/>
                </a:solidFill>
                <a:latin typeface="Calibri"/>
              </a:rPr>
              <a:t>Astronomy ESFRI &amp; Research Infrastructure Cluster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i="1">
                <a:solidFill>
                  <a:srgbClr val="808080"/>
                </a:solidFill>
                <a:latin typeface="Calibri"/>
              </a:rPr>
              <a:t> ASTERICS - 653477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6381360"/>
            <a:ext cx="9142920" cy="358920"/>
          </a:xfrm>
          <a:prstGeom prst="rect">
            <a:avLst/>
          </a:prstGeom>
          <a:solidFill>
            <a:srgbClr val="C32128"/>
          </a:solidFill>
          <a:ln w="25560">
            <a:noFill/>
          </a:ln>
        </p:spPr>
      </p:sp>
      <p:pic>
        <p:nvPicPr>
          <p:cNvPr id="41" name="Kép 7"/>
          <p:cNvPicPr/>
          <p:nvPr/>
        </p:nvPicPr>
        <p:blipFill>
          <a:blip r:embed="rId14"/>
          <a:stretch>
            <a:fillRect/>
          </a:stretch>
        </p:blipFill>
        <p:spPr>
          <a:xfrm>
            <a:off x="467640" y="332640"/>
            <a:ext cx="967320" cy="682920"/>
          </a:xfrm>
          <a:prstGeom prst="rect">
            <a:avLst/>
          </a:prstGeom>
          <a:ln>
            <a:noFill/>
          </a:ln>
        </p:spPr>
      </p:pic>
      <p:pic>
        <p:nvPicPr>
          <p:cNvPr id="42" name="Kép 6"/>
          <p:cNvPicPr/>
          <p:nvPr/>
        </p:nvPicPr>
        <p:blipFill>
          <a:blip r:embed="rId15"/>
          <a:stretch>
            <a:fillRect/>
          </a:stretch>
        </p:blipFill>
        <p:spPr>
          <a:xfrm rot="10800000">
            <a:off x="7957440" y="332640"/>
            <a:ext cx="718920" cy="47556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3996000" y="345600"/>
            <a:ext cx="3887280" cy="63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i="1">
                <a:solidFill>
                  <a:srgbClr val="808080"/>
                </a:solidFill>
                <a:latin typeface="Calibri"/>
              </a:rPr>
              <a:t>Astronomy ESFRI &amp; Research Infrastructure Cluster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i="1">
                <a:solidFill>
                  <a:srgbClr val="808080"/>
                </a:solidFill>
                <a:latin typeface="Calibri"/>
              </a:rPr>
              <a:t> ASTERICS - 653477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6381360"/>
            <a:ext cx="9142920" cy="358920"/>
          </a:xfrm>
          <a:prstGeom prst="rect">
            <a:avLst/>
          </a:prstGeom>
          <a:solidFill>
            <a:srgbClr val="C32128"/>
          </a:solidFill>
          <a:ln w="25560">
            <a:noFill/>
          </a:ln>
        </p:spPr>
      </p:sp>
      <p:pic>
        <p:nvPicPr>
          <p:cNvPr id="81" name="Kép 7"/>
          <p:cNvPicPr/>
          <p:nvPr/>
        </p:nvPicPr>
        <p:blipFill>
          <a:blip r:embed="rId14"/>
          <a:stretch>
            <a:fillRect/>
          </a:stretch>
        </p:blipFill>
        <p:spPr>
          <a:xfrm>
            <a:off x="467640" y="332640"/>
            <a:ext cx="967320" cy="682920"/>
          </a:xfrm>
          <a:prstGeom prst="rect">
            <a:avLst/>
          </a:prstGeom>
          <a:ln>
            <a:noFill/>
          </a:ln>
        </p:spPr>
      </p:pic>
      <p:pic>
        <p:nvPicPr>
          <p:cNvPr id="82" name="Kép 6"/>
          <p:cNvPicPr/>
          <p:nvPr/>
        </p:nvPicPr>
        <p:blipFill>
          <a:blip r:embed="rId15"/>
          <a:stretch>
            <a:fillRect/>
          </a:stretch>
        </p:blipFill>
        <p:spPr>
          <a:xfrm rot="10800000">
            <a:off x="7957440" y="332640"/>
            <a:ext cx="718920" cy="47556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3996000" y="345600"/>
            <a:ext cx="3887280" cy="63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i="1">
                <a:solidFill>
                  <a:srgbClr val="808080"/>
                </a:solidFill>
                <a:latin typeface="Calibri"/>
              </a:rPr>
              <a:t>Astronomy ESFRI &amp; Research Infrastructure Cluster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i="1">
                <a:solidFill>
                  <a:srgbClr val="808080"/>
                </a:solidFill>
                <a:latin typeface="Calibri"/>
              </a:rPr>
              <a:t> ASTERICS - 653477</a:t>
            </a:r>
            <a:endParaRPr/>
          </a:p>
        </p:txBody>
      </p:sp>
      <p:sp>
        <p:nvSpPr>
          <p:cNvPr id="84" name="Line 3"/>
          <p:cNvSpPr/>
          <p:nvPr/>
        </p:nvSpPr>
        <p:spPr>
          <a:xfrm flipV="1">
            <a:off x="0" y="2900160"/>
            <a:ext cx="1157040" cy="1320480"/>
          </a:xfrm>
          <a:prstGeom prst="line">
            <a:avLst/>
          </a:prstGeom>
          <a:ln w="12600">
            <a:solidFill>
              <a:srgbClr val="0ABEF0"/>
            </a:solidFill>
            <a:miter/>
          </a:ln>
        </p:spPr>
      </p:sp>
      <p:sp>
        <p:nvSpPr>
          <p:cNvPr id="85" name="Line 4"/>
          <p:cNvSpPr/>
          <p:nvPr/>
        </p:nvSpPr>
        <p:spPr>
          <a:xfrm flipV="1">
            <a:off x="3276000" y="0"/>
            <a:ext cx="415440" cy="513000"/>
          </a:xfrm>
          <a:prstGeom prst="line">
            <a:avLst/>
          </a:prstGeom>
          <a:ln w="12600">
            <a:solidFill>
              <a:srgbClr val="0ABEF0"/>
            </a:solidFill>
            <a:miter/>
          </a:ln>
        </p:spPr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terics2020.eu/dokuwiki/doku.php?id=open:wp3:d-ana_software_repositor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C32128"/>
                </a:solidFill>
                <a:latin typeface="Century Gothic"/>
              </a:rPr>
              <a:t>OBELICS Task 3.4.2</a:t>
            </a:r>
            <a:endParaRPr dirty="0"/>
          </a:p>
        </p:txBody>
      </p:sp>
      <p:sp>
        <p:nvSpPr>
          <p:cNvPr id="128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14-16 Sep 2016</a:t>
            </a:r>
            <a:endParaRPr dirty="0"/>
          </a:p>
        </p:txBody>
      </p:sp>
      <p:sp>
        <p:nvSpPr>
          <p:cNvPr id="129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OBELICS meeting / Madrid</a:t>
            </a:r>
            <a:endParaRPr dirty="0"/>
          </a:p>
        </p:txBody>
      </p:sp>
      <p:sp>
        <p:nvSpPr>
          <p:cNvPr id="130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E1BF8F8-3BCE-4DD3-82DC-808FD9887C56}" type="slidenum">
              <a:rPr lang="en-US" sz="1200">
                <a:solidFill>
                  <a:srgbClr val="FFFFFF"/>
                </a:solidFill>
                <a:latin typeface="Calibri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2"/>
          <p:cNvSpPr/>
          <p:nvPr/>
        </p:nvSpPr>
        <p:spPr>
          <a:xfrm>
            <a:off x="457200" y="1845708"/>
            <a:ext cx="8245440" cy="444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DEB3D"/>
                </a:solidFill>
                <a:latin typeface="Calibri"/>
              </a:rPr>
              <a:t>IVOA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2002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F.Pasian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G.Taffoni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M.Molinaro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endParaRPr sz="1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2012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A.Costa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9966"/>
                </a:solidFill>
                <a:latin typeface="Calibri"/>
              </a:rPr>
              <a:t>SKA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2013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C.Knapic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5000B"/>
                </a:solidFill>
                <a:latin typeface="Calibri"/>
              </a:rPr>
              <a:t>Euclid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2007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F.Pasian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M.Frailis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CCC00"/>
                </a:solidFill>
                <a:latin typeface="Calibri"/>
              </a:rPr>
              <a:t>IA2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2008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C.Knapic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M.Molinaro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A.Bignamini</a:t>
            </a:r>
            <a:endParaRPr lang="en-US" sz="1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29FCF"/>
                </a:solidFill>
                <a:latin typeface="Calibri"/>
              </a:rPr>
              <a:t>EGI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A&amp;A 2003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G.Taffoni</a:t>
            </a:r>
            <a:endParaRPr lang="en-US" sz="1400" dirty="0" smtClean="0"/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  <a:latin typeface="Calibri"/>
              </a:rPr>
              <a:t>SciBus</a:t>
            </a:r>
            <a:r>
              <a:rPr lang="en-US" sz="24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2011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A.Costa</a:t>
            </a:r>
            <a:endParaRPr lang="en-US" sz="2400" b="1" dirty="0" smtClean="0">
              <a:solidFill>
                <a:srgbClr val="33A3A3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33A3A3"/>
                </a:solidFill>
                <a:latin typeface="Calibri"/>
              </a:rPr>
              <a:t>Erflow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2013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A.Costa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G.Taffoni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endParaRPr sz="2400" dirty="0" smtClean="0"/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9966CC"/>
                </a:solidFill>
                <a:latin typeface="Calibri"/>
              </a:rPr>
              <a:t>StarNET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2013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A.Costa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G.Taffoni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C.Knapic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Indigo-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DataCloud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2015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C.Knapic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A.Bignamini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endParaRPr sz="1400" dirty="0" smtClean="0"/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AARC2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 2016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A.Costa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C.Knapic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)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4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INAF Team - OBELICS meeting / Rome</a:t>
            </a:r>
            <a:endParaRPr/>
          </a:p>
        </p:txBody>
      </p:sp>
      <p:sp>
        <p:nvSpPr>
          <p:cNvPr id="145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19D7346-528B-43BC-BC67-2271D286DCEF}" type="slidenum">
              <a:rPr lang="en-US" sz="1200">
                <a:solidFill>
                  <a:srgbClr val="FFFFFF"/>
                </a:solidFill>
                <a:latin typeface="Calibri"/>
              </a:rPr>
              <a:t>10</a:t>
            </a:fld>
            <a:endParaRPr/>
          </a:p>
        </p:txBody>
      </p:sp>
      <p:sp>
        <p:nvSpPr>
          <p:cNvPr id="6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C32128"/>
                </a:solidFill>
                <a:latin typeface="Century Gothic"/>
              </a:rPr>
              <a:t>Background/Collaborations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2514609"/>
            <a:ext cx="7739735" cy="2847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ACTOR Definition</a:t>
            </a:r>
          </a:p>
          <a:p>
            <a:endParaRPr lang="en-GB" dirty="0" smtClean="0"/>
          </a:p>
          <a:p>
            <a:pPr lvl="1"/>
            <a:r>
              <a:rPr lang="en-GB" sz="2100" dirty="0"/>
              <a:t>Human </a:t>
            </a:r>
          </a:p>
          <a:p>
            <a:pPr lvl="2"/>
            <a:r>
              <a:rPr lang="en-GB" sz="2100" dirty="0"/>
              <a:t>NAME, ROLE, </a:t>
            </a:r>
            <a:r>
              <a:rPr lang="en-GB" sz="2100" dirty="0" smtClean="0"/>
              <a:t>DESCRIPTION</a:t>
            </a:r>
          </a:p>
          <a:p>
            <a:pPr lvl="2"/>
            <a:endParaRPr lang="en-GB" sz="2100" dirty="0"/>
          </a:p>
          <a:p>
            <a:pPr lvl="1"/>
            <a:r>
              <a:rPr lang="en-GB" sz="2100" dirty="0"/>
              <a:t>System</a:t>
            </a:r>
          </a:p>
          <a:p>
            <a:pPr lvl="2"/>
            <a:r>
              <a:rPr lang="en-GB" sz="2100" dirty="0"/>
              <a:t>NAME, DESCRIPTION, Sub-System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72241" y="2804567"/>
            <a:ext cx="904460" cy="20644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Observer</a:t>
            </a:r>
          </a:p>
        </p:txBody>
      </p:sp>
      <p:sp>
        <p:nvSpPr>
          <p:cNvPr id="7" name="Ovale 6"/>
          <p:cNvSpPr/>
          <p:nvPr/>
        </p:nvSpPr>
        <p:spPr>
          <a:xfrm>
            <a:off x="4735561" y="4186255"/>
            <a:ext cx="1053548" cy="477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PHS</a:t>
            </a:r>
            <a:endParaRPr lang="en-GB" sz="1350" dirty="0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22" y="3064045"/>
            <a:ext cx="1908154" cy="133340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262336" y="2222477"/>
            <a:ext cx="904460" cy="36682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Guest </a:t>
            </a:r>
            <a:r>
              <a:rPr lang="it-IT" sz="1350" dirty="0" err="1">
                <a:solidFill>
                  <a:schemeClr val="tx1"/>
                </a:solidFill>
              </a:rPr>
              <a:t>Observer</a:t>
            </a:r>
            <a:endParaRPr lang="en-GB" sz="1350" dirty="0"/>
          </a:p>
        </p:txBody>
      </p:sp>
      <p:sp>
        <p:nvSpPr>
          <p:cNvPr id="17" name="Rettangolo 16"/>
          <p:cNvSpPr/>
          <p:nvPr/>
        </p:nvSpPr>
        <p:spPr>
          <a:xfrm>
            <a:off x="4586606" y="3158289"/>
            <a:ext cx="904460" cy="50602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>
                <a:solidFill>
                  <a:schemeClr val="tx1"/>
                </a:solidFill>
              </a:rPr>
              <a:t>Archive User</a:t>
            </a:r>
            <a:endParaRPr lang="en-GB" sz="1350" dirty="0"/>
          </a:p>
        </p:txBody>
      </p:sp>
      <p:sp>
        <p:nvSpPr>
          <p:cNvPr id="18" name="Rettangolo 17"/>
          <p:cNvSpPr/>
          <p:nvPr/>
        </p:nvSpPr>
        <p:spPr>
          <a:xfrm>
            <a:off x="6244453" y="2514609"/>
            <a:ext cx="1015472" cy="50602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 err="1">
                <a:solidFill>
                  <a:schemeClr val="tx1"/>
                </a:solidFill>
              </a:rPr>
              <a:t>Principal</a:t>
            </a:r>
            <a:r>
              <a:rPr lang="it-IT" sz="1350" dirty="0">
                <a:solidFill>
                  <a:schemeClr val="tx1"/>
                </a:solidFill>
              </a:rPr>
              <a:t> Investigator</a:t>
            </a:r>
            <a:endParaRPr lang="en-GB" sz="1350" dirty="0"/>
          </a:p>
        </p:txBody>
      </p:sp>
      <p:sp>
        <p:nvSpPr>
          <p:cNvPr id="19" name="Ovale 18"/>
          <p:cNvSpPr/>
          <p:nvPr/>
        </p:nvSpPr>
        <p:spPr>
          <a:xfrm>
            <a:off x="5883531" y="4596887"/>
            <a:ext cx="1053548" cy="477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DPS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6675993" y="4157654"/>
            <a:ext cx="1053548" cy="477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>
                <a:solidFill>
                  <a:schemeClr val="tx1"/>
                </a:solidFill>
              </a:rPr>
              <a:t>DDS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7562877" y="5199288"/>
            <a:ext cx="1053548" cy="477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AS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7712799" y="4511011"/>
            <a:ext cx="1053548" cy="477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RTA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9952511">
            <a:off x="6681079" y="3250608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etc</a:t>
            </a:r>
            <a:r>
              <a:rPr lang="is-IS" sz="2400" dirty="0"/>
              <a:t>…...</a:t>
            </a:r>
            <a:endParaRPr lang="en-GB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8735" y="1181528"/>
            <a:ext cx="836799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CTA A&amp;A Use Case Collection</a:t>
            </a:r>
          </a:p>
        </p:txBody>
      </p:sp>
    </p:spTree>
    <p:extLst>
      <p:ext uri="{BB962C8B-B14F-4D97-AF65-F5344CB8AC3E}">
        <p14:creationId xmlns:p14="http://schemas.microsoft.com/office/powerpoint/2010/main" val="18933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080" y="960810"/>
            <a:ext cx="8686439" cy="114516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CTA A&amp;A </a:t>
            </a:r>
            <a:r>
              <a:rPr lang="en-GB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Use </a:t>
            </a:r>
            <a:r>
              <a:rPr lang="en-GB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Case C</a:t>
            </a:r>
            <a:r>
              <a:rPr lang="en-GB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ollection</a:t>
            </a:r>
            <a:endParaRPr lang="en-GB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65843" y="2606302"/>
            <a:ext cx="8546836" cy="337871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Use </a:t>
            </a:r>
            <a:r>
              <a:rPr lang="en-GB" b="1" dirty="0"/>
              <a:t>Case Collection </a:t>
            </a:r>
            <a:r>
              <a:rPr lang="en-GB" b="1" dirty="0" smtClean="0"/>
              <a:t> identified as:</a:t>
            </a:r>
          </a:p>
          <a:p>
            <a:r>
              <a:rPr lang="en-GB" b="1" dirty="0" smtClean="0"/>
              <a:t>Constraints</a:t>
            </a:r>
            <a:r>
              <a:rPr lang="en-GB" dirty="0" smtClean="0"/>
              <a:t> </a:t>
            </a:r>
            <a:r>
              <a:rPr lang="en-GB" dirty="0"/>
              <a:t>on </a:t>
            </a:r>
            <a:r>
              <a:rPr lang="en-GB" dirty="0" smtClean="0"/>
              <a:t>a system solution</a:t>
            </a:r>
          </a:p>
          <a:p>
            <a:r>
              <a:rPr lang="en-GB" dirty="0"/>
              <a:t>R</a:t>
            </a:r>
            <a:r>
              <a:rPr lang="en-GB" dirty="0" smtClean="0"/>
              <a:t>epresentative set </a:t>
            </a:r>
            <a:r>
              <a:rPr lang="en-GB" dirty="0"/>
              <a:t>of activity </a:t>
            </a:r>
            <a:r>
              <a:rPr lang="en-GB" dirty="0" smtClean="0"/>
              <a:t>sequences corresponding to constraints and </a:t>
            </a:r>
            <a:r>
              <a:rPr lang="en-GB" b="1" dirty="0" smtClean="0"/>
              <a:t>Scenarios</a:t>
            </a:r>
            <a:endParaRPr lang="en-GB" dirty="0" smtClean="0"/>
          </a:p>
          <a:p>
            <a:endParaRPr lang="en-GB" dirty="0" smtClean="0"/>
          </a:p>
          <a:p>
            <a:pPr lvl="1">
              <a:lnSpc>
                <a:spcPct val="140000"/>
              </a:lnSpc>
            </a:pPr>
            <a:r>
              <a:rPr lang="en-GB" dirty="0" smtClean="0"/>
              <a:t>use cases are are </a:t>
            </a:r>
            <a:r>
              <a:rPr lang="en-GB" dirty="0"/>
              <a:t>used to </a:t>
            </a:r>
            <a:r>
              <a:rPr lang="en-GB" dirty="0" smtClean="0"/>
              <a:t>analyse </a:t>
            </a:r>
            <a:r>
              <a:rPr lang="en-GB" dirty="0"/>
              <a:t>the operation of the system in its intended environment in order </a:t>
            </a:r>
            <a:r>
              <a:rPr lang="en-GB" dirty="0" smtClean="0"/>
              <a:t>to identify requirements </a:t>
            </a:r>
            <a:r>
              <a:rPr lang="en-GB" dirty="0"/>
              <a:t>that may not have been </a:t>
            </a:r>
            <a:r>
              <a:rPr lang="en-GB" dirty="0" smtClean="0"/>
              <a:t> yet formally specified.</a:t>
            </a:r>
            <a:endParaRPr lang="en-GB" b="1" dirty="0" smtClean="0"/>
          </a:p>
          <a:p>
            <a:pPr marL="0" indent="0">
              <a:buNone/>
            </a:pPr>
            <a:r>
              <a:rPr lang="en-GB" sz="2100" b="1" dirty="0"/>
              <a:t>	</a:t>
            </a:r>
            <a:r>
              <a:rPr lang="en-GB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0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178" y="1456639"/>
            <a:ext cx="8192621" cy="48875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CTA A&amp;A Use Case Collection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8590" y="2711530"/>
            <a:ext cx="7886700" cy="350101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Authenticate</a:t>
            </a:r>
            <a:r>
              <a:rPr lang="it-IT" dirty="0"/>
              <a:t> an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registered</a:t>
            </a:r>
            <a:r>
              <a:rPr lang="it-IT" dirty="0"/>
              <a:t> CTA </a:t>
            </a:r>
            <a:r>
              <a:rPr lang="it-IT" dirty="0" err="1"/>
              <a:t>Consortium</a:t>
            </a:r>
            <a:r>
              <a:rPr lang="it-IT" dirty="0"/>
              <a:t> </a:t>
            </a:r>
            <a:r>
              <a:rPr lang="it-IT" dirty="0" err="1" smtClean="0"/>
              <a:t>user</a:t>
            </a:r>
            <a:endParaRPr lang="it-IT" dirty="0" smtClean="0"/>
          </a:p>
          <a:p>
            <a:r>
              <a:rPr lang="en-GB" dirty="0" smtClean="0"/>
              <a:t>Authenticate </a:t>
            </a:r>
            <a:r>
              <a:rPr lang="en-GB" dirty="0"/>
              <a:t>a user based on his institute/laboratory </a:t>
            </a:r>
            <a:r>
              <a:rPr lang="en-GB" dirty="0" smtClean="0"/>
              <a:t>account</a:t>
            </a:r>
          </a:p>
          <a:p>
            <a:r>
              <a:rPr lang="en-GB" dirty="0"/>
              <a:t>Lost password </a:t>
            </a:r>
            <a:r>
              <a:rPr lang="en-GB" dirty="0" smtClean="0"/>
              <a:t>management</a:t>
            </a:r>
          </a:p>
          <a:p>
            <a:pPr lvl="1"/>
            <a:r>
              <a:rPr lang="en-GB" dirty="0"/>
              <a:t>User with a local A&amp;A login/password must be able to ask for a new password in case of lost password</a:t>
            </a:r>
            <a:endParaRPr lang="en-GB" dirty="0" smtClean="0"/>
          </a:p>
          <a:p>
            <a:r>
              <a:rPr lang="en-GB" dirty="0"/>
              <a:t>Group </a:t>
            </a:r>
            <a:r>
              <a:rPr lang="en-GB" dirty="0" smtClean="0"/>
              <a:t>creation</a:t>
            </a:r>
          </a:p>
          <a:p>
            <a:pPr lvl="1"/>
            <a:r>
              <a:rPr lang="en-GB" sz="2300" dirty="0"/>
              <a:t>A&amp;A Administrator or DATA Applications must be able to create a group, associate roles and define group owner(s) (ex : </a:t>
            </a:r>
            <a:r>
              <a:rPr lang="en-GB" sz="2300" b="1" dirty="0" err="1"/>
              <a:t>ProposalId</a:t>
            </a:r>
            <a:r>
              <a:rPr lang="en-GB" sz="2300" dirty="0"/>
              <a:t> group -&gt; data access right)</a:t>
            </a:r>
          </a:p>
          <a:p>
            <a:r>
              <a:rPr lang="en-GB" dirty="0"/>
              <a:t>Group </a:t>
            </a:r>
            <a:r>
              <a:rPr lang="en-GB" dirty="0" smtClean="0"/>
              <a:t>management</a:t>
            </a:r>
          </a:p>
          <a:p>
            <a:pPr lvl="1"/>
            <a:r>
              <a:rPr lang="en-GB" sz="2600" dirty="0"/>
              <a:t>A group owner is able to manage his group from a central A&amp;A management system or from specific DATA applications integrated or not in the Gateway: </a:t>
            </a:r>
            <a:r>
              <a:rPr lang="en-GB" sz="2600" b="1" dirty="0"/>
              <a:t>invite users, remove users, account expiration date</a:t>
            </a:r>
            <a:r>
              <a:rPr lang="en-GB" sz="2600" dirty="0"/>
              <a:t>s,... </a:t>
            </a:r>
            <a:endParaRPr lang="en-GB" sz="2600" dirty="0" smtClean="0"/>
          </a:p>
          <a:p>
            <a:endParaRPr lang="en-GB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43210" y="227989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Some of the defined </a:t>
            </a:r>
            <a:r>
              <a:rPr lang="en-GB" b="1" dirty="0"/>
              <a:t>Use</a:t>
            </a:r>
            <a:r>
              <a:rPr lang="en-GB" sz="1500" b="1" dirty="0"/>
              <a:t> Cases  </a:t>
            </a:r>
          </a:p>
        </p:txBody>
      </p:sp>
    </p:spTree>
    <p:extLst>
      <p:ext uri="{BB962C8B-B14F-4D97-AF65-F5344CB8AC3E}">
        <p14:creationId xmlns:p14="http://schemas.microsoft.com/office/powerpoint/2010/main" val="103680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647" y="1178234"/>
            <a:ext cx="8229240" cy="114516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CTA A&amp;A User Requirement Specification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35650" y="2323394"/>
            <a:ext cx="8352742" cy="40774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User Requirement are grouped in the following Classes: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Authentication Capabilities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Authorization Capabilities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Management Capabilities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Availability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Performance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Security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b="1" dirty="0"/>
              <a:t>Portability</a:t>
            </a:r>
          </a:p>
        </p:txBody>
      </p:sp>
    </p:spTree>
    <p:extLst>
      <p:ext uri="{BB962C8B-B14F-4D97-AF65-F5344CB8AC3E}">
        <p14:creationId xmlns:p14="http://schemas.microsoft.com/office/powerpoint/2010/main" val="58355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457200" y="2023620"/>
            <a:ext cx="8229240" cy="3977280"/>
          </a:xfrm>
        </p:spPr>
        <p:txBody>
          <a:bodyPr/>
          <a:lstStyle/>
          <a:p>
            <a:pPr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Case: Enterprise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zones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buildings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etc..) ;</a:t>
            </a:r>
          </a:p>
          <a:p>
            <a:pPr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under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status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SAML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authentication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plus use of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management;</a:t>
            </a:r>
          </a:p>
          <a:p>
            <a:pPr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federations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EduGain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precursors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 INAF/IA2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 IRA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ustomShape 1"/>
          <p:cNvSpPr/>
          <p:nvPr/>
        </p:nvSpPr>
        <p:spPr>
          <a:xfrm>
            <a:off x="0" y="1052640"/>
            <a:ext cx="914400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SKA </a:t>
            </a:r>
            <a:r>
              <a:rPr lang="it-IT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A&amp;A Use </a:t>
            </a:r>
            <a:r>
              <a:rPr lang="it-IT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Cases + </a:t>
            </a:r>
            <a:r>
              <a:rPr lang="it-IT" sz="4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Requirements</a:t>
            </a:r>
            <a:endParaRPr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2937" y="2000451"/>
            <a:ext cx="4930923" cy="4385213"/>
          </a:xfrm>
        </p:spPr>
        <p:txBody>
          <a:bodyPr/>
          <a:lstStyle/>
          <a:p>
            <a:pPr lvl="1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Authentication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OpGoogle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X509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</a:pPr>
            <a:r>
              <a:rPr lang="it-IT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enID</a:t>
            </a: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</a:p>
          <a:p>
            <a:pPr lvl="1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with VO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directives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A&amp;A</a:t>
            </a: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VOSpace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Core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</a:pP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D3.2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released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hangingPunct="0">
              <a:spcBef>
                <a:spcPts val="0"/>
              </a:spcBef>
              <a:spcAft>
                <a:spcPts val="1285"/>
              </a:spcAft>
              <a:buNone/>
            </a:pPr>
            <a:endParaRPr lang="it-IT" sz="2903" dirty="0">
              <a:latin typeface="Liberation Sans" pitchFamily="18"/>
            </a:endParaRPr>
          </a:p>
          <a:p>
            <a:pPr lvl="1" hangingPunct="0">
              <a:spcBef>
                <a:spcPts val="0"/>
              </a:spcBef>
              <a:spcAft>
                <a:spcPts val="1285"/>
              </a:spcAft>
              <a:buNone/>
            </a:pPr>
            <a:endParaRPr lang="it-IT" sz="2903" dirty="0">
              <a:latin typeface="Liberation Sans" pitchFamily="18"/>
            </a:endParaRPr>
          </a:p>
          <a:p>
            <a:pPr lvl="1" hangingPunct="0">
              <a:spcBef>
                <a:spcPts val="0"/>
              </a:spcBef>
              <a:spcAft>
                <a:spcPts val="1285"/>
              </a:spcAft>
              <a:buNone/>
            </a:pPr>
            <a:endParaRPr lang="it-IT" sz="2903" dirty="0">
              <a:latin typeface="Liberation Sans" pitchFamily="1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76700" y="2094848"/>
            <a:ext cx="5010149" cy="8039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800100" lvl="1" indent="-342900" hangingPunct="0">
              <a:spcAft>
                <a:spcPts val="1029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Investigation</a:t>
            </a:r>
            <a:r>
              <a:rPr lang="it-IT" sz="2000" dirty="0" smtClean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 of </a:t>
            </a:r>
            <a:r>
              <a:rPr lang="it-IT" sz="2000" dirty="0" err="1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existing</a:t>
            </a:r>
            <a:r>
              <a:rPr lang="it-IT" sz="2000" dirty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 A&amp;A </a:t>
            </a:r>
            <a:r>
              <a:rPr lang="it-IT" sz="2000" dirty="0" err="1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systems</a:t>
            </a:r>
            <a:r>
              <a:rPr lang="it-IT" sz="2000" dirty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.</a:t>
            </a:r>
          </a:p>
          <a:p>
            <a:pPr marL="800100" lvl="1" indent="-342900" hangingPunct="0">
              <a:spcAft>
                <a:spcPts val="1029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2000" dirty="0" err="1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Specifically</a:t>
            </a:r>
            <a:r>
              <a:rPr lang="it-IT" sz="2000" dirty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evaluated</a:t>
            </a:r>
            <a:r>
              <a:rPr lang="it-IT" sz="2000" dirty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technologies</a:t>
            </a:r>
            <a:r>
              <a:rPr lang="it-IT" sz="2000" dirty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 (</a:t>
            </a:r>
            <a:r>
              <a:rPr lang="it-IT" sz="2000" dirty="0" err="1" smtClean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not</a:t>
            </a:r>
            <a:r>
              <a:rPr lang="it-IT" sz="2000" dirty="0" smtClean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tools</a:t>
            </a:r>
            <a:r>
              <a:rPr lang="it-IT" sz="2000" dirty="0">
                <a:latin typeface="Calibri" panose="020F0502020204030204" pitchFamily="34" charset="0"/>
                <a:ea typeface="WenQuanYi Zen Hei Sharp" pitchFamily="2"/>
                <a:cs typeface="Calibri" panose="020F0502020204030204" pitchFamily="34" charset="0"/>
              </a:rPr>
              <a:t>!)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57547" y="3372051"/>
            <a:ext cx="2380413" cy="1072258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it-IT" sz="1814" dirty="0" err="1">
                <a:latin typeface="Liberation Sans" pitchFamily="18"/>
                <a:ea typeface="WenQuanYi Zen Hei Sharp" pitchFamily="2"/>
                <a:cs typeface="Lohit Devanagari" pitchFamily="2"/>
              </a:rPr>
              <a:t>Authorization</a:t>
            </a:r>
            <a:r>
              <a:rPr lang="it-IT" sz="1814" dirty="0">
                <a:latin typeface="Liberation Sans" pitchFamily="18"/>
                <a:ea typeface="WenQuanYi Zen Hei Sharp" pitchFamily="2"/>
                <a:cs typeface="Lohit Devanagari" pitchFamily="2"/>
              </a:rPr>
              <a:t> (</a:t>
            </a:r>
            <a:r>
              <a:rPr lang="it-IT" sz="1814" dirty="0" err="1">
                <a:latin typeface="Liberation Sans" pitchFamily="18"/>
                <a:ea typeface="WenQuanYi Zen Hei Sharp" pitchFamily="2"/>
                <a:cs typeface="Lohit Devanagari" pitchFamily="2"/>
              </a:rPr>
              <a:t>internal</a:t>
            </a:r>
            <a:r>
              <a:rPr lang="it-IT" sz="1814" dirty="0">
                <a:latin typeface="Liberation Sans" pitchFamily="18"/>
                <a:ea typeface="WenQuanYi Zen Hei Sharp" pitchFamily="2"/>
                <a:cs typeface="Lohit Devanagari" pitchFamily="2"/>
              </a:rPr>
              <a:t>)</a:t>
            </a:r>
          </a:p>
          <a:p>
            <a:pPr marL="285750" lvl="2" indent="-285750" hangingPunct="0">
              <a:buSzPct val="45000"/>
              <a:buFont typeface="Arial" panose="020B0604020202020204" pitchFamily="34" charset="0"/>
              <a:buChar char="•"/>
            </a:pPr>
            <a:r>
              <a:rPr lang="it-IT" sz="1633" dirty="0" err="1">
                <a:latin typeface="Liberation Sans" pitchFamily="18"/>
                <a:ea typeface="WenQuanYi Zen Hei Sharp" pitchFamily="2"/>
                <a:cs typeface="Lohit Devanagari" pitchFamily="2"/>
              </a:rPr>
              <a:t>Grouper</a:t>
            </a:r>
            <a:endParaRPr lang="it-IT" sz="1633" dirty="0">
              <a:latin typeface="Liberation Sans" pitchFamily="18"/>
              <a:ea typeface="WenQuanYi Zen Hei Sharp" pitchFamily="2"/>
              <a:cs typeface="Lohit Devanagari" pitchFamily="2"/>
            </a:endParaRPr>
          </a:p>
          <a:p>
            <a:pPr marL="285750" lvl="2" indent="-285750" hangingPunct="0">
              <a:buSzPct val="45000"/>
              <a:buFont typeface="Arial" panose="020B0604020202020204" pitchFamily="34" charset="0"/>
              <a:buChar char="•"/>
            </a:pP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GMS</a:t>
            </a:r>
          </a:p>
          <a:p>
            <a:pPr marL="285750" lvl="2" indent="-285750" hangingPunct="0">
              <a:buSzPct val="45000"/>
              <a:buFont typeface="Arial" panose="020B0604020202020204" pitchFamily="34" charset="0"/>
              <a:buChar char="•"/>
            </a:pP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Custom DB (</a:t>
            </a:r>
            <a:r>
              <a:rPr lang="it-IT" sz="1633" dirty="0" err="1">
                <a:latin typeface="Liberation Sans" pitchFamily="18"/>
                <a:ea typeface="WenQuanYi Zen Hei Sharp" pitchFamily="2"/>
                <a:cs typeface="Lohit Devanagari" pitchFamily="2"/>
              </a:rPr>
              <a:t>MySQL</a:t>
            </a: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)</a:t>
            </a:r>
          </a:p>
        </p:txBody>
      </p:sp>
      <p:sp>
        <p:nvSpPr>
          <p:cNvPr id="8" name="CustomShape 1"/>
          <p:cNvSpPr/>
          <p:nvPr/>
        </p:nvSpPr>
        <p:spPr>
          <a:xfrm>
            <a:off x="0" y="1052640"/>
            <a:ext cx="914400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Investigated</a:t>
            </a:r>
            <a:r>
              <a:rPr lang="it-IT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Technologies</a:t>
            </a:r>
            <a:endParaRPr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0541" y="725951"/>
            <a:ext cx="5459506" cy="11451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CTA </a:t>
            </a:r>
            <a:r>
              <a:rPr lang="en-GB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AAI Prototype</a:t>
            </a:r>
            <a:endParaRPr lang="it-IT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86" y="1537855"/>
            <a:ext cx="5717346" cy="48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86603" y="807839"/>
            <a:ext cx="9662615" cy="11451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CTA Workflow Management System Prototype</a:t>
            </a:r>
            <a:endParaRPr lang="it-IT" dirty="0">
              <a:solidFill>
                <a:srgbClr val="C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2" descr="chermata 2015-12-18 alle 17.05.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7"/>
          <a:stretch/>
        </p:blipFill>
        <p:spPr bwMode="auto">
          <a:xfrm>
            <a:off x="108261" y="1835823"/>
            <a:ext cx="3835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99" y="1835823"/>
            <a:ext cx="5163671" cy="43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8515350" cy="32635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Duration: 24 MM starting in 2017</a:t>
            </a:r>
          </a:p>
          <a:p>
            <a:r>
              <a:rPr lang="en-GB" dirty="0" smtClean="0"/>
              <a:t>Project coordinator – GÉANT</a:t>
            </a:r>
          </a:p>
          <a:p>
            <a:r>
              <a:rPr lang="en-GB" dirty="0" smtClean="0"/>
              <a:t>Partners – 26 which cover e-Infrastructures, research infrastructures, libraries, NRENs and SMEs.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RI: </a:t>
            </a:r>
            <a:r>
              <a:rPr lang="en-GB" b="1" dirty="0" smtClean="0"/>
              <a:t>ELIXIR, BBMRI-ERIC, DARIAH</a:t>
            </a:r>
            <a:r>
              <a:rPr lang="is-IS" dirty="0" smtClean="0"/>
              <a:t>….</a:t>
            </a:r>
          </a:p>
          <a:p>
            <a:r>
              <a:rPr lang="is-IS" dirty="0" smtClean="0"/>
              <a:t>e-infra: </a:t>
            </a:r>
            <a:r>
              <a:rPr lang="en-GB" b="1" dirty="0"/>
              <a:t>GEANT, EGI, PRACE and </a:t>
            </a:r>
            <a:r>
              <a:rPr lang="en-GB" b="1" dirty="0" smtClean="0"/>
              <a:t>EUDAT</a:t>
            </a:r>
          </a:p>
          <a:p>
            <a:r>
              <a:rPr lang="en-GB" b="1" dirty="0" smtClean="0"/>
              <a:t>User Driven approach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86110" y="946769"/>
            <a:ext cx="8229240" cy="114516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AARC2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45" y="3336429"/>
            <a:ext cx="4726305" cy="10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C32128"/>
                </a:solidFill>
                <a:latin typeface="Century Gothic"/>
              </a:rPr>
              <a:t>T3.4.2 tasks </a:t>
            </a:r>
            <a:r>
              <a:rPr lang="en-US" sz="4000" dirty="0" smtClean="0">
                <a:solidFill>
                  <a:srgbClr val="C32128"/>
                </a:solidFill>
                <a:latin typeface="Century Gothic"/>
              </a:rPr>
              <a:t> </a:t>
            </a:r>
            <a:endParaRPr dirty="0"/>
          </a:p>
        </p:txBody>
      </p:sp>
      <p:sp>
        <p:nvSpPr>
          <p:cNvPr id="133" name="CustomShape 2"/>
          <p:cNvSpPr/>
          <p:nvPr/>
        </p:nvSpPr>
        <p:spPr>
          <a:xfrm>
            <a:off x="457200" y="1989000"/>
            <a:ext cx="8228520" cy="413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</a:rPr>
              <a:t>Authorisation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Authentication and Accounting: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</a:rPr>
              <a:t>analyse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existing requirements and protocols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propose and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integrate,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as required, a global infrastructure using agreed-upon standards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Analyse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integrate Workflow architectures for the orchestration of compute-intensive data analysis on distributed computing infrastructures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Liaison and coordination with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ASTERICS WP4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(DADI)</a:t>
            </a:r>
            <a:endParaRPr dirty="0"/>
          </a:p>
        </p:txBody>
      </p:sp>
      <p:sp>
        <p:nvSpPr>
          <p:cNvPr id="13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14-16 Sep 2016</a:t>
            </a:r>
            <a:endParaRPr dirty="0"/>
          </a:p>
        </p:txBody>
      </p:sp>
      <p:sp>
        <p:nvSpPr>
          <p:cNvPr id="135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OBELICS meeting / Madrid</a:t>
            </a:r>
            <a:endParaRPr dirty="0"/>
          </a:p>
        </p:txBody>
      </p:sp>
      <p:sp>
        <p:nvSpPr>
          <p:cNvPr id="136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173DF7E-4528-4904-8C59-E0E45C842655}" type="slidenum">
              <a:rPr lang="en-US" sz="1200">
                <a:solidFill>
                  <a:srgbClr val="FFFFFF"/>
                </a:solidFill>
                <a:latin typeface="Calibri"/>
              </a:r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42950" y="844263"/>
            <a:ext cx="8229240" cy="11451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AARC2: The CTA Pilot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42950" y="23407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AARC2  will move towards the implementation of its vision by working with  different research communities.</a:t>
            </a:r>
          </a:p>
          <a:p>
            <a:pPr lvl="1"/>
            <a:r>
              <a:rPr lang="en-GB" sz="1800" dirty="0"/>
              <a:t>supporting them to deploy federated access</a:t>
            </a:r>
          </a:p>
          <a:p>
            <a:pPr lvl="1"/>
            <a:r>
              <a:rPr lang="en-GB" sz="1800" dirty="0"/>
              <a:t>map their requirements to existing (</a:t>
            </a:r>
            <a:r>
              <a:rPr lang="en-GB" sz="1800" b="1" dirty="0"/>
              <a:t>AAI)services</a:t>
            </a:r>
            <a:r>
              <a:rPr lang="en-GB" sz="1800" dirty="0"/>
              <a:t> and </a:t>
            </a:r>
            <a:r>
              <a:rPr lang="en-GB" sz="1800" b="1" dirty="0"/>
              <a:t>policy</a:t>
            </a:r>
            <a:r>
              <a:rPr lang="en-GB" sz="1800" dirty="0"/>
              <a:t> frameworks </a:t>
            </a: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  <a:p>
            <a:r>
              <a:rPr lang="en-GB" sz="3000" b="1" dirty="0"/>
              <a:t>CTA A&amp;A is a funded pilot 	 </a:t>
            </a:r>
            <a:endParaRPr lang="en-US" sz="2100" b="1" dirty="0"/>
          </a:p>
          <a:p>
            <a:r>
              <a:rPr lang="en-GB" sz="2100" dirty="0"/>
              <a:t>AARC2 Community Engagement forum </a:t>
            </a:r>
          </a:p>
          <a:p>
            <a:r>
              <a:rPr lang="en-GB" sz="2100" b="1" dirty="0" smtClean="0"/>
              <a:t>Results </a:t>
            </a:r>
            <a:r>
              <a:rPr lang="en-GB" sz="2100" b="1" dirty="0"/>
              <a:t>Validation </a:t>
            </a:r>
            <a:r>
              <a:rPr lang="en-GB" sz="2100" dirty="0"/>
              <a:t>by</a:t>
            </a:r>
            <a:r>
              <a:rPr lang="en-GB" sz="2100" b="1" dirty="0"/>
              <a:t>  </a:t>
            </a:r>
            <a:r>
              <a:rPr lang="en-GB" sz="2100" dirty="0"/>
              <a:t>getting feedback from the research communities </a:t>
            </a:r>
            <a:endParaRPr lang="it-IT" sz="21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45" y="3336429"/>
            <a:ext cx="4726305" cy="10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709295"/>
            <a:ext cx="8229240" cy="397728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big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infrastructures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EGI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CANFAR/CADC, CTA &amp; SKA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prototypes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maintainance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Retrocompatibility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H2020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(INDIGO-Data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AARC,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EGI-</a:t>
            </a: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Engage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hangingPunct="0">
              <a:spcBef>
                <a:spcPts val="60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Integrability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776987" y="1052932"/>
            <a:ext cx="3625680" cy="993971"/>
            <a:chOff x="1170687" y="1071775"/>
            <a:chExt cx="3625680" cy="993971"/>
          </a:xfrm>
        </p:grpSpPr>
        <p:sp>
          <p:nvSpPr>
            <p:cNvPr id="5" name="CasellaDiTesto 4"/>
            <p:cNvSpPr txBox="1"/>
            <p:nvPr/>
          </p:nvSpPr>
          <p:spPr>
            <a:xfrm>
              <a:off x="1170687" y="1071775"/>
              <a:ext cx="1316532" cy="3232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defRPr>
                  <a:solidFill>
                    <a:srgbClr val="0000FF"/>
                  </a:solidFill>
                </a:defRPr>
              </a:pPr>
              <a:r>
                <a:rPr lang="it-IT" sz="1633" dirty="0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WORKING!!</a:t>
              </a:r>
            </a:p>
          </p:txBody>
        </p:sp>
        <p:sp>
          <p:nvSpPr>
            <p:cNvPr id="6" name="Connettore 1 5"/>
            <p:cNvSpPr/>
            <p:nvPr/>
          </p:nvSpPr>
          <p:spPr>
            <a:xfrm>
              <a:off x="1771650" y="1350714"/>
              <a:ext cx="990600" cy="702222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48983" tIns="8164" rIns="48983" bIns="8164" anchor="ctr" anchorCtr="0" compatLnSpc="0"/>
            <a:lstStyle/>
            <a:p>
              <a:pPr hangingPunct="0"/>
              <a:endParaRPr lang="it-IT" sz="1633"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7" name="Connettore 1 6"/>
            <p:cNvSpPr/>
            <p:nvPr/>
          </p:nvSpPr>
          <p:spPr>
            <a:xfrm>
              <a:off x="2057399" y="1350714"/>
              <a:ext cx="2738968" cy="715032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48983" tIns="8164" rIns="48983" bIns="8164" anchor="ctr" anchorCtr="0" compatLnSpc="0"/>
            <a:lstStyle/>
            <a:p>
              <a:pPr hangingPunct="0"/>
              <a:endParaRPr lang="it-IT" sz="1633"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352674" y="2924759"/>
            <a:ext cx="5906045" cy="931321"/>
            <a:chOff x="2552699" y="3849745"/>
            <a:chExt cx="5906045" cy="931321"/>
          </a:xfrm>
        </p:grpSpPr>
        <p:sp>
          <p:nvSpPr>
            <p:cNvPr id="8" name="CasellaDiTesto 7"/>
            <p:cNvSpPr txBox="1"/>
            <p:nvPr/>
          </p:nvSpPr>
          <p:spPr>
            <a:xfrm>
              <a:off x="5190908" y="4457859"/>
              <a:ext cx="3267836" cy="3232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defRPr>
                  <a:solidFill>
                    <a:srgbClr val="0000FF"/>
                  </a:solidFill>
                </a:defRPr>
              </a:pPr>
              <a:r>
                <a:rPr lang="it-IT" sz="1633" dirty="0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Will </a:t>
              </a:r>
              <a:r>
                <a:rPr lang="it-IT" sz="1633" dirty="0" err="1" smtClean="0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they</a:t>
              </a:r>
              <a:r>
                <a:rPr lang="it-IT" sz="1633" dirty="0" smtClean="0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 </a:t>
              </a:r>
              <a:r>
                <a:rPr lang="it-IT" sz="1633" dirty="0" err="1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properly</a:t>
              </a:r>
              <a:r>
                <a:rPr lang="it-IT" sz="1633" dirty="0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 and </a:t>
              </a:r>
              <a:r>
                <a:rPr lang="it-IT" sz="1633" dirty="0" err="1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easily</a:t>
              </a:r>
              <a:r>
                <a:rPr lang="it-IT" sz="1633" dirty="0">
                  <a:solidFill>
                    <a:srgbClr val="0000FF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 work??</a:t>
              </a:r>
            </a:p>
          </p:txBody>
        </p:sp>
        <p:sp>
          <p:nvSpPr>
            <p:cNvPr id="9" name="Connettore 1 8"/>
            <p:cNvSpPr/>
            <p:nvPr/>
          </p:nvSpPr>
          <p:spPr>
            <a:xfrm flipH="1" flipV="1">
              <a:off x="5774405" y="3849745"/>
              <a:ext cx="198217" cy="595304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48983" tIns="8164" rIns="48983" bIns="8164" anchor="ctr" anchorCtr="0" compatLnSpc="0"/>
            <a:lstStyle/>
            <a:p>
              <a:pPr hangingPunct="0"/>
              <a:endParaRPr lang="it-IT" sz="1633"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0" name="Connettore 1 9"/>
            <p:cNvSpPr/>
            <p:nvPr/>
          </p:nvSpPr>
          <p:spPr>
            <a:xfrm flipV="1">
              <a:off x="6726629" y="3909505"/>
              <a:ext cx="814262" cy="535544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48983" tIns="8164" rIns="48983" bIns="8164" anchor="ctr" anchorCtr="0" compatLnSpc="0"/>
            <a:lstStyle/>
            <a:p>
              <a:pPr hangingPunct="0"/>
              <a:endParaRPr lang="it-IT" sz="1633"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1" name="Connettore 1 10"/>
            <p:cNvSpPr/>
            <p:nvPr/>
          </p:nvSpPr>
          <p:spPr>
            <a:xfrm flipH="1" flipV="1">
              <a:off x="2552699" y="3909505"/>
              <a:ext cx="3092717" cy="535544"/>
            </a:xfrm>
            <a:prstGeom prst="line">
              <a:avLst/>
            </a:prstGeom>
            <a:noFill/>
            <a:ln w="1836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48983" tIns="8164" rIns="48983" bIns="8164" anchor="ctr" anchorCtr="0" compatLnSpc="0"/>
            <a:lstStyle/>
            <a:p>
              <a:pPr hangingPunct="0"/>
              <a:endParaRPr lang="it-IT" sz="1633"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</p:grpSp>
      <p:sp>
        <p:nvSpPr>
          <p:cNvPr id="12" name="CustomShape 1"/>
          <p:cNvSpPr/>
          <p:nvPr/>
        </p:nvSpPr>
        <p:spPr>
          <a:xfrm>
            <a:off x="457200" y="833565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Future </a:t>
            </a:r>
            <a:r>
              <a:rPr lang="it-IT" sz="4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roadmap</a:t>
            </a:r>
            <a:endParaRPr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6480" y="1615253"/>
            <a:ext cx="8229240" cy="397728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Evaluation of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integrability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hangingPunct="0">
              <a:spcBef>
                <a:spcPts val="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OAuth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OpenIDConnect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SAML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Techonology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hangingPunct="0">
              <a:spcBef>
                <a:spcPts val="0"/>
              </a:spcBef>
              <a:spcAft>
                <a:spcPts val="600"/>
              </a:spcAft>
              <a:buSzPct val="75000"/>
              <a:buFont typeface="StarSymbol"/>
              <a:buChar char="–"/>
            </a:pP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</a:t>
            </a: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A&amp;A and :</a:t>
            </a: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Workflows</a:t>
            </a:r>
            <a:r>
              <a:rPr lang="it-IT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Computing;</a:t>
            </a:r>
          </a:p>
          <a:p>
            <a:pPr lvl="2" hangingPunct="0">
              <a:spcBef>
                <a:spcPts val="0"/>
              </a:spcBef>
              <a:spcAft>
                <a:spcPts val="600"/>
              </a:spcAft>
              <a:buSzPct val="45000"/>
              <a:buFont typeface="StarSymbol"/>
              <a:buChar char="●"/>
            </a:pP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2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</a:pP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Archives (long </a:t>
            </a: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preservation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it-IT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19105" y="1781696"/>
            <a:ext cx="2881576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it-IT" sz="1633" dirty="0" err="1">
                <a:latin typeface="Liberation Sans" pitchFamily="18"/>
                <a:ea typeface="WenQuanYi Zen Hei Sharp" pitchFamily="2"/>
                <a:cs typeface="Lohit Devanagari" pitchFamily="2"/>
              </a:rPr>
              <a:t>Current</a:t>
            </a: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 </a:t>
            </a:r>
            <a:r>
              <a:rPr lang="it-IT" sz="1633" dirty="0" err="1">
                <a:latin typeface="Liberation Sans" pitchFamily="18"/>
                <a:ea typeface="WenQuanYi Zen Hei Sharp" pitchFamily="2"/>
                <a:cs typeface="Lohit Devanagari" pitchFamily="2"/>
              </a:rPr>
              <a:t>integration</a:t>
            </a: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 </a:t>
            </a:r>
            <a:r>
              <a:rPr lang="it-IT" sz="1633" dirty="0" err="1">
                <a:latin typeface="Liberation Sans" pitchFamily="18"/>
                <a:ea typeface="WenQuanYi Zen Hei Sharp" pitchFamily="2"/>
                <a:cs typeface="Lohit Devanagari" pitchFamily="2"/>
              </a:rPr>
              <a:t>tools</a:t>
            </a: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:</a:t>
            </a:r>
          </a:p>
          <a:p>
            <a:pPr hangingPunct="0"/>
            <a:r>
              <a:rPr lang="it-IT" sz="1633" dirty="0" err="1">
                <a:latin typeface="Liberation Sans" pitchFamily="18"/>
                <a:ea typeface="WenQuanYi Zen Hei Sharp" pitchFamily="2"/>
                <a:cs typeface="Lohit Devanagari" pitchFamily="2"/>
              </a:rPr>
              <a:t>Unity</a:t>
            </a:r>
            <a:r>
              <a:rPr lang="it-IT" sz="1633" dirty="0">
                <a:latin typeface="Liberation Sans" pitchFamily="18"/>
                <a:ea typeface="WenQuanYi Zen Hei Sharp" pitchFamily="2"/>
                <a:cs typeface="Lohit Devanagari" pitchFamily="2"/>
              </a:rPr>
              <a:t> ; INDIGO IAM; EGI AAI</a:t>
            </a:r>
          </a:p>
        </p:txBody>
      </p:sp>
      <p:sp>
        <p:nvSpPr>
          <p:cNvPr id="6" name="Connettore 1 5"/>
          <p:cNvSpPr/>
          <p:nvPr/>
        </p:nvSpPr>
        <p:spPr>
          <a:xfrm>
            <a:off x="3485494" y="2063685"/>
            <a:ext cx="1547852" cy="0"/>
          </a:xfrm>
          <a:prstGeom prst="line">
            <a:avLst/>
          </a:prstGeom>
          <a:noFill/>
          <a:ln w="91440">
            <a:solidFill>
              <a:srgbClr val="0000FF"/>
            </a:solidFill>
            <a:prstDash val="solid"/>
            <a:tailEnd type="arrow"/>
          </a:ln>
        </p:spPr>
        <p:txBody>
          <a:bodyPr vert="horz" wrap="none" lIns="81638" tIns="40819" rIns="81638" bIns="40819" anchor="ctr" anchorCtr="0" compatLnSpc="0"/>
          <a:lstStyle/>
          <a:p>
            <a:pPr algn="ctr" hangingPunct="0"/>
            <a:endParaRPr lang="it-IT" sz="1633">
              <a:latin typeface="Liberation Sans" pitchFamily="18"/>
              <a:ea typeface="WenQuanYi Zen Hei Sharp" pitchFamily="2"/>
              <a:cs typeface="Lohit Devanagari" pitchFamily="2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457200" y="65259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Involvement</a:t>
            </a:r>
            <a:endParaRPr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nettore 1 7"/>
          <p:cNvSpPr/>
          <p:nvPr/>
        </p:nvSpPr>
        <p:spPr>
          <a:xfrm flipH="1">
            <a:off x="6096000" y="5757420"/>
            <a:ext cx="1648227" cy="1556"/>
          </a:xfrm>
          <a:prstGeom prst="line">
            <a:avLst/>
          </a:prstGeom>
          <a:noFill/>
          <a:ln w="91440">
            <a:solidFill>
              <a:srgbClr val="C00000"/>
            </a:solidFill>
            <a:prstDash val="solid"/>
            <a:tailEnd type="arrow"/>
          </a:ln>
        </p:spPr>
        <p:txBody>
          <a:bodyPr vert="horz" wrap="none" lIns="81638" tIns="40819" rIns="81638" bIns="40819" anchor="ctr" anchorCtr="0" compatLnSpc="0"/>
          <a:lstStyle/>
          <a:p>
            <a:pPr algn="ctr" hangingPunct="0"/>
            <a:endParaRPr lang="it-IT" sz="1633">
              <a:latin typeface="Liberation Sans" pitchFamily="18"/>
              <a:ea typeface="WenQuanYi Zen Hei Sharp" pitchFamily="2"/>
              <a:cs typeface="Lohit Devanagari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1100" y="3940696"/>
            <a:ext cx="3409990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it-IT" sz="1633" dirty="0" err="1" smtClean="0">
                <a:latin typeface="Liberation Sans" pitchFamily="18"/>
                <a:ea typeface="WenQuanYi Zen Hei Sharp" pitchFamily="2"/>
                <a:cs typeface="Lohit Devanagari" pitchFamily="2"/>
              </a:rPr>
              <a:t>Already</a:t>
            </a:r>
            <a:r>
              <a:rPr lang="it-IT" sz="1633" dirty="0" smtClean="0">
                <a:latin typeface="Liberation Sans" pitchFamily="18"/>
                <a:ea typeface="WenQuanYi Zen Hei Sharp" pitchFamily="2"/>
                <a:cs typeface="Lohit Devanagari" pitchFamily="2"/>
              </a:rPr>
              <a:t> </a:t>
            </a:r>
            <a:r>
              <a:rPr lang="it-IT" sz="1633" dirty="0" err="1" smtClean="0">
                <a:latin typeface="Liberation Sans" pitchFamily="18"/>
                <a:ea typeface="WenQuanYi Zen Hei Sharp" pitchFamily="2"/>
                <a:cs typeface="Lohit Devanagari" pitchFamily="2"/>
              </a:rPr>
              <a:t>started</a:t>
            </a:r>
            <a:r>
              <a:rPr lang="it-IT" sz="1633" dirty="0" smtClean="0">
                <a:latin typeface="Liberation Sans" pitchFamily="18"/>
                <a:ea typeface="WenQuanYi Zen Hei Sharp" pitchFamily="2"/>
                <a:cs typeface="Lohit Devanagari" pitchFamily="2"/>
              </a:rPr>
              <a:t> in some </a:t>
            </a:r>
            <a:r>
              <a:rPr lang="it-IT" sz="1633" dirty="0" err="1" smtClean="0">
                <a:latin typeface="Liberation Sans" pitchFamily="18"/>
                <a:ea typeface="WenQuanYi Zen Hei Sharp" pitchFamily="2"/>
                <a:cs typeface="Lohit Devanagari" pitchFamily="2"/>
              </a:rPr>
              <a:t>specific</a:t>
            </a:r>
            <a:r>
              <a:rPr lang="it-IT" sz="1633" dirty="0" smtClean="0">
                <a:latin typeface="Liberation Sans" pitchFamily="18"/>
                <a:ea typeface="WenQuanYi Zen Hei Sharp" pitchFamily="2"/>
                <a:cs typeface="Lohit Devanagari" pitchFamily="2"/>
              </a:rPr>
              <a:t> </a:t>
            </a:r>
            <a:r>
              <a:rPr lang="it-IT" sz="1633" dirty="0" err="1" smtClean="0">
                <a:latin typeface="Liberation Sans" pitchFamily="18"/>
                <a:ea typeface="WenQuanYi Zen Hei Sharp" pitchFamily="2"/>
                <a:cs typeface="Lohit Devanagari" pitchFamily="2"/>
              </a:rPr>
              <a:t>cases</a:t>
            </a:r>
            <a:r>
              <a:rPr lang="it-IT" sz="1633" dirty="0" smtClean="0">
                <a:latin typeface="Liberation Sans" pitchFamily="18"/>
                <a:ea typeface="WenQuanYi Zen Hei Sharp" pitchFamily="2"/>
                <a:cs typeface="Lohit Devanagari" pitchFamily="2"/>
              </a:rPr>
              <a:t> </a:t>
            </a:r>
          </a:p>
          <a:p>
            <a:pPr hangingPunct="0"/>
            <a:r>
              <a:rPr lang="it-IT" sz="1633" dirty="0" smtClean="0">
                <a:latin typeface="Liberation Sans" pitchFamily="18"/>
                <a:ea typeface="WenQuanYi Zen Hei Sharp" pitchFamily="2"/>
                <a:cs typeface="Lohit Devanagari" pitchFamily="2"/>
              </a:rPr>
              <a:t>(e.g. CTA, EGI-CANFAR, …)</a:t>
            </a:r>
            <a:endParaRPr lang="it-IT" sz="1633" dirty="0">
              <a:latin typeface="Liberation Sans" pitchFamily="18"/>
              <a:ea typeface="WenQuanYi Zen Hei Sharp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Teach-watching of existing A&amp;A systems.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Specifically evaluated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Workflows Management Systems and “languages”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Provided a repository with the  WMS commonly used by scientific communities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TAVERNA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KEPLER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PEGASUS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on the repository</a:t>
            </a:r>
            <a:r>
              <a:rPr lang="is-I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Workflows</a:t>
            </a:r>
            <a:r>
              <a:rPr lang="it-IT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 work </a:t>
            </a:r>
            <a:r>
              <a:rPr lang="it-IT" sz="4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already</a:t>
            </a:r>
            <a:r>
              <a:rPr lang="it-IT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done</a:t>
            </a:r>
            <a:endParaRPr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7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Exploitation in the 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uropean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international big infrastructures and projects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EGI,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ErFlow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Workflow4ever, IVOA, CTA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SKA prototypes)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Suitable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maintenance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plans availability for existing tools and solutions;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 term support;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Retro-compatibility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testing with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A&amp;A</a:t>
            </a:r>
          </a:p>
        </p:txBody>
      </p:sp>
      <p:sp>
        <p:nvSpPr>
          <p:cNvPr id="4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Future work</a:t>
            </a:r>
            <a:endParaRPr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17035" y="4897422"/>
            <a:ext cx="2045001" cy="67221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it-IT" sz="2000" dirty="0" smtClean="0">
                <a:solidFill>
                  <a:srgbClr val="0066FF"/>
                </a:solidFill>
                <a:latin typeface="Liberation Sans" pitchFamily="18"/>
                <a:ea typeface="WenQuanYi Zen Hei Sharp" pitchFamily="2"/>
                <a:cs typeface="Lohit Devanagari" pitchFamily="2"/>
              </a:rPr>
              <a:t>Part of a </a:t>
            </a:r>
            <a:r>
              <a:rPr lang="it-IT" sz="2000" dirty="0" err="1" smtClean="0">
                <a:solidFill>
                  <a:srgbClr val="0066FF"/>
                </a:solidFill>
                <a:latin typeface="Liberation Sans" pitchFamily="18"/>
                <a:ea typeface="WenQuanYi Zen Hei Sharp" pitchFamily="2"/>
                <a:cs typeface="Lohit Devanagari" pitchFamily="2"/>
              </a:rPr>
              <a:t>wider</a:t>
            </a:r>
            <a:r>
              <a:rPr lang="it-IT" sz="2000" dirty="0" smtClean="0">
                <a:solidFill>
                  <a:srgbClr val="0066FF"/>
                </a:solidFill>
                <a:latin typeface="Liberation Sans" pitchFamily="18"/>
                <a:ea typeface="WenQuanYi Zen Hei Sharp" pitchFamily="2"/>
                <a:cs typeface="Lohit Devanagari" pitchFamily="2"/>
              </a:rPr>
              <a:t> </a:t>
            </a:r>
          </a:p>
          <a:p>
            <a:pPr hangingPunct="0"/>
            <a:r>
              <a:rPr lang="it-IT" sz="2000" dirty="0" err="1" smtClean="0">
                <a:solidFill>
                  <a:srgbClr val="0066FF"/>
                </a:solidFill>
                <a:latin typeface="Liberation Sans" pitchFamily="18"/>
                <a:ea typeface="WenQuanYi Zen Hei Sharp" pitchFamily="2"/>
                <a:cs typeface="Lohit Devanagari" pitchFamily="2"/>
              </a:rPr>
              <a:t>integration</a:t>
            </a:r>
            <a:r>
              <a:rPr lang="it-IT" sz="2000" dirty="0" smtClean="0">
                <a:solidFill>
                  <a:srgbClr val="0066FF"/>
                </a:solidFill>
                <a:latin typeface="Liberation Sans" pitchFamily="18"/>
                <a:ea typeface="WenQuanYi Zen Hei Sharp" pitchFamily="2"/>
                <a:cs typeface="Lohit Devanagari" pitchFamily="2"/>
              </a:rPr>
              <a:t> work ?</a:t>
            </a:r>
            <a:endParaRPr lang="it-IT" sz="2000" dirty="0">
              <a:solidFill>
                <a:srgbClr val="0066FF"/>
              </a:solidFill>
              <a:latin typeface="Liberation Sans" pitchFamily="18"/>
              <a:ea typeface="WenQuanYi Zen Hei Sharp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5400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13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4550" y="0"/>
            <a:ext cx="25965149" cy="73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100" y="0"/>
            <a:ext cx="28346400" cy="7972425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57176" y="2047875"/>
            <a:ext cx="2724150" cy="933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57176" y="2847975"/>
            <a:ext cx="2724150" cy="933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9325" y="0"/>
            <a:ext cx="25784174" cy="72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C32128"/>
                </a:solidFill>
                <a:latin typeface="Century Gothic"/>
              </a:rPr>
              <a:t>T3.4.2 </a:t>
            </a:r>
            <a:r>
              <a:rPr lang="en-US" sz="4000" dirty="0" smtClean="0">
                <a:solidFill>
                  <a:srgbClr val="C32128"/>
                </a:solidFill>
                <a:latin typeface="Century Gothic"/>
              </a:rPr>
              <a:t>status at M12</a:t>
            </a:r>
            <a:endParaRPr dirty="0"/>
          </a:p>
        </p:txBody>
      </p:sp>
      <p:sp>
        <p:nvSpPr>
          <p:cNvPr id="133" name="CustomShape 2"/>
          <p:cNvSpPr/>
          <p:nvPr/>
        </p:nvSpPr>
        <p:spPr>
          <a:xfrm>
            <a:off x="457200" y="1989000"/>
            <a:ext cx="8228520" cy="413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A&amp;A and Workflow </a:t>
            </a:r>
            <a:r>
              <a:rPr lang="it-IT" sz="2400" dirty="0" err="1" smtClean="0">
                <a:solidFill>
                  <a:srgbClr val="000000"/>
                </a:solidFill>
                <a:latin typeface="Calibri"/>
              </a:rPr>
              <a:t>tools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Calibri"/>
              </a:rPr>
              <a:t>included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Calibri"/>
              </a:rPr>
              <a:t>within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Calibri"/>
              </a:rPr>
              <a:t>deliverable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 D3.4 (</a:t>
            </a:r>
            <a:r>
              <a:rPr lang="it-IT" sz="2400" dirty="0" err="1" smtClean="0">
                <a:solidFill>
                  <a:srgbClr val="000000"/>
                </a:solidFill>
                <a:latin typeface="Calibri"/>
              </a:rPr>
              <a:t>initial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 Software Libraries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Calibri"/>
                <a:hlinkClick r:id="rId2"/>
              </a:rPr>
              <a:t>https://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hlinkClick r:id="rId2"/>
              </a:rPr>
              <a:t>www.asterics2020.eu/dokuwiki/doku.php?id=open:wp3:d-ana_software_repository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Freely available from ASTERICS Wiki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Set of pointers to distributions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Could be of use within ASTERICS (in OBELICS, but also across WPs: of interest for DADI and probably CLEOPATRA)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3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14-16 Sep 2016</a:t>
            </a:r>
            <a:endParaRPr dirty="0"/>
          </a:p>
        </p:txBody>
      </p:sp>
      <p:sp>
        <p:nvSpPr>
          <p:cNvPr id="135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OBELICS meeting / Madrid</a:t>
            </a:r>
            <a:endParaRPr dirty="0"/>
          </a:p>
        </p:txBody>
      </p:sp>
      <p:sp>
        <p:nvSpPr>
          <p:cNvPr id="136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173DF7E-4528-4904-8C59-E0E45C842655}" type="slidenum">
              <a:rPr lang="en-US" sz="1200">
                <a:solidFill>
                  <a:srgbClr val="FFFFFF"/>
                </a:solidFill>
                <a:latin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956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4550" y="0"/>
            <a:ext cx="25965149" cy="73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100" y="0"/>
            <a:ext cx="28346400" cy="7972425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57176" y="2047875"/>
            <a:ext cx="2724150" cy="933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57176" y="2847975"/>
            <a:ext cx="2724150" cy="933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9325" y="0"/>
            <a:ext cx="25784174" cy="72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en-US" sz="4000">
                <a:solidFill>
                  <a:srgbClr val="C32128"/>
                </a:solidFill>
                <a:latin typeface="Century Gothic"/>
              </a:rPr>
              <a:t>INAF participation in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C32128"/>
                </a:solidFill>
                <a:latin typeface="Century Gothic"/>
              </a:rPr>
              <a:t>OBELICS T3.4.2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26-27 Jan 2016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INAF Team - OBELICS meeting / Rome</a:t>
            </a:r>
            <a:endParaRPr/>
          </a:p>
        </p:txBody>
      </p:sp>
      <p:sp>
        <p:nvSpPr>
          <p:cNvPr id="130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E1BF8F8-3BCE-4DD3-82DC-808FD9887C56}" type="slidenum">
              <a:rPr lang="en-US" sz="1200">
                <a:solidFill>
                  <a:srgbClr val="FFFFFF"/>
                </a:solidFill>
                <a:latin typeface="Calibri"/>
              </a:rPr>
              <a:t>7</a:t>
            </a:fld>
            <a:endParaRPr/>
          </a:p>
        </p:txBody>
      </p:sp>
      <p:pic>
        <p:nvPicPr>
          <p:cNvPr id="131" name="Immagin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70705" y="4110345"/>
            <a:ext cx="2028600" cy="203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C32128"/>
                </a:solidFill>
                <a:latin typeface="Century Gothic"/>
              </a:rPr>
              <a:t>INAF tasks in T3.4.2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457200" y="1989000"/>
            <a:ext cx="8228520" cy="413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</a:rPr>
              <a:t>Authorisation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Authentication and Accounting: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</a:rPr>
              <a:t>analyse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existing requirements and protocols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propose and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integrate,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as required, a global infrastructure using agreed-upon standards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Analyse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integrate Workflow architectures for the orchestration of compute-intensive data analysis on distributed computing infrastructures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Liaison and coordination with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ASTERICS WP4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(DADI)</a:t>
            </a:r>
            <a:endParaRPr dirty="0"/>
          </a:p>
        </p:txBody>
      </p:sp>
      <p:sp>
        <p:nvSpPr>
          <p:cNvPr id="13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26-27 Jan 2016</a:t>
            </a:r>
            <a:endParaRPr/>
          </a:p>
        </p:txBody>
      </p:sp>
      <p:sp>
        <p:nvSpPr>
          <p:cNvPr id="135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INAF Team - OBELICS meeting / Rome</a:t>
            </a: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173DF7E-4528-4904-8C59-E0E45C842655}" type="slidenum">
              <a:rPr lang="en-US" sz="1200">
                <a:solidFill>
                  <a:srgbClr val="FFFFFF"/>
                </a:solidFill>
                <a:latin typeface="Calibri"/>
              </a:r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1052640"/>
            <a:ext cx="8228520" cy="8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C32128"/>
                </a:solidFill>
                <a:latin typeface="Century Gothic"/>
              </a:rPr>
              <a:t>INAF T3.4.2 team</a:t>
            </a:r>
            <a:endParaRPr dirty="0"/>
          </a:p>
        </p:txBody>
      </p:sp>
      <p:sp>
        <p:nvSpPr>
          <p:cNvPr id="138" name="CustomShape 2"/>
          <p:cNvSpPr/>
          <p:nvPr/>
        </p:nvSpPr>
        <p:spPr>
          <a:xfrm>
            <a:off x="457200" y="1989000"/>
            <a:ext cx="8228520" cy="413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Contributed INAF staff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(40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person-months):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F. Pasian (OATs/IVOA/Euclid): coordination </a:t>
            </a:r>
            <a:endParaRPr lang="en-US" sz="2000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A. Costa (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OACt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/CTA): A&amp;A</a:t>
            </a:r>
            <a:endParaRPr sz="1600" dirty="0" smtClean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Frailis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(OATs/Euclid): workflows </a:t>
            </a:r>
            <a:endParaRPr sz="16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Knapic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(OATs/SKA): A&amp;A</a:t>
            </a:r>
            <a:endParaRPr sz="16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Taffoni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(OATs/IVOA/EGI): A&amp;A, workflows</a:t>
            </a:r>
            <a:endParaRPr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Hired (28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person-months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July 2016: M.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Molinaro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(OATs/IVOA): coordination with DADI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Oct 2016: A.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Bignamini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(OATs/Indigo-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DataCloud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): A&amp;A/workflows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additional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person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to be hired: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18 person-months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A&amp;A-workflows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integration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(from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summer 2017)</a:t>
            </a:r>
            <a:endParaRPr sz="1600" dirty="0"/>
          </a:p>
        </p:txBody>
      </p:sp>
      <p:sp>
        <p:nvSpPr>
          <p:cNvPr id="139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26-27 Jan 2016</a:t>
            </a:r>
            <a:endParaRPr/>
          </a:p>
        </p:txBody>
      </p:sp>
      <p:sp>
        <p:nvSpPr>
          <p:cNvPr id="140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INAF Team - OBELICS meeting / Rome</a:t>
            </a:r>
            <a:endParaRPr/>
          </a:p>
        </p:txBody>
      </p:sp>
      <p:sp>
        <p:nvSpPr>
          <p:cNvPr id="141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3E15AF0-FEEF-402A-BC15-167FEB899CD7}" type="slidenum">
              <a:rPr lang="en-US" sz="1200">
                <a:solidFill>
                  <a:srgbClr val="FFFFFF"/>
                </a:solidFill>
                <a:latin typeface="Calibri"/>
              </a:r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1049</Words>
  <Application>Microsoft Office PowerPoint</Application>
  <PresentationFormat>Presentazione su schermo (4:3)</PresentationFormat>
  <Paragraphs>229</Paragraphs>
  <Slides>29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42" baseType="lpstr">
      <vt:lpstr>Arial</vt:lpstr>
      <vt:lpstr>Calibri</vt:lpstr>
      <vt:lpstr>Century Gothic</vt:lpstr>
      <vt:lpstr>DejaVu Sans</vt:lpstr>
      <vt:lpstr>Liberation Sans</vt:lpstr>
      <vt:lpstr>Lohit Devanagari</vt:lpstr>
      <vt:lpstr>StarSymbol</vt:lpstr>
      <vt:lpstr>Times New Roman</vt:lpstr>
      <vt:lpstr>WenQuanYi Zen Hei Sharp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CTA A&amp;A Use Case Collection</vt:lpstr>
      <vt:lpstr>CTA A&amp;A Use Case Collection</vt:lpstr>
      <vt:lpstr>CTA A&amp;A User Requirement Specification</vt:lpstr>
      <vt:lpstr>Presentazione standard di PowerPoint</vt:lpstr>
      <vt:lpstr>Presentazione standard di PowerPoint</vt:lpstr>
      <vt:lpstr>CTA AAI Prototype</vt:lpstr>
      <vt:lpstr>CTA Workflow Management System Prototype</vt:lpstr>
      <vt:lpstr>AARC2</vt:lpstr>
      <vt:lpstr>AARC2: The CTA Pilot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</dc:creator>
  <cp:lastModifiedBy>fabio</cp:lastModifiedBy>
  <cp:revision>73</cp:revision>
  <dcterms:modified xsi:type="dcterms:W3CDTF">2016-09-15T10:48:46Z</dcterms:modified>
</cp:coreProperties>
</file>