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1" r:id="rId3"/>
    <p:sldId id="259" r:id="rId4"/>
    <p:sldId id="256" r:id="rId5"/>
    <p:sldId id="262" r:id="rId6"/>
    <p:sldId id="263" r:id="rId7"/>
    <p:sldId id="264" r:id="rId8"/>
    <p:sldId id="265" r:id="rId9"/>
    <p:sldId id="266" r:id="rId10"/>
    <p:sldId id="25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93F16-CB09-4BB1-ABC7-A0F59CB45A4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1D31B-EAFE-496A-8862-78E973C5CD9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1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23661B12-4CCB-4EC4-9AED-593984FDA776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5904656" cy="365125"/>
          </a:xfrm>
        </p:spPr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CEE5-4B9A-4618-93B0-B1C1FB486985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CF47-6302-4A9A-AAC2-EC3F2DB13BE5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25-E678-4B37-B337-02C83BDDDCAE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D912-340E-4EAD-8AC9-BEA9FBF31911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C395-7DB8-4289-AA3F-E9C15DBBCC8E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4A30A-12A7-4A7F-BBA5-025331E4293A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A123-7F94-46CD-8548-A7CE09BCC3C5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35C5-A3E3-4CEE-9704-9F39460F35DD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17F91-2296-4515-8FB2-EE7C88E1A5E1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B497-895A-468E-AF93-3B2FA969E184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9096-9AF9-46DC-B3BD-0CC3BE061168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Cristiano Bozza - University of Salerno / INFN (KM3NeT Collaboration)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9482-53D1-4520-8A0A-47AC782649EA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sterics2020.eu/dokuwiki/doku.php?id=open:wp3:d-ana_software_repository&amp;s%5b%5d=coreli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INFN for OBELICS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- University of Salerno / INFN 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644420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INFN in OBELICS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7584" y="1772816"/>
            <a:ext cx="813459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KM3NeT INFN groups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Interested in tasks related to neutrino astronomy/astrophysics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Interested in </a:t>
            </a:r>
            <a:r>
              <a:rPr lang="en-US" dirty="0" err="1" smtClean="0"/>
              <a:t>multimessenger</a:t>
            </a:r>
            <a:r>
              <a:rPr lang="en-US" dirty="0" smtClean="0"/>
              <a:t> analysis</a:t>
            </a:r>
          </a:p>
          <a:p>
            <a:pPr lvl="1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Mission of the KM3NeT Collaboration: reveal neutrinos through the Cherenkov </a:t>
            </a:r>
            <a:br>
              <a:rPr lang="en-US" i="1" dirty="0" smtClean="0"/>
            </a:br>
            <a:r>
              <a:rPr lang="en-US" i="1" dirty="0" smtClean="0"/>
              <a:t>light of neutrino interaction products in (Mediterranean) sea water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 Low-energy research </a:t>
            </a:r>
            <a:r>
              <a:rPr lang="en-US" i="1" dirty="0" err="1" smtClean="0"/>
              <a:t>programme</a:t>
            </a:r>
            <a:r>
              <a:rPr lang="en-US" i="1" dirty="0" smtClean="0"/>
              <a:t> (ORCA) focusing on neutrino mass hierarchy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 High-energy research </a:t>
            </a:r>
            <a:r>
              <a:rPr lang="en-US" i="1" dirty="0" err="1" smtClean="0"/>
              <a:t>programme</a:t>
            </a:r>
            <a:r>
              <a:rPr lang="en-US" i="1" dirty="0" smtClean="0"/>
              <a:t> (ARCA) focusing on </a:t>
            </a:r>
            <a:r>
              <a:rPr lang="en-US" i="1" dirty="0" err="1" smtClean="0"/>
              <a:t>IceCube</a:t>
            </a:r>
            <a:r>
              <a:rPr lang="en-US" i="1" dirty="0" smtClean="0"/>
              <a:t> diffuse neutrino </a:t>
            </a:r>
            <a:br>
              <a:rPr lang="en-US" i="1" dirty="0" smtClean="0"/>
            </a:br>
            <a:r>
              <a:rPr lang="en-US" i="1" dirty="0" smtClean="0"/>
              <a:t>flux and observation of astrophysical neutrino sources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 KM3NeT is already taking data with 2 Detection Units, more will follow soon</a:t>
            </a:r>
            <a:endParaRPr lang="en-US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27584" y="4953942"/>
            <a:ext cx="5931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CNAF group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Data management at PB-scale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Benchmark of low-consumption computing technology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05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ECAP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for OBELICS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</a:t>
            </a:r>
            <a:r>
              <a:rPr lang="en-US" i="1" dirty="0" smtClean="0">
                <a:solidFill>
                  <a:srgbClr val="FF0000"/>
                </a:solidFill>
              </a:rPr>
              <a:t>on behalf of K. Graf (ECAP)  </a:t>
            </a:r>
            <a:r>
              <a:rPr lang="en-US" i="1" dirty="0" smtClean="0">
                <a:solidFill>
                  <a:srgbClr val="FF0000"/>
                </a:solidFill>
              </a:rPr>
              <a:t>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86868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ECAP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in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OBELICS – on behalf of Kay Graf (ECAP)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1825625"/>
            <a:ext cx="7982272" cy="4468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FAU/ECAP is highly involved in Computing and Software in KM3NeT, e.g.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simulations coordinator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computing and software coordinator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physics and software coordinator 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are at the institution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Therefore the interest of the group is on: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Common data formats </a:t>
            </a:r>
            <a:r>
              <a:rPr lang="is-IS" sz="2000" dirty="0" smtClean="0">
                <a:solidFill>
                  <a:schemeClr val="tx1"/>
                </a:solidFill>
              </a:rPr>
              <a:t>→ </a:t>
            </a:r>
            <a:r>
              <a:rPr lang="en-GB" sz="2000" dirty="0" smtClean="0">
                <a:solidFill>
                  <a:schemeClr val="tx1"/>
                </a:solidFill>
              </a:rPr>
              <a:t>multi-messenger approach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data challenges (</a:t>
            </a:r>
            <a:r>
              <a:rPr lang="en-GB" sz="2000" dirty="0" err="1" smtClean="0">
                <a:solidFill>
                  <a:schemeClr val="tx1"/>
                </a:solidFill>
              </a:rPr>
              <a:t>peta</a:t>
            </a:r>
            <a:r>
              <a:rPr lang="en-GB" sz="2000" dirty="0" smtClean="0">
                <a:solidFill>
                  <a:schemeClr val="tx1"/>
                </a:solidFill>
              </a:rPr>
              <a:t>-scale databases, data distribution and management)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Common computing challenges of the ESFRI projects </a:t>
            </a:r>
            <a:r>
              <a:rPr lang="is-IS" sz="2000" dirty="0" smtClean="0">
                <a:solidFill>
                  <a:schemeClr val="tx1"/>
                </a:solidFill>
              </a:rPr>
              <a:t>→ e-Infrastructure commons</a:t>
            </a:r>
            <a:endParaRPr lang="en-GB" sz="2000" dirty="0" smtClean="0">
              <a:solidFill>
                <a:schemeClr val="tx1"/>
              </a:solidFill>
            </a:endParaRPr>
          </a:p>
          <a:p>
            <a:pPr algn="l"/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INFN for OBELICS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- University of Salerno / INFN 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644420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INFN in OBELICS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7584" y="1772816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KM3NeT</a:t>
            </a:r>
            <a:endParaRPr lang="en-US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880"/>
            <a:ext cx="4911464" cy="380078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248" y="2348880"/>
            <a:ext cx="3015530" cy="295217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62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INFN for OBELICS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- University of Salerno / INFN 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644420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Persons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activities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00102"/>
              </p:ext>
            </p:extLst>
          </p:nvPr>
        </p:nvGraphicFramePr>
        <p:xfrm>
          <a:off x="477888" y="1748455"/>
          <a:ext cx="820891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452"/>
                <a:gridCol w="733734"/>
                <a:gridCol w="1206858"/>
                <a:gridCol w="1206858"/>
                <a:gridCol w="1206858"/>
                <a:gridCol w="1036076"/>
                <a:gridCol w="1036076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Years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Task 3.2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Task</a:t>
                      </a:r>
                      <a:r>
                        <a:rPr lang="it-IT" baseline="0" dirty="0" smtClean="0"/>
                        <a:t> 3.3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CORELib</a:t>
                      </a:r>
                      <a:r>
                        <a:rPr lang="it-IT" dirty="0" smtClean="0"/>
                        <a:t> (3.4)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ROAst</a:t>
                      </a:r>
                      <a:r>
                        <a:rPr lang="it-IT" dirty="0" smtClean="0"/>
                        <a:t> (3.4)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pLISA</a:t>
                      </a:r>
                      <a:r>
                        <a:rPr lang="it-IT" dirty="0" smtClean="0"/>
                        <a:t> (3.4)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Cristian</a:t>
                      </a:r>
                      <a:r>
                        <a:rPr lang="it-IT" sz="1400" baseline="0" dirty="0" smtClean="0"/>
                        <a:t>o Bozza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0.1 (0)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0.1 (0)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Agnese Martini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3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0.2 (0.2)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Rosa Coniglione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3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0.2 (0.2)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Tommaso</a:t>
                      </a:r>
                      <a:r>
                        <a:rPr lang="it-IT" sz="1400" baseline="0" dirty="0" smtClean="0"/>
                        <a:t> Chiarusi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0.2 (0.2)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Bernardino </a:t>
                      </a:r>
                      <a:r>
                        <a:rPr lang="it-IT" sz="1400" dirty="0" err="1" smtClean="0"/>
                        <a:t>Spisso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0.5 (0)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0.5 (0)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Carmelo</a:t>
                      </a:r>
                      <a:r>
                        <a:rPr lang="it-IT" sz="1400" baseline="0" dirty="0" smtClean="0"/>
                        <a:t> Pellegrino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 (0)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Giulia De Bonis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 (0)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X1 Y1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dirty="0" smtClean="0"/>
                        <a:t>(CNAF)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0.4 (0.4)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0.4 (0.4)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X2 Y2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dirty="0" smtClean="0"/>
                        <a:t>(CNAF)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0.1 (0.1)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0.1 (0.1)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395536" y="1290070"/>
            <a:ext cx="273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FTE’s: involved (EU-funded)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INFN for OBELICS 3.4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- University of Salerno / INFN 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644420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Activities in WP 3.4 (1/3)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1268760"/>
            <a:ext cx="363343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CORELib</a:t>
            </a:r>
            <a:r>
              <a:rPr lang="en-US" b="1" dirty="0" smtClean="0"/>
              <a:t>: </a:t>
            </a:r>
            <a:r>
              <a:rPr lang="en-US" b="1" dirty="0" err="1" smtClean="0"/>
              <a:t>COsmic</a:t>
            </a:r>
            <a:r>
              <a:rPr lang="en-US" b="1" dirty="0" smtClean="0"/>
              <a:t> Ray Event Library</a:t>
            </a:r>
            <a:endParaRPr lang="en-US" b="1" dirty="0"/>
          </a:p>
          <a:p>
            <a:pPr lvl="1"/>
            <a:r>
              <a:rPr lang="en-US" sz="1400" dirty="0" smtClean="0"/>
              <a:t>Background to many experiments</a:t>
            </a:r>
          </a:p>
          <a:p>
            <a:pPr lvl="1"/>
            <a:r>
              <a:rPr lang="en-US" sz="1400" dirty="0" smtClean="0"/>
              <a:t>Also a tuning benchmark</a:t>
            </a:r>
          </a:p>
          <a:p>
            <a:pPr lvl="1"/>
            <a:r>
              <a:rPr lang="en-US" sz="1400" dirty="0" smtClean="0"/>
              <a:t>Potentially useful to other communities</a:t>
            </a:r>
          </a:p>
          <a:p>
            <a:pPr lvl="1"/>
            <a:r>
              <a:rPr lang="en-US" sz="1400" dirty="0" smtClean="0"/>
              <a:t>Currently using CORSIKA as generator</a:t>
            </a:r>
            <a:endParaRPr lang="en-US" sz="14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629308" y="2600904"/>
            <a:ext cx="7920880" cy="3101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Producing and bookkeeping simulated data </a:t>
            </a:r>
          </a:p>
          <a:p>
            <a:pPr>
              <a:lnSpc>
                <a:spcPct val="200000"/>
              </a:lnSpc>
            </a:pPr>
            <a:r>
              <a:rPr lang="en-US" sz="1600" dirty="0"/>
              <a:t>- system built on top of </a:t>
            </a:r>
            <a:r>
              <a:rPr lang="en-US" sz="1600" dirty="0" smtClean="0"/>
              <a:t>GRID-CORSIKA</a:t>
            </a:r>
            <a:endParaRPr lang="it-IT" sz="1600" dirty="0" smtClean="0"/>
          </a:p>
          <a:p>
            <a:pPr>
              <a:lnSpc>
                <a:spcPct val="200000"/>
              </a:lnSpc>
            </a:pPr>
            <a:r>
              <a:rPr lang="it-IT" dirty="0" smtClean="0"/>
              <a:t>C</a:t>
            </a:r>
            <a:r>
              <a:rPr lang="it-IT" dirty="0"/>
              <a:t>++ </a:t>
            </a:r>
            <a:r>
              <a:rPr lang="it-IT" dirty="0" err="1"/>
              <a:t>library</a:t>
            </a:r>
            <a:r>
              <a:rPr lang="it-IT" dirty="0"/>
              <a:t> for </a:t>
            </a:r>
            <a:r>
              <a:rPr lang="it-IT" dirty="0" err="1"/>
              <a:t>read</a:t>
            </a:r>
            <a:r>
              <a:rPr lang="it-IT" dirty="0"/>
              <a:t>-out </a:t>
            </a:r>
            <a:r>
              <a:rPr lang="it-IT" dirty="0" err="1"/>
              <a:t>almost</a:t>
            </a:r>
            <a:r>
              <a:rPr lang="it-IT" dirty="0"/>
              <a:t> </a:t>
            </a:r>
            <a:r>
              <a:rPr lang="it-IT" dirty="0" err="1"/>
              <a:t>completed</a:t>
            </a:r>
            <a:r>
              <a:rPr lang="it-IT" dirty="0"/>
              <a:t>: </a:t>
            </a:r>
          </a:p>
          <a:p>
            <a:pPr>
              <a:lnSpc>
                <a:spcPct val="200000"/>
              </a:lnSpc>
            </a:pPr>
            <a:r>
              <a:rPr lang="it-IT" sz="1600" dirty="0" smtClean="0"/>
              <a:t>- </a:t>
            </a:r>
            <a:r>
              <a:rPr lang="it-IT" sz="1600" dirty="0"/>
              <a:t>the API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deﬁned</a:t>
            </a:r>
            <a:r>
              <a:rPr lang="it-IT" sz="1600" dirty="0"/>
              <a:t> (on the </a:t>
            </a:r>
            <a:r>
              <a:rPr lang="it-IT" sz="1600" dirty="0" err="1"/>
              <a:t>paper</a:t>
            </a:r>
            <a:r>
              <a:rPr lang="it-IT" sz="1600" dirty="0"/>
              <a:t> </a:t>
            </a:r>
            <a:r>
              <a:rPr lang="it-IT" sz="1600" dirty="0" err="1"/>
              <a:t>sheet</a:t>
            </a:r>
            <a:r>
              <a:rPr lang="it-IT" sz="1600" dirty="0"/>
              <a:t>/</a:t>
            </a:r>
            <a:r>
              <a:rPr lang="it-IT" sz="1600" dirty="0" err="1"/>
              <a:t>white</a:t>
            </a:r>
            <a:r>
              <a:rPr lang="it-IT" sz="1600" dirty="0"/>
              <a:t> </a:t>
            </a:r>
            <a:r>
              <a:rPr lang="it-IT" sz="1600" dirty="0" err="1"/>
              <a:t>board</a:t>
            </a:r>
            <a:r>
              <a:rPr lang="it-IT" sz="1600" dirty="0"/>
              <a:t>) </a:t>
            </a:r>
          </a:p>
          <a:p>
            <a:pPr>
              <a:lnSpc>
                <a:spcPct val="200000"/>
              </a:lnSpc>
            </a:pPr>
            <a:r>
              <a:rPr lang="it-IT" sz="1600" dirty="0"/>
              <a:t>- on-the-</a:t>
            </a:r>
            <a:r>
              <a:rPr lang="it-IT" sz="1600" dirty="0" err="1"/>
              <a:t>ﬂy</a:t>
            </a:r>
            <a:r>
              <a:rPr lang="it-IT" sz="1600" dirty="0"/>
              <a:t> </a:t>
            </a:r>
            <a:r>
              <a:rPr lang="it-IT" sz="1600" dirty="0" err="1"/>
              <a:t>conversion</a:t>
            </a:r>
            <a:r>
              <a:rPr lang="it-IT" sz="1600" dirty="0"/>
              <a:t> to ANTARES </a:t>
            </a:r>
            <a:r>
              <a:rPr lang="it-IT" sz="1600" dirty="0" err="1"/>
              <a:t>evt</a:t>
            </a:r>
            <a:r>
              <a:rPr lang="it-IT" sz="1600" dirty="0"/>
              <a:t> format </a:t>
            </a:r>
            <a:r>
              <a:rPr lang="it-IT" sz="1600" dirty="0" smtClean="0"/>
              <a:t>(ASCII)</a:t>
            </a:r>
            <a:endParaRPr lang="it-IT" sz="1600" dirty="0"/>
          </a:p>
          <a:p>
            <a:pPr>
              <a:lnSpc>
                <a:spcPct val="200000"/>
              </a:lnSpc>
            </a:pPr>
            <a:r>
              <a:rPr lang="it-IT" sz="1600" dirty="0" smtClean="0"/>
              <a:t>- </a:t>
            </a:r>
            <a:r>
              <a:rPr lang="it-IT" sz="1600" dirty="0" err="1"/>
              <a:t>allows</a:t>
            </a:r>
            <a:r>
              <a:rPr lang="it-IT" sz="1600" dirty="0"/>
              <a:t> </a:t>
            </a:r>
            <a:r>
              <a:rPr lang="it-IT" sz="1600" dirty="0" err="1"/>
              <a:t>direct</a:t>
            </a:r>
            <a:r>
              <a:rPr lang="it-IT" sz="1600" dirty="0"/>
              <a:t> </a:t>
            </a:r>
            <a:r>
              <a:rPr lang="it-IT" sz="1600" dirty="0" err="1"/>
              <a:t>reading</a:t>
            </a:r>
            <a:r>
              <a:rPr lang="it-IT" sz="1600" dirty="0"/>
              <a:t> of </a:t>
            </a:r>
            <a:r>
              <a:rPr lang="it-IT" sz="1600" dirty="0" err="1"/>
              <a:t>compressed</a:t>
            </a:r>
            <a:r>
              <a:rPr lang="it-IT" sz="1600" dirty="0"/>
              <a:t> </a:t>
            </a:r>
            <a:r>
              <a:rPr lang="it-IT" sz="1600" dirty="0" err="1"/>
              <a:t>ﬁles</a:t>
            </a:r>
            <a:r>
              <a:rPr lang="it-IT" sz="1600" dirty="0"/>
              <a:t>; </a:t>
            </a:r>
            <a:r>
              <a:rPr lang="it-IT" sz="1600" dirty="0" err="1" smtClean="0"/>
              <a:t>supported</a:t>
            </a:r>
            <a:r>
              <a:rPr lang="it-IT" sz="1600" dirty="0" smtClean="0"/>
              <a:t> formats</a:t>
            </a:r>
            <a:r>
              <a:rPr lang="it-IT" sz="1600" dirty="0"/>
              <a:t>: bzip2 &amp; </a:t>
            </a:r>
            <a:r>
              <a:rPr lang="it-IT" sz="1600" dirty="0" err="1"/>
              <a:t>gzip</a:t>
            </a:r>
            <a:endParaRPr lang="it-IT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INFN for OBELICS 3.4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- University of Salerno / INFN 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644420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Activities in WP 3.4 (1/3)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1268760"/>
            <a:ext cx="363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CORELib</a:t>
            </a:r>
            <a:r>
              <a:rPr lang="en-US" b="1" dirty="0" smtClean="0"/>
              <a:t>: </a:t>
            </a:r>
            <a:r>
              <a:rPr lang="en-US" b="1" dirty="0" err="1" smtClean="0"/>
              <a:t>COsmic</a:t>
            </a:r>
            <a:r>
              <a:rPr lang="en-US" b="1" dirty="0" smtClean="0"/>
              <a:t> Ray Event Library</a:t>
            </a:r>
            <a:endParaRPr lang="en-US" b="1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51521" y="1755777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/>
              <a:t>Status of production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Proton-</a:t>
            </a:r>
            <a:r>
              <a:rPr lang="it-IT" dirty="0" err="1" smtClean="0"/>
              <a:t>induced</a:t>
            </a:r>
            <a:r>
              <a:rPr lang="it-IT" dirty="0" smtClean="0"/>
              <a:t> </a:t>
            </a:r>
            <a:r>
              <a:rPr lang="it-IT" dirty="0" err="1"/>
              <a:t>showers</a:t>
            </a:r>
            <a:r>
              <a:rPr lang="it-IT" dirty="0"/>
              <a:t>: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HEMODELS: QGSJET01 with CHARM, QGSJET01 with TAULEP, QGSJET-II </a:t>
            </a:r>
            <a:r>
              <a:rPr lang="it-IT" sz="1400" dirty="0" smtClean="0"/>
              <a:t>with </a:t>
            </a:r>
            <a:r>
              <a:rPr lang="it-IT" sz="1400" dirty="0"/>
              <a:t>TAULEP, EPOSLHC with TAULEP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LEMODEL: GHEISHA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</a:t>
            </a:r>
            <a:r>
              <a:rPr lang="it-IT" sz="1400" dirty="0" err="1"/>
              <a:t>about</a:t>
            </a:r>
            <a:r>
              <a:rPr lang="it-IT" sz="1400" dirty="0"/>
              <a:t> 21M </a:t>
            </a:r>
            <a:r>
              <a:rPr lang="it-IT" sz="1400" dirty="0" err="1"/>
              <a:t>Evts</a:t>
            </a:r>
            <a:r>
              <a:rPr lang="it-IT" sz="1400" dirty="0"/>
              <a:t> per HEMODEL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- 7 </a:t>
            </a:r>
            <a:r>
              <a:rPr lang="it-IT" sz="1400" dirty="0" err="1"/>
              <a:t>energy</a:t>
            </a:r>
            <a:r>
              <a:rPr lang="it-IT" sz="1400" dirty="0"/>
              <a:t> </a:t>
            </a:r>
            <a:r>
              <a:rPr lang="it-IT" sz="1400" dirty="0" err="1"/>
              <a:t>bins</a:t>
            </a:r>
            <a:r>
              <a:rPr lang="it-IT" sz="1400" dirty="0"/>
              <a:t> (</a:t>
            </a:r>
            <a:r>
              <a:rPr lang="it-IT" sz="1400" dirty="0" smtClean="0"/>
              <a:t>2×10</a:t>
            </a:r>
            <a:r>
              <a:rPr lang="it-IT" sz="1400" baseline="30000" dirty="0" smtClean="0"/>
              <a:t>2</a:t>
            </a:r>
            <a:r>
              <a:rPr lang="it-IT" sz="1400" dirty="0" smtClean="0"/>
              <a:t>GeV-10</a:t>
            </a:r>
            <a:r>
              <a:rPr lang="it-IT" sz="1400" baseline="30000" dirty="0" smtClean="0"/>
              <a:t>3</a:t>
            </a:r>
            <a:r>
              <a:rPr lang="it-IT" sz="1400" dirty="0" smtClean="0"/>
              <a:t>GeV+equally </a:t>
            </a:r>
            <a:r>
              <a:rPr lang="it-IT" sz="1400" dirty="0" err="1"/>
              <a:t>logarithmically</a:t>
            </a:r>
            <a:r>
              <a:rPr lang="it-IT" sz="1400" dirty="0"/>
              <a:t> </a:t>
            </a:r>
            <a:r>
              <a:rPr lang="it-IT" sz="1400" dirty="0" err="1"/>
              <a:t>spaced</a:t>
            </a:r>
            <a:r>
              <a:rPr lang="it-IT" sz="1400" dirty="0"/>
              <a:t> from 1TeV </a:t>
            </a:r>
            <a:r>
              <a:rPr lang="it-IT" sz="1400" dirty="0" smtClean="0"/>
              <a:t>to 10</a:t>
            </a:r>
            <a:r>
              <a:rPr lang="it-IT" sz="1400" baseline="30000" dirty="0" smtClean="0"/>
              <a:t>9</a:t>
            </a:r>
            <a:r>
              <a:rPr lang="it-IT" sz="1400" dirty="0" smtClean="0"/>
              <a:t>GeV</a:t>
            </a:r>
            <a:r>
              <a:rPr lang="it-IT" sz="1400" dirty="0"/>
              <a:t>)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</a:t>
            </a:r>
            <a:r>
              <a:rPr lang="it-IT" sz="1400" dirty="0" err="1"/>
              <a:t>power</a:t>
            </a:r>
            <a:r>
              <a:rPr lang="it-IT" sz="1400" dirty="0"/>
              <a:t>-law </a:t>
            </a:r>
            <a:r>
              <a:rPr lang="it-IT" sz="1400" dirty="0" err="1"/>
              <a:t>spectrum</a:t>
            </a:r>
            <a:r>
              <a:rPr lang="it-IT" sz="1400" dirty="0"/>
              <a:t> with -</a:t>
            </a:r>
            <a:r>
              <a:rPr lang="it-IT" sz="1400" dirty="0" smtClean="0"/>
              <a:t>2 </a:t>
            </a:r>
            <a:r>
              <a:rPr lang="it-IT" sz="1400" dirty="0" err="1" smtClean="0"/>
              <a:t>spectral</a:t>
            </a:r>
            <a:r>
              <a:rPr lang="it-IT" sz="1400" dirty="0" smtClean="0"/>
              <a:t> </a:t>
            </a:r>
            <a:r>
              <a:rPr lang="it-IT" sz="1400" dirty="0" err="1" smtClean="0"/>
              <a:t>index</a:t>
            </a:r>
            <a:endParaRPr lang="it-IT" sz="1400" dirty="0"/>
          </a:p>
          <a:p>
            <a:pPr>
              <a:lnSpc>
                <a:spcPct val="150000"/>
              </a:lnSpc>
            </a:pPr>
            <a:r>
              <a:rPr lang="it-IT" sz="1400" dirty="0"/>
              <a:t>- </a:t>
            </a:r>
            <a:r>
              <a:rPr lang="it-IT" sz="1400" dirty="0" err="1"/>
              <a:t>zenith</a:t>
            </a:r>
            <a:r>
              <a:rPr lang="it-IT" sz="1400" dirty="0"/>
              <a:t> angle from 0 to 89 </a:t>
            </a:r>
            <a:r>
              <a:rPr lang="it-IT" sz="1400" dirty="0" err="1"/>
              <a:t>degrees</a:t>
            </a:r>
            <a:r>
              <a:rPr lang="it-IT" sz="1400" dirty="0"/>
              <a:t> </a:t>
            </a:r>
          </a:p>
          <a:p>
            <a:pPr>
              <a:lnSpc>
                <a:spcPct val="150000"/>
              </a:lnSpc>
            </a:pPr>
            <a:r>
              <a:rPr lang="it-IT" sz="1600" dirty="0" smtClean="0">
                <a:solidFill>
                  <a:srgbClr val="0070C0"/>
                </a:solidFill>
              </a:rPr>
              <a:t>Production </a:t>
            </a:r>
            <a:r>
              <a:rPr lang="it-IT" sz="1600" dirty="0" err="1" smtClean="0">
                <a:solidFill>
                  <a:srgbClr val="0070C0"/>
                </a:solidFill>
              </a:rPr>
              <a:t>available</a:t>
            </a:r>
            <a:r>
              <a:rPr lang="it-IT" sz="1600" dirty="0" smtClean="0">
                <a:solidFill>
                  <a:srgbClr val="0070C0"/>
                </a:solidFill>
              </a:rPr>
              <a:t> on </a:t>
            </a:r>
            <a:r>
              <a:rPr lang="it-IT" sz="1600" dirty="0" err="1" smtClean="0">
                <a:solidFill>
                  <a:srgbClr val="0070C0"/>
                </a:solidFill>
              </a:rPr>
              <a:t>many</a:t>
            </a:r>
            <a:r>
              <a:rPr lang="it-IT" sz="1600" dirty="0" smtClean="0">
                <a:solidFill>
                  <a:srgbClr val="0070C0"/>
                </a:solidFill>
              </a:rPr>
              <a:t> «private» </a:t>
            </a:r>
            <a:r>
              <a:rPr lang="it-IT" sz="1600" dirty="0" err="1" smtClean="0">
                <a:solidFill>
                  <a:srgbClr val="0070C0"/>
                </a:solidFill>
              </a:rPr>
              <a:t>institutional</a:t>
            </a:r>
            <a:r>
              <a:rPr lang="it-IT" sz="1600" dirty="0" smtClean="0">
                <a:solidFill>
                  <a:srgbClr val="0070C0"/>
                </a:solidFill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</a:rPr>
              <a:t>servers</a:t>
            </a:r>
            <a:r>
              <a:rPr lang="it-IT" sz="1600" dirty="0" smtClean="0">
                <a:solidFill>
                  <a:srgbClr val="0070C0"/>
                </a:solidFill>
              </a:rPr>
              <a:t>:</a:t>
            </a:r>
          </a:p>
          <a:p>
            <a:r>
              <a:rPr lang="it-IT" sz="1400" dirty="0" smtClean="0">
                <a:solidFill>
                  <a:srgbClr val="0070C0"/>
                </a:solidFill>
              </a:rPr>
              <a:t>Pandora @ INFN</a:t>
            </a:r>
            <a:br>
              <a:rPr lang="it-IT" sz="1400" dirty="0" smtClean="0">
                <a:solidFill>
                  <a:srgbClr val="0070C0"/>
                </a:solidFill>
              </a:rPr>
            </a:br>
            <a:r>
              <a:rPr lang="it-IT" sz="1400" dirty="0" smtClean="0">
                <a:solidFill>
                  <a:srgbClr val="0070C0"/>
                </a:solidFill>
              </a:rPr>
              <a:t>IRODS @ CCIN2P3</a:t>
            </a:r>
            <a:br>
              <a:rPr lang="it-IT" sz="1400" dirty="0" smtClean="0">
                <a:solidFill>
                  <a:srgbClr val="0070C0"/>
                </a:solidFill>
              </a:rPr>
            </a:br>
            <a:r>
              <a:rPr lang="it-IT" sz="1400" dirty="0" err="1" smtClean="0">
                <a:solidFill>
                  <a:srgbClr val="0070C0"/>
                </a:solidFill>
              </a:rPr>
              <a:t>Wiki</a:t>
            </a:r>
            <a:r>
              <a:rPr lang="it-IT" sz="1400" dirty="0" smtClean="0">
                <a:solidFill>
                  <a:srgbClr val="0070C0"/>
                </a:solidFill>
              </a:rPr>
              <a:t> @ KM3NeT</a:t>
            </a:r>
            <a:endParaRPr lang="it-IT" sz="1400" dirty="0">
              <a:solidFill>
                <a:srgbClr val="0070C0"/>
              </a:solidFill>
            </a:endParaRPr>
          </a:p>
          <a:p>
            <a:r>
              <a:rPr lang="it-IT" sz="1400" dirty="0" smtClean="0">
                <a:solidFill>
                  <a:srgbClr val="0070C0"/>
                </a:solidFill>
              </a:rPr>
              <a:t>+ </a:t>
            </a:r>
            <a:r>
              <a:rPr lang="it-IT" sz="1400" dirty="0" smtClean="0">
                <a:solidFill>
                  <a:srgbClr val="0070C0"/>
                </a:solidFill>
                <a:hlinkClick r:id="rId4"/>
              </a:rPr>
              <a:t>https</a:t>
            </a:r>
            <a:r>
              <a:rPr lang="it-IT" sz="1400" dirty="0">
                <a:solidFill>
                  <a:srgbClr val="0070C0"/>
                </a:solidFill>
                <a:hlinkClick r:id="rId4"/>
              </a:rPr>
              <a:t>://</a:t>
            </a:r>
            <a:r>
              <a:rPr lang="it-IT" sz="1400" dirty="0" smtClean="0">
                <a:solidFill>
                  <a:srgbClr val="0070C0"/>
                </a:solidFill>
                <a:hlinkClick r:id="rId4"/>
              </a:rPr>
              <a:t>www.asterics2020.eu/dokuwiki/doku.php?id=open:wp3:d-ana_software_repository&amp;s</a:t>
            </a:r>
            <a:r>
              <a:rPr lang="it-IT" sz="1400" dirty="0">
                <a:solidFill>
                  <a:srgbClr val="0070C0"/>
                </a:solidFill>
                <a:hlinkClick r:id="rId4"/>
              </a:rPr>
              <a:t>[]=</a:t>
            </a:r>
            <a:r>
              <a:rPr lang="it-IT" sz="1400" dirty="0" smtClean="0">
                <a:solidFill>
                  <a:srgbClr val="0070C0"/>
                </a:solidFill>
                <a:hlinkClick r:id="rId4"/>
              </a:rPr>
              <a:t>corelib</a:t>
            </a:r>
            <a:endParaRPr lang="it-IT" sz="1400" dirty="0" smtClean="0">
              <a:solidFill>
                <a:srgbClr val="0070C0"/>
              </a:solidFill>
            </a:endParaRPr>
          </a:p>
          <a:p>
            <a:endParaRPr lang="it-IT" sz="1400" dirty="0">
              <a:solidFill>
                <a:srgbClr val="0070C0"/>
              </a:solidFill>
            </a:endParaRPr>
          </a:p>
          <a:p>
            <a:r>
              <a:rPr lang="it-IT" sz="1400" b="1" dirty="0" err="1" smtClean="0">
                <a:solidFill>
                  <a:srgbClr val="0070C0"/>
                </a:solidFill>
              </a:rPr>
              <a:t>Problem</a:t>
            </a:r>
            <a:r>
              <a:rPr lang="it-IT" sz="1400" b="1" dirty="0" smtClean="0">
                <a:solidFill>
                  <a:srgbClr val="0070C0"/>
                </a:solidFill>
              </a:rPr>
              <a:t>: </a:t>
            </a:r>
            <a:r>
              <a:rPr lang="it-IT" sz="1400" b="1" dirty="0" err="1" smtClean="0">
                <a:solidFill>
                  <a:srgbClr val="0070C0"/>
                </a:solidFill>
              </a:rPr>
              <a:t>how</a:t>
            </a:r>
            <a:r>
              <a:rPr lang="it-IT" sz="1400" b="1" dirty="0" smtClean="0">
                <a:solidFill>
                  <a:srgbClr val="0070C0"/>
                </a:solidFill>
              </a:rPr>
              <a:t> to </a:t>
            </a:r>
            <a:r>
              <a:rPr lang="it-IT" sz="1400" b="1" dirty="0" err="1" smtClean="0">
                <a:solidFill>
                  <a:srgbClr val="0070C0"/>
                </a:solidFill>
              </a:rPr>
              <a:t>make</a:t>
            </a:r>
            <a:r>
              <a:rPr lang="it-IT" sz="1400" b="1" dirty="0" smtClean="0">
                <a:solidFill>
                  <a:srgbClr val="0070C0"/>
                </a:solidFill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</a:rPr>
              <a:t>many</a:t>
            </a:r>
            <a:r>
              <a:rPr lang="it-IT" sz="1400" b="1" dirty="0" smtClean="0">
                <a:solidFill>
                  <a:srgbClr val="0070C0"/>
                </a:solidFill>
              </a:rPr>
              <a:t> TB </a:t>
            </a:r>
            <a:r>
              <a:rPr lang="it-IT" sz="1400" b="1" dirty="0" err="1" smtClean="0">
                <a:solidFill>
                  <a:srgbClr val="0070C0"/>
                </a:solidFill>
              </a:rPr>
              <a:t>available</a:t>
            </a:r>
            <a:r>
              <a:rPr lang="it-IT" sz="1400" b="1" dirty="0" smtClean="0">
                <a:solidFill>
                  <a:srgbClr val="0070C0"/>
                </a:solidFill>
              </a:rPr>
              <a:t> for Open Access? EUDAT B2xxx </a:t>
            </a:r>
            <a:r>
              <a:rPr lang="it-IT" sz="1400" b="1" dirty="0" err="1" smtClean="0">
                <a:solidFill>
                  <a:srgbClr val="0070C0"/>
                </a:solidFill>
              </a:rPr>
              <a:t>services</a:t>
            </a:r>
            <a:r>
              <a:rPr lang="it-IT" sz="1400" b="1" dirty="0" smtClean="0">
                <a:solidFill>
                  <a:srgbClr val="0070C0"/>
                </a:solidFill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</a:rPr>
              <a:t>seem</a:t>
            </a:r>
            <a:r>
              <a:rPr lang="it-IT" sz="1400" b="1" dirty="0" smtClean="0">
                <a:solidFill>
                  <a:srgbClr val="0070C0"/>
                </a:solidFill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</a:rPr>
              <a:t>viable</a:t>
            </a:r>
            <a:r>
              <a:rPr lang="it-IT" sz="1400" b="1" dirty="0" smtClean="0">
                <a:solidFill>
                  <a:srgbClr val="0070C0"/>
                </a:solidFill>
              </a:rPr>
              <a:t>, </a:t>
            </a:r>
            <a:r>
              <a:rPr lang="it-IT" sz="1400" b="1" dirty="0" err="1" smtClean="0">
                <a:solidFill>
                  <a:srgbClr val="0070C0"/>
                </a:solidFill>
              </a:rPr>
              <a:t>discussion</a:t>
            </a:r>
            <a:r>
              <a:rPr lang="it-IT" sz="1400" b="1" dirty="0" smtClean="0">
                <a:solidFill>
                  <a:srgbClr val="0070C0"/>
                </a:solidFill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</a:rPr>
              <a:t>needed</a:t>
            </a:r>
            <a:endParaRPr lang="it-IT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2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INFN for OBELICS 3.4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- University of Salerno / INFN 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644420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Activities in WP 3.4 (1/3)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1268760"/>
            <a:ext cx="363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CORELib</a:t>
            </a:r>
            <a:r>
              <a:rPr lang="en-US" b="1" dirty="0" smtClean="0"/>
              <a:t>: </a:t>
            </a:r>
            <a:r>
              <a:rPr lang="en-US" b="1" dirty="0" err="1" smtClean="0"/>
              <a:t>COsmic</a:t>
            </a:r>
            <a:r>
              <a:rPr lang="en-US" b="1" dirty="0" smtClean="0"/>
              <a:t> Ray Event Library</a:t>
            </a:r>
            <a:endParaRPr lang="en-US" b="1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51521" y="1755777"/>
            <a:ext cx="8712968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/>
              <a:t>Status of production</a:t>
            </a:r>
          </a:p>
          <a:p>
            <a:pPr>
              <a:lnSpc>
                <a:spcPct val="150000"/>
              </a:lnSpc>
            </a:pPr>
            <a:r>
              <a:rPr lang="it-IT" dirty="0"/>
              <a:t>Nuclei-</a:t>
            </a:r>
            <a:r>
              <a:rPr lang="it-IT" dirty="0" err="1"/>
              <a:t>induced</a:t>
            </a:r>
            <a:r>
              <a:rPr lang="it-IT" dirty="0"/>
              <a:t> </a:t>
            </a:r>
            <a:r>
              <a:rPr lang="it-IT" dirty="0" err="1"/>
              <a:t>showers</a:t>
            </a:r>
            <a:r>
              <a:rPr lang="it-IT" dirty="0"/>
              <a:t>: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HEMODELS: QGSJET01 with CHARM, QGSJET01 with TAULEP, QGSJET-II </a:t>
            </a:r>
            <a:r>
              <a:rPr lang="it-IT" sz="1400" dirty="0" smtClean="0"/>
              <a:t>with </a:t>
            </a:r>
            <a:r>
              <a:rPr lang="it-IT" sz="1400" dirty="0"/>
              <a:t>TAULEP, EPOS-LHC with TAULEP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LEMODEL: GHEISHA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</a:t>
            </a:r>
            <a:r>
              <a:rPr lang="it-IT" sz="1400" dirty="0" err="1"/>
              <a:t>about</a:t>
            </a:r>
            <a:r>
              <a:rPr lang="it-IT" sz="1400" dirty="0"/>
              <a:t> 21M </a:t>
            </a:r>
            <a:r>
              <a:rPr lang="it-IT" sz="1400" dirty="0" err="1"/>
              <a:t>Evts</a:t>
            </a:r>
            <a:r>
              <a:rPr lang="it-IT" sz="1400" dirty="0"/>
              <a:t> per HEMODEL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- 7 </a:t>
            </a:r>
            <a:r>
              <a:rPr lang="it-IT" sz="1400" dirty="0" err="1"/>
              <a:t>energy</a:t>
            </a:r>
            <a:r>
              <a:rPr lang="it-IT" sz="1400" dirty="0"/>
              <a:t> </a:t>
            </a:r>
            <a:r>
              <a:rPr lang="it-IT" sz="1400" dirty="0" err="1"/>
              <a:t>bins</a:t>
            </a:r>
            <a:r>
              <a:rPr lang="it-IT" sz="1400" dirty="0"/>
              <a:t> </a:t>
            </a:r>
            <a:r>
              <a:rPr lang="it-IT" sz="1400" dirty="0" smtClean="0"/>
              <a:t>(A×2×10</a:t>
            </a:r>
            <a:r>
              <a:rPr lang="it-IT" sz="1400" baseline="30000" dirty="0" smtClean="0"/>
              <a:t>2</a:t>
            </a:r>
            <a:r>
              <a:rPr lang="it-IT" sz="1400" dirty="0" smtClean="0"/>
              <a:t>GeV-</a:t>
            </a:r>
            <a:r>
              <a:rPr lang="it-IT" sz="1400" dirty="0"/>
              <a:t>A×</a:t>
            </a:r>
            <a:r>
              <a:rPr lang="it-IT" sz="1400" dirty="0" smtClean="0"/>
              <a:t>10</a:t>
            </a:r>
            <a:r>
              <a:rPr lang="it-IT" sz="1400" baseline="30000" dirty="0" smtClean="0"/>
              <a:t>3</a:t>
            </a:r>
            <a:r>
              <a:rPr lang="it-IT" sz="1400" dirty="0" smtClean="0"/>
              <a:t>GeV+equally </a:t>
            </a:r>
            <a:r>
              <a:rPr lang="it-IT" sz="1400" dirty="0" err="1"/>
              <a:t>logarithmically</a:t>
            </a:r>
            <a:r>
              <a:rPr lang="it-IT" sz="1400" dirty="0"/>
              <a:t> </a:t>
            </a:r>
            <a:r>
              <a:rPr lang="it-IT" sz="1400" dirty="0" err="1"/>
              <a:t>spaced</a:t>
            </a:r>
            <a:r>
              <a:rPr lang="it-IT" sz="1400" dirty="0"/>
              <a:t> from A×</a:t>
            </a:r>
            <a:r>
              <a:rPr lang="it-IT" sz="1400" dirty="0" smtClean="0"/>
              <a:t>1TeV </a:t>
            </a:r>
            <a:r>
              <a:rPr lang="it-IT" sz="1400" dirty="0"/>
              <a:t>to A×</a:t>
            </a:r>
            <a:r>
              <a:rPr lang="it-IT" sz="1400" dirty="0" smtClean="0"/>
              <a:t>10</a:t>
            </a:r>
            <a:r>
              <a:rPr lang="it-IT" sz="1400" baseline="30000" dirty="0" smtClean="0"/>
              <a:t>9</a:t>
            </a:r>
            <a:r>
              <a:rPr lang="it-IT" sz="1400" dirty="0" smtClean="0"/>
              <a:t>GeV)</a:t>
            </a:r>
            <a:endParaRPr lang="it-IT" sz="1400" dirty="0"/>
          </a:p>
          <a:p>
            <a:pPr>
              <a:lnSpc>
                <a:spcPct val="150000"/>
              </a:lnSpc>
            </a:pPr>
            <a:r>
              <a:rPr lang="it-IT" sz="1400" dirty="0" smtClean="0"/>
              <a:t>- </a:t>
            </a:r>
            <a:r>
              <a:rPr lang="it-IT" sz="1400" dirty="0" err="1"/>
              <a:t>power</a:t>
            </a:r>
            <a:r>
              <a:rPr lang="it-IT" sz="1400" dirty="0"/>
              <a:t>-law </a:t>
            </a:r>
            <a:r>
              <a:rPr lang="it-IT" sz="1400" dirty="0" err="1"/>
              <a:t>spectrum</a:t>
            </a:r>
            <a:r>
              <a:rPr lang="it-IT" sz="1400" dirty="0"/>
              <a:t> with -2 </a:t>
            </a:r>
            <a:r>
              <a:rPr lang="it-IT" sz="1400" dirty="0" err="1" smtClean="0"/>
              <a:t>spectral</a:t>
            </a:r>
            <a:r>
              <a:rPr lang="it-IT" sz="1400" dirty="0" smtClean="0"/>
              <a:t> </a:t>
            </a:r>
            <a:r>
              <a:rPr lang="it-IT" sz="1400" dirty="0" err="1" smtClean="0"/>
              <a:t>index</a:t>
            </a:r>
            <a:endParaRPr lang="it-IT" sz="1400" dirty="0"/>
          </a:p>
          <a:p>
            <a:pPr>
              <a:lnSpc>
                <a:spcPct val="150000"/>
              </a:lnSpc>
            </a:pPr>
            <a:r>
              <a:rPr lang="it-IT" sz="1400" dirty="0"/>
              <a:t>- </a:t>
            </a:r>
            <a:r>
              <a:rPr lang="it-IT" sz="1400" dirty="0" err="1"/>
              <a:t>zenith</a:t>
            </a:r>
            <a:r>
              <a:rPr lang="it-IT" sz="1400" dirty="0"/>
              <a:t> angle from 0 to 89 </a:t>
            </a:r>
            <a:r>
              <a:rPr lang="it-IT" sz="1400" dirty="0" err="1"/>
              <a:t>degrees</a:t>
            </a:r>
            <a:r>
              <a:rPr lang="it-IT" sz="1400" dirty="0"/>
              <a:t> </a:t>
            </a:r>
          </a:p>
          <a:p>
            <a:pPr>
              <a:lnSpc>
                <a:spcPct val="150000"/>
              </a:lnSpc>
            </a:pPr>
            <a:r>
              <a:rPr lang="it-IT" dirty="0" err="1"/>
              <a:t>Completed</a:t>
            </a:r>
            <a:r>
              <a:rPr lang="it-IT" dirty="0"/>
              <a:t> </a:t>
            </a:r>
            <a:r>
              <a:rPr lang="it-IT" dirty="0" err="1"/>
              <a:t>jobs</a:t>
            </a:r>
            <a:r>
              <a:rPr lang="it-IT" dirty="0"/>
              <a:t>: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</a:t>
            </a:r>
            <a:r>
              <a:rPr lang="it-IT" sz="1400" dirty="0" err="1"/>
              <a:t>Iron</a:t>
            </a:r>
            <a:r>
              <a:rPr lang="it-IT" sz="1400" dirty="0"/>
              <a:t> 56: 141 </a:t>
            </a:r>
            <a:r>
              <a:rPr lang="it-IT" sz="1400" dirty="0" err="1"/>
              <a:t>jobs</a:t>
            </a:r>
            <a:r>
              <a:rPr lang="it-IT" sz="1400" dirty="0"/>
              <a:t> for a </a:t>
            </a:r>
            <a:r>
              <a:rPr lang="it-IT" sz="1400" dirty="0" err="1"/>
              <a:t>total</a:t>
            </a:r>
            <a:r>
              <a:rPr lang="it-IT" sz="1400" dirty="0"/>
              <a:t> 61.543.462 </a:t>
            </a:r>
            <a:r>
              <a:rPr lang="it-IT" sz="1400" dirty="0" err="1"/>
              <a:t>events</a:t>
            </a:r>
            <a:r>
              <a:rPr lang="it-IT" sz="1400" dirty="0"/>
              <a:t> </a:t>
            </a:r>
          </a:p>
          <a:p>
            <a:pPr>
              <a:lnSpc>
                <a:spcPct val="150000"/>
              </a:lnSpc>
            </a:pPr>
            <a:r>
              <a:rPr lang="it-IT" sz="1400" dirty="0"/>
              <a:t>- </a:t>
            </a:r>
            <a:r>
              <a:rPr lang="it-IT" sz="1400" dirty="0" err="1"/>
              <a:t>Helium</a:t>
            </a:r>
            <a:r>
              <a:rPr lang="it-IT" sz="1400" dirty="0"/>
              <a:t> 4: 196 </a:t>
            </a:r>
            <a:r>
              <a:rPr lang="it-IT" sz="1400" dirty="0" err="1"/>
              <a:t>jobs</a:t>
            </a:r>
            <a:r>
              <a:rPr lang="it-IT" sz="1400" dirty="0"/>
              <a:t> for a </a:t>
            </a:r>
            <a:r>
              <a:rPr lang="it-IT" sz="1400" dirty="0" err="1"/>
              <a:t>total</a:t>
            </a:r>
            <a:r>
              <a:rPr lang="it-IT" sz="1400" dirty="0"/>
              <a:t> 82.916.671 </a:t>
            </a:r>
            <a:r>
              <a:rPr lang="it-IT" sz="1400" dirty="0" err="1"/>
              <a:t>events</a:t>
            </a:r>
            <a:endParaRPr lang="it-IT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8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INFN for OBELICS 3.4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- University of Salerno / INFN 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644420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Activities in WP 3.4 (1/3)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1268760"/>
            <a:ext cx="363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CORELib</a:t>
            </a:r>
            <a:r>
              <a:rPr lang="en-US" b="1" dirty="0" smtClean="0"/>
              <a:t>: </a:t>
            </a:r>
            <a:r>
              <a:rPr lang="en-US" b="1" dirty="0" err="1" smtClean="0"/>
              <a:t>COsmic</a:t>
            </a:r>
            <a:r>
              <a:rPr lang="en-US" b="1" dirty="0" smtClean="0"/>
              <a:t> Ray Event Library</a:t>
            </a:r>
            <a:endParaRPr lang="en-US" b="1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51521" y="1755777"/>
            <a:ext cx="871296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err="1" smtClean="0"/>
              <a:t>Next</a:t>
            </a:r>
            <a:r>
              <a:rPr lang="it-IT" b="1" dirty="0" smtClean="0"/>
              <a:t> future</a:t>
            </a:r>
          </a:p>
          <a:p>
            <a:pPr>
              <a:lnSpc>
                <a:spcPct val="150000"/>
              </a:lnSpc>
            </a:pPr>
            <a:r>
              <a:rPr lang="en-US" dirty="0"/>
              <a:t>Complete the </a:t>
            </a:r>
            <a:r>
              <a:rPr lang="en-US" dirty="0" err="1"/>
              <a:t>CORELib</a:t>
            </a:r>
            <a:r>
              <a:rPr lang="en-US" dirty="0"/>
              <a:t> C++ </a:t>
            </a:r>
            <a:r>
              <a:rPr lang="en-US" dirty="0" smtClean="0"/>
              <a:t>library</a:t>
            </a:r>
          </a:p>
          <a:p>
            <a:pPr>
              <a:lnSpc>
                <a:spcPct val="150000"/>
              </a:lnSpc>
            </a:pPr>
            <a:r>
              <a:rPr lang="en-US" dirty="0"/>
              <a:t>Complete the production of Helium, Carbon, Oxygen &amp; </a:t>
            </a:r>
            <a:r>
              <a:rPr lang="en-US" dirty="0" smtClean="0"/>
              <a:t>Iron primaries.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New production adding Cherenkov radiation (estimated: 400% CPU time increase!)</a:t>
            </a:r>
          </a:p>
          <a:p>
            <a:pPr>
              <a:lnSpc>
                <a:spcPct val="150000"/>
              </a:lnSpc>
            </a:pPr>
            <a:r>
              <a:rPr lang="it-IT" dirty="0" err="1" smtClean="0"/>
              <a:t>Make</a:t>
            </a:r>
            <a:r>
              <a:rPr lang="it-IT" dirty="0" smtClean="0"/>
              <a:t> data «more </a:t>
            </a:r>
            <a:r>
              <a:rPr lang="it-IT" dirty="0" err="1" smtClean="0"/>
              <a:t>easily</a:t>
            </a:r>
            <a:r>
              <a:rPr lang="it-IT" dirty="0" smtClean="0"/>
              <a:t>» </a:t>
            </a:r>
            <a:r>
              <a:rPr lang="it-IT" dirty="0" err="1" smtClean="0"/>
              <a:t>available</a:t>
            </a:r>
            <a:r>
              <a:rPr lang="it-IT" dirty="0" smtClean="0"/>
              <a:t> on the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8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INFN for OBELICS 3.4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- University of Salerno / INFN 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644420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Activities in WP 3.4 (2/3)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1268760"/>
            <a:ext cx="87478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ROAst</a:t>
            </a:r>
            <a:r>
              <a:rPr lang="en-US" b="1" dirty="0" smtClean="0"/>
              <a:t>: </a:t>
            </a:r>
            <a:r>
              <a:rPr lang="en-US" b="1" dirty="0" err="1" smtClean="0"/>
              <a:t>ROot</a:t>
            </a:r>
            <a:r>
              <a:rPr lang="en-US" b="1" dirty="0" smtClean="0"/>
              <a:t> extension for Astronomy</a:t>
            </a:r>
          </a:p>
          <a:p>
            <a:pPr lvl="1"/>
            <a:r>
              <a:rPr lang="en-US" sz="1400" dirty="0" smtClean="0"/>
              <a:t>Classes to access astronomical catalogues</a:t>
            </a:r>
          </a:p>
          <a:p>
            <a:pPr lvl="1"/>
            <a:r>
              <a:rPr lang="en-US" sz="1400" dirty="0" smtClean="0"/>
              <a:t>Generators of primary particles  (neutrinos will be implemented, others will be supported only as placeholders)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51521" y="2492896"/>
            <a:ext cx="871296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/>
              <a:t>Status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dirty="0" err="1" smtClean="0"/>
              <a:t>Survey</a:t>
            </a:r>
            <a:r>
              <a:rPr lang="it-IT" dirty="0" smtClean="0"/>
              <a:t> of ROOT </a:t>
            </a:r>
            <a:r>
              <a:rPr lang="it-IT" dirty="0" err="1" smtClean="0"/>
              <a:t>completed</a:t>
            </a:r>
            <a:endParaRPr lang="it-IT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dirty="0" smtClean="0"/>
              <a:t>First </a:t>
            </a:r>
            <a:r>
              <a:rPr lang="it-IT" dirty="0" err="1" smtClean="0"/>
              <a:t>activity</a:t>
            </a:r>
            <a:r>
              <a:rPr lang="it-IT" dirty="0" smtClean="0"/>
              <a:t>: GENHEN (</a:t>
            </a:r>
            <a:r>
              <a:rPr lang="it-IT" dirty="0" err="1" smtClean="0"/>
              <a:t>GENerator</a:t>
            </a:r>
            <a:r>
              <a:rPr lang="it-IT" dirty="0" smtClean="0"/>
              <a:t> for HE </a:t>
            </a:r>
            <a:r>
              <a:rPr lang="it-IT" dirty="0" err="1" smtClean="0"/>
              <a:t>Neutrinos</a:t>
            </a:r>
            <a:r>
              <a:rPr lang="it-IT" dirty="0" smtClean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dirty="0" err="1" smtClean="0"/>
              <a:t>Next</a:t>
            </a:r>
            <a:r>
              <a:rPr lang="it-IT" dirty="0" smtClean="0"/>
              <a:t> (in </a:t>
            </a:r>
            <a:r>
              <a:rPr lang="it-IT" dirty="0" err="1" smtClean="0"/>
              <a:t>parallel</a:t>
            </a:r>
            <a:r>
              <a:rPr lang="it-IT" dirty="0"/>
              <a:t>)</a:t>
            </a:r>
            <a:r>
              <a:rPr lang="it-IT" dirty="0" smtClean="0"/>
              <a:t>: </a:t>
            </a:r>
            <a:r>
              <a:rPr lang="it-IT" dirty="0" err="1" smtClean="0"/>
              <a:t>Survey</a:t>
            </a:r>
            <a:r>
              <a:rPr lang="it-IT" dirty="0" smtClean="0"/>
              <a:t> of </a:t>
            </a:r>
            <a:r>
              <a:rPr lang="it-IT" dirty="0" err="1" smtClean="0"/>
              <a:t>catalogues</a:t>
            </a:r>
            <a:r>
              <a:rPr lang="it-IT" dirty="0" smtClean="0"/>
              <a:t> and </a:t>
            </a:r>
            <a:r>
              <a:rPr lang="it-IT" dirty="0" err="1" smtClean="0"/>
              <a:t>access</a:t>
            </a:r>
            <a:r>
              <a:rPr lang="it-IT" dirty="0" smtClean="0"/>
              <a:t> </a:t>
            </a:r>
            <a:r>
              <a:rPr lang="it-IT" dirty="0" err="1" smtClean="0"/>
              <a:t>techniques</a:t>
            </a:r>
            <a:endParaRPr lang="it-IT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dirty="0" err="1" smtClean="0"/>
              <a:t>Next</a:t>
            </a:r>
            <a:r>
              <a:rPr lang="it-IT" dirty="0"/>
              <a:t> (in </a:t>
            </a:r>
            <a:r>
              <a:rPr lang="it-IT" dirty="0" err="1"/>
              <a:t>parallel</a:t>
            </a:r>
            <a:r>
              <a:rPr lang="it-IT" dirty="0"/>
              <a:t>)</a:t>
            </a:r>
            <a:r>
              <a:rPr lang="it-IT" dirty="0" smtClean="0"/>
              <a:t>: </a:t>
            </a:r>
            <a:r>
              <a:rPr lang="it-IT" dirty="0" err="1" smtClean="0"/>
              <a:t>Survey</a:t>
            </a:r>
            <a:r>
              <a:rPr lang="it-IT" dirty="0" smtClean="0"/>
              <a:t> of FITS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dirty="0" err="1" smtClean="0"/>
              <a:t>Next</a:t>
            </a:r>
            <a:r>
              <a:rPr lang="it-IT" dirty="0"/>
              <a:t> (in </a:t>
            </a:r>
            <a:r>
              <a:rPr lang="it-IT" dirty="0" err="1"/>
              <a:t>parallel</a:t>
            </a:r>
            <a:r>
              <a:rPr lang="it-IT" dirty="0"/>
              <a:t>)</a:t>
            </a:r>
            <a:r>
              <a:rPr lang="it-IT" dirty="0" smtClean="0"/>
              <a:t>: decide </a:t>
            </a:r>
            <a:r>
              <a:rPr lang="it-IT" dirty="0" err="1" smtClean="0"/>
              <a:t>between</a:t>
            </a:r>
            <a:r>
              <a:rPr lang="it-IT" dirty="0" smtClean="0"/>
              <a:t> C++11 and C++14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Tentative time schedule: 3 months for first GENHEN implementation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450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6444208" cy="6926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INFN for OBELICS 3.4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9482-53D1-4520-8A0A-47AC782649E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Cristiano Bozza - University of Salerno / INFN – OBELICS F2F meeting Madrid 14-16/9/2016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692696"/>
            <a:ext cx="644420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/>
              <a:t>Activities in WP 3.4 (3/3)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1268760"/>
            <a:ext cx="66841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pLISA</a:t>
            </a:r>
            <a:r>
              <a:rPr lang="en-US" b="1" dirty="0"/>
              <a:t>: parallel Library for Identification and Study of </a:t>
            </a:r>
            <a:r>
              <a:rPr lang="en-US" b="1" dirty="0" err="1" smtClean="0"/>
              <a:t>Astroparticles</a:t>
            </a:r>
            <a:endParaRPr lang="en-US" b="1" dirty="0" smtClean="0"/>
          </a:p>
          <a:p>
            <a:pPr lvl="1"/>
            <a:r>
              <a:rPr lang="en-US" sz="1400" dirty="0" smtClean="0"/>
              <a:t>Generic interface for machine learning and MVA-based study/id of events</a:t>
            </a:r>
          </a:p>
          <a:p>
            <a:pPr lvl="1"/>
            <a:r>
              <a:rPr lang="en-US" sz="1400" dirty="0" smtClean="0"/>
              <a:t>Optimized GPU code to run “under-the-hood” to implement algorithms</a:t>
            </a:r>
          </a:p>
          <a:p>
            <a:pPr lvl="1"/>
            <a:r>
              <a:rPr lang="en-US" sz="1400" dirty="0" smtClean="0"/>
              <a:t>Goal: allow generic detectors and easy user extension to library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75513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922"/>
            <a:ext cx="1267168" cy="89479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51521" y="2492896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/>
              <a:t>Status</a:t>
            </a:r>
          </a:p>
          <a:p>
            <a:r>
              <a:rPr lang="en-US" dirty="0"/>
              <a:t>-Survey of CUDA C for the implementation of GPU code</a:t>
            </a:r>
          </a:p>
          <a:p>
            <a:r>
              <a:rPr lang="en-US" dirty="0"/>
              <a:t>-First activity: "backbone" of the header file</a:t>
            </a:r>
          </a:p>
          <a:p>
            <a:r>
              <a:rPr lang="en-US" dirty="0"/>
              <a:t>-Next (in parallel): Survey of existing MVA software tools (TMVA/ROOT)</a:t>
            </a:r>
          </a:p>
          <a:p>
            <a:r>
              <a:rPr lang="en-US" dirty="0"/>
              <a:t>-Next (in parallel): Survey of existing codes exploiting MVA/neural networks/machine learning algorithms in ANTARES/KM3NeT</a:t>
            </a:r>
          </a:p>
          <a:p>
            <a:r>
              <a:rPr lang="en-US" dirty="0"/>
              <a:t>-Next (in parallel): focus on the energy estimator (regression problem) 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/>
              <a:t>produce a first list of input parameters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pLISA</a:t>
            </a:r>
            <a:r>
              <a:rPr lang="en-US" dirty="0"/>
              <a:t> presented at RICAP16 (</a:t>
            </a:r>
            <a:r>
              <a:rPr lang="en-US" dirty="0" err="1"/>
              <a:t>Frascati</a:t>
            </a:r>
            <a:r>
              <a:rPr lang="en-US" dirty="0"/>
              <a:t>, 21-24 June 2016). Poster contribution, to be included in the Conference Proceedings. </a:t>
            </a:r>
          </a:p>
          <a:p>
            <a:pPr>
              <a:lnSpc>
                <a:spcPct val="150000"/>
              </a:lnSpc>
            </a:pP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2285610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875</Words>
  <Application>Microsoft Office PowerPoint</Application>
  <PresentationFormat>Presentazione su schermo (4:3)</PresentationFormat>
  <Paragraphs>162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Tema di Office</vt:lpstr>
      <vt:lpstr>INFN for OBELICS</vt:lpstr>
      <vt:lpstr>INFN for OBELICS</vt:lpstr>
      <vt:lpstr>INFN for OBELICS</vt:lpstr>
      <vt:lpstr>INFN for OBELICS 3.4</vt:lpstr>
      <vt:lpstr>INFN for OBELICS 3.4</vt:lpstr>
      <vt:lpstr>INFN for OBELICS 3.4</vt:lpstr>
      <vt:lpstr>INFN for OBELICS 3.4</vt:lpstr>
      <vt:lpstr>INFN for OBELICS 3.4</vt:lpstr>
      <vt:lpstr>INFN for OBELICS 3.4</vt:lpstr>
      <vt:lpstr>ECAP for OBELICS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OBELICS 3.4 D-ANA</dc:title>
  <dc:creator>kryss</dc:creator>
  <cp:lastModifiedBy>Cristiano Bozza</cp:lastModifiedBy>
  <cp:revision>21</cp:revision>
  <dcterms:created xsi:type="dcterms:W3CDTF">2015-10-15T12:33:38Z</dcterms:created>
  <dcterms:modified xsi:type="dcterms:W3CDTF">2016-09-15T07:01:33Z</dcterms:modified>
</cp:coreProperties>
</file>