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4" r:id="rId1"/>
    <p:sldMasterId id="2147484121" r:id="rId2"/>
  </p:sldMasterIdLst>
  <p:notesMasterIdLst>
    <p:notesMasterId r:id="rId16"/>
  </p:notesMasterIdLst>
  <p:handoutMasterIdLst>
    <p:handoutMasterId r:id="rId17"/>
  </p:handoutMasterIdLst>
  <p:sldIdLst>
    <p:sldId id="295" r:id="rId3"/>
    <p:sldId id="319" r:id="rId4"/>
    <p:sldId id="320" r:id="rId5"/>
    <p:sldId id="322" r:id="rId6"/>
    <p:sldId id="299" r:id="rId7"/>
    <p:sldId id="326" r:id="rId8"/>
    <p:sldId id="312" r:id="rId9"/>
    <p:sldId id="331" r:id="rId10"/>
    <p:sldId id="313" r:id="rId11"/>
    <p:sldId id="333" r:id="rId12"/>
    <p:sldId id="335" r:id="rId13"/>
    <p:sldId id="334" r:id="rId14"/>
    <p:sldId id="330" r:id="rId15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19">
          <p15:clr>
            <a:srgbClr val="A4A3A4"/>
          </p15:clr>
        </p15:guide>
        <p15:guide id="2" pos="3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06E"/>
    <a:srgbClr val="003865"/>
    <a:srgbClr val="002554"/>
    <a:srgbClr val="00254D"/>
    <a:srgbClr val="011C44"/>
    <a:srgbClr val="093265"/>
    <a:srgbClr val="04255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9"/>
    <p:restoredTop sz="94745"/>
  </p:normalViewPr>
  <p:slideViewPr>
    <p:cSldViewPr snapToGrid="0" snapToObjects="1" showGuides="1">
      <p:cViewPr varScale="1">
        <p:scale>
          <a:sx n="77" d="100"/>
          <a:sy n="77" d="100"/>
        </p:scale>
        <p:origin x="1332" y="90"/>
      </p:cViewPr>
      <p:guideLst>
        <p:guide orient="horz" pos="3619"/>
        <p:guide pos="3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02B65EA6-BF5B-A140-8968-2802CBE5A98E}" type="datetime1">
              <a:rPr lang="de-DE"/>
              <a:pPr>
                <a:defRPr/>
              </a:pPr>
              <a:t>15.09.2016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CDC65DEF-D2D9-8F47-B651-F9786E2D61A9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770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33B8FD22-CA29-7343-8D69-4324C02B485A}" type="datetime1">
              <a:rPr lang="de-DE"/>
              <a:pPr>
                <a:defRPr/>
              </a:pPr>
              <a:t>15.09.2016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E0F5DBF4-BDA5-704C-B0E0-DABACE4729B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35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90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 descr="HESS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10" y="5733255"/>
            <a:ext cx="585175" cy="5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7944" y="3402013"/>
            <a:ext cx="4073470" cy="10795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aseline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Conference</a:t>
            </a:r>
          </a:p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Address, Date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9144000" cy="487997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944" y="888457"/>
            <a:ext cx="8135937" cy="1619794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1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M3NeT_Tit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"/>
            <a:ext cx="9162000" cy="4880292"/>
          </a:xfrm>
          <a:prstGeom prst="rect">
            <a:avLst/>
          </a:prstGeom>
        </p:spPr>
      </p:pic>
      <p:pic>
        <p:nvPicPr>
          <p:cNvPr id="14" name="Picture 17" descr="Logo_FAU_DinA4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700" y="5754688"/>
            <a:ext cx="2755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ecap_logo_big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770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HESS.pn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10" y="5733255"/>
            <a:ext cx="585175" cy="5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944" y="888457"/>
            <a:ext cx="8135937" cy="1619794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7944" y="3402013"/>
            <a:ext cx="4073470" cy="10795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aseline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Conference</a:t>
            </a:r>
          </a:p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Address,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3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OBELIX F2F Meeting –  Madrid –  Sept. 2016</a:t>
            </a:r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27488F-2420-2B42-9425-989B5A52E083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12" name="Picture 9" descr="HE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356" y="215407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38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x-none" smtClean="0"/>
              <a:t>Click to edit Master title style</a:t>
            </a:r>
            <a:endParaRPr lang="de-DE" dirty="0"/>
          </a:p>
        </p:txBody>
      </p:sp>
      <p:pic>
        <p:nvPicPr>
          <p:cNvPr id="5" name="Picture 4" descr="Unterkapitel_KM3N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2000" cy="20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61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701800"/>
            <a:ext cx="3960000" cy="4706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701800"/>
            <a:ext cx="3960000" cy="4706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OBELIX F2F Meeting –  Madrid –  Sept. 2016</a:t>
            </a:r>
            <a:endParaRPr lang="en-GB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27488F-2420-2B42-9425-989B5A52E083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9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E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356" y="215407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82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486400" cy="4275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27488F-2420-2B42-9425-989B5A52E083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OBELIX F2F Meeting –  Madrid –  Sept. 2016</a:t>
            </a:r>
            <a:endParaRPr lang="en-GB" dirty="0"/>
          </a:p>
        </p:txBody>
      </p:sp>
      <p:pic>
        <p:nvPicPr>
          <p:cNvPr id="9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E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356" y="215407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98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OBELIX F2F Meeting –  Madrid –  Sept. 2016</a:t>
            </a:r>
            <a:endParaRPr lang="en-GB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27488F-2420-2B42-9425-989B5A52E083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7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E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356" y="215407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2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E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356" y="215407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16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7063" y="1651000"/>
            <a:ext cx="8135937" cy="4757738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OBELIX F2F Meeting –  Madrid –  Sept. 2016</a:t>
            </a:r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27488F-2420-2B42-9425-989B5A52E083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12" name="Picture 9" descr="HE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356" y="215407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MBF-Gef-Logo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5445126"/>
            <a:ext cx="20955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83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MBF-Gef-Logo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67" y="5508625"/>
            <a:ext cx="20955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Logo_FAU_DinA4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700" y="5754688"/>
            <a:ext cx="2755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M3NeT_Tit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"/>
            <a:ext cx="9162000" cy="4880292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61912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ts val="4200"/>
              </a:lnSpc>
            </a:pPr>
            <a:r>
              <a:rPr lang="de-DE" sz="3600" b="1" dirty="0" smtClean="0">
                <a:solidFill>
                  <a:srgbClr val="FFFFFF"/>
                </a:solidFill>
                <a:latin typeface="Helvetica Neue" charset="0"/>
                <a:cs typeface="Arial" charset="0"/>
              </a:rPr>
              <a:t>Vielen Dank für </a:t>
            </a:r>
            <a:br>
              <a:rPr lang="de-DE" sz="3600" b="1" dirty="0" smtClean="0">
                <a:solidFill>
                  <a:srgbClr val="FFFFFF"/>
                </a:solidFill>
                <a:latin typeface="Helvetica Neue" charset="0"/>
                <a:cs typeface="Arial" charset="0"/>
              </a:rPr>
            </a:br>
            <a:r>
              <a:rPr lang="de-DE" sz="3600" b="1" dirty="0" smtClean="0">
                <a:solidFill>
                  <a:srgbClr val="FFFFFF"/>
                </a:solidFill>
                <a:latin typeface="Helvetica Neue" charset="0"/>
                <a:cs typeface="Arial" charset="0"/>
              </a:rPr>
              <a:t>Ihre Aufmerksamkeit</a:t>
            </a:r>
            <a:endParaRPr lang="de-DE" sz="3600" b="1" dirty="0">
              <a:solidFill>
                <a:srgbClr val="FFFFFF"/>
              </a:solidFill>
              <a:latin typeface="Helvetica Neue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4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4406900"/>
            <a:ext cx="7052400" cy="1362075"/>
          </a:xfrm>
        </p:spPr>
        <p:txBody>
          <a:bodyPr/>
          <a:lstStyle>
            <a:lvl1pPr algn="l">
              <a:lnSpc>
                <a:spcPts val="4200"/>
              </a:lnSpc>
              <a:defRPr sz="3600" b="1" cap="all"/>
            </a:lvl1pPr>
          </a:lstStyle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1080000" y="2906713"/>
            <a:ext cx="705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27EBA-DC0E-714B-B6FA-50EF85B75F6F}" type="slidenum">
              <a:rPr lang="en-US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4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606-B9C1-D44E-A2C4-3729A0CF2AE9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pic>
        <p:nvPicPr>
          <p:cNvPr id="12" name="Picture 9" descr="HES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1623" y="202424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96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20156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4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701800"/>
            <a:ext cx="3960000" cy="4706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701800"/>
            <a:ext cx="3960000" cy="4706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E2CC-F545-6D4A-9BB4-86E10266AA16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pic>
        <p:nvPicPr>
          <p:cNvPr id="12" name="Picture 9" descr="HES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1623" y="202424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5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486400" cy="4275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6AAA-E222-CF4F-ABC6-85394CA4144B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pic>
        <p:nvPicPr>
          <p:cNvPr id="10" name="Picture 9" descr="HES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1623" y="202424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0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F8EB-E541-DB4B-8809-0345F747949E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pic>
        <p:nvPicPr>
          <p:cNvPr id="8" name="Picture 9" descr="HES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1623" y="202424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0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9" descr="HES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1623" y="202424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2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7063" y="1651000"/>
            <a:ext cx="8135937" cy="4757738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606-B9C1-D44E-A2C4-3729A0CF2AE9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pic>
        <p:nvPicPr>
          <p:cNvPr id="10" name="Picture 9" descr="HES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1623" y="202424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41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MBF-Gef-Logo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67" y="5508625"/>
            <a:ext cx="20955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Logo_FAU_DinA4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700" y="5754688"/>
            <a:ext cx="2755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M3NeT_Titl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"/>
            <a:ext cx="9162000" cy="4880292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 userDrawn="1"/>
        </p:nvSpPr>
        <p:spPr bwMode="auto">
          <a:xfrm>
            <a:off x="61912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de-DE" sz="3600" b="1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Vielen Dank für </a:t>
            </a:r>
            <a:br>
              <a:rPr lang="de-DE" sz="3600" b="1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</a:br>
            <a:r>
              <a:rPr lang="de-DE" sz="3600" b="1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Ihre Aufmerksamkeit</a:t>
            </a:r>
            <a:endParaRPr lang="de-DE" sz="3600" b="1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08319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651000"/>
            <a:ext cx="8135937" cy="4757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>
              <a:defRPr/>
            </a:pPr>
            <a:fld id="{AAAA4870-6BA5-2240-82F3-AD56ED42D7C1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02" r:id="rId2"/>
    <p:sldLayoutId id="2147484119" r:id="rId3"/>
    <p:sldLayoutId id="2147484106" r:id="rId4"/>
    <p:sldLayoutId id="2147484107" r:id="rId5"/>
    <p:sldLayoutId id="2147484108" r:id="rId6"/>
    <p:sldLayoutId id="2147484110" r:id="rId7"/>
    <p:sldLayoutId id="2147484120" r:id="rId8"/>
    <p:sldLayoutId id="2147484111" r:id="rId9"/>
  </p:sldLayoutIdLst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08319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651000"/>
            <a:ext cx="8135937" cy="4757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 defTabSz="914400">
              <a:defRPr/>
            </a:pPr>
            <a:r>
              <a:rPr lang="en-GB" smtClean="0"/>
              <a:t>OBELIX F2F Meeting –  Madrid –  Sept. 2016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 defTabSz="914400"/>
            <a:fld id="{1027488F-2420-2B42-9425-989B5A52E083}" type="slidenum">
              <a:rPr lang="en-GB" smtClean="0"/>
              <a:pPr defTabSz="91440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2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</p:sldLayoutIdLst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lobalneutrinonetwork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634239" y="3402013"/>
            <a:ext cx="4067175" cy="1079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  <a:buFont typeface="Lucida Grande" charset="0"/>
              <a:buNone/>
            </a:pPr>
            <a:endParaRPr lang="de-DE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62663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de-DE" sz="3600" b="1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KM3NeT e-Needs</a:t>
            </a:r>
          </a:p>
        </p:txBody>
      </p:sp>
      <p:sp>
        <p:nvSpPr>
          <p:cNvPr id="4" name="Segnaposto piè di pagina 4"/>
          <p:cNvSpPr txBox="1">
            <a:spLocks/>
          </p:cNvSpPr>
          <p:nvPr/>
        </p:nvSpPr>
        <p:spPr bwMode="auto">
          <a:xfrm>
            <a:off x="1503885" y="5523978"/>
            <a:ext cx="6813550" cy="78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None/>
              <a:defRPr sz="24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457200" rtl="0" eaLnBrk="0" fontAlgn="base" hangingPunct="0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0" fontAlgn="base" hangingPunct="0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0" fontAlgn="base" hangingPunct="0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0" fontAlgn="base" hangingPunct="0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pitchFamily="34" charset="0"/>
              </a:defRPr>
            </a:lvl5pPr>
            <a:lvl6pPr marL="457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9144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1371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182880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de-DE" sz="2000" dirty="0" smtClean="0">
                <a:solidFill>
                  <a:srgbClr val="003366"/>
                </a:solidFill>
                <a:latin typeface="Helvetica Neue"/>
                <a:cs typeface="Helvetica Neue"/>
              </a:rPr>
              <a:t>Kay Graf – ECAP</a:t>
            </a:r>
          </a:p>
          <a:p>
            <a:pPr eaLnBrk="1" hangingPunct="1"/>
            <a:r>
              <a:rPr lang="de-DE" sz="2000" dirty="0" smtClean="0">
                <a:solidFill>
                  <a:srgbClr val="003366"/>
                </a:solidFill>
                <a:latin typeface="Helvetica Neue"/>
                <a:cs typeface="Helvetica Neue"/>
              </a:rPr>
              <a:t>OBELIX F2F Meeting –  Madrid –  Sept. 2016</a:t>
            </a:r>
          </a:p>
        </p:txBody>
      </p:sp>
      <p:sp>
        <p:nvSpPr>
          <p:cNvPr id="7" name="Segnaposto piè di pagina 4"/>
          <p:cNvSpPr txBox="1">
            <a:spLocks/>
          </p:cNvSpPr>
          <p:nvPr/>
        </p:nvSpPr>
        <p:spPr bwMode="auto">
          <a:xfrm>
            <a:off x="2094696" y="6306017"/>
            <a:ext cx="6813550" cy="4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None/>
              <a:defRPr sz="24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457200" rtl="0" eaLnBrk="0" fontAlgn="base" hangingPunct="0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0" fontAlgn="base" hangingPunct="0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0" fontAlgn="base" hangingPunct="0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0" fontAlgn="base" hangingPunct="0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pitchFamily="34" charset="0"/>
              </a:defRPr>
            </a:lvl5pPr>
            <a:lvl6pPr marL="457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9144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1371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182880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de-DE" sz="1600" dirty="0" err="1" smtClean="0">
                <a:solidFill>
                  <a:srgbClr val="003366"/>
                </a:solidFill>
                <a:latin typeface="Helvetica Neue"/>
                <a:cs typeface="Helvetica Neue"/>
              </a:rPr>
              <a:t>Presented</a:t>
            </a:r>
            <a:r>
              <a:rPr lang="de-DE" sz="1600" dirty="0" smtClean="0">
                <a:solidFill>
                  <a:srgbClr val="003366"/>
                </a:solidFill>
                <a:latin typeface="Helvetica Neue"/>
                <a:cs typeface="Helvetica Neue"/>
              </a:rPr>
              <a:t> </a:t>
            </a:r>
            <a:r>
              <a:rPr lang="de-DE" sz="1600" dirty="0" err="1" smtClean="0">
                <a:solidFill>
                  <a:srgbClr val="003366"/>
                </a:solidFill>
                <a:latin typeface="Helvetica Neue"/>
                <a:cs typeface="Helvetica Neue"/>
              </a:rPr>
              <a:t>by</a:t>
            </a:r>
            <a:r>
              <a:rPr lang="de-DE" sz="1600" dirty="0" smtClean="0">
                <a:solidFill>
                  <a:srgbClr val="003366"/>
                </a:solidFill>
                <a:latin typeface="Helvetica Neue"/>
                <a:cs typeface="Helvetica Neue"/>
              </a:rPr>
              <a:t> C. Bozza (INFN)</a:t>
            </a:r>
          </a:p>
        </p:txBody>
      </p:sp>
    </p:spTree>
    <p:extLst>
      <p:ext uri="{BB962C8B-B14F-4D97-AF65-F5344CB8AC3E}">
        <p14:creationId xmlns:p14="http://schemas.microsoft.com/office/powerpoint/2010/main" val="40324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KM3NeT currently in Phase-1</a:t>
            </a:r>
          </a:p>
          <a:p>
            <a:r>
              <a:rPr lang="en-US" dirty="0" smtClean="0"/>
              <a:t>Data management plan and computing model established</a:t>
            </a:r>
            <a:br>
              <a:rPr lang="en-US" dirty="0" smtClean="0"/>
            </a:br>
            <a:r>
              <a:rPr lang="en-US" dirty="0" smtClean="0"/>
              <a:t>⇒ sustainable also for the next project phases</a:t>
            </a:r>
          </a:p>
          <a:p>
            <a:r>
              <a:rPr lang="en-US" dirty="0" smtClean="0"/>
              <a:t>KM3NeT collaboration </a:t>
            </a:r>
          </a:p>
          <a:p>
            <a:pPr lvl="1"/>
            <a:r>
              <a:rPr lang="en-US" dirty="0" smtClean="0"/>
              <a:t>actively uses eCommons </a:t>
            </a:r>
            <a:br>
              <a:rPr lang="en-US" dirty="0" smtClean="0"/>
            </a:br>
            <a:r>
              <a:rPr lang="en-US" dirty="0" smtClean="0"/>
              <a:t>(taken over from ANTARES and other experiments)</a:t>
            </a:r>
          </a:p>
          <a:p>
            <a:pPr lvl="1"/>
            <a:r>
              <a:rPr lang="en-US" dirty="0" smtClean="0"/>
              <a:t>contributes to their further development</a:t>
            </a:r>
          </a:p>
          <a:p>
            <a:r>
              <a:rPr lang="en-US" dirty="0" smtClean="0"/>
              <a:t>Discussion, feedback and advice is always welcome!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67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Needs for </a:t>
            </a:r>
            <a:r>
              <a:rPr lang="en-US" dirty="0" smtClean="0"/>
              <a:t>Phase 1 (</a:t>
            </a:r>
            <a:r>
              <a:rPr lang="en-US" dirty="0"/>
              <a:t>per year)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374940"/>
              </p:ext>
            </p:extLst>
          </p:nvPr>
        </p:nvGraphicFramePr>
        <p:xfrm>
          <a:off x="627063" y="1443560"/>
          <a:ext cx="8135937" cy="5398927"/>
        </p:xfrm>
        <a:graphic>
          <a:graphicData uri="http://schemas.openxmlformats.org/drawingml/2006/table">
            <a:tbl>
              <a:tblPr firstRow="1" firstCol="1" bandRow="1"/>
              <a:tblGrid>
                <a:gridCol w="2037760"/>
                <a:gridCol w="992777"/>
                <a:gridCol w="1132114"/>
                <a:gridCol w="1245326"/>
                <a:gridCol w="1367246"/>
                <a:gridCol w="1360714"/>
              </a:tblGrid>
              <a:tr h="71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processing stage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size per proc. (TB)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time per proc. (HS06.h)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size per year (TB)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time per year (HS06.h)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periodicity (per year)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0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Raw Data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Raw Filtered Data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Monitoring and Minimum Bias Data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43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43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4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Experimental Data Processing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Calibration (incl. Raw Data)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213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425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6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70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Reconstructed Data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43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15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31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DST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21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4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43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8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4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Simulation Data Processing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Air showers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14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14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70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atm.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Muons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neutrinos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22 k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220 k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0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total: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208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37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290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60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 rot="20177495">
            <a:off x="5565580" y="3033505"/>
            <a:ext cx="344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KM3NeT Preliminary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39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Needs for 1 Building Block (per year)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596070"/>
              </p:ext>
            </p:extLst>
          </p:nvPr>
        </p:nvGraphicFramePr>
        <p:xfrm>
          <a:off x="627064" y="1443560"/>
          <a:ext cx="8135936" cy="5327904"/>
        </p:xfrm>
        <a:graphic>
          <a:graphicData uri="http://schemas.openxmlformats.org/drawingml/2006/table">
            <a:tbl>
              <a:tblPr firstRow="1" firstCol="1" bandRow="1"/>
              <a:tblGrid>
                <a:gridCol w="2037759"/>
                <a:gridCol w="1053737"/>
                <a:gridCol w="1184366"/>
                <a:gridCol w="1323703"/>
                <a:gridCol w="1179297"/>
                <a:gridCol w="1357074"/>
              </a:tblGrid>
              <a:tr h="698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processing stage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size per proc. (TB)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time per proc. (HS06.h)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size per year (TB)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time per year (HS06.h)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periodicity (per year)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Raw Data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Raw Filtered Data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300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300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Monitoring and Minimum Bias Data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150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150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Experimental Data Processing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Calibration (incl. Raw Data)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750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24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1500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48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Reconstructed Data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150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119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300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238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DST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75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30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150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60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Simulation Data Processing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Air showers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14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7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0.5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atm.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Muons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638 k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0.5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neutrinos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22 k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220 k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total: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827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188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995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353 M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177495">
            <a:off x="5565580" y="3033505"/>
            <a:ext cx="344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KM3NeT Preliminary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36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 Neue"/>
                <a:cs typeface="Helvetica Neue"/>
              </a:rPr>
              <a:t>What is </a:t>
            </a:r>
            <a:r>
              <a:rPr lang="en-GB" sz="3200" dirty="0" smtClean="0">
                <a:latin typeface="Helvetica Neue"/>
                <a:cs typeface="Helvetica Neue"/>
              </a:rPr>
              <a:t>KM3NeT?</a:t>
            </a:r>
            <a:endParaRPr lang="en-GB" sz="3200" dirty="0">
              <a:latin typeface="Helvetica Neue"/>
              <a:cs typeface="Helvetica Neue"/>
            </a:endParaRPr>
          </a:p>
        </p:txBody>
      </p:sp>
      <p:pic>
        <p:nvPicPr>
          <p:cNvPr id="675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89" b="10789"/>
          <a:stretch>
            <a:fillRect/>
          </a:stretch>
        </p:blipFill>
        <p:spPr>
          <a:noFill/>
        </p:spPr>
      </p:pic>
      <p:sp>
        <p:nvSpPr>
          <p:cNvPr id="67586" name="Segnaposto piè di pagina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 dirty="0" smtClean="0">
                <a:solidFill>
                  <a:srgbClr val="003366"/>
                </a:solidFill>
                <a:latin typeface="Helvetica Neue"/>
                <a:cs typeface="Helvetica Neue"/>
              </a:rPr>
              <a:t>OBELIX F2F Meeting –  Madrid –  Sept. 2016</a:t>
            </a:r>
            <a:endParaRPr lang="de-DE" sz="1000" dirty="0">
              <a:solidFill>
                <a:srgbClr val="003366"/>
              </a:solidFill>
              <a:latin typeface="Helvetica Neue"/>
              <a:cs typeface="Helvetica Neue"/>
            </a:endParaRPr>
          </a:p>
        </p:txBody>
      </p:sp>
      <p:sp>
        <p:nvSpPr>
          <p:cNvPr id="67587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1AF218-621B-5945-BE7B-098FFFC232B0}" type="slidenum">
              <a:rPr lang="en-US" sz="1000">
                <a:latin typeface="Helvetica Neue"/>
                <a:cs typeface="Helvetica Neue"/>
              </a:rPr>
              <a:pPr eaLnBrk="1" hangingPunct="1"/>
              <a:t>2</a:t>
            </a:fld>
            <a:endParaRPr lang="en-US" sz="1000" dirty="0">
              <a:latin typeface="Helvetica Neue"/>
              <a:cs typeface="Helvetica Neue"/>
            </a:endParaRPr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37503" y="1787681"/>
            <a:ext cx="5189164" cy="3886479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261938" indent="-261938">
              <a:lnSpc>
                <a:spcPct val="95000"/>
              </a:lnSpc>
              <a:spcAft>
                <a:spcPct val="25000"/>
              </a:spcAft>
              <a:buClr>
                <a:schemeClr val="bg1"/>
              </a:buClr>
              <a:buFont typeface="Arial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deep-sea research infrastructure in </a:t>
            </a:r>
            <a:r>
              <a:rPr lang="en-GB" sz="2000" dirty="0">
                <a:solidFill>
                  <a:srgbClr val="FFFFFF"/>
                </a:solidFill>
                <a:latin typeface="Helvetica Neue"/>
                <a:cs typeface="Helvetica Neue"/>
              </a:rPr>
              <a:t>the Mediterranean Sea</a:t>
            </a:r>
          </a:p>
          <a:p>
            <a:pPr marL="261938" indent="-261938">
              <a:lnSpc>
                <a:spcPct val="95000"/>
              </a:lnSpc>
              <a:spcAft>
                <a:spcPct val="25000"/>
              </a:spcAft>
              <a:buClr>
                <a:schemeClr val="bg1"/>
              </a:buClr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  <a:latin typeface="Helvetica Neue"/>
                <a:cs typeface="Helvetica Neue"/>
              </a:rPr>
              <a:t>i</a:t>
            </a:r>
            <a:r>
              <a:rPr lang="en-GB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ncludes </a:t>
            </a:r>
          </a:p>
          <a:p>
            <a:pPr marL="776288" lvl="1" indent="-261938">
              <a:lnSpc>
                <a:spcPct val="95000"/>
              </a:lnSpc>
              <a:spcAft>
                <a:spcPct val="25000"/>
              </a:spcAft>
              <a:buClr>
                <a:schemeClr val="bg1"/>
              </a:buClr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  <a:latin typeface="Helvetica Neue"/>
                <a:cs typeface="Helvetica Neue"/>
              </a:rPr>
              <a:t>ARCA: l</a:t>
            </a:r>
            <a:r>
              <a:rPr lang="en-GB" sz="1800" dirty="0" smtClean="0">
                <a:solidFill>
                  <a:srgbClr val="FFFFFF"/>
                </a:solidFill>
                <a:latin typeface="Helvetica Neue"/>
                <a:cs typeface="Helvetica Neue"/>
              </a:rPr>
              <a:t>arge telescope for neutrino astronomy/astrophysics</a:t>
            </a:r>
            <a:br>
              <a:rPr lang="en-GB" sz="180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en-GB" sz="1800" dirty="0" smtClean="0">
                <a:solidFill>
                  <a:srgbClr val="FFFFFF"/>
                </a:solidFill>
                <a:latin typeface="Helvetica Neue"/>
                <a:cs typeface="Helvetica Neue"/>
              </a:rPr>
              <a:t>⇒ exceeds </a:t>
            </a:r>
            <a:r>
              <a:rPr lang="en-GB" dirty="0">
                <a:solidFill>
                  <a:srgbClr val="FFFFFF"/>
                </a:solidFill>
                <a:latin typeface="Helvetica Neue"/>
                <a:cs typeface="Helvetica Neue"/>
              </a:rPr>
              <a:t>existing telescopes by substantial factor in sensitivity</a:t>
            </a:r>
            <a:r>
              <a:rPr lang="en-GB" sz="18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</a:p>
          <a:p>
            <a:pPr marL="776288" lvl="1" indent="-261938">
              <a:lnSpc>
                <a:spcPct val="95000"/>
              </a:lnSpc>
              <a:spcAft>
                <a:spcPct val="25000"/>
              </a:spcAft>
              <a:buClr>
                <a:schemeClr val="bg1"/>
              </a:buClr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  <a:latin typeface="Helvetica Neue"/>
                <a:cs typeface="Helvetica Neue"/>
              </a:rPr>
              <a:t>ORCA: dense detector for neutrino physics </a:t>
            </a:r>
            <a:br>
              <a:rPr lang="en-GB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en-GB" dirty="0" smtClean="0">
                <a:solidFill>
                  <a:srgbClr val="FFFFFF"/>
                </a:solidFill>
                <a:latin typeface="Helvetica Neue"/>
                <a:cs typeface="Helvetica Neue"/>
              </a:rPr>
              <a:t>⇒ first measurement of  neutrino mass hierarchy</a:t>
            </a:r>
            <a:endParaRPr lang="en-GB" sz="16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76288" lvl="1" indent="-261938">
              <a:lnSpc>
                <a:spcPct val="95000"/>
              </a:lnSpc>
              <a:spcAft>
                <a:spcPct val="25000"/>
              </a:spcAft>
              <a:buClr>
                <a:schemeClr val="bg1"/>
              </a:buClr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  <a:latin typeface="Helvetica Neue"/>
                <a:cs typeface="Helvetica Neue"/>
              </a:rPr>
              <a:t>provides </a:t>
            </a:r>
            <a:r>
              <a:rPr lang="en-GB" dirty="0">
                <a:solidFill>
                  <a:srgbClr val="FFFFFF"/>
                </a:solidFill>
                <a:latin typeface="Helvetica Neue"/>
                <a:cs typeface="Helvetica Neue"/>
              </a:rPr>
              <a:t>node for earth and marine sciences</a:t>
            </a:r>
          </a:p>
        </p:txBody>
      </p:sp>
    </p:spTree>
    <p:extLst>
      <p:ext uri="{BB962C8B-B14F-4D97-AF65-F5344CB8AC3E}">
        <p14:creationId xmlns:p14="http://schemas.microsoft.com/office/powerpoint/2010/main" val="8956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Helvetica Neue"/>
                <a:cs typeface="Helvetica Neue"/>
              </a:rPr>
              <a:t>Detector and Collaboration</a:t>
            </a:r>
            <a:endParaRPr lang="de-DE" dirty="0">
              <a:latin typeface="Helvetica Neue"/>
              <a:cs typeface="Helvetica Neue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DC34-88A3-474C-A70A-101D519CFA7F}" type="slidenum">
              <a:rPr lang="en-US">
                <a:latin typeface="Helvetica Neue"/>
                <a:cs typeface="Helvetica Neue"/>
              </a:rPr>
              <a:pPr/>
              <a:t>3</a:t>
            </a:fld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cs typeface="Helvetica Neue"/>
              </a:rPr>
              <a:t>OBELIX F2F Meeting –  Madrid –  Sept. 2016</a:t>
            </a:r>
            <a:endParaRPr lang="de-DE" dirty="0">
              <a:cs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170043"/>
            <a:ext cx="6603383" cy="3701763"/>
          </a:xfrm>
          <a:prstGeom prst="rect">
            <a:avLst/>
          </a:prstGeom>
        </p:spPr>
      </p:pic>
      <p:pic>
        <p:nvPicPr>
          <p:cNvPr id="814089" name="Picture 9" descr="http://www.km3net.org/images/KM3NeT-Telescope-1.jpg"/>
          <p:cNvPicPr>
            <a:picLocks noChangeAspect="1" noChangeArrowheads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997" y="1441298"/>
            <a:ext cx="5182003" cy="3102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4090" name="Picture 10" descr="EiffelTower-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1182" y="3045788"/>
            <a:ext cx="1043636" cy="1352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3073" y="1521866"/>
            <a:ext cx="3188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European collaboration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3 installation sites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starting installation of first phase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1997" y="4045927"/>
            <a:ext cx="213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 Neue"/>
                <a:cs typeface="Helvetica Neue"/>
              </a:rPr>
              <a:t>a</a:t>
            </a:r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 Neue"/>
                <a:cs typeface="Helvetica Neue"/>
              </a:rPr>
              <a:t>rtist’s view</a:t>
            </a:r>
            <a:endParaRPr lang="en-US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849" y="5461000"/>
            <a:ext cx="101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ANTARES</a:t>
            </a: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458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and Stages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tabLst>
                <a:tab pos="812800" algn="l"/>
              </a:tabLst>
            </a:pPr>
            <a:r>
              <a:rPr lang="en-GB" dirty="0" smtClean="0"/>
              <a:t>Phase-1</a:t>
            </a:r>
            <a:r>
              <a:rPr lang="en-GB" u="sng" dirty="0" smtClean="0"/>
              <a:t>													</a:t>
            </a:r>
            <a:r>
              <a:rPr lang="en-GB" i="1" dirty="0" smtClean="0"/>
              <a:t>now</a:t>
            </a:r>
            <a:r>
              <a:rPr lang="en-GB" dirty="0"/>
              <a:t>	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812800" algn="l"/>
                <a:tab pos="6911975" algn="ctr"/>
              </a:tabLst>
            </a:pPr>
            <a:r>
              <a:rPr lang="en-GB" dirty="0"/>
              <a:t>transition from consortium to </a:t>
            </a:r>
            <a:r>
              <a:rPr lang="en-GB" dirty="0" smtClean="0"/>
              <a:t>collaboration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812800" algn="l"/>
                <a:tab pos="6911975" algn="ctr"/>
              </a:tabLst>
            </a:pPr>
            <a:r>
              <a:rPr lang="en-GB" dirty="0" smtClean="0"/>
              <a:t>acquired funds for 0.2 building blocks 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812800" algn="l"/>
                <a:tab pos="6911975" algn="ctr"/>
              </a:tabLst>
            </a:pPr>
            <a:r>
              <a:rPr lang="en-GB" dirty="0" smtClean="0"/>
              <a:t>started </a:t>
            </a:r>
            <a:r>
              <a:rPr lang="en-GB" dirty="0"/>
              <a:t>construction</a:t>
            </a:r>
          </a:p>
          <a:p>
            <a:pPr lvl="1">
              <a:tabLst>
                <a:tab pos="812800" algn="l"/>
                <a:tab pos="6911975" algn="ctr"/>
              </a:tabLst>
            </a:pPr>
            <a:r>
              <a:rPr lang="en-GB" dirty="0"/>
              <a:t>start science (size = 3 x </a:t>
            </a:r>
            <a:r>
              <a:rPr lang="en-GB" dirty="0" smtClean="0"/>
              <a:t>precursor experiment ANTARES)</a:t>
            </a:r>
            <a:endParaRPr lang="en-GB" dirty="0"/>
          </a:p>
          <a:p>
            <a:pPr>
              <a:tabLst>
                <a:tab pos="812800" algn="l"/>
                <a:tab pos="6911975" algn="ctr"/>
              </a:tabLst>
            </a:pPr>
            <a:r>
              <a:rPr lang="en-GB" dirty="0" smtClean="0"/>
              <a:t>2.0</a:t>
            </a:r>
            <a:r>
              <a:rPr lang="en-GB" u="sng" dirty="0"/>
              <a:t>	</a:t>
            </a:r>
            <a:r>
              <a:rPr lang="en-GB" u="sng" dirty="0" smtClean="0"/>
              <a:t>	</a:t>
            </a:r>
            <a:r>
              <a:rPr lang="en-GB" i="1" dirty="0" smtClean="0"/>
              <a:t>next</a:t>
            </a:r>
            <a:endParaRPr lang="en-GB" i="1" dirty="0"/>
          </a:p>
          <a:p>
            <a:pPr lvl="2">
              <a:tabLst>
                <a:tab pos="812800" algn="l"/>
                <a:tab pos="6911975" algn="ctr"/>
              </a:tabLst>
            </a:pPr>
            <a:r>
              <a:rPr lang="en-GB" dirty="0"/>
              <a:t>science capitalisation</a:t>
            </a:r>
          </a:p>
          <a:p>
            <a:pPr lvl="2">
              <a:tabLst>
                <a:tab pos="812800" algn="l"/>
                <a:tab pos="6911975" algn="ctr"/>
              </a:tabLst>
            </a:pPr>
            <a:r>
              <a:rPr lang="en-GB" dirty="0"/>
              <a:t>funding requests on-going for 3 building blocks </a:t>
            </a:r>
            <a:endParaRPr lang="en-GB" dirty="0" smtClean="0"/>
          </a:p>
          <a:p>
            <a:pPr>
              <a:tabLst>
                <a:tab pos="812800" algn="l"/>
                <a:tab pos="6911975" algn="ctr"/>
              </a:tabLst>
            </a:pPr>
            <a:r>
              <a:rPr lang="en-GB" dirty="0" smtClean="0"/>
              <a:t>3</a:t>
            </a:r>
            <a:r>
              <a:rPr lang="en-GB" u="sng" dirty="0"/>
              <a:t>	</a:t>
            </a:r>
            <a:r>
              <a:rPr lang="en-GB" u="sng" dirty="0" smtClean="0"/>
              <a:t>	</a:t>
            </a:r>
            <a:r>
              <a:rPr lang="en-GB" i="1" dirty="0" smtClean="0"/>
              <a:t>future</a:t>
            </a:r>
            <a:endParaRPr lang="en-GB" i="1" dirty="0"/>
          </a:p>
          <a:p>
            <a:pPr lvl="2">
              <a:tabLst>
                <a:tab pos="812800" algn="l"/>
                <a:tab pos="6911975" algn="ctr"/>
              </a:tabLst>
            </a:pPr>
            <a:r>
              <a:rPr lang="en-GB" dirty="0"/>
              <a:t>possible expansion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5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Model and Data Management: General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Tier</a:t>
            </a:r>
            <a:r>
              <a:rPr lang="en-US" dirty="0"/>
              <a:t>-like structure</a:t>
            </a:r>
            <a:r>
              <a:rPr lang="en-US" dirty="0" smtClean="0"/>
              <a:t>, mixed access: GRID </a:t>
            </a:r>
            <a:r>
              <a:rPr lang="en-US" dirty="0"/>
              <a:t>+ direct (batch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Data </a:t>
            </a:r>
            <a:r>
              <a:rPr lang="en-US" dirty="0"/>
              <a:t>transfer between the computing </a:t>
            </a:r>
            <a:r>
              <a:rPr lang="en-US" dirty="0" smtClean="0"/>
              <a:t>centers </a:t>
            </a:r>
            <a:r>
              <a:rPr lang="en-US" dirty="0"/>
              <a:t>based on </a:t>
            </a:r>
            <a:r>
              <a:rPr lang="en-US" dirty="0" smtClean="0"/>
              <a:t>GRID </a:t>
            </a:r>
            <a:br>
              <a:rPr lang="en-US" dirty="0" smtClean="0"/>
            </a:br>
            <a:r>
              <a:rPr lang="en-US" dirty="0" smtClean="0"/>
              <a:t>access tools (where </a:t>
            </a:r>
            <a:r>
              <a:rPr lang="en-US" dirty="0"/>
              <a:t>applicable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Central services funded through CNRS and INFN, additional services by the collaboration institutes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7A99245-43BF-424A-A02A-94774963AAD0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958"/>
              </p:ext>
            </p:extLst>
          </p:nvPr>
        </p:nvGraphicFramePr>
        <p:xfrm>
          <a:off x="627062" y="2057540"/>
          <a:ext cx="8135937" cy="2566711"/>
        </p:xfrm>
        <a:graphic>
          <a:graphicData uri="http://schemas.openxmlformats.org/drawingml/2006/table">
            <a:tbl>
              <a:tblPr firstRow="1" firstCol="1" bandRow="1"/>
              <a:tblGrid>
                <a:gridCol w="759897"/>
                <a:gridCol w="2442408"/>
                <a:gridCol w="2772727"/>
                <a:gridCol w="2160905"/>
              </a:tblGrid>
              <a:tr h="366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Tier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Computing Facility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Processing steps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Access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33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Tier-0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at detector site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triggering, online-calibration, quasi-online reconstruction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direct access, 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direct processing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10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Tier-1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computing centres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calibration and reconstruction, simulation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direct access, 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batch processing and/or grid access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6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Tier-2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local computing clusters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simulation and analysis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varying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4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3" y="868714"/>
            <a:ext cx="7985714" cy="598928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 rot="20177495">
            <a:off x="797636" y="1212728"/>
            <a:ext cx="344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KM3NeT Preliminary</a:t>
            </a:r>
          </a:p>
        </p:txBody>
      </p:sp>
    </p:spTree>
    <p:extLst>
      <p:ext uri="{BB962C8B-B14F-4D97-AF65-F5344CB8AC3E}">
        <p14:creationId xmlns:p14="http://schemas.microsoft.com/office/powerpoint/2010/main" val="16531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536575" algn="l"/>
              </a:tabLst>
            </a:pPr>
            <a:r>
              <a:rPr lang="en-GB" dirty="0" smtClean="0">
                <a:solidFill>
                  <a:srgbClr val="003865"/>
                </a:solidFill>
              </a:rPr>
              <a:t>Data Management Plan</a:t>
            </a:r>
            <a:endParaRPr lang="en-GB" dirty="0">
              <a:solidFill>
                <a:srgbClr val="00386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63" y="1651000"/>
            <a:ext cx="8135937" cy="4757737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812800" algn="l"/>
              </a:tabLst>
            </a:pPr>
            <a:r>
              <a:rPr lang="en-GB" sz="2100" dirty="0" smtClean="0"/>
              <a:t>Data formats and meta-data following common practise</a:t>
            </a:r>
            <a:br>
              <a:rPr lang="en-GB" sz="2100" dirty="0" smtClean="0"/>
            </a:br>
            <a:r>
              <a:rPr lang="en-GB" sz="2100" dirty="0" smtClean="0"/>
              <a:t>(root, xml, ascii) → allow for integration in eCommons</a:t>
            </a:r>
          </a:p>
          <a:p>
            <a:pPr>
              <a:tabLst>
                <a:tab pos="812800" algn="l"/>
              </a:tabLst>
            </a:pPr>
            <a:r>
              <a:rPr lang="en-GB" sz="2100" dirty="0"/>
              <a:t>u</a:t>
            </a:r>
            <a:r>
              <a:rPr lang="en-GB" sz="2100" dirty="0" smtClean="0"/>
              <a:t>se of existing eCommons (e.g. from ANTARES) and specific development </a:t>
            </a:r>
            <a:br>
              <a:rPr lang="en-GB" sz="2100" dirty="0" smtClean="0"/>
            </a:br>
            <a:r>
              <a:rPr lang="en-GB" sz="2100" dirty="0" smtClean="0"/>
              <a:t>via ASTERICS</a:t>
            </a:r>
          </a:p>
          <a:p>
            <a:pPr lvl="1">
              <a:tabLst>
                <a:tab pos="812800" algn="l"/>
              </a:tabLst>
            </a:pPr>
            <a:r>
              <a:rPr lang="en-GB" sz="1900" dirty="0" smtClean="0"/>
              <a:t>contacts with e.g. EGI, G</a:t>
            </a:r>
            <a:r>
              <a:rPr lang="en-US" sz="1900" dirty="0" smtClean="0"/>
              <a:t>ÉANT, GARR, RENATER, surfNET </a:t>
            </a:r>
          </a:p>
          <a:p>
            <a:pPr>
              <a:tabLst>
                <a:tab pos="812800" algn="l"/>
              </a:tabLst>
            </a:pPr>
            <a:r>
              <a:rPr lang="en-US" sz="2100" dirty="0" smtClean="0"/>
              <a:t>Data storage:</a:t>
            </a:r>
          </a:p>
          <a:p>
            <a:pPr lvl="1">
              <a:tabLst>
                <a:tab pos="812800" algn="l"/>
              </a:tabLst>
            </a:pPr>
            <a:r>
              <a:rPr lang="en-US" sz="1900" dirty="0"/>
              <a:t>e</a:t>
            </a:r>
            <a:r>
              <a:rPr lang="en-US" sz="1900" dirty="0" smtClean="0"/>
              <a:t>ssential: reproducibility and usability of all scientific results over full time of experiment (+ 10 years after shut-down)</a:t>
            </a:r>
          </a:p>
          <a:p>
            <a:pPr lvl="1">
              <a:tabLst>
                <a:tab pos="812800" algn="l"/>
              </a:tabLst>
            </a:pPr>
            <a:r>
              <a:rPr lang="en-US" sz="1900" dirty="0"/>
              <a:t>p</a:t>
            </a:r>
            <a:r>
              <a:rPr lang="en-US" sz="1900" dirty="0" smtClean="0"/>
              <a:t>arallel storage of low- and high-level data at CC-Lyon and CNAF </a:t>
            </a:r>
            <a:br>
              <a:rPr lang="en-US" sz="1900" dirty="0" smtClean="0"/>
            </a:br>
            <a:r>
              <a:rPr lang="en-US" sz="1900" dirty="0" smtClean="0"/>
              <a:t>(long-term commitments, pledged resources)</a:t>
            </a:r>
          </a:p>
          <a:p>
            <a:pPr lvl="1">
              <a:tabLst>
                <a:tab pos="812800" algn="l"/>
              </a:tabLst>
            </a:pPr>
            <a:r>
              <a:rPr lang="en-US" sz="1900" dirty="0"/>
              <a:t>c</a:t>
            </a:r>
            <a:r>
              <a:rPr lang="en-US" sz="1900" dirty="0" smtClean="0"/>
              <a:t>entral services like software repository, central software builds</a:t>
            </a:r>
          </a:p>
          <a:p>
            <a:pPr lvl="1">
              <a:tabLst>
                <a:tab pos="812800" algn="l"/>
              </a:tabLst>
            </a:pPr>
            <a:r>
              <a:rPr lang="en-US" sz="1900" dirty="0"/>
              <a:t>a</a:t>
            </a:r>
            <a:r>
              <a:rPr lang="en-US" sz="1900" dirty="0" smtClean="0"/>
              <a:t>dditional resources available (e.g. 500TB HDD disk space at ReCaS via INFN)</a:t>
            </a:r>
          </a:p>
          <a:p>
            <a:pPr>
              <a:tabLst>
                <a:tab pos="812800" algn="l"/>
              </a:tabLst>
            </a:pPr>
            <a:r>
              <a:rPr lang="en-US" sz="2100" dirty="0" smtClean="0"/>
              <a:t>Data processing by specialized service group</a:t>
            </a:r>
          </a:p>
          <a:p>
            <a:pPr>
              <a:tabLst>
                <a:tab pos="812800" algn="l"/>
              </a:tabLst>
            </a:pPr>
            <a:r>
              <a:rPr lang="en-US" sz="2100" dirty="0" smtClean="0"/>
              <a:t>Data access: via WAN/GRID access tools (</a:t>
            </a:r>
            <a:r>
              <a:rPr lang="en-US" sz="2100" dirty="0" err="1" smtClean="0"/>
              <a:t>iRODS</a:t>
            </a:r>
            <a:r>
              <a:rPr lang="en-US" sz="2100" dirty="0" smtClean="0"/>
              <a:t> and </a:t>
            </a:r>
            <a:r>
              <a:rPr lang="en-US" sz="2100" dirty="0" err="1" smtClean="0"/>
              <a:t>gridFTP</a:t>
            </a:r>
            <a:r>
              <a:rPr lang="en-US" sz="2100" dirty="0" smtClean="0"/>
              <a:t>)</a:t>
            </a:r>
            <a:endParaRPr lang="en-GB" sz="2100" dirty="0"/>
          </a:p>
          <a:p>
            <a:pPr>
              <a:tabLst>
                <a:tab pos="812800" algn="l"/>
              </a:tabLst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F170DF-897A-41E9-89FF-BB97534CE22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1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812800" algn="l"/>
              </a:tabLst>
            </a:pPr>
            <a:r>
              <a:rPr lang="en-GB" dirty="0"/>
              <a:t>c</a:t>
            </a:r>
            <a:r>
              <a:rPr lang="en-GB" dirty="0" smtClean="0"/>
              <a:t>entral </a:t>
            </a:r>
            <a:r>
              <a:rPr lang="en-GB" dirty="0"/>
              <a:t>goal: prompt dissemination of scientific results, new methods and </a:t>
            </a:r>
            <a:r>
              <a:rPr lang="en-GB" dirty="0" smtClean="0"/>
              <a:t>implementations</a:t>
            </a:r>
          </a:p>
          <a:p>
            <a:pPr>
              <a:tabLst>
                <a:tab pos="812800" algn="l"/>
              </a:tabLst>
            </a:pPr>
            <a:r>
              <a:rPr lang="en-GB" dirty="0" smtClean="0"/>
              <a:t>public </a:t>
            </a:r>
            <a:r>
              <a:rPr lang="en-GB" dirty="0"/>
              <a:t>access</a:t>
            </a:r>
          </a:p>
          <a:p>
            <a:pPr lvl="1">
              <a:tabLst>
                <a:tab pos="812800" algn="l"/>
              </a:tabLst>
            </a:pPr>
            <a:r>
              <a:rPr lang="en-GB" dirty="0"/>
              <a:t>summary data (event information plus quality information) after fixed latency (typically 2 years)</a:t>
            </a:r>
          </a:p>
          <a:p>
            <a:pPr lvl="2">
              <a:tabLst>
                <a:tab pos="812800" algn="l"/>
              </a:tabLst>
            </a:pPr>
            <a:r>
              <a:rPr lang="en-GB" dirty="0"/>
              <a:t>defined in MoU</a:t>
            </a:r>
          </a:p>
          <a:p>
            <a:pPr lvl="1">
              <a:tabLst>
                <a:tab pos="812800" algn="l"/>
              </a:tabLst>
            </a:pPr>
            <a:r>
              <a:rPr lang="en-GB" dirty="0"/>
              <a:t>web based downloads of data and software</a:t>
            </a:r>
          </a:p>
          <a:p>
            <a:pPr>
              <a:tabLst>
                <a:tab pos="812800" algn="l"/>
              </a:tabLst>
            </a:pPr>
            <a:r>
              <a:rPr lang="en-GB" dirty="0" smtClean="0"/>
              <a:t>on </a:t>
            </a:r>
            <a:r>
              <a:rPr lang="en-GB" dirty="0"/>
              <a:t>request</a:t>
            </a:r>
          </a:p>
          <a:p>
            <a:pPr lvl="1">
              <a:tabLst>
                <a:tab pos="812800" algn="l"/>
              </a:tabLst>
            </a:pPr>
            <a:r>
              <a:rPr lang="en-GB" dirty="0"/>
              <a:t>more (detailed) data, earlier releases, etc.</a:t>
            </a:r>
          </a:p>
          <a:p>
            <a:pPr>
              <a:tabLst>
                <a:tab pos="812800" algn="l"/>
              </a:tabLst>
            </a:pPr>
            <a:r>
              <a:rPr lang="en-GB" dirty="0"/>
              <a:t>observer in KM3NeT collaboration (free of charge)</a:t>
            </a:r>
          </a:p>
          <a:p>
            <a:pPr lvl="1">
              <a:tabLst>
                <a:tab pos="812800" algn="l"/>
              </a:tabLst>
            </a:pPr>
            <a:r>
              <a:rPr lang="en-GB" dirty="0"/>
              <a:t>access to all data, meetings, etc. (but no voting rights)</a:t>
            </a:r>
          </a:p>
          <a:p>
            <a:pPr lvl="2">
              <a:tabLst>
                <a:tab pos="812800" algn="l"/>
              </a:tabLst>
            </a:pPr>
            <a:r>
              <a:rPr lang="en-GB" dirty="0"/>
              <a:t>co-author if he/she contributed to publication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80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536575" algn="l"/>
              </a:tabLst>
            </a:pPr>
            <a:r>
              <a:rPr lang="en-GB" dirty="0" smtClean="0">
                <a:solidFill>
                  <a:srgbClr val="003865"/>
                </a:solidFill>
              </a:rPr>
              <a:t>eCommons in Neutrino Astronomy</a:t>
            </a:r>
            <a:endParaRPr lang="en-GB" dirty="0">
              <a:solidFill>
                <a:srgbClr val="00386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62" y="1600199"/>
            <a:ext cx="8434137" cy="4968000"/>
          </a:xfrm>
        </p:spPr>
        <p:txBody>
          <a:bodyPr>
            <a:normAutofit/>
          </a:bodyPr>
          <a:lstStyle/>
          <a:p>
            <a:pPr marL="342900" indent="-342900">
              <a:tabLst>
                <a:tab pos="812800" algn="l"/>
              </a:tabLst>
            </a:pPr>
            <a:r>
              <a:rPr lang="en-GB" dirty="0" smtClean="0"/>
              <a:t>Integration </a:t>
            </a:r>
            <a:r>
              <a:rPr lang="en-GB" dirty="0"/>
              <a:t>of IceCube </a:t>
            </a:r>
            <a:r>
              <a:rPr lang="en-GB" dirty="0" smtClean="0"/>
              <a:t>data?</a:t>
            </a:r>
          </a:p>
          <a:p>
            <a:pPr lvl="1">
              <a:tabLst>
                <a:tab pos="812800" algn="l"/>
              </a:tabLst>
            </a:pPr>
            <a:r>
              <a:rPr lang="en-GB" dirty="0" smtClean="0"/>
              <a:t>Yes, under umbrella of </a:t>
            </a:r>
          </a:p>
          <a:p>
            <a:pPr lvl="2">
              <a:tabLst>
                <a:tab pos="812800" algn="l"/>
              </a:tabLst>
            </a:pPr>
            <a:r>
              <a:rPr lang="en-GB" dirty="0" smtClean="0"/>
              <a:t>joint publications</a:t>
            </a:r>
          </a:p>
          <a:p>
            <a:pPr lvl="3">
              <a:tabLst>
                <a:tab pos="812800" algn="l"/>
              </a:tabLst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ANTARES/IceCube paper to be published</a:t>
            </a:r>
          </a:p>
          <a:p>
            <a:pPr lvl="3">
              <a:tabLst>
                <a:tab pos="812800" algn="l"/>
              </a:tabLst>
            </a:pPr>
            <a:r>
              <a:rPr lang="en-GB" dirty="0" smtClean="0"/>
              <a:t>book on neutrino astronomy in preparation (World Scientific)</a:t>
            </a:r>
          </a:p>
          <a:p>
            <a:pPr lvl="2">
              <a:tabLst>
                <a:tab pos="812800" algn="l"/>
              </a:tabLst>
            </a:pPr>
            <a:r>
              <a:rPr lang="en-GB" dirty="0" smtClean="0"/>
              <a:t>exchange of sky maps</a:t>
            </a:r>
          </a:p>
          <a:p>
            <a:pPr lvl="2">
              <a:tabLst>
                <a:tab pos="812800" algn="l"/>
              </a:tabLst>
            </a:pPr>
            <a:r>
              <a:rPr lang="en-GB" dirty="0" smtClean="0"/>
              <a:t>exchange of detector performance data</a:t>
            </a:r>
          </a:p>
          <a:p>
            <a:pPr lvl="2">
              <a:tabLst>
                <a:tab pos="812800" algn="l"/>
              </a:tabLst>
            </a:pPr>
            <a:r>
              <a:rPr lang="en-GB" dirty="0" smtClean="0"/>
              <a:t>discussions on costs</a:t>
            </a:r>
          </a:p>
          <a:p>
            <a:pPr lvl="2">
              <a:tabLst>
                <a:tab pos="812800" algn="l"/>
              </a:tabLst>
            </a:pPr>
            <a:r>
              <a:rPr lang="en-GB" dirty="0" smtClean="0"/>
              <a:t>collaboration between working groups from both experiments </a:t>
            </a:r>
            <a:br>
              <a:rPr lang="en-GB" dirty="0" smtClean="0"/>
            </a:br>
            <a:r>
              <a:rPr lang="en-GB" dirty="0" smtClean="0"/>
              <a:t>(including yearly workshop – MANTS)</a:t>
            </a:r>
          </a:p>
          <a:p>
            <a:pPr marL="342900" indent="-342900">
              <a:tabLst>
                <a:tab pos="812800" algn="l"/>
              </a:tabLst>
            </a:pPr>
            <a:r>
              <a:rPr lang="en-GB" dirty="0" smtClean="0"/>
              <a:t>Integration of data from other neutrino experiments?</a:t>
            </a:r>
          </a:p>
          <a:p>
            <a:pPr lvl="1">
              <a:tabLst>
                <a:tab pos="812800" algn="l"/>
              </a:tabLst>
            </a:pPr>
            <a:r>
              <a:rPr lang="en-GB" dirty="0" smtClean="0"/>
              <a:t>published data</a:t>
            </a:r>
          </a:p>
          <a:p>
            <a:pPr lvl="2">
              <a:tabLst>
                <a:tab pos="812800" algn="l"/>
              </a:tabLst>
            </a:pPr>
            <a:r>
              <a:rPr lang="en-GB" dirty="0" smtClean="0"/>
              <a:t>neutrino oscillation data (values </a:t>
            </a:r>
            <a:r>
              <a:rPr lang="en-GB" dirty="0"/>
              <a:t>+</a:t>
            </a:r>
            <a:r>
              <a:rPr lang="en-GB" dirty="0" smtClean="0"/>
              <a:t> uncertainties) used in combined fits</a:t>
            </a:r>
          </a:p>
          <a:p>
            <a:pPr lvl="1">
              <a:tabLst>
                <a:tab pos="812800" algn="l"/>
              </a:tabLst>
            </a:pPr>
            <a:r>
              <a:rPr lang="en-GB" dirty="0" smtClean="0"/>
              <a:t>example Memoranda of Understandings of ANTARES</a:t>
            </a:r>
          </a:p>
          <a:p>
            <a:pPr lvl="2">
              <a:tabLst>
                <a:tab pos="812800" algn="l"/>
              </a:tabLst>
            </a:pPr>
            <a:r>
              <a:rPr lang="en-GB" dirty="0" smtClean="0"/>
              <a:t>real-time alerts (e.g. TaToo)</a:t>
            </a:r>
          </a:p>
          <a:p>
            <a:pPr lvl="2">
              <a:tabLst>
                <a:tab pos="812800" algn="l"/>
              </a:tabLst>
            </a:pPr>
            <a:r>
              <a:rPr lang="en-GB" dirty="0" smtClean="0"/>
              <a:t>pipe-lined data streams (e.g. Virgo)</a:t>
            </a:r>
            <a:endParaRPr lang="en-GB" dirty="0"/>
          </a:p>
          <a:p>
            <a:pPr marL="0" indent="0">
              <a:buNone/>
              <a:tabLst>
                <a:tab pos="812800" algn="l"/>
              </a:tabLst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F170DF-897A-41E9-89FF-BB97534CE22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558" y="1730828"/>
            <a:ext cx="2012738" cy="6289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OBELIX F2F Meeting –  Madrid –  Sept.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1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M3NeT_CD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aesentation-natfak-4-3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KM3NeT_CD.potx</Template>
  <TotalTime>41611</TotalTime>
  <Words>688</Words>
  <Application>Microsoft Office PowerPoint</Application>
  <PresentationFormat>Presentazione su schermo (4:3)</PresentationFormat>
  <Paragraphs>287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ＭＳ Ｐゴシック</vt:lpstr>
      <vt:lpstr>Arial</vt:lpstr>
      <vt:lpstr>Cambria</vt:lpstr>
      <vt:lpstr>Georgia</vt:lpstr>
      <vt:lpstr>Helvetica Neue</vt:lpstr>
      <vt:lpstr>Lucida Grande</vt:lpstr>
      <vt:lpstr>ＭＳ 明朝</vt:lpstr>
      <vt:lpstr>Times New Roman</vt:lpstr>
      <vt:lpstr>Wingdings</vt:lpstr>
      <vt:lpstr>KM3NeT_CD</vt:lpstr>
      <vt:lpstr>praesentation-natfak-4-3</vt:lpstr>
      <vt:lpstr>Presentazione standard di PowerPoint</vt:lpstr>
      <vt:lpstr>What is KM3NeT?</vt:lpstr>
      <vt:lpstr>Detector and Collaboration</vt:lpstr>
      <vt:lpstr>Status and Stages of the Project</vt:lpstr>
      <vt:lpstr>Computing Model and Data Management: General Scheme</vt:lpstr>
      <vt:lpstr>Presentazione standard di PowerPoint</vt:lpstr>
      <vt:lpstr>Data Management Plan</vt:lpstr>
      <vt:lpstr>Open Data Policy</vt:lpstr>
      <vt:lpstr>eCommons in Neutrino Astronomy</vt:lpstr>
      <vt:lpstr>Summary</vt:lpstr>
      <vt:lpstr>Backup Slides</vt:lpstr>
      <vt:lpstr>Computing Needs for Phase 1 (per year)</vt:lpstr>
      <vt:lpstr>Computing Needs for 1 Building Block (per year)</vt:lpstr>
    </vt:vector>
  </TitlesOfParts>
  <Company>FAU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auch zweizeilig  Untertitel der Präsentation</dc:title>
  <dc:creator>Lukas Walenciak</dc:creator>
  <cp:lastModifiedBy>Cristiano Bozza</cp:lastModifiedBy>
  <cp:revision>171</cp:revision>
  <cp:lastPrinted>2011-07-19T13:40:57Z</cp:lastPrinted>
  <dcterms:created xsi:type="dcterms:W3CDTF">2013-03-15T11:11:15Z</dcterms:created>
  <dcterms:modified xsi:type="dcterms:W3CDTF">2016-09-15T07:04:32Z</dcterms:modified>
</cp:coreProperties>
</file>