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2" r:id="rId4"/>
    <p:sldId id="265" r:id="rId5"/>
    <p:sldId id="266" r:id="rId6"/>
    <p:sldId id="264" r:id="rId7"/>
    <p:sldId id="259" r:id="rId8"/>
    <p:sldId id="268" r:id="rId9"/>
    <p:sldId id="270" r:id="rId10"/>
    <p:sldId id="27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94602" autoAdjust="0"/>
  </p:normalViewPr>
  <p:slideViewPr>
    <p:cSldViewPr snapToGrid="0" snapToObjects="1">
      <p:cViewPr varScale="1">
        <p:scale>
          <a:sx n="119" d="100"/>
          <a:sy n="119" d="100"/>
        </p:scale>
        <p:origin x="-1312" y="-112"/>
      </p:cViewPr>
      <p:guideLst>
        <p:guide orient="horz" pos="2160"/>
        <p:guide pos="2880"/>
      </p:guideLst>
    </p:cSldViewPr>
  </p:slideViewPr>
  <p:outlineViewPr>
    <p:cViewPr>
      <p:scale>
        <a:sx n="33" d="100"/>
        <a:sy n="33" d="100"/>
      </p:scale>
      <p:origin x="0" y="626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0AA90F8F-8E1A-F84B-BA3C-EA77DA0E7188}" type="datetimeFigureOut">
              <a:rPr lang="en-US" smtClean="0"/>
              <a:t>15/09/16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D1CB38-4D80-F841-BD3F-296A7EA8FC20}" type="slidenum">
              <a:rPr lang="en-US" smtClean="0"/>
              <a:t>‹#›</a:t>
            </a:fld>
            <a:endParaRPr lang="en-US"/>
          </a:p>
        </p:txBody>
      </p:sp>
    </p:spTree>
    <p:extLst>
      <p:ext uri="{BB962C8B-B14F-4D97-AF65-F5344CB8AC3E}">
        <p14:creationId xmlns:p14="http://schemas.microsoft.com/office/powerpoint/2010/main" val="80073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0AA90F8F-8E1A-F84B-BA3C-EA77DA0E7188}" type="datetimeFigureOut">
              <a:rPr lang="en-US" smtClean="0"/>
              <a:t>15/09/16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D1CB38-4D80-F841-BD3F-296A7EA8FC20}" type="slidenum">
              <a:rPr lang="en-US" smtClean="0"/>
              <a:t>‹#›</a:t>
            </a:fld>
            <a:endParaRPr lang="en-US"/>
          </a:p>
        </p:txBody>
      </p:sp>
    </p:spTree>
    <p:extLst>
      <p:ext uri="{BB962C8B-B14F-4D97-AF65-F5344CB8AC3E}">
        <p14:creationId xmlns:p14="http://schemas.microsoft.com/office/powerpoint/2010/main" val="15919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0AA90F8F-8E1A-F84B-BA3C-EA77DA0E7188}" type="datetimeFigureOut">
              <a:rPr lang="en-US" smtClean="0"/>
              <a:t>15/09/16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D1CB38-4D80-F841-BD3F-296A7EA8FC20}" type="slidenum">
              <a:rPr lang="en-US" smtClean="0"/>
              <a:t>‹#›</a:t>
            </a:fld>
            <a:endParaRPr lang="en-US"/>
          </a:p>
        </p:txBody>
      </p:sp>
    </p:spTree>
    <p:extLst>
      <p:ext uri="{BB962C8B-B14F-4D97-AF65-F5344CB8AC3E}">
        <p14:creationId xmlns:p14="http://schemas.microsoft.com/office/powerpoint/2010/main" val="418359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0AA90F8F-8E1A-F84B-BA3C-EA77DA0E7188}" type="datetimeFigureOut">
              <a:rPr lang="en-US" smtClean="0"/>
              <a:t>15/09/16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D1CB38-4D80-F841-BD3F-296A7EA8FC20}" type="slidenum">
              <a:rPr lang="en-US" smtClean="0"/>
              <a:t>‹#›</a:t>
            </a:fld>
            <a:endParaRPr lang="en-US"/>
          </a:p>
        </p:txBody>
      </p:sp>
    </p:spTree>
    <p:extLst>
      <p:ext uri="{BB962C8B-B14F-4D97-AF65-F5344CB8AC3E}">
        <p14:creationId xmlns:p14="http://schemas.microsoft.com/office/powerpoint/2010/main" val="197710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0AA90F8F-8E1A-F84B-BA3C-EA77DA0E7188}" type="datetimeFigureOut">
              <a:rPr lang="en-US" smtClean="0"/>
              <a:t>15/09/16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D1CB38-4D80-F841-BD3F-296A7EA8FC20}" type="slidenum">
              <a:rPr lang="en-US" smtClean="0"/>
              <a:t>‹#›</a:t>
            </a:fld>
            <a:endParaRPr lang="en-US"/>
          </a:p>
        </p:txBody>
      </p:sp>
    </p:spTree>
    <p:extLst>
      <p:ext uri="{BB962C8B-B14F-4D97-AF65-F5344CB8AC3E}">
        <p14:creationId xmlns:p14="http://schemas.microsoft.com/office/powerpoint/2010/main" val="214189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0AA90F8F-8E1A-F84B-BA3C-EA77DA0E7188}" type="datetimeFigureOut">
              <a:rPr lang="en-US" smtClean="0"/>
              <a:t>15/09/16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D1CB38-4D80-F841-BD3F-296A7EA8FC20}" type="slidenum">
              <a:rPr lang="en-US" smtClean="0"/>
              <a:t>‹#›</a:t>
            </a:fld>
            <a:endParaRPr lang="en-US"/>
          </a:p>
        </p:txBody>
      </p:sp>
    </p:spTree>
    <p:extLst>
      <p:ext uri="{BB962C8B-B14F-4D97-AF65-F5344CB8AC3E}">
        <p14:creationId xmlns:p14="http://schemas.microsoft.com/office/powerpoint/2010/main" val="32962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0AA90F8F-8E1A-F84B-BA3C-EA77DA0E7188}" type="datetimeFigureOut">
              <a:rPr lang="en-US" smtClean="0"/>
              <a:t>15/09/16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8D1CB38-4D80-F841-BD3F-296A7EA8FC20}" type="slidenum">
              <a:rPr lang="en-US" smtClean="0"/>
              <a:t>‹#›</a:t>
            </a:fld>
            <a:endParaRPr lang="en-US"/>
          </a:p>
        </p:txBody>
      </p:sp>
    </p:spTree>
    <p:extLst>
      <p:ext uri="{BB962C8B-B14F-4D97-AF65-F5344CB8AC3E}">
        <p14:creationId xmlns:p14="http://schemas.microsoft.com/office/powerpoint/2010/main" val="112230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0AA90F8F-8E1A-F84B-BA3C-EA77DA0E7188}" type="datetimeFigureOut">
              <a:rPr lang="en-US" smtClean="0"/>
              <a:t>15/09/16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8D1CB38-4D80-F841-BD3F-296A7EA8FC20}" type="slidenum">
              <a:rPr lang="en-US" smtClean="0"/>
              <a:t>‹#›</a:t>
            </a:fld>
            <a:endParaRPr lang="en-US"/>
          </a:p>
        </p:txBody>
      </p:sp>
    </p:spTree>
    <p:extLst>
      <p:ext uri="{BB962C8B-B14F-4D97-AF65-F5344CB8AC3E}">
        <p14:creationId xmlns:p14="http://schemas.microsoft.com/office/powerpoint/2010/main" val="129300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90F8F-8E1A-F84B-BA3C-EA77DA0E7188}" type="datetimeFigureOut">
              <a:rPr lang="en-US" smtClean="0"/>
              <a:t>15/09/16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8D1CB38-4D80-F841-BD3F-296A7EA8FC20}" type="slidenum">
              <a:rPr lang="en-US" smtClean="0"/>
              <a:t>‹#›</a:t>
            </a:fld>
            <a:endParaRPr lang="en-US"/>
          </a:p>
        </p:txBody>
      </p:sp>
    </p:spTree>
    <p:extLst>
      <p:ext uri="{BB962C8B-B14F-4D97-AF65-F5344CB8AC3E}">
        <p14:creationId xmlns:p14="http://schemas.microsoft.com/office/powerpoint/2010/main" val="66238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0AA90F8F-8E1A-F84B-BA3C-EA77DA0E7188}" type="datetimeFigureOut">
              <a:rPr lang="en-US" smtClean="0"/>
              <a:t>15/09/16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D1CB38-4D80-F841-BD3F-296A7EA8FC20}" type="slidenum">
              <a:rPr lang="en-US" smtClean="0"/>
              <a:t>‹#›</a:t>
            </a:fld>
            <a:endParaRPr lang="en-US"/>
          </a:p>
        </p:txBody>
      </p:sp>
    </p:spTree>
    <p:extLst>
      <p:ext uri="{BB962C8B-B14F-4D97-AF65-F5344CB8AC3E}">
        <p14:creationId xmlns:p14="http://schemas.microsoft.com/office/powerpoint/2010/main" val="64136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0AA90F8F-8E1A-F84B-BA3C-EA77DA0E7188}" type="datetimeFigureOut">
              <a:rPr lang="en-US" smtClean="0"/>
              <a:t>15/09/16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D1CB38-4D80-F841-BD3F-296A7EA8FC20}" type="slidenum">
              <a:rPr lang="en-US" smtClean="0"/>
              <a:t>‹#›</a:t>
            </a:fld>
            <a:endParaRPr lang="en-US"/>
          </a:p>
        </p:txBody>
      </p:sp>
    </p:spTree>
    <p:extLst>
      <p:ext uri="{BB962C8B-B14F-4D97-AF65-F5344CB8AC3E}">
        <p14:creationId xmlns:p14="http://schemas.microsoft.com/office/powerpoint/2010/main" val="27895686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emf"/><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2956" y="274638"/>
            <a:ext cx="5903843" cy="1143000"/>
          </a:xfrm>
          <a:prstGeom prst="rect">
            <a:avLst/>
          </a:prstGeom>
        </p:spPr>
        <p:txBody>
          <a:bodyPr vert="horz" lIns="91440" tIns="45720" rIns="91440" bIns="45720" rtlCol="0" anchor="ctr">
            <a:noAutofit/>
          </a:body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Click to </a:t>
            </a:r>
            <a:r>
              <a:rPr lang="it-IT" dirty="0" err="1" smtClean="0"/>
              <a:t>edit</a:t>
            </a:r>
            <a:r>
              <a:rPr lang="it-IT" dirty="0" smtClean="0"/>
              <a:t> Master text </a:t>
            </a:r>
            <a:r>
              <a:rPr lang="it-IT" dirty="0" err="1" smtClean="0"/>
              <a:t>styles</a:t>
            </a:r>
            <a:endParaRPr lang="it-IT" dirty="0" smtClean="0"/>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90F8F-8E1A-F84B-BA3C-EA77DA0E7188}" type="datetimeFigureOut">
              <a:rPr lang="en-US" smtClean="0"/>
              <a:t>15/09/16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CTA@INAF for ASTERICS</a:t>
            </a:r>
            <a:endParaRPr lang="en-US" dirty="0"/>
          </a:p>
        </p:txBody>
      </p:sp>
      <p:pic>
        <p:nvPicPr>
          <p:cNvPr id="7" name="Picture 6"/>
          <p:cNvPicPr>
            <a:picLocks noChangeAspect="1"/>
          </p:cNvPicPr>
          <p:nvPr userDrawn="1"/>
        </p:nvPicPr>
        <p:blipFill>
          <a:blip r:embed="rId13"/>
          <a:stretch>
            <a:fillRect/>
          </a:stretch>
        </p:blipFill>
        <p:spPr>
          <a:xfrm>
            <a:off x="23983" y="287118"/>
            <a:ext cx="2582023" cy="1126435"/>
          </a:xfrm>
          <a:prstGeom prst="rect">
            <a:avLst/>
          </a:prstGeom>
        </p:spPr>
      </p:pic>
      <p:pic>
        <p:nvPicPr>
          <p:cNvPr id="8" name="Picture 1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780701" y="6149383"/>
            <a:ext cx="675477" cy="6754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7" descr="asdc_logo_7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89307" y="6227467"/>
            <a:ext cx="826367" cy="5271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_Università_Padova.png"/>
          <p:cNvPicPr>
            <a:picLocks noChangeAspect="1"/>
          </p:cNvPicPr>
          <p:nvPr userDrawn="1"/>
        </p:nvPicPr>
        <p:blipFill>
          <a:blip r:embed="rId16"/>
          <a:stretch>
            <a:fillRect/>
          </a:stretch>
        </p:blipFill>
        <p:spPr>
          <a:xfrm>
            <a:off x="8348803" y="6183295"/>
            <a:ext cx="604577" cy="608436"/>
          </a:xfrm>
          <a:prstGeom prst="rect">
            <a:avLst/>
          </a:prstGeom>
        </p:spPr>
      </p:pic>
    </p:spTree>
    <p:extLst>
      <p:ext uri="{BB962C8B-B14F-4D97-AF65-F5344CB8AC3E}">
        <p14:creationId xmlns:p14="http://schemas.microsoft.com/office/powerpoint/2010/main" val="423542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757" y="2715704"/>
            <a:ext cx="7772400" cy="1470025"/>
          </a:xfrm>
        </p:spPr>
        <p:txBody>
          <a:bodyPr>
            <a:normAutofit fontScale="90000"/>
          </a:bodyPr>
          <a:lstStyle/>
          <a:p>
            <a:r>
              <a:rPr lang="en-US" sz="5400" dirty="0" smtClean="0"/>
              <a:t>CTA@INAF</a:t>
            </a:r>
            <a:br>
              <a:rPr lang="en-US" sz="5400" dirty="0" smtClean="0"/>
            </a:br>
            <a:r>
              <a:rPr lang="en-US" sz="5400" i="1" dirty="0" smtClean="0"/>
              <a:t>for</a:t>
            </a:r>
            <a:br>
              <a:rPr lang="en-US" sz="5400" i="1" dirty="0" smtClean="0"/>
            </a:br>
            <a:r>
              <a:rPr lang="en-US" sz="5400" dirty="0" smtClean="0"/>
              <a:t>ASTERICS</a:t>
            </a:r>
            <a:endParaRPr lang="en-US" sz="5400" dirty="0"/>
          </a:p>
        </p:txBody>
      </p:sp>
      <p:sp>
        <p:nvSpPr>
          <p:cNvPr id="3" name="Subtitle 2"/>
          <p:cNvSpPr>
            <a:spLocks noGrp="1"/>
          </p:cNvSpPr>
          <p:nvPr>
            <p:ph type="subTitle" idx="1"/>
          </p:nvPr>
        </p:nvSpPr>
        <p:spPr>
          <a:xfrm>
            <a:off x="1375592" y="4616622"/>
            <a:ext cx="6400800" cy="1752600"/>
          </a:xfrm>
        </p:spPr>
        <p:txBody>
          <a:bodyPr/>
          <a:lstStyle/>
          <a:p>
            <a:r>
              <a:rPr lang="en-US" dirty="0" smtClean="0"/>
              <a:t>L. A. Antonelli</a:t>
            </a:r>
          </a:p>
          <a:p>
            <a:r>
              <a:rPr lang="en-US" dirty="0" smtClean="0"/>
              <a:t>INAF-OAR &amp; ASDC</a:t>
            </a:r>
            <a:endParaRPr lang="en-US" dirty="0"/>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671" y="2904417"/>
            <a:ext cx="1447800" cy="1447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47" y="5945188"/>
            <a:ext cx="29718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867" y="5920203"/>
            <a:ext cx="1365105" cy="89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7" descr="Logo_Università_Padova.png"/>
          <p:cNvPicPr>
            <a:picLocks noChangeAspect="1"/>
          </p:cNvPicPr>
          <p:nvPr/>
        </p:nvPicPr>
        <p:blipFill>
          <a:blip r:embed="rId5"/>
          <a:stretch>
            <a:fillRect/>
          </a:stretch>
        </p:blipFill>
        <p:spPr>
          <a:xfrm>
            <a:off x="7321658" y="2810758"/>
            <a:ext cx="1366249" cy="1374971"/>
          </a:xfrm>
          <a:prstGeom prst="rect">
            <a:avLst/>
          </a:prstGeom>
        </p:spPr>
      </p:pic>
      <p:sp>
        <p:nvSpPr>
          <p:cNvPr id="11" name="Rectangle 10"/>
          <p:cNvSpPr/>
          <p:nvPr/>
        </p:nvSpPr>
        <p:spPr>
          <a:xfrm>
            <a:off x="0" y="168473"/>
            <a:ext cx="3434522" cy="13003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a:stretch>
            <a:fillRect/>
          </a:stretch>
        </p:blipFill>
        <p:spPr>
          <a:xfrm>
            <a:off x="1989428" y="168473"/>
            <a:ext cx="5067098" cy="2210575"/>
          </a:xfrm>
          <a:prstGeom prst="rect">
            <a:avLst/>
          </a:prstGeom>
        </p:spPr>
      </p:pic>
      <p:sp>
        <p:nvSpPr>
          <p:cNvPr id="12" name="Rectangle 11"/>
          <p:cNvSpPr/>
          <p:nvPr/>
        </p:nvSpPr>
        <p:spPr>
          <a:xfrm>
            <a:off x="6570870" y="6007656"/>
            <a:ext cx="2573130" cy="85034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7" descr="asdc_logo_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2870" y="5965936"/>
            <a:ext cx="1148264" cy="7324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RC Badge 200x200_3.png"/>
          <p:cNvPicPr>
            <a:picLocks noChangeAspect="1"/>
          </p:cNvPicPr>
          <p:nvPr/>
        </p:nvPicPr>
        <p:blipFill>
          <a:blip r:embed="rId8"/>
          <a:stretch>
            <a:fillRect/>
          </a:stretch>
        </p:blipFill>
        <p:spPr>
          <a:xfrm>
            <a:off x="7817468" y="5831741"/>
            <a:ext cx="947740" cy="947740"/>
          </a:xfrm>
          <a:prstGeom prst="rect">
            <a:avLst/>
          </a:prstGeom>
        </p:spPr>
      </p:pic>
    </p:spTree>
    <p:extLst>
      <p:ext uri="{BB962C8B-B14F-4D97-AF65-F5344CB8AC3E}">
        <p14:creationId xmlns:p14="http://schemas.microsoft.com/office/powerpoint/2010/main" val="1451202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3"/>
          <p:cNvSpPr>
            <a:spLocks/>
          </p:cNvSpPr>
          <p:nvPr/>
        </p:nvSpPr>
        <p:spPr bwMode="auto">
          <a:xfrm>
            <a:off x="1828800" y="0"/>
            <a:ext cx="7315200" cy="457200"/>
          </a:xfrm>
          <a:prstGeom prst="rect">
            <a:avLst/>
          </a:prstGeom>
          <a:noFill/>
          <a:ln w="12700" cap="rnd">
            <a:noFill/>
            <a:round/>
            <a:headEnd type="none" w="med" len="med"/>
            <a:tailEnd type="none" w="med" len="med"/>
          </a:ln>
        </p:spPr>
        <p:txBody>
          <a:bodyPr lIns="38100" tIns="38100" rIns="38100" bIns="38100" anchor="ctr">
            <a:prstTxWarp prst="textNoShape">
              <a:avLst/>
            </a:prstTxWarp>
          </a:bodyPr>
          <a:lstStyle/>
          <a:p>
            <a:pPr algn="r"/>
            <a:r>
              <a:rPr lang="en-US" sz="2400" b="1" dirty="0" smtClean="0">
                <a:solidFill>
                  <a:srgbClr val="FFFFFF"/>
                </a:solidFill>
                <a:latin typeface="Calibri" charset="0"/>
                <a:ea typeface="Calibri" charset="0"/>
                <a:cs typeface="Calibri" charset="0"/>
                <a:sym typeface="Calibri" charset="0"/>
              </a:rPr>
              <a:t>ASTRI-MA scientific data analysis</a:t>
            </a:r>
            <a:endParaRPr lang="en-US" sz="2400" b="1" dirty="0">
              <a:solidFill>
                <a:srgbClr val="FFFFFF"/>
              </a:solidFill>
              <a:latin typeface="Calibri" charset="0"/>
              <a:ea typeface="Calibri" charset="0"/>
              <a:cs typeface="Calibri" charset="0"/>
              <a:sym typeface="Calibri" charset="0"/>
            </a:endParaRPr>
          </a:p>
        </p:txBody>
      </p:sp>
      <p:sp>
        <p:nvSpPr>
          <p:cNvPr id="13" name="Title 1"/>
          <p:cNvSpPr>
            <a:spLocks noGrp="1"/>
          </p:cNvSpPr>
          <p:nvPr>
            <p:ph type="title"/>
          </p:nvPr>
        </p:nvSpPr>
        <p:spPr>
          <a:xfrm>
            <a:off x="2396434" y="219423"/>
            <a:ext cx="6648173" cy="1143000"/>
          </a:xfrm>
        </p:spPr>
        <p:txBody>
          <a:bodyPr/>
          <a:lstStyle/>
          <a:p>
            <a:pPr algn="r"/>
            <a:r>
              <a:rPr lang="en-US" dirty="0" smtClean="0"/>
              <a:t>Contribution to CTA: Benchmarking New HW</a:t>
            </a:r>
            <a:endParaRPr lang="en-US" dirty="0"/>
          </a:p>
        </p:txBody>
      </p:sp>
      <p:sp>
        <p:nvSpPr>
          <p:cNvPr id="11" name="Segnaposto contenuto 10"/>
          <p:cNvSpPr>
            <a:spLocks noGrp="1"/>
          </p:cNvSpPr>
          <p:nvPr>
            <p:ph idx="1"/>
          </p:nvPr>
        </p:nvSpPr>
        <p:spPr>
          <a:xfrm>
            <a:off x="4311371" y="1658246"/>
            <a:ext cx="4733236" cy="3013137"/>
          </a:xfrm>
        </p:spPr>
        <p:txBody>
          <a:bodyPr>
            <a:normAutofit lnSpcReduction="10000"/>
          </a:bodyPr>
          <a:lstStyle/>
          <a:p>
            <a:r>
              <a:rPr lang="it-IT" sz="1800" dirty="0" err="1" smtClean="0"/>
              <a:t>Parallelization</a:t>
            </a:r>
            <a:r>
              <a:rPr lang="it-IT" sz="1800" dirty="0" smtClean="0"/>
              <a:t> of the </a:t>
            </a:r>
            <a:r>
              <a:rPr lang="it-IT" sz="1800" dirty="0" err="1" smtClean="0"/>
              <a:t>algorithms</a:t>
            </a:r>
            <a:r>
              <a:rPr lang="it-IT" sz="1800" dirty="0" smtClean="0"/>
              <a:t>.</a:t>
            </a:r>
            <a:endParaRPr lang="it-IT" sz="1800" dirty="0"/>
          </a:p>
          <a:p>
            <a:r>
              <a:rPr lang="it-IT" sz="1800" dirty="0" err="1" smtClean="0"/>
              <a:t>Build</a:t>
            </a:r>
            <a:r>
              <a:rPr lang="it-IT" sz="1800" dirty="0" smtClean="0"/>
              <a:t> phase does not depend on CUDA toolkit (only CPU targets </a:t>
            </a:r>
            <a:r>
              <a:rPr lang="it-IT" sz="1800" dirty="0" err="1" smtClean="0"/>
              <a:t>built</a:t>
            </a:r>
            <a:r>
              <a:rPr lang="it-IT" sz="1800" dirty="0" smtClean="0"/>
              <a:t>)</a:t>
            </a:r>
          </a:p>
          <a:p>
            <a:r>
              <a:rPr lang="it-IT" sz="1800" dirty="0" smtClean="0"/>
              <a:t>Software modules detect GPUs in the system and act accordingly (</a:t>
            </a:r>
            <a:r>
              <a:rPr lang="it-IT" sz="1800" i="1" dirty="0" smtClean="0"/>
              <a:t>thanks C++ polymorphism!)</a:t>
            </a:r>
            <a:endParaRPr lang="it-IT" sz="1800" dirty="0" smtClean="0"/>
          </a:p>
          <a:p>
            <a:r>
              <a:rPr lang="it-IT" sz="1800" dirty="0" smtClean="0"/>
              <a:t>CPU/GPU execution switchable on </a:t>
            </a:r>
            <a:r>
              <a:rPr lang="it-IT" sz="1800" dirty="0" err="1" smtClean="0"/>
              <a:t>user</a:t>
            </a:r>
            <a:r>
              <a:rPr lang="it-IT" sz="1800" dirty="0" smtClean="0"/>
              <a:t> </a:t>
            </a:r>
            <a:r>
              <a:rPr lang="it-IT" sz="1800" dirty="0" err="1" smtClean="0"/>
              <a:t>request</a:t>
            </a:r>
            <a:endParaRPr lang="it-IT" sz="1800" dirty="0" smtClean="0"/>
          </a:p>
          <a:p>
            <a:r>
              <a:rPr lang="it-IT" sz="1800" dirty="0" smtClean="0"/>
              <a:t>Results match within the limits of numerical precision</a:t>
            </a:r>
            <a:endParaRPr lang="it-IT" sz="1800" dirty="0"/>
          </a:p>
        </p:txBody>
      </p:sp>
      <p:pic>
        <p:nvPicPr>
          <p:cNvPr id="4" name="Picture 3"/>
          <p:cNvPicPr>
            <a:picLocks noChangeAspect="1"/>
          </p:cNvPicPr>
          <p:nvPr/>
        </p:nvPicPr>
        <p:blipFill>
          <a:blip r:embed="rId2"/>
          <a:stretch>
            <a:fillRect/>
          </a:stretch>
        </p:blipFill>
        <p:spPr>
          <a:xfrm>
            <a:off x="100369" y="1658247"/>
            <a:ext cx="3611463" cy="2031448"/>
          </a:xfrm>
          <a:prstGeom prst="rect">
            <a:avLst/>
          </a:prstGeom>
          <a:ln>
            <a:solidFill>
              <a:srgbClr val="0000FF"/>
            </a:solidFill>
          </a:ln>
        </p:spPr>
      </p:pic>
      <p:pic>
        <p:nvPicPr>
          <p:cNvPr id="8" name="Picture 7"/>
          <p:cNvPicPr>
            <a:picLocks noChangeAspect="1"/>
          </p:cNvPicPr>
          <p:nvPr/>
        </p:nvPicPr>
        <p:blipFill rotWithShape="1">
          <a:blip r:embed="rId3"/>
          <a:srcRect l="13501" r="14287"/>
          <a:stretch/>
        </p:blipFill>
        <p:spPr>
          <a:xfrm>
            <a:off x="725253" y="4440649"/>
            <a:ext cx="2317535" cy="1985019"/>
          </a:xfrm>
          <a:prstGeom prst="rect">
            <a:avLst/>
          </a:prstGeom>
          <a:ln>
            <a:solidFill>
              <a:srgbClr val="0000FF"/>
            </a:solidFill>
          </a:ln>
        </p:spPr>
      </p:pic>
      <p:sp>
        <p:nvSpPr>
          <p:cNvPr id="10" name="Down Arrow 9"/>
          <p:cNvSpPr/>
          <p:nvPr/>
        </p:nvSpPr>
        <p:spPr>
          <a:xfrm>
            <a:off x="1623391" y="3744910"/>
            <a:ext cx="530087" cy="6172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711832" y="4594079"/>
            <a:ext cx="5157305" cy="1384995"/>
          </a:xfrm>
          <a:prstGeom prst="rect">
            <a:avLst/>
          </a:prstGeom>
        </p:spPr>
        <p:txBody>
          <a:bodyPr wrap="square">
            <a:spAutoFit/>
          </a:bodyPr>
          <a:lstStyle/>
          <a:p>
            <a:r>
              <a:rPr lang="it-IT" sz="1400" dirty="0"/>
              <a:t>Processing from DL0 to DL1b (</a:t>
            </a:r>
            <a:r>
              <a:rPr lang="it-IT" sz="1400" dirty="0" err="1"/>
              <a:t>fully-reduced</a:t>
            </a:r>
            <a:r>
              <a:rPr lang="it-IT" sz="1400" dirty="0"/>
              <a:t> data)</a:t>
            </a:r>
          </a:p>
          <a:p>
            <a:pPr marL="269875" indent="-269875">
              <a:buFont typeface="Arial" pitchFamily="34" charset="0"/>
              <a:buChar char="•"/>
            </a:pPr>
            <a:endParaRPr lang="it-IT" sz="1400" dirty="0"/>
          </a:p>
          <a:p>
            <a:pPr marL="269875" indent="-269875">
              <a:buFont typeface="Arial" pitchFamily="34" charset="0"/>
              <a:buChar char="•"/>
            </a:pPr>
            <a:r>
              <a:rPr lang="it-IT" sz="1400" dirty="0" err="1"/>
              <a:t>All</a:t>
            </a:r>
            <a:r>
              <a:rPr lang="it-IT" sz="1400" dirty="0"/>
              <a:t> </a:t>
            </a:r>
            <a:r>
              <a:rPr lang="it-IT" sz="1400" dirty="0" err="1"/>
              <a:t>done</a:t>
            </a:r>
            <a:r>
              <a:rPr lang="it-IT" sz="1400" dirty="0"/>
              <a:t> in 12.5s</a:t>
            </a:r>
            <a:r>
              <a:rPr lang="it-IT" sz="1400" dirty="0" smtClean="0"/>
              <a:t>: 4400 </a:t>
            </a:r>
            <a:r>
              <a:rPr lang="it-IT" sz="1400" dirty="0" err="1"/>
              <a:t>evt</a:t>
            </a:r>
            <a:r>
              <a:rPr lang="it-IT" sz="1400" dirty="0"/>
              <a:t>/</a:t>
            </a:r>
            <a:r>
              <a:rPr lang="it-IT" sz="1400" dirty="0" err="1" smtClean="0"/>
              <a:t>s</a:t>
            </a:r>
            <a:r>
              <a:rPr lang="it-IT" sz="1400" dirty="0" smtClean="0"/>
              <a:t> (i.e. &gt; </a:t>
            </a:r>
            <a:r>
              <a:rPr lang="it-IT" sz="1400" dirty="0"/>
              <a:t>4x </a:t>
            </a:r>
            <a:r>
              <a:rPr lang="it-IT" sz="1400" dirty="0" err="1"/>
              <a:t>peak</a:t>
            </a:r>
            <a:r>
              <a:rPr lang="it-IT" sz="1400" dirty="0"/>
              <a:t> </a:t>
            </a:r>
            <a:r>
              <a:rPr lang="it-IT" sz="1400" dirty="0" err="1"/>
              <a:t>acquisition</a:t>
            </a:r>
            <a:r>
              <a:rPr lang="it-IT" sz="1400" dirty="0"/>
              <a:t> </a:t>
            </a:r>
            <a:r>
              <a:rPr lang="it-IT" sz="1400" dirty="0" smtClean="0"/>
              <a:t>rate)</a:t>
            </a:r>
            <a:endParaRPr lang="it-IT" sz="1400" dirty="0"/>
          </a:p>
          <a:p>
            <a:pPr marL="742950" lvl="1" indent="-285750">
              <a:buFont typeface="Wingdings" charset="2"/>
              <a:buChar char="ü"/>
            </a:pPr>
            <a:r>
              <a:rPr lang="it-IT" sz="1400" dirty="0"/>
              <a:t>2.5x </a:t>
            </a:r>
            <a:r>
              <a:rPr lang="it-IT" sz="1400" dirty="0" err="1"/>
              <a:t>slower</a:t>
            </a:r>
            <a:r>
              <a:rPr lang="it-IT" sz="1400" dirty="0"/>
              <a:t> </a:t>
            </a:r>
            <a:r>
              <a:rPr lang="it-IT" sz="1400" dirty="0" err="1"/>
              <a:t>than</a:t>
            </a:r>
            <a:r>
              <a:rPr lang="it-IT" sz="1400" dirty="0"/>
              <a:t> </a:t>
            </a:r>
            <a:r>
              <a:rPr lang="it-IT" sz="1400" dirty="0" smtClean="0"/>
              <a:t>on server UM</a:t>
            </a:r>
          </a:p>
          <a:p>
            <a:pPr marL="742950" lvl="1" indent="-285750">
              <a:buFont typeface="Wingdings" charset="2"/>
              <a:buChar char="ü"/>
            </a:pPr>
            <a:r>
              <a:rPr lang="it-IT" sz="1400" dirty="0" smtClean="0"/>
              <a:t>1.4x </a:t>
            </a:r>
            <a:r>
              <a:rPr lang="it-IT" sz="1400" dirty="0" err="1"/>
              <a:t>slower</a:t>
            </a:r>
            <a:r>
              <a:rPr lang="it-IT" sz="1400" dirty="0"/>
              <a:t> </a:t>
            </a:r>
            <a:r>
              <a:rPr lang="it-IT" sz="1400" dirty="0" err="1"/>
              <a:t>than</a:t>
            </a:r>
            <a:r>
              <a:rPr lang="it-IT" sz="1400" dirty="0"/>
              <a:t> separate </a:t>
            </a:r>
            <a:r>
              <a:rPr lang="it-IT" sz="1400" dirty="0" err="1" smtClean="0"/>
              <a:t>modules</a:t>
            </a:r>
            <a:endParaRPr lang="it-IT" sz="1400" dirty="0" smtClean="0"/>
          </a:p>
          <a:p>
            <a:pPr marL="742950" lvl="1" indent="-285750">
              <a:buFont typeface="Wingdings" charset="2"/>
              <a:buChar char="ü"/>
            </a:pPr>
            <a:r>
              <a:rPr lang="it-IT" sz="1400" u="sng" dirty="0" smtClean="0"/>
              <a:t>30x </a:t>
            </a:r>
            <a:r>
              <a:rPr lang="it-IT" sz="1400" u="sng" dirty="0" err="1"/>
              <a:t>less</a:t>
            </a:r>
            <a:r>
              <a:rPr lang="it-IT" sz="1400" u="sng" dirty="0"/>
              <a:t> </a:t>
            </a:r>
            <a:r>
              <a:rPr lang="it-IT" sz="1400" u="sng" dirty="0" err="1"/>
              <a:t>power</a:t>
            </a:r>
            <a:endParaRPr lang="it-IT" sz="1400" u="sng" dirty="0"/>
          </a:p>
        </p:txBody>
      </p:sp>
    </p:spTree>
    <p:extLst>
      <p:ext uri="{BB962C8B-B14F-4D97-AF65-F5344CB8AC3E}">
        <p14:creationId xmlns:p14="http://schemas.microsoft.com/office/powerpoint/2010/main" val="58997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514924" y="1556910"/>
            <a:ext cx="7941787" cy="4525963"/>
          </a:xfrm>
        </p:spPr>
        <p:txBody>
          <a:bodyPr>
            <a:normAutofit fontScale="92500" lnSpcReduction="20000"/>
          </a:bodyPr>
          <a:lstStyle/>
          <a:p>
            <a:pPr marL="514350" indent="-514350">
              <a:buFont typeface="+mj-lt"/>
              <a:buAutoNum type="arabicParenR"/>
            </a:pPr>
            <a:r>
              <a:rPr lang="en-US" dirty="0" smtClean="0"/>
              <a:t>Description </a:t>
            </a:r>
            <a:r>
              <a:rPr lang="en-US" dirty="0"/>
              <a:t>of activities: </a:t>
            </a:r>
            <a:r>
              <a:rPr lang="en-US" dirty="0" smtClean="0"/>
              <a:t>WP </a:t>
            </a:r>
            <a:r>
              <a:rPr lang="en-US" dirty="0"/>
              <a:t>participation</a:t>
            </a:r>
            <a:r>
              <a:rPr lang="en-US" dirty="0" smtClean="0"/>
              <a:t>, task</a:t>
            </a:r>
            <a:r>
              <a:rPr lang="en-US" dirty="0"/>
              <a:t>/sub-task</a:t>
            </a:r>
            <a:r>
              <a:rPr lang="en-US" dirty="0" smtClean="0"/>
              <a:t>.</a:t>
            </a:r>
          </a:p>
          <a:p>
            <a:pPr marL="514350" indent="-514350">
              <a:buFont typeface="+mj-lt"/>
              <a:buAutoNum type="arabicParenR"/>
            </a:pPr>
            <a:r>
              <a:rPr lang="en-US" dirty="0"/>
              <a:t>Coherence with CTA projects goals</a:t>
            </a:r>
            <a:r>
              <a:rPr lang="en-US" dirty="0" smtClean="0"/>
              <a:t>.</a:t>
            </a:r>
          </a:p>
          <a:p>
            <a:pPr marL="514350" indent="-514350">
              <a:buFont typeface="+mj-lt"/>
              <a:buAutoNum type="arabicParenR"/>
            </a:pPr>
            <a:r>
              <a:rPr lang="en-US" dirty="0"/>
              <a:t>Funding received.</a:t>
            </a:r>
            <a:endParaRPr lang="en-US" dirty="0" smtClean="0"/>
          </a:p>
          <a:p>
            <a:pPr marL="514350" indent="-514350">
              <a:buFont typeface="+mj-lt"/>
              <a:buAutoNum type="arabicParenR"/>
            </a:pPr>
            <a:r>
              <a:rPr lang="en-US" dirty="0" smtClean="0"/>
              <a:t>People </a:t>
            </a:r>
            <a:r>
              <a:rPr lang="en-US" dirty="0"/>
              <a:t>formally involved (staff and EU funded).</a:t>
            </a:r>
          </a:p>
          <a:p>
            <a:pPr marL="514350" indent="-514350">
              <a:buFont typeface="+mj-lt"/>
              <a:buAutoNum type="arabicParenR"/>
            </a:pPr>
            <a:r>
              <a:rPr lang="en-US" dirty="0" smtClean="0"/>
              <a:t>EU </a:t>
            </a:r>
            <a:r>
              <a:rPr lang="en-US" dirty="0"/>
              <a:t>funded hiring.</a:t>
            </a:r>
          </a:p>
          <a:p>
            <a:pPr marL="514350" indent="-514350">
              <a:buFont typeface="+mj-lt"/>
              <a:buAutoNum type="arabicParenR"/>
            </a:pPr>
            <a:r>
              <a:rPr lang="en-US" dirty="0" smtClean="0"/>
              <a:t>Achievements</a:t>
            </a:r>
            <a:r>
              <a:rPr lang="en-US" dirty="0"/>
              <a:t>, deliverables.</a:t>
            </a:r>
          </a:p>
          <a:p>
            <a:pPr marL="514350" indent="-514350">
              <a:buFont typeface="+mj-lt"/>
              <a:buAutoNum type="arabicParenR"/>
            </a:pPr>
            <a:r>
              <a:rPr lang="en-US" dirty="0" smtClean="0"/>
              <a:t>Next </a:t>
            </a:r>
            <a:r>
              <a:rPr lang="en-US" dirty="0"/>
              <a:t>steps and perspectives</a:t>
            </a:r>
          </a:p>
          <a:p>
            <a:pPr marL="514350" indent="-514350">
              <a:buFont typeface="+mj-lt"/>
              <a:buAutoNum type="arabicParenR"/>
            </a:pPr>
            <a:r>
              <a:rPr lang="en-US" dirty="0" smtClean="0"/>
              <a:t>Contribution </a:t>
            </a:r>
            <a:r>
              <a:rPr lang="en-US" dirty="0"/>
              <a:t>to CTA (self –evaluation)</a:t>
            </a:r>
            <a:r>
              <a:rPr lang="en-US" dirty="0" smtClean="0"/>
              <a:t>.</a:t>
            </a:r>
            <a:r>
              <a:rPr lang="sk-SK" dirty="0"/>
              <a:t> </a:t>
            </a:r>
            <a:endParaRPr lang="en-US" dirty="0"/>
          </a:p>
        </p:txBody>
      </p:sp>
    </p:spTree>
    <p:extLst>
      <p:ext uri="{BB962C8B-B14F-4D97-AF65-F5344CB8AC3E}">
        <p14:creationId xmlns:p14="http://schemas.microsoft.com/office/powerpoint/2010/main" val="59060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8174" y="95754"/>
            <a:ext cx="6139551" cy="1470025"/>
          </a:xfrm>
        </p:spPr>
        <p:txBody>
          <a:bodyPr/>
          <a:lstStyle/>
          <a:p>
            <a:pPr algn="r"/>
            <a:r>
              <a:rPr lang="en-US" sz="3200" dirty="0"/>
              <a:t>A</a:t>
            </a:r>
            <a:r>
              <a:rPr lang="en-US" sz="3200" kern="1200" dirty="0" smtClean="0">
                <a:solidFill>
                  <a:schemeClr val="tx1"/>
                </a:solidFill>
                <a:effectLst/>
              </a:rPr>
              <a:t>ctivities and status description: </a:t>
            </a:r>
            <a:br>
              <a:rPr lang="en-US" sz="3200" kern="1200" dirty="0" smtClean="0">
                <a:solidFill>
                  <a:schemeClr val="tx1"/>
                </a:solidFill>
                <a:effectLst/>
              </a:rPr>
            </a:br>
            <a:r>
              <a:rPr lang="en-US" sz="3400" kern="1200" dirty="0" smtClean="0">
                <a:solidFill>
                  <a:schemeClr val="tx1"/>
                </a:solidFill>
                <a:effectLst/>
              </a:rPr>
              <a:t>WP 3.2</a:t>
            </a:r>
            <a:endParaRPr lang="en-US" sz="3400" dirty="0"/>
          </a:p>
        </p:txBody>
      </p:sp>
      <p:sp>
        <p:nvSpPr>
          <p:cNvPr id="6" name="TextBox 5"/>
          <p:cNvSpPr txBox="1"/>
          <p:nvPr/>
        </p:nvSpPr>
        <p:spPr>
          <a:xfrm>
            <a:off x="331919" y="1704337"/>
            <a:ext cx="8398987" cy="4524316"/>
          </a:xfrm>
          <a:prstGeom prst="rect">
            <a:avLst/>
          </a:prstGeom>
          <a:noFill/>
        </p:spPr>
        <p:txBody>
          <a:bodyPr wrap="square" rtlCol="0">
            <a:spAutoFit/>
          </a:bodyPr>
          <a:lstStyle/>
          <a:p>
            <a:pPr algn="just"/>
            <a:r>
              <a:rPr lang="en-US" sz="1600" dirty="0" smtClean="0"/>
              <a:t>3.2.1.: CTA is an ESFRI project and ASTRI is one of the CTA pathfinder facilities. In such a contest the INAF group is developing data reduction and analysis algorithms to be run on a stream of data also adopting innovative hardware like GPUs.</a:t>
            </a:r>
          </a:p>
          <a:p>
            <a:pPr algn="just"/>
            <a:r>
              <a:rPr lang="en-US" sz="1600" dirty="0" smtClean="0"/>
              <a:t> </a:t>
            </a:r>
            <a:endParaRPr lang="en-US" sz="1600" dirty="0"/>
          </a:p>
          <a:p>
            <a:pPr algn="just"/>
            <a:r>
              <a:rPr lang="en-US" sz="1600" dirty="0" smtClean="0"/>
              <a:t>3.2.2.: FITS has been mainly adopted for the data format and algorithms are optimized on such a format but also the </a:t>
            </a:r>
            <a:r>
              <a:rPr lang="en-US" sz="1600" dirty="0"/>
              <a:t>e</a:t>
            </a:r>
            <a:r>
              <a:rPr lang="en-US" sz="1600" dirty="0" smtClean="0"/>
              <a:t>xploration of other data format suitable for CTA are considered.</a:t>
            </a:r>
          </a:p>
          <a:p>
            <a:pPr algn="just"/>
            <a:endParaRPr lang="en-US" sz="1600" dirty="0"/>
          </a:p>
          <a:p>
            <a:pPr algn="just"/>
            <a:r>
              <a:rPr lang="en-US" sz="1600" dirty="0" smtClean="0"/>
              <a:t>3.3.3.: We have reached now a good level of integration of the CTA data flow within the ASTRI CTA-precursor, including also the handling secondary data streams and meta-data (environmental and engineering data, temporary local archive, device control software and observation scheduling). We have also integrated some solutions largely adopted by the astronomical community like </a:t>
            </a:r>
            <a:r>
              <a:rPr lang="en-US" sz="1600" dirty="0" err="1" smtClean="0"/>
              <a:t>caldb</a:t>
            </a:r>
            <a:r>
              <a:rPr lang="en-US" sz="1600" dirty="0" smtClean="0"/>
              <a:t> (by NASA).</a:t>
            </a:r>
          </a:p>
          <a:p>
            <a:pPr algn="just"/>
            <a:endParaRPr lang="en-US" sz="1600" dirty="0" smtClean="0"/>
          </a:p>
          <a:p>
            <a:pPr algn="just"/>
            <a:r>
              <a:rPr lang="en-US" sz="1600" dirty="0" smtClean="0"/>
              <a:t>3.3.4.: We are testing and benchmarking low-power computer platforms (ARM+GPUs architectures e.g. </a:t>
            </a:r>
            <a:r>
              <a:rPr lang="en-US" sz="1600" dirty="0" err="1" smtClean="0"/>
              <a:t>Jetson</a:t>
            </a:r>
            <a:r>
              <a:rPr lang="en-US" sz="1600" dirty="0" smtClean="0"/>
              <a:t> TK-1 and the new </a:t>
            </a:r>
            <a:r>
              <a:rPr lang="en-US" sz="1600" dirty="0" err="1" smtClean="0"/>
              <a:t>Jetson</a:t>
            </a:r>
            <a:r>
              <a:rPr lang="en-US" sz="1600" dirty="0" smtClean="0"/>
              <a:t> TX-1) on the ASTRI data reduction and analysis software. We are going to organize a meeting on computing and information technologies by the ESFRI facilities in order to share experiences on these platforms.</a:t>
            </a:r>
          </a:p>
          <a:p>
            <a:endParaRPr lang="en-US" sz="1600" dirty="0"/>
          </a:p>
        </p:txBody>
      </p:sp>
    </p:spTree>
    <p:extLst>
      <p:ext uri="{BB962C8B-B14F-4D97-AF65-F5344CB8AC3E}">
        <p14:creationId xmlns:p14="http://schemas.microsoft.com/office/powerpoint/2010/main" val="36889423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261" y="2022095"/>
            <a:ext cx="7951305" cy="2806922"/>
          </a:xfrm>
          <a:prstGeom prst="rect">
            <a:avLst/>
          </a:prstGeom>
        </p:spPr>
        <p:txBody>
          <a:bodyPr wrap="square">
            <a:spAutoFit/>
          </a:bodyPr>
          <a:lstStyle/>
          <a:p>
            <a:pPr indent="-57170" algn="just">
              <a:lnSpc>
                <a:spcPct val="110000"/>
              </a:lnSpc>
            </a:pPr>
            <a:r>
              <a:rPr lang="en-US" dirty="0" smtClean="0"/>
              <a:t>3.2.1.: We are going to explore new reconstruction methods suitable for IACTs instrumentation. In particular</a:t>
            </a:r>
            <a:r>
              <a:rPr lang="en-US" i="1" dirty="0"/>
              <a:t> </a:t>
            </a:r>
            <a:r>
              <a:rPr lang="en-US" i="1" dirty="0" smtClean="0"/>
              <a:t>Deep Neural Network </a:t>
            </a:r>
            <a:r>
              <a:rPr lang="en-US" dirty="0" smtClean="0"/>
              <a:t>may provide well suited algorithms to quantify image parameters that can be adapted to CTA but also to other astrophysical experiments. Further implementation of DNN in GPUs will speed up the reduction and data analysis process. </a:t>
            </a:r>
          </a:p>
          <a:p>
            <a:pPr indent="-57170" algn="just">
              <a:lnSpc>
                <a:spcPct val="110000"/>
              </a:lnSpc>
            </a:pPr>
            <a:endParaRPr lang="en-US" dirty="0"/>
          </a:p>
          <a:p>
            <a:pPr indent="-57170" algn="just">
              <a:lnSpc>
                <a:spcPct val="110000"/>
              </a:lnSpc>
            </a:pPr>
            <a:r>
              <a:rPr lang="en-US" dirty="0" smtClean="0"/>
              <a:t>This activity is not already started, a preliminary plan has been prepared and a software engineer is going to be hired for this activity.</a:t>
            </a:r>
          </a:p>
          <a:p>
            <a:pPr algn="just"/>
            <a:endParaRPr lang="en-US" dirty="0"/>
          </a:p>
        </p:txBody>
      </p:sp>
      <p:sp>
        <p:nvSpPr>
          <p:cNvPr id="7" name="Title 1"/>
          <p:cNvSpPr txBox="1">
            <a:spLocks/>
          </p:cNvSpPr>
          <p:nvPr/>
        </p:nvSpPr>
        <p:spPr>
          <a:xfrm>
            <a:off x="2838174" y="95754"/>
            <a:ext cx="6139551"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r"/>
            <a:r>
              <a:rPr lang="en-US" sz="3200" smtClean="0"/>
              <a:t>Activities and status description: </a:t>
            </a:r>
            <a:br>
              <a:rPr lang="en-US" sz="3200" smtClean="0"/>
            </a:br>
            <a:r>
              <a:rPr lang="en-US" sz="3400" smtClean="0"/>
              <a:t>WP 3.2</a:t>
            </a:r>
            <a:endParaRPr lang="en-US" sz="3400" dirty="0"/>
          </a:p>
        </p:txBody>
      </p:sp>
    </p:spTree>
    <p:extLst>
      <p:ext uri="{BB962C8B-B14F-4D97-AF65-F5344CB8AC3E}">
        <p14:creationId xmlns:p14="http://schemas.microsoft.com/office/powerpoint/2010/main" val="41618171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900" dirty="0"/>
              <a:t>Coherence with </a:t>
            </a:r>
            <a:r>
              <a:rPr lang="en-US" sz="2900" dirty="0" smtClean="0"/>
              <a:t>CTA project </a:t>
            </a:r>
            <a:r>
              <a:rPr lang="en-US" sz="2900" dirty="0"/>
              <a:t>goals</a:t>
            </a:r>
          </a:p>
        </p:txBody>
      </p:sp>
      <p:sp>
        <p:nvSpPr>
          <p:cNvPr id="3" name="Content Placeholder 2"/>
          <p:cNvSpPr>
            <a:spLocks noGrp="1"/>
          </p:cNvSpPr>
          <p:nvPr>
            <p:ph idx="1"/>
          </p:nvPr>
        </p:nvSpPr>
        <p:spPr/>
        <p:txBody>
          <a:bodyPr>
            <a:normAutofit fontScale="77500" lnSpcReduction="20000"/>
          </a:bodyPr>
          <a:lstStyle/>
          <a:p>
            <a:pPr marL="0" indent="0" algn="just">
              <a:lnSpc>
                <a:spcPct val="130000"/>
              </a:lnSpc>
              <a:buNone/>
            </a:pPr>
            <a:r>
              <a:rPr lang="en-US" dirty="0"/>
              <a:t>A</a:t>
            </a:r>
            <a:r>
              <a:rPr lang="en-US" dirty="0" smtClean="0"/>
              <a:t>ctivities carried on in the framework of OBELICS WP 3.2 and WP 3.4.1 well embedded in the CTA project. The OBELICS activities are dedicated to ESFRI projects like CTA and both algorithms and software  developed for CTA or its precursors like ASTRI are following the requirement of the CTA Project. The full data reduction chain running on different hardware architectures as well as the software solutions adopted to integrate the CTA archive are compliant with CTA TDR.</a:t>
            </a:r>
            <a:endParaRPr lang="en-US" dirty="0"/>
          </a:p>
        </p:txBody>
      </p:sp>
    </p:spTree>
    <p:extLst>
      <p:ext uri="{BB962C8B-B14F-4D97-AF65-F5344CB8AC3E}">
        <p14:creationId xmlns:p14="http://schemas.microsoft.com/office/powerpoint/2010/main" val="398361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sz="2800" dirty="0" smtClean="0">
                <a:solidFill>
                  <a:srgbClr val="0000FF"/>
                </a:solidFill>
              </a:rPr>
              <a:t>STAFF:</a:t>
            </a:r>
          </a:p>
          <a:p>
            <a:r>
              <a:rPr lang="en-US" sz="2800" dirty="0" smtClean="0"/>
              <a:t>Angelo Antonelli (INAF-OAR) – coordination</a:t>
            </a:r>
          </a:p>
          <a:p>
            <a:r>
              <a:rPr lang="en-US" sz="2800" dirty="0" err="1" smtClean="0"/>
              <a:t>Matteo</a:t>
            </a:r>
            <a:r>
              <a:rPr lang="en-US" sz="2800" dirty="0" smtClean="0"/>
              <a:t> </a:t>
            </a:r>
            <a:r>
              <a:rPr lang="en-US" sz="2800" dirty="0" err="1" smtClean="0"/>
              <a:t>Perri</a:t>
            </a:r>
            <a:r>
              <a:rPr lang="en-US" sz="2800" dirty="0" smtClean="0"/>
              <a:t> (INAF-OAR)</a:t>
            </a:r>
          </a:p>
          <a:p>
            <a:r>
              <a:rPr lang="en-US" sz="2800" dirty="0" smtClean="0"/>
              <a:t>Stefano </a:t>
            </a:r>
            <a:r>
              <a:rPr lang="en-US" sz="2800" dirty="0" err="1" smtClean="0"/>
              <a:t>Gallozzi</a:t>
            </a:r>
            <a:r>
              <a:rPr lang="en-US" sz="2800" dirty="0" smtClean="0"/>
              <a:t> (INAF-OAR)</a:t>
            </a:r>
          </a:p>
          <a:p>
            <a:r>
              <a:rPr lang="en-US" sz="2800" dirty="0" smtClean="0"/>
              <a:t>Vincenzo </a:t>
            </a:r>
            <a:r>
              <a:rPr lang="en-US" sz="2800" dirty="0" err="1" smtClean="0"/>
              <a:t>Testa</a:t>
            </a:r>
            <a:r>
              <a:rPr lang="en-US" sz="2800" dirty="0" smtClean="0"/>
              <a:t> (INAF-OAR)</a:t>
            </a:r>
          </a:p>
          <a:p>
            <a:r>
              <a:rPr lang="en-US" sz="2800" dirty="0" smtClean="0"/>
              <a:t>Denis </a:t>
            </a:r>
            <a:r>
              <a:rPr lang="en-US" sz="2800" dirty="0" err="1" smtClean="0"/>
              <a:t>Bastieri</a:t>
            </a:r>
            <a:r>
              <a:rPr lang="en-US" sz="2800" dirty="0" smtClean="0"/>
              <a:t> (Univ. </a:t>
            </a:r>
            <a:r>
              <a:rPr lang="en-US" sz="2800" dirty="0" err="1" smtClean="0"/>
              <a:t>Padova</a:t>
            </a:r>
            <a:r>
              <a:rPr lang="en-US" sz="2800" dirty="0" smtClean="0"/>
              <a:t>)</a:t>
            </a:r>
          </a:p>
          <a:p>
            <a:pPr marL="0" indent="0">
              <a:buNone/>
            </a:pPr>
            <a:r>
              <a:rPr lang="en-US" sz="2800" dirty="0" smtClean="0">
                <a:solidFill>
                  <a:srgbClr val="0000FF"/>
                </a:solidFill>
              </a:rPr>
              <a:t>EU funded:</a:t>
            </a:r>
          </a:p>
          <a:p>
            <a:r>
              <a:rPr lang="en-US" sz="2800" dirty="0" smtClean="0">
                <a:solidFill>
                  <a:srgbClr val="FF0000"/>
                </a:solidFill>
              </a:rPr>
              <a:t>Francesco Visconti</a:t>
            </a:r>
            <a:r>
              <a:rPr lang="en-US" sz="2800" dirty="0" smtClean="0">
                <a:solidFill>
                  <a:srgbClr val="FF0000"/>
                </a:solidFill>
              </a:rPr>
              <a:t> </a:t>
            </a:r>
            <a:r>
              <a:rPr lang="en-US" sz="2800" dirty="0" smtClean="0"/>
              <a:t>T.D. </a:t>
            </a:r>
            <a:r>
              <a:rPr lang="en-US" sz="2800" dirty="0" smtClean="0"/>
              <a:t>Engineer </a:t>
            </a:r>
            <a:r>
              <a:rPr lang="en-US" sz="2800" dirty="0" smtClean="0"/>
              <a:t>(from </a:t>
            </a:r>
            <a:r>
              <a:rPr lang="en-US" sz="2800" dirty="0" smtClean="0"/>
              <a:t>Sept.</a:t>
            </a:r>
            <a:r>
              <a:rPr lang="en-US" sz="2800" dirty="0" smtClean="0"/>
              <a:t> </a:t>
            </a:r>
            <a:r>
              <a:rPr lang="en-US" sz="2800" dirty="0" smtClean="0"/>
              <a:t>1</a:t>
            </a:r>
            <a:r>
              <a:rPr lang="en-US" sz="2800" baseline="30000" dirty="0" smtClean="0"/>
              <a:t>st</a:t>
            </a:r>
            <a:r>
              <a:rPr lang="en-US" sz="2800" dirty="0" smtClean="0"/>
              <a:t>) (for 2,5 years</a:t>
            </a:r>
            <a:r>
              <a:rPr lang="en-US" sz="2800" dirty="0" smtClean="0"/>
              <a:t>) 1FTE</a:t>
            </a:r>
            <a:endParaRPr lang="en-US" sz="2800" dirty="0" smtClean="0"/>
          </a:p>
          <a:p>
            <a:r>
              <a:rPr lang="en-US" sz="2800" dirty="0" err="1" smtClean="0">
                <a:solidFill>
                  <a:srgbClr val="FF0000"/>
                </a:solidFill>
              </a:rPr>
              <a:t>Ciro</a:t>
            </a:r>
            <a:r>
              <a:rPr lang="en-US" sz="2800" dirty="0" smtClean="0">
                <a:solidFill>
                  <a:srgbClr val="FF0000"/>
                </a:solidFill>
              </a:rPr>
              <a:t> </a:t>
            </a:r>
            <a:r>
              <a:rPr lang="en-US" sz="2800" dirty="0" err="1" smtClean="0">
                <a:solidFill>
                  <a:srgbClr val="FF0000"/>
                </a:solidFill>
              </a:rPr>
              <a:t>Bigongiari</a:t>
            </a:r>
            <a:r>
              <a:rPr lang="en-US" sz="2800" dirty="0" smtClean="0">
                <a:solidFill>
                  <a:srgbClr val="FF0000"/>
                </a:solidFill>
              </a:rPr>
              <a:t> </a:t>
            </a:r>
            <a:r>
              <a:rPr lang="en-US" sz="2800" dirty="0" smtClean="0"/>
              <a:t>T.D. Researcher (from </a:t>
            </a:r>
            <a:r>
              <a:rPr lang="en-US" sz="2800" dirty="0" smtClean="0"/>
              <a:t>Oct.</a:t>
            </a:r>
            <a:r>
              <a:rPr lang="en-US" sz="2800" dirty="0" smtClean="0"/>
              <a:t> </a:t>
            </a:r>
            <a:r>
              <a:rPr lang="en-US" sz="2800" dirty="0" smtClean="0"/>
              <a:t>1</a:t>
            </a:r>
            <a:r>
              <a:rPr lang="en-US" sz="2800" baseline="30000" dirty="0" smtClean="0"/>
              <a:t>st</a:t>
            </a:r>
            <a:r>
              <a:rPr lang="en-US" sz="2800" dirty="0" smtClean="0"/>
              <a:t>) (for 2,5 years</a:t>
            </a:r>
            <a:r>
              <a:rPr lang="en-US" sz="2800" dirty="0" smtClean="0"/>
              <a:t>) 1FTE</a:t>
            </a:r>
            <a:endParaRPr lang="en-US" sz="2800" dirty="0" smtClean="0"/>
          </a:p>
          <a:p>
            <a:r>
              <a:rPr lang="en-US" sz="2800" dirty="0" err="1" smtClean="0">
                <a:solidFill>
                  <a:srgbClr val="FF0000"/>
                </a:solidFill>
              </a:rPr>
              <a:t>Fillide</a:t>
            </a:r>
            <a:r>
              <a:rPr lang="en-US" sz="2800" dirty="0" smtClean="0">
                <a:solidFill>
                  <a:srgbClr val="FF0000"/>
                </a:solidFill>
              </a:rPr>
              <a:t> </a:t>
            </a:r>
            <a:r>
              <a:rPr lang="en-US" sz="2800" dirty="0" err="1" smtClean="0">
                <a:solidFill>
                  <a:srgbClr val="FF0000"/>
                </a:solidFill>
              </a:rPr>
              <a:t>Calderini</a:t>
            </a:r>
            <a:r>
              <a:rPr lang="en-US" sz="2800" dirty="0" smtClean="0">
                <a:solidFill>
                  <a:srgbClr val="FF0000"/>
                </a:solidFill>
              </a:rPr>
              <a:t> </a:t>
            </a:r>
            <a:r>
              <a:rPr lang="en-US" sz="2800" dirty="0" smtClean="0"/>
              <a:t>T.D. </a:t>
            </a:r>
            <a:r>
              <a:rPr lang="en-US" sz="2800" dirty="0" smtClean="0"/>
              <a:t>Administrative Support</a:t>
            </a:r>
            <a:r>
              <a:rPr lang="en-US" sz="2800" dirty="0" smtClean="0"/>
              <a:t> </a:t>
            </a:r>
            <a:r>
              <a:rPr lang="en-US" sz="2800" dirty="0" smtClean="0"/>
              <a:t>from </a:t>
            </a:r>
            <a:r>
              <a:rPr lang="en-US" sz="2800" dirty="0" smtClean="0"/>
              <a:t>Oct.</a:t>
            </a:r>
            <a:r>
              <a:rPr lang="en-US" sz="2800" dirty="0" smtClean="0"/>
              <a:t> </a:t>
            </a:r>
            <a:r>
              <a:rPr lang="en-US" sz="2800" dirty="0" smtClean="0"/>
              <a:t>1</a:t>
            </a:r>
            <a:r>
              <a:rPr lang="en-US" sz="2800" baseline="30000" dirty="0" smtClean="0"/>
              <a:t>st</a:t>
            </a:r>
            <a:r>
              <a:rPr lang="en-US" sz="2800" dirty="0" smtClean="0"/>
              <a:t> </a:t>
            </a:r>
            <a:endParaRPr lang="en-US" sz="2800" dirty="0" smtClean="0"/>
          </a:p>
          <a:p>
            <a:pPr marL="0" indent="0">
              <a:buNone/>
            </a:pPr>
            <a:r>
              <a:rPr lang="en-US" sz="2800" dirty="0" smtClean="0"/>
              <a:t>    0,1 FTE/year for 2 years</a:t>
            </a:r>
            <a:r>
              <a:rPr lang="en-US" sz="2800" dirty="0" smtClean="0"/>
              <a:t> </a:t>
            </a:r>
            <a:endParaRPr lang="en-US" sz="2800" dirty="0" smtClean="0"/>
          </a:p>
          <a:p>
            <a:endParaRPr lang="en-US" sz="2800" dirty="0" smtClean="0"/>
          </a:p>
          <a:p>
            <a:pPr marL="0" indent="0">
              <a:buNone/>
            </a:pPr>
            <a:endParaRPr lang="en-US" dirty="0"/>
          </a:p>
        </p:txBody>
      </p:sp>
      <p:sp>
        <p:nvSpPr>
          <p:cNvPr id="4" name="Title 1"/>
          <p:cNvSpPr txBox="1">
            <a:spLocks/>
          </p:cNvSpPr>
          <p:nvPr/>
        </p:nvSpPr>
        <p:spPr>
          <a:xfrm>
            <a:off x="2838174" y="95754"/>
            <a:ext cx="6139551"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r"/>
            <a:r>
              <a:rPr lang="en-US" sz="3400" dirty="0" smtClean="0"/>
              <a:t>Involved staff and recruitment status:</a:t>
            </a:r>
            <a:endParaRPr lang="en-US" sz="3400" dirty="0"/>
          </a:p>
        </p:txBody>
      </p:sp>
    </p:spTree>
    <p:extLst>
      <p:ext uri="{BB962C8B-B14F-4D97-AF65-F5344CB8AC3E}">
        <p14:creationId xmlns:p14="http://schemas.microsoft.com/office/powerpoint/2010/main" val="395143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739" y="274638"/>
            <a:ext cx="6213061" cy="1143000"/>
          </a:xfrm>
        </p:spPr>
        <p:txBody>
          <a:bodyPr/>
          <a:lstStyle/>
          <a:p>
            <a:r>
              <a:rPr lang="en-US" dirty="0" smtClean="0"/>
              <a:t>Achievements &amp; Deliverables</a:t>
            </a:r>
            <a:endParaRPr lang="en-US" dirty="0"/>
          </a:p>
        </p:txBody>
      </p:sp>
      <p:sp>
        <p:nvSpPr>
          <p:cNvPr id="3" name="Content Placeholder 2"/>
          <p:cNvSpPr>
            <a:spLocks noGrp="1"/>
          </p:cNvSpPr>
          <p:nvPr>
            <p:ph idx="1"/>
          </p:nvPr>
        </p:nvSpPr>
        <p:spPr/>
        <p:txBody>
          <a:bodyPr/>
          <a:lstStyle/>
          <a:p>
            <a:r>
              <a:rPr lang="en-US" dirty="0" smtClean="0"/>
              <a:t>Full data reduction chain for CTA pre-production ASTRI telescopes on different HW platforms.</a:t>
            </a:r>
          </a:p>
          <a:p>
            <a:r>
              <a:rPr lang="en-US" dirty="0" smtClean="0"/>
              <a:t>Libraries and software.</a:t>
            </a:r>
          </a:p>
          <a:p>
            <a:r>
              <a:rPr lang="en-US" dirty="0" smtClean="0"/>
              <a:t>Reports on benchmarking results</a:t>
            </a:r>
          </a:p>
          <a:p>
            <a:r>
              <a:rPr lang="en-US" dirty="0" smtClean="0"/>
              <a:t>Participation and presentation of the work to specific conferences (e.g. GTC, SPIE, </a:t>
            </a:r>
            <a:r>
              <a:rPr lang="is-IS" dirty="0" smtClean="0"/>
              <a:t>…)</a:t>
            </a:r>
          </a:p>
          <a:p>
            <a:endParaRPr lang="en-US" dirty="0" smtClean="0"/>
          </a:p>
          <a:p>
            <a:endParaRPr lang="en-US" dirty="0"/>
          </a:p>
        </p:txBody>
      </p:sp>
    </p:spTree>
    <p:extLst>
      <p:ext uri="{BB962C8B-B14F-4D97-AF65-F5344CB8AC3E}">
        <p14:creationId xmlns:p14="http://schemas.microsoft.com/office/powerpoint/2010/main" val="291814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Next steps.</a:t>
            </a:r>
            <a:endParaRPr lang="en-US" dirty="0"/>
          </a:p>
        </p:txBody>
      </p:sp>
      <p:sp>
        <p:nvSpPr>
          <p:cNvPr id="4" name="Content Placeholder 2"/>
          <p:cNvSpPr>
            <a:spLocks noGrp="1"/>
          </p:cNvSpPr>
          <p:nvPr>
            <p:ph idx="1"/>
          </p:nvPr>
        </p:nvSpPr>
        <p:spPr/>
        <p:txBody>
          <a:bodyPr>
            <a:normAutofit lnSpcReduction="10000"/>
          </a:bodyPr>
          <a:lstStyle/>
          <a:p>
            <a:r>
              <a:rPr lang="en-US" dirty="0" smtClean="0"/>
              <a:t>Portability of algorithms, libraries and software to other instruments. </a:t>
            </a:r>
          </a:p>
          <a:p>
            <a:pPr marL="0" indent="0">
              <a:buNone/>
            </a:pPr>
            <a:r>
              <a:rPr lang="en-US" dirty="0" smtClean="0"/>
              <a:t>   A natural application to:</a:t>
            </a:r>
          </a:p>
          <a:p>
            <a:pPr lvl="1"/>
            <a:r>
              <a:rPr lang="en-US" dirty="0" smtClean="0"/>
              <a:t>MAGIC telescopes and cameras</a:t>
            </a:r>
          </a:p>
          <a:p>
            <a:pPr lvl="1"/>
            <a:r>
              <a:rPr lang="en-US" dirty="0" smtClean="0"/>
              <a:t>LST prototype telescope and camera</a:t>
            </a:r>
          </a:p>
          <a:p>
            <a:pPr lvl="1"/>
            <a:r>
              <a:rPr lang="en-US" dirty="0" smtClean="0"/>
              <a:t>MST prototypes  and cameras</a:t>
            </a:r>
          </a:p>
          <a:p>
            <a:pPr lvl="1"/>
            <a:r>
              <a:rPr lang="is-IS" dirty="0" smtClean="0"/>
              <a:t>….</a:t>
            </a:r>
            <a:endParaRPr lang="en-US" dirty="0"/>
          </a:p>
          <a:p>
            <a:pPr lvl="1"/>
            <a:r>
              <a:rPr lang="en-US" dirty="0" smtClean="0"/>
              <a:t> other astronomical or </a:t>
            </a:r>
            <a:r>
              <a:rPr lang="en-US" dirty="0" err="1" smtClean="0"/>
              <a:t>astro</a:t>
            </a:r>
            <a:r>
              <a:rPr lang="en-US" dirty="0" smtClean="0"/>
              <a:t>-particle ground- and space- based observatories. </a:t>
            </a:r>
          </a:p>
          <a:p>
            <a:pPr marL="0" indent="0">
              <a:buNone/>
            </a:pPr>
            <a:endParaRPr lang="en-US" dirty="0"/>
          </a:p>
        </p:txBody>
      </p:sp>
    </p:spTree>
    <p:extLst>
      <p:ext uri="{BB962C8B-B14F-4D97-AF65-F5344CB8AC3E}">
        <p14:creationId xmlns:p14="http://schemas.microsoft.com/office/powerpoint/2010/main" val="51222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RS_Fuctional_Design_v1.7.jpg"/>
          <p:cNvPicPr>
            <a:picLocks/>
          </p:cNvPicPr>
          <p:nvPr/>
        </p:nvPicPr>
        <p:blipFill>
          <a:blip r:embed="rId2"/>
          <a:stretch>
            <a:fillRect/>
          </a:stretch>
        </p:blipFill>
        <p:spPr>
          <a:xfrm>
            <a:off x="146538" y="1619990"/>
            <a:ext cx="5021810" cy="4409746"/>
          </a:xfrm>
          <a:prstGeom prst="rect">
            <a:avLst/>
          </a:prstGeom>
        </p:spPr>
      </p:pic>
      <p:sp>
        <p:nvSpPr>
          <p:cNvPr id="21" name="Rectangle 23"/>
          <p:cNvSpPr>
            <a:spLocks/>
          </p:cNvSpPr>
          <p:nvPr/>
        </p:nvSpPr>
        <p:spPr bwMode="auto">
          <a:xfrm>
            <a:off x="1828800" y="0"/>
            <a:ext cx="7315200" cy="457200"/>
          </a:xfrm>
          <a:prstGeom prst="rect">
            <a:avLst/>
          </a:prstGeom>
          <a:noFill/>
          <a:ln w="12700" cap="rnd">
            <a:noFill/>
            <a:round/>
            <a:headEnd type="none" w="med" len="med"/>
            <a:tailEnd type="none" w="med" len="med"/>
          </a:ln>
        </p:spPr>
        <p:txBody>
          <a:bodyPr lIns="38100" tIns="38100" rIns="38100" bIns="38100" anchor="ctr">
            <a:prstTxWarp prst="textNoShape">
              <a:avLst/>
            </a:prstTxWarp>
          </a:bodyPr>
          <a:lstStyle/>
          <a:p>
            <a:pPr algn="r"/>
            <a:r>
              <a:rPr lang="en-US" sz="2400" b="1" dirty="0" smtClean="0">
                <a:solidFill>
                  <a:srgbClr val="FFFFFF"/>
                </a:solidFill>
                <a:latin typeface="Calibri" charset="0"/>
                <a:ea typeface="Calibri" charset="0"/>
                <a:cs typeface="Calibri" charset="0"/>
                <a:sym typeface="Calibri" charset="0"/>
              </a:rPr>
              <a:t>ASTRI-MA scientific data analysis</a:t>
            </a:r>
            <a:endParaRPr lang="en-US" sz="2400" b="1" dirty="0">
              <a:solidFill>
                <a:srgbClr val="FFFFFF"/>
              </a:solidFill>
              <a:latin typeface="Calibri" charset="0"/>
              <a:ea typeface="Calibri" charset="0"/>
              <a:cs typeface="Calibri" charset="0"/>
              <a:sym typeface="Calibri" charset="0"/>
            </a:endParaRPr>
          </a:p>
        </p:txBody>
      </p:sp>
      <p:sp>
        <p:nvSpPr>
          <p:cNvPr id="14" name="TextBox 13"/>
          <p:cNvSpPr txBox="1"/>
          <p:nvPr/>
        </p:nvSpPr>
        <p:spPr>
          <a:xfrm>
            <a:off x="5339864" y="1686248"/>
            <a:ext cx="3346935" cy="4057521"/>
          </a:xfrm>
          <a:prstGeom prst="rect">
            <a:avLst/>
          </a:prstGeom>
          <a:noFill/>
        </p:spPr>
        <p:txBody>
          <a:bodyPr wrap="square" rtlCol="0">
            <a:spAutoFit/>
          </a:bodyPr>
          <a:lstStyle/>
          <a:p>
            <a:pPr algn="l">
              <a:spcBef>
                <a:spcPts val="200"/>
              </a:spcBef>
              <a:spcAft>
                <a:spcPts val="200"/>
              </a:spcAft>
            </a:pPr>
            <a:r>
              <a:rPr lang="en-GB" sz="1800" b="1" dirty="0" smtClean="0">
                <a:solidFill>
                  <a:srgbClr val="008000"/>
                </a:solidFill>
                <a:latin typeface="Calibri"/>
                <a:cs typeface="Calibri"/>
              </a:rPr>
              <a:t>Full Data Reduction and Analysis Chain.</a:t>
            </a:r>
          </a:p>
          <a:p>
            <a:pPr indent="182880" algn="l">
              <a:spcBef>
                <a:spcPts val="200"/>
              </a:spcBef>
              <a:spcAft>
                <a:spcPts val="200"/>
              </a:spcAft>
              <a:buFont typeface="Wingdings" charset="2"/>
              <a:buChar char="²"/>
            </a:pPr>
            <a:r>
              <a:rPr lang="en-GB" sz="1500" dirty="0" smtClean="0">
                <a:solidFill>
                  <a:srgbClr val="008000"/>
                </a:solidFill>
                <a:latin typeface="Calibri"/>
                <a:cs typeface="Calibri"/>
              </a:rPr>
              <a:t> ASTRI-camera-like calibration</a:t>
            </a:r>
          </a:p>
          <a:p>
            <a:pPr indent="182880" algn="l">
              <a:spcBef>
                <a:spcPts val="200"/>
              </a:spcBef>
              <a:spcAft>
                <a:spcPts val="200"/>
              </a:spcAft>
              <a:buFont typeface="Wingdings" charset="2"/>
              <a:buChar char="²"/>
            </a:pPr>
            <a:r>
              <a:rPr lang="en-GB" sz="1500" dirty="0" smtClean="0">
                <a:solidFill>
                  <a:srgbClr val="008000"/>
                </a:solidFill>
                <a:latin typeface="Calibri"/>
                <a:cs typeface="Calibri"/>
              </a:rPr>
              <a:t> Image-Momentum reconstruction</a:t>
            </a:r>
          </a:p>
          <a:p>
            <a:pPr indent="182880" algn="l">
              <a:spcBef>
                <a:spcPts val="200"/>
              </a:spcBef>
              <a:spcAft>
                <a:spcPts val="200"/>
              </a:spcAft>
              <a:buFont typeface="Wingdings" charset="2"/>
              <a:buChar char="²"/>
            </a:pPr>
            <a:r>
              <a:rPr lang="en-GB" sz="1500" dirty="0" smtClean="0">
                <a:solidFill>
                  <a:srgbClr val="008000"/>
                </a:solidFill>
                <a:latin typeface="Calibri"/>
                <a:cs typeface="Calibri"/>
              </a:rPr>
              <a:t> RF for g/h separation, Energy reconstruction and Direction estimation</a:t>
            </a:r>
          </a:p>
          <a:p>
            <a:pPr indent="182880" algn="l">
              <a:spcBef>
                <a:spcPts val="200"/>
              </a:spcBef>
              <a:spcAft>
                <a:spcPts val="200"/>
              </a:spcAft>
              <a:buFont typeface="Wingdings" charset="2"/>
              <a:buChar char="²"/>
            </a:pPr>
            <a:r>
              <a:rPr lang="en-US" sz="1500" dirty="0" smtClean="0">
                <a:solidFill>
                  <a:srgbClr val="008000"/>
                </a:solidFill>
                <a:latin typeface="Calibri"/>
                <a:cs typeface="Calibri"/>
                <a:sym typeface="Wingdings"/>
              </a:rPr>
              <a:t> Make use of CALDB</a:t>
            </a:r>
            <a:endParaRPr lang="en-GB" sz="1500" dirty="0" smtClean="0">
              <a:solidFill>
                <a:srgbClr val="008000"/>
              </a:solidFill>
              <a:latin typeface="Calibri"/>
              <a:cs typeface="Calibri"/>
            </a:endParaRPr>
          </a:p>
          <a:p>
            <a:pPr indent="182880" algn="l">
              <a:spcBef>
                <a:spcPts val="200"/>
              </a:spcBef>
              <a:spcAft>
                <a:spcPts val="200"/>
              </a:spcAft>
              <a:buFont typeface="Wingdings" charset="2"/>
              <a:buChar char="²"/>
            </a:pPr>
            <a:r>
              <a:rPr lang="en-GB" sz="1500" dirty="0" smtClean="0">
                <a:solidFill>
                  <a:srgbClr val="008000"/>
                </a:solidFill>
                <a:latin typeface="Calibri"/>
                <a:cs typeface="Calibri"/>
              </a:rPr>
              <a:t> DL1(c) </a:t>
            </a:r>
            <a:r>
              <a:rPr lang="en-US" sz="1500" dirty="0" smtClean="0">
                <a:solidFill>
                  <a:srgbClr val="008000"/>
                </a:solidFill>
                <a:latin typeface="Calibri"/>
                <a:cs typeface="Calibri"/>
                <a:sym typeface="Wingdings"/>
              </a:rPr>
              <a:t> DL2(b): data merging and stereo reconstruction under testing</a:t>
            </a:r>
          </a:p>
          <a:p>
            <a:pPr indent="182880" algn="l">
              <a:spcBef>
                <a:spcPts val="200"/>
              </a:spcBef>
              <a:spcAft>
                <a:spcPts val="200"/>
              </a:spcAft>
              <a:buFont typeface="Wingdings" charset="2"/>
              <a:buChar char="²"/>
            </a:pPr>
            <a:r>
              <a:rPr lang="en-US" sz="1500" dirty="0" smtClean="0">
                <a:solidFill>
                  <a:srgbClr val="008000"/>
                </a:solidFill>
                <a:latin typeface="Calibri"/>
                <a:cs typeface="Calibri"/>
                <a:sym typeface="Wingdings"/>
              </a:rPr>
              <a:t> DL2(b)DL3 under testing</a:t>
            </a:r>
          </a:p>
          <a:p>
            <a:pPr indent="182880" algn="l">
              <a:spcBef>
                <a:spcPts val="200"/>
              </a:spcBef>
              <a:spcAft>
                <a:spcPts val="200"/>
              </a:spcAft>
              <a:buFont typeface="Wingdings" charset="2"/>
              <a:buChar char="²"/>
            </a:pPr>
            <a:r>
              <a:rPr lang="en-US" sz="1500" dirty="0" smtClean="0">
                <a:solidFill>
                  <a:srgbClr val="008000"/>
                </a:solidFill>
                <a:latin typeface="Calibri"/>
                <a:cs typeface="Calibri"/>
                <a:sym typeface="Wingdings"/>
              </a:rPr>
              <a:t> DL3DL4 with </a:t>
            </a:r>
            <a:r>
              <a:rPr lang="en-US" sz="1500" i="1" dirty="0" err="1" smtClean="0">
                <a:solidFill>
                  <a:srgbClr val="008000"/>
                </a:solidFill>
                <a:latin typeface="Calibri"/>
                <a:cs typeface="Calibri"/>
                <a:sym typeface="Wingdings"/>
              </a:rPr>
              <a:t>ctools</a:t>
            </a:r>
            <a:r>
              <a:rPr lang="en-US" sz="1500" i="1" dirty="0" smtClean="0">
                <a:solidFill>
                  <a:srgbClr val="008000"/>
                </a:solidFill>
                <a:latin typeface="Calibri"/>
                <a:cs typeface="Calibri"/>
                <a:sym typeface="Wingdings"/>
              </a:rPr>
              <a:t> </a:t>
            </a:r>
            <a:r>
              <a:rPr lang="en-US" sz="1500" dirty="0" smtClean="0">
                <a:solidFill>
                  <a:srgbClr val="008000"/>
                </a:solidFill>
                <a:latin typeface="Calibri"/>
                <a:cs typeface="Calibri"/>
                <a:sym typeface="Wingdings"/>
              </a:rPr>
              <a:t>(under testing)</a:t>
            </a:r>
          </a:p>
          <a:p>
            <a:pPr algn="l">
              <a:spcBef>
                <a:spcPts val="200"/>
              </a:spcBef>
              <a:spcAft>
                <a:spcPts val="200"/>
              </a:spcAft>
            </a:pPr>
            <a:endParaRPr lang="en-GB" sz="1500" dirty="0" smtClean="0">
              <a:solidFill>
                <a:srgbClr val="008000"/>
              </a:solidFill>
              <a:latin typeface="Calibri"/>
              <a:cs typeface="Calibri"/>
            </a:endParaRPr>
          </a:p>
        </p:txBody>
      </p:sp>
      <p:sp>
        <p:nvSpPr>
          <p:cNvPr id="13" name="Title 1"/>
          <p:cNvSpPr>
            <a:spLocks noGrp="1"/>
          </p:cNvSpPr>
          <p:nvPr>
            <p:ph type="title"/>
          </p:nvPr>
        </p:nvSpPr>
        <p:spPr>
          <a:xfrm>
            <a:off x="2484778" y="274638"/>
            <a:ext cx="6648173" cy="1143000"/>
          </a:xfrm>
        </p:spPr>
        <p:txBody>
          <a:bodyPr/>
          <a:lstStyle/>
          <a:p>
            <a:pPr algn="r"/>
            <a:r>
              <a:rPr lang="en-US" dirty="0" smtClean="0"/>
              <a:t>Contribution to CTA: The ASTRI Data Analysis Software</a:t>
            </a:r>
            <a:endParaRPr lang="en-US" dirty="0"/>
          </a:p>
        </p:txBody>
      </p:sp>
    </p:spTree>
    <p:extLst>
      <p:ext uri="{BB962C8B-B14F-4D97-AF65-F5344CB8AC3E}">
        <p14:creationId xmlns:p14="http://schemas.microsoft.com/office/powerpoint/2010/main" val="3376795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1315</TotalTime>
  <Words>860</Words>
  <Application>Microsoft Macintosh PowerPoint</Application>
  <PresentationFormat>On-screen Show (4:3)</PresentationFormat>
  <Paragraphs>74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CTA@INAF for ASTERICS</vt:lpstr>
      <vt:lpstr>Outline</vt:lpstr>
      <vt:lpstr>Activities and status description:  WP 3.2</vt:lpstr>
      <vt:lpstr>PowerPoint Presentation</vt:lpstr>
      <vt:lpstr>Coherence with CTA project goals</vt:lpstr>
      <vt:lpstr>PowerPoint Presentation</vt:lpstr>
      <vt:lpstr>Achievements &amp; Deliverables</vt:lpstr>
      <vt:lpstr>Next steps.</vt:lpstr>
      <vt:lpstr>Contribution to CTA: The ASTRI Data Analysis Software</vt:lpstr>
      <vt:lpstr>Contribution to CTA: Benchmarking New HW</vt:lpstr>
    </vt:vector>
  </TitlesOfParts>
  <Company>INAF-Osservatorio Astronomico di Roma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CTA@INAF for ASTERICS</dc:title>
  <dc:creator>Lucio Angelo Antonelli</dc:creator>
  <cp:lastModifiedBy>Lucio Angelo Antonelli</cp:lastModifiedBy>
  <cp:revision>23</cp:revision>
  <dcterms:created xsi:type="dcterms:W3CDTF">2016-06-07T09:54:52Z</dcterms:created>
  <dcterms:modified xsi:type="dcterms:W3CDTF">2016-09-15T09:49:44Z</dcterms:modified>
</cp:coreProperties>
</file>