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58" r:id="rId4"/>
    <p:sldId id="270" r:id="rId5"/>
    <p:sldId id="262" r:id="rId6"/>
    <p:sldId id="263" r:id="rId7"/>
    <p:sldId id="271" r:id="rId8"/>
    <p:sldId id="272" r:id="rId9"/>
    <p:sldId id="266" r:id="rId10"/>
    <p:sldId id="269" r:id="rId11"/>
    <p:sldId id="268" r:id="rId12"/>
    <p:sldId id="267" r:id="rId13"/>
    <p:sldId id="276" r:id="rId14"/>
    <p:sldId id="261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249" autoAdjust="0"/>
  </p:normalViewPr>
  <p:slideViewPr>
    <p:cSldViewPr showGuides="1">
      <p:cViewPr varScale="1">
        <p:scale>
          <a:sx n="79" d="100"/>
          <a:sy n="79" d="100"/>
        </p:scale>
        <p:origin x="138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177E0-0656-48D0-A404-042E909CDD14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38F1A04-EF93-4A1B-AD3D-2ED85FD9A026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OBELICS Workshop</a:t>
          </a:r>
          <a:endParaRPr lang="fr-FR" dirty="0">
            <a:solidFill>
              <a:schemeClr val="tx1"/>
            </a:solidFill>
          </a:endParaRPr>
        </a:p>
      </dgm:t>
    </dgm:pt>
    <dgm:pt modelId="{6AF810B4-FC41-4528-BBE9-376DAEDD0080}" type="parTrans" cxnId="{3F3A1814-0068-4DEB-B1D3-7D5FF5F02C95}">
      <dgm:prSet/>
      <dgm:spPr/>
      <dgm:t>
        <a:bodyPr/>
        <a:lstStyle/>
        <a:p>
          <a:endParaRPr lang="fr-FR"/>
        </a:p>
      </dgm:t>
    </dgm:pt>
    <dgm:pt modelId="{4735C1B8-CDFB-4380-BA5B-B3C264BCB0B7}" type="sibTrans" cxnId="{3F3A1814-0068-4DEB-B1D3-7D5FF5F02C95}">
      <dgm:prSet/>
      <dgm:spPr/>
      <dgm:t>
        <a:bodyPr/>
        <a:lstStyle/>
        <a:p>
          <a:endParaRPr lang="fr-FR"/>
        </a:p>
      </dgm:t>
    </dgm:pt>
    <dgm:pt modelId="{C2CD5C97-EE58-4F68-B48B-84E7A2644561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ESFRI </a:t>
          </a:r>
          <a:r>
            <a:rPr lang="fr-FR" b="1" dirty="0" err="1" smtClean="0">
              <a:solidFill>
                <a:schemeClr val="tx1"/>
              </a:solidFill>
            </a:rPr>
            <a:t>projects</a:t>
          </a:r>
          <a:endParaRPr lang="fr-FR" b="1" dirty="0">
            <a:solidFill>
              <a:schemeClr val="tx1"/>
            </a:solidFill>
          </a:endParaRPr>
        </a:p>
      </dgm:t>
    </dgm:pt>
    <dgm:pt modelId="{19B2D6DF-64AE-4AB7-9027-118DC1DC3A0D}" type="parTrans" cxnId="{7162B0C6-76CB-46CC-A675-9FE0A1DDA596}">
      <dgm:prSet/>
      <dgm:spPr/>
      <dgm:t>
        <a:bodyPr/>
        <a:lstStyle/>
        <a:p>
          <a:endParaRPr lang="fr-FR"/>
        </a:p>
      </dgm:t>
    </dgm:pt>
    <dgm:pt modelId="{18E0F99F-D30C-4857-B6B1-96AE94CA8FFE}" type="sibTrans" cxnId="{7162B0C6-76CB-46CC-A675-9FE0A1DDA596}">
      <dgm:prSet/>
      <dgm:spPr/>
      <dgm:t>
        <a:bodyPr/>
        <a:lstStyle/>
        <a:p>
          <a:endParaRPr lang="fr-FR"/>
        </a:p>
      </dgm:t>
    </dgm:pt>
    <dgm:pt modelId="{0BC7BCFB-7466-4987-BBF9-B6EEA8E2F66B}">
      <dgm:prSet phldrT="[Texte]"/>
      <dgm:spPr/>
      <dgm:t>
        <a:bodyPr/>
        <a:lstStyle/>
        <a:p>
          <a:r>
            <a:rPr lang="fr-FR" b="1" dirty="0" err="1" smtClean="0">
              <a:solidFill>
                <a:schemeClr val="tx1"/>
              </a:solidFill>
            </a:rPr>
            <a:t>Industry</a:t>
          </a:r>
          <a:r>
            <a:rPr lang="fr-FR" b="1" dirty="0" smtClean="0">
              <a:solidFill>
                <a:schemeClr val="tx1"/>
              </a:solidFill>
            </a:rPr>
            <a:t> (HP, NVIDIA)</a:t>
          </a:r>
          <a:endParaRPr lang="fr-FR" b="1" dirty="0">
            <a:solidFill>
              <a:schemeClr val="tx1"/>
            </a:solidFill>
          </a:endParaRPr>
        </a:p>
      </dgm:t>
    </dgm:pt>
    <dgm:pt modelId="{372C9F15-7806-4630-A864-0E40CDA85AC8}" type="parTrans" cxnId="{F9C19D77-5EBA-4C0A-9D8E-6D3DAB4AAAF2}">
      <dgm:prSet/>
      <dgm:spPr/>
      <dgm:t>
        <a:bodyPr/>
        <a:lstStyle/>
        <a:p>
          <a:endParaRPr lang="fr-FR"/>
        </a:p>
      </dgm:t>
    </dgm:pt>
    <dgm:pt modelId="{890E4C5A-F6FF-4755-BAA1-4B9342BE2D87}" type="sibTrans" cxnId="{F9C19D77-5EBA-4C0A-9D8E-6D3DAB4AAAF2}">
      <dgm:prSet/>
      <dgm:spPr/>
      <dgm:t>
        <a:bodyPr/>
        <a:lstStyle/>
        <a:p>
          <a:endParaRPr lang="fr-FR"/>
        </a:p>
      </dgm:t>
    </dgm:pt>
    <dgm:pt modelId="{1031D343-ED61-45A7-9949-29CCCE385628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Partner Consortia (EU-T0)</a:t>
          </a:r>
          <a:endParaRPr lang="fr-FR" b="1" dirty="0">
            <a:solidFill>
              <a:schemeClr val="tx1"/>
            </a:solidFill>
          </a:endParaRPr>
        </a:p>
      </dgm:t>
    </dgm:pt>
    <dgm:pt modelId="{E82D483E-AAE3-4440-9FA2-B7421771BD5F}" type="parTrans" cxnId="{C5242BB2-2730-43F1-8ECC-CB88BCF08D2E}">
      <dgm:prSet/>
      <dgm:spPr/>
      <dgm:t>
        <a:bodyPr/>
        <a:lstStyle/>
        <a:p>
          <a:endParaRPr lang="fr-FR"/>
        </a:p>
      </dgm:t>
    </dgm:pt>
    <dgm:pt modelId="{2A9462A8-52DE-4672-8C43-F28FBEC4C7EA}" type="sibTrans" cxnId="{C5242BB2-2730-43F1-8ECC-CB88BCF08D2E}">
      <dgm:prSet/>
      <dgm:spPr/>
      <dgm:t>
        <a:bodyPr/>
        <a:lstStyle/>
        <a:p>
          <a:endParaRPr lang="fr-FR"/>
        </a:p>
      </dgm:t>
    </dgm:pt>
    <dgm:pt modelId="{D266E1D3-950C-42F2-8B63-98DDD310189B}">
      <dgm:prSet phldrT="[Texte]" custT="1"/>
      <dgm:spPr/>
      <dgm:t>
        <a:bodyPr/>
        <a:lstStyle/>
        <a:p>
          <a:r>
            <a:rPr lang="fr-FR" sz="1400" b="1" dirty="0" smtClean="0">
              <a:solidFill>
                <a:schemeClr val="tx1"/>
              </a:solidFill>
            </a:rPr>
            <a:t>Partner H2020) </a:t>
          </a:r>
          <a:r>
            <a:rPr lang="fr-FR" sz="1400" b="1" dirty="0" err="1" smtClean="0">
              <a:solidFill>
                <a:schemeClr val="tx1"/>
              </a:solidFill>
            </a:rPr>
            <a:t>project</a:t>
          </a:r>
          <a:r>
            <a:rPr lang="fr-FR" sz="1400" b="1" dirty="0" smtClean="0">
              <a:solidFill>
                <a:schemeClr val="tx1"/>
              </a:solidFill>
            </a:rPr>
            <a:t> (AARC2</a:t>
          </a:r>
          <a:endParaRPr lang="fr-FR" sz="1400" b="1" dirty="0">
            <a:solidFill>
              <a:schemeClr val="tx1"/>
            </a:solidFill>
          </a:endParaRPr>
        </a:p>
      </dgm:t>
    </dgm:pt>
    <dgm:pt modelId="{2B73BE31-5F67-4EE5-B56A-FDDA7E7B4C33}" type="parTrans" cxnId="{D36DFBA0-DA62-4F10-B77C-9C2ACBE626AC}">
      <dgm:prSet/>
      <dgm:spPr/>
      <dgm:t>
        <a:bodyPr/>
        <a:lstStyle/>
        <a:p>
          <a:endParaRPr lang="fr-FR"/>
        </a:p>
      </dgm:t>
    </dgm:pt>
    <dgm:pt modelId="{9780DC8D-842A-42FE-A3AB-F63AFF7286ED}" type="sibTrans" cxnId="{D36DFBA0-DA62-4F10-B77C-9C2ACBE626AC}">
      <dgm:prSet/>
      <dgm:spPr/>
      <dgm:t>
        <a:bodyPr/>
        <a:lstStyle/>
        <a:p>
          <a:endParaRPr lang="fr-FR"/>
        </a:p>
      </dgm:t>
    </dgm:pt>
    <dgm:pt modelId="{654FBBC1-4373-4C99-91E0-233ECB22BEBE}" type="pres">
      <dgm:prSet presAssocID="{19C177E0-0656-48D0-A404-042E909CDD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81AC658-07AA-49EF-B0E3-A38A76F549B9}" type="pres">
      <dgm:prSet presAssocID="{A38F1A04-EF93-4A1B-AD3D-2ED85FD9A026}" presName="centerShape" presStyleLbl="node0" presStyleIdx="0" presStyleCnt="1"/>
      <dgm:spPr/>
      <dgm:t>
        <a:bodyPr/>
        <a:lstStyle/>
        <a:p>
          <a:endParaRPr lang="fr-FR"/>
        </a:p>
      </dgm:t>
    </dgm:pt>
    <dgm:pt modelId="{3AD22B4D-C2F5-49B4-9240-E0E972ECD320}" type="pres">
      <dgm:prSet presAssocID="{C2CD5C97-EE58-4F68-B48B-84E7A26445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28C0FA-2F77-485F-A597-59CD76138E78}" type="pres">
      <dgm:prSet presAssocID="{C2CD5C97-EE58-4F68-B48B-84E7A2644561}" presName="dummy" presStyleCnt="0"/>
      <dgm:spPr/>
    </dgm:pt>
    <dgm:pt modelId="{7C66DDE0-2A93-4749-8D29-3B3EA91EBAD3}" type="pres">
      <dgm:prSet presAssocID="{18E0F99F-D30C-4857-B6B1-96AE94CA8FFE}" presName="sibTrans" presStyleLbl="sibTrans2D1" presStyleIdx="0" presStyleCnt="4"/>
      <dgm:spPr/>
      <dgm:t>
        <a:bodyPr/>
        <a:lstStyle/>
        <a:p>
          <a:endParaRPr lang="fr-FR"/>
        </a:p>
      </dgm:t>
    </dgm:pt>
    <dgm:pt modelId="{82E91E8F-9240-4B35-B8D7-FBAA67B72254}" type="pres">
      <dgm:prSet presAssocID="{0BC7BCFB-7466-4987-BBF9-B6EEA8E2F66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909F28-1B72-418C-B26E-D3A84D74BD0E}" type="pres">
      <dgm:prSet presAssocID="{0BC7BCFB-7466-4987-BBF9-B6EEA8E2F66B}" presName="dummy" presStyleCnt="0"/>
      <dgm:spPr/>
    </dgm:pt>
    <dgm:pt modelId="{07D7AC04-B562-46AD-921A-3C7663E24D9B}" type="pres">
      <dgm:prSet presAssocID="{890E4C5A-F6FF-4755-BAA1-4B9342BE2D87}" presName="sibTrans" presStyleLbl="sibTrans2D1" presStyleIdx="1" presStyleCnt="4"/>
      <dgm:spPr/>
      <dgm:t>
        <a:bodyPr/>
        <a:lstStyle/>
        <a:p>
          <a:endParaRPr lang="fr-FR"/>
        </a:p>
      </dgm:t>
    </dgm:pt>
    <dgm:pt modelId="{EC56540E-15D9-42B3-997B-CEA1A72AC77C}" type="pres">
      <dgm:prSet presAssocID="{1031D343-ED61-45A7-9949-29CCCE3856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90E882-1137-447F-ACAF-357BB7B7FAB1}" type="pres">
      <dgm:prSet presAssocID="{1031D343-ED61-45A7-9949-29CCCE385628}" presName="dummy" presStyleCnt="0"/>
      <dgm:spPr/>
    </dgm:pt>
    <dgm:pt modelId="{95742D62-C339-45D2-9199-5C5EE520277F}" type="pres">
      <dgm:prSet presAssocID="{2A9462A8-52DE-4672-8C43-F28FBEC4C7EA}" presName="sibTrans" presStyleLbl="sibTrans2D1" presStyleIdx="2" presStyleCnt="4"/>
      <dgm:spPr/>
      <dgm:t>
        <a:bodyPr/>
        <a:lstStyle/>
        <a:p>
          <a:endParaRPr lang="fr-FR"/>
        </a:p>
      </dgm:t>
    </dgm:pt>
    <dgm:pt modelId="{58341926-EE90-4DFA-A8CF-37957EA99F1D}" type="pres">
      <dgm:prSet presAssocID="{D266E1D3-950C-42F2-8B63-98DDD31018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2ACDE5-374D-44AD-A3BF-1539282ABECA}" type="pres">
      <dgm:prSet presAssocID="{D266E1D3-950C-42F2-8B63-98DDD310189B}" presName="dummy" presStyleCnt="0"/>
      <dgm:spPr/>
    </dgm:pt>
    <dgm:pt modelId="{056C2A8E-02B4-4360-A0A7-D552FAE3DE16}" type="pres">
      <dgm:prSet presAssocID="{9780DC8D-842A-42FE-A3AB-F63AFF7286ED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3F3A1814-0068-4DEB-B1D3-7D5FF5F02C95}" srcId="{19C177E0-0656-48D0-A404-042E909CDD14}" destId="{A38F1A04-EF93-4A1B-AD3D-2ED85FD9A026}" srcOrd="0" destOrd="0" parTransId="{6AF810B4-FC41-4528-BBE9-376DAEDD0080}" sibTransId="{4735C1B8-CDFB-4380-BA5B-B3C264BCB0B7}"/>
    <dgm:cxn modelId="{8EA3F217-F32B-41CE-B68D-AC315AF7E876}" type="presOf" srcId="{2A9462A8-52DE-4672-8C43-F28FBEC4C7EA}" destId="{95742D62-C339-45D2-9199-5C5EE520277F}" srcOrd="0" destOrd="0" presId="urn:microsoft.com/office/officeart/2005/8/layout/radial6"/>
    <dgm:cxn modelId="{F9C19D77-5EBA-4C0A-9D8E-6D3DAB4AAAF2}" srcId="{A38F1A04-EF93-4A1B-AD3D-2ED85FD9A026}" destId="{0BC7BCFB-7466-4987-BBF9-B6EEA8E2F66B}" srcOrd="1" destOrd="0" parTransId="{372C9F15-7806-4630-A864-0E40CDA85AC8}" sibTransId="{890E4C5A-F6FF-4755-BAA1-4B9342BE2D87}"/>
    <dgm:cxn modelId="{165F0195-9335-407A-A568-CFD82A23EBC7}" type="presOf" srcId="{0BC7BCFB-7466-4987-BBF9-B6EEA8E2F66B}" destId="{82E91E8F-9240-4B35-B8D7-FBAA67B72254}" srcOrd="0" destOrd="0" presId="urn:microsoft.com/office/officeart/2005/8/layout/radial6"/>
    <dgm:cxn modelId="{7162B0C6-76CB-46CC-A675-9FE0A1DDA596}" srcId="{A38F1A04-EF93-4A1B-AD3D-2ED85FD9A026}" destId="{C2CD5C97-EE58-4F68-B48B-84E7A2644561}" srcOrd="0" destOrd="0" parTransId="{19B2D6DF-64AE-4AB7-9027-118DC1DC3A0D}" sibTransId="{18E0F99F-D30C-4857-B6B1-96AE94CA8FFE}"/>
    <dgm:cxn modelId="{848F49B3-C6DC-4BB7-A668-A1F13D07CB8B}" type="presOf" srcId="{C2CD5C97-EE58-4F68-B48B-84E7A2644561}" destId="{3AD22B4D-C2F5-49B4-9240-E0E972ECD320}" srcOrd="0" destOrd="0" presId="urn:microsoft.com/office/officeart/2005/8/layout/radial6"/>
    <dgm:cxn modelId="{07DFC7EA-E23E-4A22-AA3E-EADF6299509E}" type="presOf" srcId="{1031D343-ED61-45A7-9949-29CCCE385628}" destId="{EC56540E-15D9-42B3-997B-CEA1A72AC77C}" srcOrd="0" destOrd="0" presId="urn:microsoft.com/office/officeart/2005/8/layout/radial6"/>
    <dgm:cxn modelId="{777FC531-8AFC-4FBA-8865-DA8731D66033}" type="presOf" srcId="{19C177E0-0656-48D0-A404-042E909CDD14}" destId="{654FBBC1-4373-4C99-91E0-233ECB22BEBE}" srcOrd="0" destOrd="0" presId="urn:microsoft.com/office/officeart/2005/8/layout/radial6"/>
    <dgm:cxn modelId="{809E74B3-6991-466B-8934-691A9E901092}" type="presOf" srcId="{9780DC8D-842A-42FE-A3AB-F63AFF7286ED}" destId="{056C2A8E-02B4-4360-A0A7-D552FAE3DE16}" srcOrd="0" destOrd="0" presId="urn:microsoft.com/office/officeart/2005/8/layout/radial6"/>
    <dgm:cxn modelId="{2406CF6A-A602-4B7D-91F2-B563147C9916}" type="presOf" srcId="{18E0F99F-D30C-4857-B6B1-96AE94CA8FFE}" destId="{7C66DDE0-2A93-4749-8D29-3B3EA91EBAD3}" srcOrd="0" destOrd="0" presId="urn:microsoft.com/office/officeart/2005/8/layout/radial6"/>
    <dgm:cxn modelId="{C5242BB2-2730-43F1-8ECC-CB88BCF08D2E}" srcId="{A38F1A04-EF93-4A1B-AD3D-2ED85FD9A026}" destId="{1031D343-ED61-45A7-9949-29CCCE385628}" srcOrd="2" destOrd="0" parTransId="{E82D483E-AAE3-4440-9FA2-B7421771BD5F}" sibTransId="{2A9462A8-52DE-4672-8C43-F28FBEC4C7EA}"/>
    <dgm:cxn modelId="{4D6B5EC6-EC07-499A-80F7-452548FA95BA}" type="presOf" srcId="{D266E1D3-950C-42F2-8B63-98DDD310189B}" destId="{58341926-EE90-4DFA-A8CF-37957EA99F1D}" srcOrd="0" destOrd="0" presId="urn:microsoft.com/office/officeart/2005/8/layout/radial6"/>
    <dgm:cxn modelId="{7E0CDD16-EBD9-4063-8075-C49C0C601C5C}" type="presOf" srcId="{A38F1A04-EF93-4A1B-AD3D-2ED85FD9A026}" destId="{C81AC658-07AA-49EF-B0E3-A38A76F549B9}" srcOrd="0" destOrd="0" presId="urn:microsoft.com/office/officeart/2005/8/layout/radial6"/>
    <dgm:cxn modelId="{D36DFBA0-DA62-4F10-B77C-9C2ACBE626AC}" srcId="{A38F1A04-EF93-4A1B-AD3D-2ED85FD9A026}" destId="{D266E1D3-950C-42F2-8B63-98DDD310189B}" srcOrd="3" destOrd="0" parTransId="{2B73BE31-5F67-4EE5-B56A-FDDA7E7B4C33}" sibTransId="{9780DC8D-842A-42FE-A3AB-F63AFF7286ED}"/>
    <dgm:cxn modelId="{FAD28D6B-F691-40E5-9353-F1EAC3F2FB26}" type="presOf" srcId="{890E4C5A-F6FF-4755-BAA1-4B9342BE2D87}" destId="{07D7AC04-B562-46AD-921A-3C7663E24D9B}" srcOrd="0" destOrd="0" presId="urn:microsoft.com/office/officeart/2005/8/layout/radial6"/>
    <dgm:cxn modelId="{26785A26-9D51-4183-9653-D367CC418962}" type="presParOf" srcId="{654FBBC1-4373-4C99-91E0-233ECB22BEBE}" destId="{C81AC658-07AA-49EF-B0E3-A38A76F549B9}" srcOrd="0" destOrd="0" presId="urn:microsoft.com/office/officeart/2005/8/layout/radial6"/>
    <dgm:cxn modelId="{E11AD440-3887-4606-96F7-C52E5841EA8B}" type="presParOf" srcId="{654FBBC1-4373-4C99-91E0-233ECB22BEBE}" destId="{3AD22B4D-C2F5-49B4-9240-E0E972ECD320}" srcOrd="1" destOrd="0" presId="urn:microsoft.com/office/officeart/2005/8/layout/radial6"/>
    <dgm:cxn modelId="{3CEF2DF2-5D1A-4A19-B1C1-5400AE605373}" type="presParOf" srcId="{654FBBC1-4373-4C99-91E0-233ECB22BEBE}" destId="{8628C0FA-2F77-485F-A597-59CD76138E78}" srcOrd="2" destOrd="0" presId="urn:microsoft.com/office/officeart/2005/8/layout/radial6"/>
    <dgm:cxn modelId="{44F577F4-F8F2-425D-B58D-34F31B0AC712}" type="presParOf" srcId="{654FBBC1-4373-4C99-91E0-233ECB22BEBE}" destId="{7C66DDE0-2A93-4749-8D29-3B3EA91EBAD3}" srcOrd="3" destOrd="0" presId="urn:microsoft.com/office/officeart/2005/8/layout/radial6"/>
    <dgm:cxn modelId="{5CD4E388-6AF0-4F8A-9BA5-73208AD4192E}" type="presParOf" srcId="{654FBBC1-4373-4C99-91E0-233ECB22BEBE}" destId="{82E91E8F-9240-4B35-B8D7-FBAA67B72254}" srcOrd="4" destOrd="0" presId="urn:microsoft.com/office/officeart/2005/8/layout/radial6"/>
    <dgm:cxn modelId="{0E377F51-47C3-45F8-B629-74B64C49FC7F}" type="presParOf" srcId="{654FBBC1-4373-4C99-91E0-233ECB22BEBE}" destId="{F5909F28-1B72-418C-B26E-D3A84D74BD0E}" srcOrd="5" destOrd="0" presId="urn:microsoft.com/office/officeart/2005/8/layout/radial6"/>
    <dgm:cxn modelId="{5D2589A1-4427-4525-B2CB-3B8937313C60}" type="presParOf" srcId="{654FBBC1-4373-4C99-91E0-233ECB22BEBE}" destId="{07D7AC04-B562-46AD-921A-3C7663E24D9B}" srcOrd="6" destOrd="0" presId="urn:microsoft.com/office/officeart/2005/8/layout/radial6"/>
    <dgm:cxn modelId="{7898663B-4BB4-4282-A65C-0CE555213B55}" type="presParOf" srcId="{654FBBC1-4373-4C99-91E0-233ECB22BEBE}" destId="{EC56540E-15D9-42B3-997B-CEA1A72AC77C}" srcOrd="7" destOrd="0" presId="urn:microsoft.com/office/officeart/2005/8/layout/radial6"/>
    <dgm:cxn modelId="{B4E72DFB-A543-47C6-B036-037D491113D5}" type="presParOf" srcId="{654FBBC1-4373-4C99-91E0-233ECB22BEBE}" destId="{9790E882-1137-447F-ACAF-357BB7B7FAB1}" srcOrd="8" destOrd="0" presId="urn:microsoft.com/office/officeart/2005/8/layout/radial6"/>
    <dgm:cxn modelId="{72BF83CA-FBB6-4CA2-8EE8-B090A758B07C}" type="presParOf" srcId="{654FBBC1-4373-4C99-91E0-233ECB22BEBE}" destId="{95742D62-C339-45D2-9199-5C5EE520277F}" srcOrd="9" destOrd="0" presId="urn:microsoft.com/office/officeart/2005/8/layout/radial6"/>
    <dgm:cxn modelId="{BD067A30-9FE7-48A1-B102-0DD5497968CB}" type="presParOf" srcId="{654FBBC1-4373-4C99-91E0-233ECB22BEBE}" destId="{58341926-EE90-4DFA-A8CF-37957EA99F1D}" srcOrd="10" destOrd="0" presId="urn:microsoft.com/office/officeart/2005/8/layout/radial6"/>
    <dgm:cxn modelId="{DBD46999-09EB-4DA8-8521-BB2315A15E13}" type="presParOf" srcId="{654FBBC1-4373-4C99-91E0-233ECB22BEBE}" destId="{9D2ACDE5-374D-44AD-A3BF-1539282ABECA}" srcOrd="11" destOrd="0" presId="urn:microsoft.com/office/officeart/2005/8/layout/radial6"/>
    <dgm:cxn modelId="{29D81D3F-BD33-4834-B39C-FC2F05B73B19}" type="presParOf" srcId="{654FBBC1-4373-4C99-91E0-233ECB22BEBE}" destId="{056C2A8E-02B4-4360-A0A7-D552FAE3DE1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79CF27-582F-4034-844D-109520A0E21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10800000" lon="0" rev="1080000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757DCFD5-8A33-4AF7-AB7A-C011BBF63BF4}">
      <dgm:prSet phldrT="[Text]"/>
      <dgm:spPr>
        <a:scene3d>
          <a:camera prst="orthographicFront">
            <a:rot lat="10800000" lon="0" rev="108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dirty="0" smtClean="0"/>
            <a:t>EC-Portal</a:t>
          </a:r>
          <a:endParaRPr lang="en-US" dirty="0"/>
        </a:p>
      </dgm:t>
    </dgm:pt>
    <dgm:pt modelId="{DA207EE2-D2E7-4E91-AAD5-FEC389121287}" type="parTrans" cxnId="{CEFA4C1D-9411-495E-9933-A5B533B7E7EB}">
      <dgm:prSet/>
      <dgm:spPr/>
      <dgm:t>
        <a:bodyPr/>
        <a:lstStyle/>
        <a:p>
          <a:endParaRPr lang="en-US"/>
        </a:p>
      </dgm:t>
    </dgm:pt>
    <dgm:pt modelId="{483630D9-5686-4AC6-B1E9-A07046965842}" type="sibTrans" cxnId="{CEFA4C1D-9411-495E-9933-A5B533B7E7EB}">
      <dgm:prSet/>
      <dgm:spPr/>
      <dgm:t>
        <a:bodyPr/>
        <a:lstStyle/>
        <a:p>
          <a:endParaRPr lang="en-US"/>
        </a:p>
      </dgm:t>
    </dgm:pt>
    <dgm:pt modelId="{B338B143-D5CE-45BB-BDFB-A4F54797CAFF}">
      <dgm:prSet phldrT="[Text]"/>
      <dgm:spPr>
        <a:scene3d>
          <a:camera prst="orthographicFront">
            <a:rot lat="10800000" lon="0" rev="108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dirty="0" smtClean="0"/>
            <a:t>Task Leaders</a:t>
          </a:r>
          <a:endParaRPr lang="en-US" dirty="0"/>
        </a:p>
      </dgm:t>
    </dgm:pt>
    <dgm:pt modelId="{586024CF-4A7A-41FA-A0E2-E11F801CDA2C}" type="parTrans" cxnId="{788CC609-DA98-4148-9C48-A6463D096C56}">
      <dgm:prSet/>
      <dgm:spPr/>
      <dgm:t>
        <a:bodyPr/>
        <a:lstStyle/>
        <a:p>
          <a:endParaRPr lang="en-US"/>
        </a:p>
      </dgm:t>
    </dgm:pt>
    <dgm:pt modelId="{B736F088-EAEA-42D9-8FF3-882511E4E88E}" type="sibTrans" cxnId="{788CC609-DA98-4148-9C48-A6463D096C56}">
      <dgm:prSet/>
      <dgm:spPr/>
      <dgm:t>
        <a:bodyPr/>
        <a:lstStyle/>
        <a:p>
          <a:endParaRPr lang="en-US"/>
        </a:p>
      </dgm:t>
    </dgm:pt>
    <dgm:pt modelId="{29D367FB-60D3-4D59-A150-A39BF4910F5D}">
      <dgm:prSet phldrT="[Text]"/>
      <dgm:spPr>
        <a:scene3d>
          <a:camera prst="orthographicFront">
            <a:rot lat="10800000" lon="0" rev="10800000"/>
          </a:camera>
          <a:lightRig rig="threePt" dir="t"/>
        </a:scene3d>
        <a:sp3d/>
      </dgm:spPr>
      <dgm:t>
        <a:bodyPr>
          <a:flatTx/>
        </a:bodyPr>
        <a:lstStyle/>
        <a:p>
          <a:r>
            <a:rPr lang="en-US" dirty="0" smtClean="0"/>
            <a:t>Task Participants</a:t>
          </a:r>
          <a:endParaRPr lang="en-US" dirty="0"/>
        </a:p>
      </dgm:t>
    </dgm:pt>
    <dgm:pt modelId="{986CDA0E-DD53-458E-870E-833FADB83F1C}" type="parTrans" cxnId="{2831C34B-01F6-4DFD-ADA1-AFAF7F7EF6EE}">
      <dgm:prSet/>
      <dgm:spPr/>
      <dgm:t>
        <a:bodyPr/>
        <a:lstStyle/>
        <a:p>
          <a:endParaRPr lang="en-US"/>
        </a:p>
      </dgm:t>
    </dgm:pt>
    <dgm:pt modelId="{ABCEA19D-4286-4DC0-B697-311A7FB4F89A}" type="sibTrans" cxnId="{2831C34B-01F6-4DFD-ADA1-AFAF7F7EF6EE}">
      <dgm:prSet/>
      <dgm:spPr/>
      <dgm:t>
        <a:bodyPr/>
        <a:lstStyle/>
        <a:p>
          <a:endParaRPr lang="en-US"/>
        </a:p>
      </dgm:t>
    </dgm:pt>
    <dgm:pt modelId="{C36C2790-EC0D-4247-A09A-527DFCD51A6F}">
      <dgm:prSet/>
      <dgm:spPr/>
      <dgm:t>
        <a:bodyPr/>
        <a:lstStyle/>
        <a:p>
          <a:endParaRPr lang="en-US"/>
        </a:p>
      </dgm:t>
    </dgm:pt>
    <dgm:pt modelId="{B01A17E3-DCF0-43D3-8FF7-49E0969FBC1D}" type="parTrans" cxnId="{776F5A9A-B578-4DB8-AD4B-D23560859726}">
      <dgm:prSet/>
      <dgm:spPr/>
      <dgm:t>
        <a:bodyPr/>
        <a:lstStyle/>
        <a:p>
          <a:endParaRPr lang="en-US"/>
        </a:p>
      </dgm:t>
    </dgm:pt>
    <dgm:pt modelId="{A7252A2B-C047-480D-89E8-798CFA6ABB89}" type="sibTrans" cxnId="{776F5A9A-B578-4DB8-AD4B-D23560859726}">
      <dgm:prSet/>
      <dgm:spPr/>
      <dgm:t>
        <a:bodyPr/>
        <a:lstStyle/>
        <a:p>
          <a:endParaRPr lang="en-US"/>
        </a:p>
      </dgm:t>
    </dgm:pt>
    <dgm:pt modelId="{5E522E86-4F24-4489-9D54-6DA78A8EC307}">
      <dgm:prSet/>
      <dgm:spPr/>
      <dgm:t>
        <a:bodyPr/>
        <a:lstStyle/>
        <a:p>
          <a:endParaRPr lang="en-US"/>
        </a:p>
      </dgm:t>
    </dgm:pt>
    <dgm:pt modelId="{6FE2760D-4934-4700-AE0F-0C4CFF793A08}" type="parTrans" cxnId="{70B34A09-DC72-437F-B450-D772F64F8EBB}">
      <dgm:prSet/>
      <dgm:spPr/>
      <dgm:t>
        <a:bodyPr/>
        <a:lstStyle/>
        <a:p>
          <a:endParaRPr lang="en-US"/>
        </a:p>
      </dgm:t>
    </dgm:pt>
    <dgm:pt modelId="{0CC4C734-5B02-4F85-A0AF-9939FDFF97E8}" type="sibTrans" cxnId="{70B34A09-DC72-437F-B450-D772F64F8EBB}">
      <dgm:prSet/>
      <dgm:spPr/>
      <dgm:t>
        <a:bodyPr/>
        <a:lstStyle/>
        <a:p>
          <a:endParaRPr lang="en-US"/>
        </a:p>
      </dgm:t>
    </dgm:pt>
    <dgm:pt modelId="{8F6FA6B4-B534-410C-9829-FC0CA8858172}" type="pres">
      <dgm:prSet presAssocID="{6979CF27-582F-4034-844D-109520A0E21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F355DC-3C98-4862-A093-ADCAC5CDBABE}" type="pres">
      <dgm:prSet presAssocID="{757DCFD5-8A33-4AF7-AB7A-C011BBF63BF4}" presName="composite" presStyleCnt="0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9BB5152D-CBBB-4944-9D92-2EE07CA7B174}" type="pres">
      <dgm:prSet presAssocID="{757DCFD5-8A33-4AF7-AB7A-C011BBF63BF4}" presName="LShape" presStyleLbl="alignNode1" presStyleIdx="0" presStyleCnt="9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B3C52492-87C5-4170-B8FD-99DFEB5D10A6}" type="pres">
      <dgm:prSet presAssocID="{757DCFD5-8A33-4AF7-AB7A-C011BBF63BF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C1AE9-FD68-4F00-9658-032EFCC5B306}" type="pres">
      <dgm:prSet presAssocID="{757DCFD5-8A33-4AF7-AB7A-C011BBF63BF4}" presName="Triangle" presStyleLbl="alignNode1" presStyleIdx="1" presStyleCnt="9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6C408492-FB80-46D6-847D-E35850718761}" type="pres">
      <dgm:prSet presAssocID="{483630D9-5686-4AC6-B1E9-A07046965842}" presName="sibTrans" presStyleCnt="0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D12D3F7C-D204-4B1C-8492-64BB406DB071}" type="pres">
      <dgm:prSet presAssocID="{483630D9-5686-4AC6-B1E9-A07046965842}" presName="space" presStyleCnt="0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96A00DBF-F1FC-4ACD-B93F-43FD6AB8F5DA}" type="pres">
      <dgm:prSet presAssocID="{5E522E86-4F24-4489-9D54-6DA78A8EC307}" presName="composite" presStyleCnt="0"/>
      <dgm:spPr/>
    </dgm:pt>
    <dgm:pt modelId="{38F0ECBA-764E-4BA4-A586-EE436BD610BD}" type="pres">
      <dgm:prSet presAssocID="{5E522E86-4F24-4489-9D54-6DA78A8EC307}" presName="LShape" presStyleLbl="alignNode1" presStyleIdx="2" presStyleCnt="9"/>
      <dgm:spPr/>
    </dgm:pt>
    <dgm:pt modelId="{7C97FDBA-0CBD-4369-9B78-4C81291B2F72}" type="pres">
      <dgm:prSet presAssocID="{5E522E86-4F24-4489-9D54-6DA78A8EC30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3235D-E07D-443F-9F35-4FA39824EE8C}" type="pres">
      <dgm:prSet presAssocID="{5E522E86-4F24-4489-9D54-6DA78A8EC307}" presName="Triangle" presStyleLbl="alignNode1" presStyleIdx="3" presStyleCnt="9"/>
      <dgm:spPr/>
    </dgm:pt>
    <dgm:pt modelId="{3A74CB2F-C362-43A3-9AB1-DE8477F380FB}" type="pres">
      <dgm:prSet presAssocID="{0CC4C734-5B02-4F85-A0AF-9939FDFF97E8}" presName="sibTrans" presStyleCnt="0"/>
      <dgm:spPr/>
    </dgm:pt>
    <dgm:pt modelId="{ECBD2B5E-D899-4230-A7D6-F1BD7EE7ACB4}" type="pres">
      <dgm:prSet presAssocID="{0CC4C734-5B02-4F85-A0AF-9939FDFF97E8}" presName="space" presStyleCnt="0"/>
      <dgm:spPr/>
    </dgm:pt>
    <dgm:pt modelId="{222F20B8-9F80-4585-BE4D-267D35D63161}" type="pres">
      <dgm:prSet presAssocID="{C36C2790-EC0D-4247-A09A-527DFCD51A6F}" presName="composite" presStyleCnt="0"/>
      <dgm:spPr/>
    </dgm:pt>
    <dgm:pt modelId="{69262664-E23E-4F20-8845-D087455FCC5B}" type="pres">
      <dgm:prSet presAssocID="{C36C2790-EC0D-4247-A09A-527DFCD51A6F}" presName="LShape" presStyleLbl="alignNode1" presStyleIdx="4" presStyleCnt="9"/>
      <dgm:spPr/>
    </dgm:pt>
    <dgm:pt modelId="{2B5AECD5-F51B-4232-97D3-9EAC3C943BA2}" type="pres">
      <dgm:prSet presAssocID="{C36C2790-EC0D-4247-A09A-527DFCD51A6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CC5BA-12FF-4B56-B1AF-629CFA4A8505}" type="pres">
      <dgm:prSet presAssocID="{C36C2790-EC0D-4247-A09A-527DFCD51A6F}" presName="Triangle" presStyleLbl="alignNode1" presStyleIdx="5" presStyleCnt="9"/>
      <dgm:spPr/>
    </dgm:pt>
    <dgm:pt modelId="{9D9E5B9D-BAC5-4A8D-9ABB-9B7CF094A1ED}" type="pres">
      <dgm:prSet presAssocID="{A7252A2B-C047-480D-89E8-798CFA6ABB89}" presName="sibTrans" presStyleCnt="0"/>
      <dgm:spPr/>
    </dgm:pt>
    <dgm:pt modelId="{D811BF5A-654B-4AC8-B291-F4BBF7F5E46A}" type="pres">
      <dgm:prSet presAssocID="{A7252A2B-C047-480D-89E8-798CFA6ABB89}" presName="space" presStyleCnt="0"/>
      <dgm:spPr/>
    </dgm:pt>
    <dgm:pt modelId="{87C83B97-C6A0-4C02-8ECE-101BC8280FB1}" type="pres">
      <dgm:prSet presAssocID="{B338B143-D5CE-45BB-BDFB-A4F54797CAFF}" presName="composite" presStyleCnt="0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7D9E73A8-376D-4FC2-8994-BF7BB06AB401}" type="pres">
      <dgm:prSet presAssocID="{B338B143-D5CE-45BB-BDFB-A4F54797CAFF}" presName="LShape" presStyleLbl="alignNode1" presStyleIdx="6" presStyleCnt="9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56BFE670-490D-48D5-B0F7-0E80831B9A06}" type="pres">
      <dgm:prSet presAssocID="{B338B143-D5CE-45BB-BDFB-A4F54797CAF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479BF-67C0-4ED5-909F-D1C5B1DA7262}" type="pres">
      <dgm:prSet presAssocID="{B338B143-D5CE-45BB-BDFB-A4F54797CAFF}" presName="Triangle" presStyleLbl="alignNode1" presStyleIdx="7" presStyleCnt="9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1BCFED92-BE2E-4D40-BFDC-48337FE1A4D8}" type="pres">
      <dgm:prSet presAssocID="{B736F088-EAEA-42D9-8FF3-882511E4E88E}" presName="sibTrans" presStyleCnt="0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F9D5E481-59C8-4989-AC09-5D9D65B0417C}" type="pres">
      <dgm:prSet presAssocID="{B736F088-EAEA-42D9-8FF3-882511E4E88E}" presName="space" presStyleCnt="0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88C37C05-DE4B-412C-B9C9-BE6FD833442B}" type="pres">
      <dgm:prSet presAssocID="{29D367FB-60D3-4D59-A150-A39BF4910F5D}" presName="composite" presStyleCnt="0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0B44328A-8886-425C-B4DD-F87062D776EF}" type="pres">
      <dgm:prSet presAssocID="{29D367FB-60D3-4D59-A150-A39BF4910F5D}" presName="LShape" presStyleLbl="alignNode1" presStyleIdx="8" presStyleCnt="9"/>
      <dgm:spPr>
        <a:scene3d>
          <a:camera prst="orthographicFront">
            <a:rot lat="10800000" lon="0" rev="10800000"/>
          </a:camera>
          <a:lightRig rig="threePt" dir="t"/>
        </a:scene3d>
        <a:sp3d/>
      </dgm:spPr>
    </dgm:pt>
    <dgm:pt modelId="{C13C4865-B90E-49F5-A642-28FDD4CE45D1}" type="pres">
      <dgm:prSet presAssocID="{29D367FB-60D3-4D59-A150-A39BF4910F5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A4C1D-9411-495E-9933-A5B533B7E7EB}" srcId="{6979CF27-582F-4034-844D-109520A0E21E}" destId="{757DCFD5-8A33-4AF7-AB7A-C011BBF63BF4}" srcOrd="0" destOrd="0" parTransId="{DA207EE2-D2E7-4E91-AAD5-FEC389121287}" sibTransId="{483630D9-5686-4AC6-B1E9-A07046965842}"/>
    <dgm:cxn modelId="{A8B46F83-8D26-4448-80CC-29C642CAB06B}" type="presOf" srcId="{C36C2790-EC0D-4247-A09A-527DFCD51A6F}" destId="{2B5AECD5-F51B-4232-97D3-9EAC3C943BA2}" srcOrd="0" destOrd="0" presId="urn:microsoft.com/office/officeart/2009/3/layout/StepUpProcess"/>
    <dgm:cxn modelId="{D73569C0-0696-48B0-869B-C1D4D8028CDF}" type="presOf" srcId="{29D367FB-60D3-4D59-A150-A39BF4910F5D}" destId="{C13C4865-B90E-49F5-A642-28FDD4CE45D1}" srcOrd="0" destOrd="0" presId="urn:microsoft.com/office/officeart/2009/3/layout/StepUpProcess"/>
    <dgm:cxn modelId="{70B34A09-DC72-437F-B450-D772F64F8EBB}" srcId="{6979CF27-582F-4034-844D-109520A0E21E}" destId="{5E522E86-4F24-4489-9D54-6DA78A8EC307}" srcOrd="1" destOrd="0" parTransId="{6FE2760D-4934-4700-AE0F-0C4CFF793A08}" sibTransId="{0CC4C734-5B02-4F85-A0AF-9939FDFF97E8}"/>
    <dgm:cxn modelId="{4A356357-87E9-4BF9-9F39-1B773EFDD68E}" type="presOf" srcId="{B338B143-D5CE-45BB-BDFB-A4F54797CAFF}" destId="{56BFE670-490D-48D5-B0F7-0E80831B9A06}" srcOrd="0" destOrd="0" presId="urn:microsoft.com/office/officeart/2009/3/layout/StepUpProcess"/>
    <dgm:cxn modelId="{776F5A9A-B578-4DB8-AD4B-D23560859726}" srcId="{6979CF27-582F-4034-844D-109520A0E21E}" destId="{C36C2790-EC0D-4247-A09A-527DFCD51A6F}" srcOrd="2" destOrd="0" parTransId="{B01A17E3-DCF0-43D3-8FF7-49E0969FBC1D}" sibTransId="{A7252A2B-C047-480D-89E8-798CFA6ABB89}"/>
    <dgm:cxn modelId="{824DE997-4140-4585-B245-6501E786FC16}" type="presOf" srcId="{757DCFD5-8A33-4AF7-AB7A-C011BBF63BF4}" destId="{B3C52492-87C5-4170-B8FD-99DFEB5D10A6}" srcOrd="0" destOrd="0" presId="urn:microsoft.com/office/officeart/2009/3/layout/StepUpProcess"/>
    <dgm:cxn modelId="{788CC609-DA98-4148-9C48-A6463D096C56}" srcId="{6979CF27-582F-4034-844D-109520A0E21E}" destId="{B338B143-D5CE-45BB-BDFB-A4F54797CAFF}" srcOrd="3" destOrd="0" parTransId="{586024CF-4A7A-41FA-A0E2-E11F801CDA2C}" sibTransId="{B736F088-EAEA-42D9-8FF3-882511E4E88E}"/>
    <dgm:cxn modelId="{2831C34B-01F6-4DFD-ADA1-AFAF7F7EF6EE}" srcId="{6979CF27-582F-4034-844D-109520A0E21E}" destId="{29D367FB-60D3-4D59-A150-A39BF4910F5D}" srcOrd="4" destOrd="0" parTransId="{986CDA0E-DD53-458E-870E-833FADB83F1C}" sibTransId="{ABCEA19D-4286-4DC0-B697-311A7FB4F89A}"/>
    <dgm:cxn modelId="{20E030B7-FF94-41E2-AF04-97F812C62FA4}" type="presOf" srcId="{6979CF27-582F-4034-844D-109520A0E21E}" destId="{8F6FA6B4-B534-410C-9829-FC0CA8858172}" srcOrd="0" destOrd="0" presId="urn:microsoft.com/office/officeart/2009/3/layout/StepUpProcess"/>
    <dgm:cxn modelId="{2582722C-2507-4739-BBFD-CEEA2F1390D7}" type="presOf" srcId="{5E522E86-4F24-4489-9D54-6DA78A8EC307}" destId="{7C97FDBA-0CBD-4369-9B78-4C81291B2F72}" srcOrd="0" destOrd="0" presId="urn:microsoft.com/office/officeart/2009/3/layout/StepUpProcess"/>
    <dgm:cxn modelId="{2F98EB80-F89B-4277-B264-4E2DBA228F57}" type="presParOf" srcId="{8F6FA6B4-B534-410C-9829-FC0CA8858172}" destId="{2CF355DC-3C98-4862-A093-ADCAC5CDBABE}" srcOrd="0" destOrd="0" presId="urn:microsoft.com/office/officeart/2009/3/layout/StepUpProcess"/>
    <dgm:cxn modelId="{C7AF1E4B-EDEC-4285-8B19-D7CA538C92C5}" type="presParOf" srcId="{2CF355DC-3C98-4862-A093-ADCAC5CDBABE}" destId="{9BB5152D-CBBB-4944-9D92-2EE07CA7B174}" srcOrd="0" destOrd="0" presId="urn:microsoft.com/office/officeart/2009/3/layout/StepUpProcess"/>
    <dgm:cxn modelId="{BEE58A22-A83D-4089-8947-BA3806B08269}" type="presParOf" srcId="{2CF355DC-3C98-4862-A093-ADCAC5CDBABE}" destId="{B3C52492-87C5-4170-B8FD-99DFEB5D10A6}" srcOrd="1" destOrd="0" presId="urn:microsoft.com/office/officeart/2009/3/layout/StepUpProcess"/>
    <dgm:cxn modelId="{80CED035-F9A6-4F73-8DC0-479FEC747E30}" type="presParOf" srcId="{2CF355DC-3C98-4862-A093-ADCAC5CDBABE}" destId="{21DC1AE9-FD68-4F00-9658-032EFCC5B306}" srcOrd="2" destOrd="0" presId="urn:microsoft.com/office/officeart/2009/3/layout/StepUpProcess"/>
    <dgm:cxn modelId="{62E57630-A968-4774-9C2C-2C28AFE250E7}" type="presParOf" srcId="{8F6FA6B4-B534-410C-9829-FC0CA8858172}" destId="{6C408492-FB80-46D6-847D-E35850718761}" srcOrd="1" destOrd="0" presId="urn:microsoft.com/office/officeart/2009/3/layout/StepUpProcess"/>
    <dgm:cxn modelId="{B2ED94AC-049C-49BB-ACF8-07956086D4FE}" type="presParOf" srcId="{6C408492-FB80-46D6-847D-E35850718761}" destId="{D12D3F7C-D204-4B1C-8492-64BB406DB071}" srcOrd="0" destOrd="0" presId="urn:microsoft.com/office/officeart/2009/3/layout/StepUpProcess"/>
    <dgm:cxn modelId="{A5ADE80A-0F63-4E8E-B9BA-0807D352F541}" type="presParOf" srcId="{8F6FA6B4-B534-410C-9829-FC0CA8858172}" destId="{96A00DBF-F1FC-4ACD-B93F-43FD6AB8F5DA}" srcOrd="2" destOrd="0" presId="urn:microsoft.com/office/officeart/2009/3/layout/StepUpProcess"/>
    <dgm:cxn modelId="{5F1FC134-FE65-47E8-9213-861C1FF69D65}" type="presParOf" srcId="{96A00DBF-F1FC-4ACD-B93F-43FD6AB8F5DA}" destId="{38F0ECBA-764E-4BA4-A586-EE436BD610BD}" srcOrd="0" destOrd="0" presId="urn:microsoft.com/office/officeart/2009/3/layout/StepUpProcess"/>
    <dgm:cxn modelId="{80B2624B-7959-403C-B19B-7F676F797D27}" type="presParOf" srcId="{96A00DBF-F1FC-4ACD-B93F-43FD6AB8F5DA}" destId="{7C97FDBA-0CBD-4369-9B78-4C81291B2F72}" srcOrd="1" destOrd="0" presId="urn:microsoft.com/office/officeart/2009/3/layout/StepUpProcess"/>
    <dgm:cxn modelId="{FE63E97E-259D-49A1-94D8-E8539CE9C727}" type="presParOf" srcId="{96A00DBF-F1FC-4ACD-B93F-43FD6AB8F5DA}" destId="{A3E3235D-E07D-443F-9F35-4FA39824EE8C}" srcOrd="2" destOrd="0" presId="urn:microsoft.com/office/officeart/2009/3/layout/StepUpProcess"/>
    <dgm:cxn modelId="{2D3E0529-8F2B-44B4-863D-3C7665CC0D87}" type="presParOf" srcId="{8F6FA6B4-B534-410C-9829-FC0CA8858172}" destId="{3A74CB2F-C362-43A3-9AB1-DE8477F380FB}" srcOrd="3" destOrd="0" presId="urn:microsoft.com/office/officeart/2009/3/layout/StepUpProcess"/>
    <dgm:cxn modelId="{9AA847B7-CCE8-4598-B812-4D7D9746C3E7}" type="presParOf" srcId="{3A74CB2F-C362-43A3-9AB1-DE8477F380FB}" destId="{ECBD2B5E-D899-4230-A7D6-F1BD7EE7ACB4}" srcOrd="0" destOrd="0" presId="urn:microsoft.com/office/officeart/2009/3/layout/StepUpProcess"/>
    <dgm:cxn modelId="{F0068D55-17FD-4F46-AA3E-A5E66F0D7B31}" type="presParOf" srcId="{8F6FA6B4-B534-410C-9829-FC0CA8858172}" destId="{222F20B8-9F80-4585-BE4D-267D35D63161}" srcOrd="4" destOrd="0" presId="urn:microsoft.com/office/officeart/2009/3/layout/StepUpProcess"/>
    <dgm:cxn modelId="{C739CF1B-85BB-4980-A2F9-D503D3A31973}" type="presParOf" srcId="{222F20B8-9F80-4585-BE4D-267D35D63161}" destId="{69262664-E23E-4F20-8845-D087455FCC5B}" srcOrd="0" destOrd="0" presId="urn:microsoft.com/office/officeart/2009/3/layout/StepUpProcess"/>
    <dgm:cxn modelId="{2EDB6A65-ACEE-4BFA-8F1F-19CD7F80F740}" type="presParOf" srcId="{222F20B8-9F80-4585-BE4D-267D35D63161}" destId="{2B5AECD5-F51B-4232-97D3-9EAC3C943BA2}" srcOrd="1" destOrd="0" presId="urn:microsoft.com/office/officeart/2009/3/layout/StepUpProcess"/>
    <dgm:cxn modelId="{762EA7CC-BC3B-45B3-B946-10613373BD4E}" type="presParOf" srcId="{222F20B8-9F80-4585-BE4D-267D35D63161}" destId="{9D0CC5BA-12FF-4B56-B1AF-629CFA4A8505}" srcOrd="2" destOrd="0" presId="urn:microsoft.com/office/officeart/2009/3/layout/StepUpProcess"/>
    <dgm:cxn modelId="{75DC2A70-034C-4A06-99DF-38841E9E64E0}" type="presParOf" srcId="{8F6FA6B4-B534-410C-9829-FC0CA8858172}" destId="{9D9E5B9D-BAC5-4A8D-9ABB-9B7CF094A1ED}" srcOrd="5" destOrd="0" presId="urn:microsoft.com/office/officeart/2009/3/layout/StepUpProcess"/>
    <dgm:cxn modelId="{621560B0-01FD-40F7-8998-595A11BF7C8B}" type="presParOf" srcId="{9D9E5B9D-BAC5-4A8D-9ABB-9B7CF094A1ED}" destId="{D811BF5A-654B-4AC8-B291-F4BBF7F5E46A}" srcOrd="0" destOrd="0" presId="urn:microsoft.com/office/officeart/2009/3/layout/StepUpProcess"/>
    <dgm:cxn modelId="{85A15DB4-58B1-41DA-BAEE-A22123CF9D1C}" type="presParOf" srcId="{8F6FA6B4-B534-410C-9829-FC0CA8858172}" destId="{87C83B97-C6A0-4C02-8ECE-101BC8280FB1}" srcOrd="6" destOrd="0" presId="urn:microsoft.com/office/officeart/2009/3/layout/StepUpProcess"/>
    <dgm:cxn modelId="{758D19A7-F033-4022-8540-5D71E7E59B09}" type="presParOf" srcId="{87C83B97-C6A0-4C02-8ECE-101BC8280FB1}" destId="{7D9E73A8-376D-4FC2-8994-BF7BB06AB401}" srcOrd="0" destOrd="0" presId="urn:microsoft.com/office/officeart/2009/3/layout/StepUpProcess"/>
    <dgm:cxn modelId="{B899FD27-A6D8-4C3C-B331-5BA1C54C3EA4}" type="presParOf" srcId="{87C83B97-C6A0-4C02-8ECE-101BC8280FB1}" destId="{56BFE670-490D-48D5-B0F7-0E80831B9A06}" srcOrd="1" destOrd="0" presId="urn:microsoft.com/office/officeart/2009/3/layout/StepUpProcess"/>
    <dgm:cxn modelId="{9F782918-C3B7-4839-88FF-B0F1C4D923EA}" type="presParOf" srcId="{87C83B97-C6A0-4C02-8ECE-101BC8280FB1}" destId="{230479BF-67C0-4ED5-909F-D1C5B1DA7262}" srcOrd="2" destOrd="0" presId="urn:microsoft.com/office/officeart/2009/3/layout/StepUpProcess"/>
    <dgm:cxn modelId="{1742B35E-3264-4359-AA36-A995DAD5C6FD}" type="presParOf" srcId="{8F6FA6B4-B534-410C-9829-FC0CA8858172}" destId="{1BCFED92-BE2E-4D40-BFDC-48337FE1A4D8}" srcOrd="7" destOrd="0" presId="urn:microsoft.com/office/officeart/2009/3/layout/StepUpProcess"/>
    <dgm:cxn modelId="{1C04E02B-E0E2-4E45-98A2-6E74C1BA42EB}" type="presParOf" srcId="{1BCFED92-BE2E-4D40-BFDC-48337FE1A4D8}" destId="{F9D5E481-59C8-4989-AC09-5D9D65B0417C}" srcOrd="0" destOrd="0" presId="urn:microsoft.com/office/officeart/2009/3/layout/StepUpProcess"/>
    <dgm:cxn modelId="{02A4ED52-7FC1-4EBD-9088-FEA2E57E5A76}" type="presParOf" srcId="{8F6FA6B4-B534-410C-9829-FC0CA8858172}" destId="{88C37C05-DE4B-412C-B9C9-BE6FD833442B}" srcOrd="8" destOrd="0" presId="urn:microsoft.com/office/officeart/2009/3/layout/StepUpProcess"/>
    <dgm:cxn modelId="{F258991E-F081-4274-AD01-29296AB00732}" type="presParOf" srcId="{88C37C05-DE4B-412C-B9C9-BE6FD833442B}" destId="{0B44328A-8886-425C-B4DD-F87062D776EF}" srcOrd="0" destOrd="0" presId="urn:microsoft.com/office/officeart/2009/3/layout/StepUpProcess"/>
    <dgm:cxn modelId="{EA065E94-AF3D-45C1-B9F5-538B23BCDC8D}" type="presParOf" srcId="{88C37C05-DE4B-412C-B9C9-BE6FD833442B}" destId="{C13C4865-B90E-49F5-A642-28FDD4CE45D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C2A8E-02B4-4360-A0A7-D552FAE3DE16}">
      <dsp:nvSpPr>
        <dsp:cNvPr id="0" name=""/>
        <dsp:cNvSpPr/>
      </dsp:nvSpPr>
      <dsp:spPr>
        <a:xfrm>
          <a:off x="1429756" y="508899"/>
          <a:ext cx="3403599" cy="3403599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42D62-C339-45D2-9199-5C5EE520277F}">
      <dsp:nvSpPr>
        <dsp:cNvPr id="0" name=""/>
        <dsp:cNvSpPr/>
      </dsp:nvSpPr>
      <dsp:spPr>
        <a:xfrm>
          <a:off x="1429756" y="508899"/>
          <a:ext cx="3403599" cy="3403599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7AC04-B562-46AD-921A-3C7663E24D9B}">
      <dsp:nvSpPr>
        <dsp:cNvPr id="0" name=""/>
        <dsp:cNvSpPr/>
      </dsp:nvSpPr>
      <dsp:spPr>
        <a:xfrm>
          <a:off x="1429756" y="508899"/>
          <a:ext cx="3403599" cy="3403599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6DDE0-2A93-4749-8D29-3B3EA91EBAD3}">
      <dsp:nvSpPr>
        <dsp:cNvPr id="0" name=""/>
        <dsp:cNvSpPr/>
      </dsp:nvSpPr>
      <dsp:spPr>
        <a:xfrm>
          <a:off x="1429756" y="508899"/>
          <a:ext cx="3403599" cy="3403599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AC658-07AA-49EF-B0E3-A38A76F549B9}">
      <dsp:nvSpPr>
        <dsp:cNvPr id="0" name=""/>
        <dsp:cNvSpPr/>
      </dsp:nvSpPr>
      <dsp:spPr>
        <a:xfrm>
          <a:off x="2348667" y="1427810"/>
          <a:ext cx="1565778" cy="1565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OBELICS Workshop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2577970" y="1657113"/>
        <a:ext cx="1107172" cy="1107172"/>
      </dsp:txXfrm>
    </dsp:sp>
    <dsp:sp modelId="{3AD22B4D-C2F5-49B4-9240-E0E972ECD320}">
      <dsp:nvSpPr>
        <dsp:cNvPr id="0" name=""/>
        <dsp:cNvSpPr/>
      </dsp:nvSpPr>
      <dsp:spPr>
        <a:xfrm>
          <a:off x="2583533" y="334"/>
          <a:ext cx="1096044" cy="10960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ESFRI </a:t>
          </a:r>
          <a:r>
            <a:rPr lang="fr-FR" sz="1400" b="1" kern="1200" dirty="0" err="1" smtClean="0">
              <a:solidFill>
                <a:schemeClr val="tx1"/>
              </a:solidFill>
            </a:rPr>
            <a:t>projects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2744045" y="160846"/>
        <a:ext cx="775020" cy="775020"/>
      </dsp:txXfrm>
    </dsp:sp>
    <dsp:sp modelId="{82E91E8F-9240-4B35-B8D7-FBAA67B72254}">
      <dsp:nvSpPr>
        <dsp:cNvPr id="0" name=""/>
        <dsp:cNvSpPr/>
      </dsp:nvSpPr>
      <dsp:spPr>
        <a:xfrm>
          <a:off x="4245875" y="1662676"/>
          <a:ext cx="1096044" cy="10960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tx1"/>
              </a:solidFill>
            </a:rPr>
            <a:t>Industry</a:t>
          </a:r>
          <a:r>
            <a:rPr lang="fr-FR" sz="1400" b="1" kern="1200" dirty="0" smtClean="0">
              <a:solidFill>
                <a:schemeClr val="tx1"/>
              </a:solidFill>
            </a:rPr>
            <a:t> (HP, NVIDIA)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4406387" y="1823188"/>
        <a:ext cx="775020" cy="775020"/>
      </dsp:txXfrm>
    </dsp:sp>
    <dsp:sp modelId="{EC56540E-15D9-42B3-997B-CEA1A72AC77C}">
      <dsp:nvSpPr>
        <dsp:cNvPr id="0" name=""/>
        <dsp:cNvSpPr/>
      </dsp:nvSpPr>
      <dsp:spPr>
        <a:xfrm>
          <a:off x="2583533" y="3325018"/>
          <a:ext cx="1096044" cy="10960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Partner Consortia (EU-T0)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2744045" y="3485530"/>
        <a:ext cx="775020" cy="775020"/>
      </dsp:txXfrm>
    </dsp:sp>
    <dsp:sp modelId="{58341926-EE90-4DFA-A8CF-37957EA99F1D}">
      <dsp:nvSpPr>
        <dsp:cNvPr id="0" name=""/>
        <dsp:cNvSpPr/>
      </dsp:nvSpPr>
      <dsp:spPr>
        <a:xfrm>
          <a:off x="921191" y="1662676"/>
          <a:ext cx="1096044" cy="10960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olidFill>
                <a:schemeClr val="tx1"/>
              </a:solidFill>
            </a:rPr>
            <a:t>Partner H2020) </a:t>
          </a:r>
          <a:r>
            <a:rPr lang="fr-FR" sz="1400" b="1" kern="1200" dirty="0" err="1" smtClean="0">
              <a:solidFill>
                <a:schemeClr val="tx1"/>
              </a:solidFill>
            </a:rPr>
            <a:t>project</a:t>
          </a:r>
          <a:r>
            <a:rPr lang="fr-FR" sz="1400" b="1" kern="1200" dirty="0" smtClean="0">
              <a:solidFill>
                <a:schemeClr val="tx1"/>
              </a:solidFill>
            </a:rPr>
            <a:t> (AARC2</a:t>
          </a:r>
          <a:endParaRPr lang="fr-FR" sz="1400" b="1" kern="1200" dirty="0">
            <a:solidFill>
              <a:schemeClr val="tx1"/>
            </a:solidFill>
          </a:endParaRPr>
        </a:p>
      </dsp:txBody>
      <dsp:txXfrm>
        <a:off x="1081703" y="1823188"/>
        <a:ext cx="775020" cy="775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5152D-CBBB-4944-9D92-2EE07CA7B174}">
      <dsp:nvSpPr>
        <dsp:cNvPr id="0" name=""/>
        <dsp:cNvSpPr/>
      </dsp:nvSpPr>
      <dsp:spPr>
        <a:xfrm rot="5400000">
          <a:off x="304080" y="1920052"/>
          <a:ext cx="911708" cy="151706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52492-87C5-4170-B8FD-99DFEB5D10A6}">
      <dsp:nvSpPr>
        <dsp:cNvPr id="0" name=""/>
        <dsp:cNvSpPr/>
      </dsp:nvSpPr>
      <dsp:spPr>
        <a:xfrm>
          <a:off x="151893" y="2373327"/>
          <a:ext cx="1369612" cy="120054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10800000" lon="0" rev="108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  <a:flatTx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EC-Portal</a:t>
          </a:r>
          <a:endParaRPr lang="en-US" sz="2000" kern="1200" dirty="0"/>
        </a:p>
      </dsp:txBody>
      <dsp:txXfrm>
        <a:off x="151893" y="2373327"/>
        <a:ext cx="1369612" cy="1200545"/>
      </dsp:txXfrm>
    </dsp:sp>
    <dsp:sp modelId="{21DC1AE9-FD68-4F00-9658-032EFCC5B306}">
      <dsp:nvSpPr>
        <dsp:cNvPr id="0" name=""/>
        <dsp:cNvSpPr/>
      </dsp:nvSpPr>
      <dsp:spPr>
        <a:xfrm>
          <a:off x="1263088" y="1808364"/>
          <a:ext cx="258417" cy="25841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0ECBA-764E-4BA4-A586-EE436BD610BD}">
      <dsp:nvSpPr>
        <dsp:cNvPr id="0" name=""/>
        <dsp:cNvSpPr/>
      </dsp:nvSpPr>
      <dsp:spPr>
        <a:xfrm rot="5400000">
          <a:off x="1980753" y="1505158"/>
          <a:ext cx="911708" cy="151706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7FDBA-0CBD-4369-9B78-4C81291B2F72}">
      <dsp:nvSpPr>
        <dsp:cNvPr id="0" name=""/>
        <dsp:cNvSpPr/>
      </dsp:nvSpPr>
      <dsp:spPr>
        <a:xfrm>
          <a:off x="1828566" y="1958433"/>
          <a:ext cx="1369612" cy="120054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10800000" lon="0" rev="108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828566" y="1958433"/>
        <a:ext cx="1369612" cy="1200545"/>
      </dsp:txXfrm>
    </dsp:sp>
    <dsp:sp modelId="{A3E3235D-E07D-443F-9F35-4FA39824EE8C}">
      <dsp:nvSpPr>
        <dsp:cNvPr id="0" name=""/>
        <dsp:cNvSpPr/>
      </dsp:nvSpPr>
      <dsp:spPr>
        <a:xfrm>
          <a:off x="2939761" y="1393470"/>
          <a:ext cx="258417" cy="25841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62664-E23E-4F20-8845-D087455FCC5B}">
      <dsp:nvSpPr>
        <dsp:cNvPr id="0" name=""/>
        <dsp:cNvSpPr/>
      </dsp:nvSpPr>
      <dsp:spPr>
        <a:xfrm rot="5400000">
          <a:off x="3657425" y="1090264"/>
          <a:ext cx="911708" cy="151706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AECD5-F51B-4232-97D3-9EAC3C943BA2}">
      <dsp:nvSpPr>
        <dsp:cNvPr id="0" name=""/>
        <dsp:cNvSpPr/>
      </dsp:nvSpPr>
      <dsp:spPr>
        <a:xfrm>
          <a:off x="3505239" y="1543538"/>
          <a:ext cx="1369612" cy="120054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10800000" lon="0" rev="1080000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05239" y="1543538"/>
        <a:ext cx="1369612" cy="1200545"/>
      </dsp:txXfrm>
    </dsp:sp>
    <dsp:sp modelId="{9D0CC5BA-12FF-4B56-B1AF-629CFA4A8505}">
      <dsp:nvSpPr>
        <dsp:cNvPr id="0" name=""/>
        <dsp:cNvSpPr/>
      </dsp:nvSpPr>
      <dsp:spPr>
        <a:xfrm>
          <a:off x="4616433" y="978576"/>
          <a:ext cx="258417" cy="25841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E73A8-376D-4FC2-8994-BF7BB06AB401}">
      <dsp:nvSpPr>
        <dsp:cNvPr id="0" name=""/>
        <dsp:cNvSpPr/>
      </dsp:nvSpPr>
      <dsp:spPr>
        <a:xfrm rot="5400000">
          <a:off x="5334098" y="675369"/>
          <a:ext cx="911708" cy="151706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FE670-490D-48D5-B0F7-0E80831B9A06}">
      <dsp:nvSpPr>
        <dsp:cNvPr id="0" name=""/>
        <dsp:cNvSpPr/>
      </dsp:nvSpPr>
      <dsp:spPr>
        <a:xfrm>
          <a:off x="5181911" y="1128644"/>
          <a:ext cx="1369612" cy="120054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10800000" lon="0" rev="108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  <a:flatTx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Task Leaders</a:t>
          </a:r>
          <a:endParaRPr lang="en-US" sz="2000" kern="1200" dirty="0"/>
        </a:p>
      </dsp:txBody>
      <dsp:txXfrm>
        <a:off x="5181911" y="1128644"/>
        <a:ext cx="1369612" cy="1200545"/>
      </dsp:txXfrm>
    </dsp:sp>
    <dsp:sp modelId="{230479BF-67C0-4ED5-909F-D1C5B1DA7262}">
      <dsp:nvSpPr>
        <dsp:cNvPr id="0" name=""/>
        <dsp:cNvSpPr/>
      </dsp:nvSpPr>
      <dsp:spPr>
        <a:xfrm>
          <a:off x="6293106" y="563681"/>
          <a:ext cx="258417" cy="25841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4328A-8886-425C-B4DD-F87062D776EF}">
      <dsp:nvSpPr>
        <dsp:cNvPr id="0" name=""/>
        <dsp:cNvSpPr/>
      </dsp:nvSpPr>
      <dsp:spPr>
        <a:xfrm rot="5400000">
          <a:off x="7010771" y="260475"/>
          <a:ext cx="911708" cy="151706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0" rev="1080000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C4865-B90E-49F5-A642-28FDD4CE45D1}">
      <dsp:nvSpPr>
        <dsp:cNvPr id="0" name=""/>
        <dsp:cNvSpPr/>
      </dsp:nvSpPr>
      <dsp:spPr>
        <a:xfrm>
          <a:off x="6858584" y="713750"/>
          <a:ext cx="1369612" cy="120054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10800000" lon="0" rev="10800000"/>
          </a:camera>
          <a:lightRig rig="threeP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  <a:flatTx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Task Participants</a:t>
          </a:r>
          <a:endParaRPr lang="en-US" sz="2000" kern="1200" dirty="0"/>
        </a:p>
      </dsp:txBody>
      <dsp:txXfrm>
        <a:off x="6858584" y="713750"/>
        <a:ext cx="1369612" cy="120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6FB1-8458-4A81-9FCE-E6EB2761860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3951D-A577-42A4-BA3F-63C36802A2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0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fund 1 in this order</a:t>
            </a:r>
            <a:r>
              <a:rPr lang="en-US" baseline="0" dirty="0" smtClean="0"/>
              <a:t> or two within this scale, text should be more specific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oct</a:t>
            </a:r>
            <a:r>
              <a:rPr lang="en-US" dirty="0" smtClean="0"/>
              <a:t> – end of 18 months</a:t>
            </a:r>
          </a:p>
          <a:p>
            <a:r>
              <a:rPr lang="en-US" dirty="0" smtClean="0"/>
              <a:t>60</a:t>
            </a:r>
            <a:r>
              <a:rPr lang="en-US" baseline="0" dirty="0" smtClean="0"/>
              <a:t> days to submit report</a:t>
            </a:r>
          </a:p>
          <a:p>
            <a:r>
              <a:rPr lang="en-US" baseline="0" dirty="0" smtClean="0"/>
              <a:t>Inputs deadline to </a:t>
            </a:r>
            <a:r>
              <a:rPr lang="en-US" baseline="0" dirty="0" err="1" smtClean="0"/>
              <a:t>amst</a:t>
            </a:r>
            <a:r>
              <a:rPr lang="en-US" baseline="0" dirty="0" smtClean="0"/>
              <a:t>- 11 </a:t>
            </a:r>
            <a:r>
              <a:rPr lang="en-US" baseline="0" dirty="0" err="1" smtClean="0"/>
              <a:t>nov</a:t>
            </a:r>
            <a:endParaRPr lang="en-US" baseline="0" dirty="0" smtClean="0"/>
          </a:p>
          <a:p>
            <a:r>
              <a:rPr lang="en-US" baseline="0" dirty="0" smtClean="0"/>
              <a:t>25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nov</a:t>
            </a:r>
            <a:r>
              <a:rPr lang="en-US" baseline="0" dirty="0" smtClean="0"/>
              <a:t>-  first draft to </a:t>
            </a:r>
            <a:r>
              <a:rPr lang="en-US" baseline="0" dirty="0" err="1" smtClean="0"/>
              <a:t>aga</a:t>
            </a:r>
            <a:endParaRPr lang="en-US" baseline="0" dirty="0" smtClean="0"/>
          </a:p>
          <a:p>
            <a:r>
              <a:rPr lang="en-US" baseline="0" dirty="0" smtClean="0"/>
              <a:t>29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aga</a:t>
            </a:r>
            <a:r>
              <a:rPr lang="en-US" baseline="0" dirty="0" smtClean="0"/>
              <a:t> meeting</a:t>
            </a:r>
          </a:p>
          <a:p>
            <a:r>
              <a:rPr lang="en-US" baseline="0" dirty="0" smtClean="0"/>
              <a:t>5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aga</a:t>
            </a:r>
            <a:r>
              <a:rPr lang="en-US" baseline="0" dirty="0" smtClean="0"/>
              <a:t> comments</a:t>
            </a:r>
          </a:p>
          <a:p>
            <a:r>
              <a:rPr lang="en-US" baseline="0" dirty="0" smtClean="0"/>
              <a:t>21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 – submission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7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Efforts</a:t>
            </a:r>
            <a:r>
              <a:rPr lang="en-US" baseline="0" dirty="0" smtClean="0"/>
              <a:t> = quality work = writing codes, testing codes, bench marking, real stuff no meetings</a:t>
            </a:r>
          </a:p>
          <a:p>
            <a:r>
              <a:rPr lang="en-US" baseline="0" dirty="0" smtClean="0"/>
              <a:t>Future activities = quality plans with real added value,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Cnrs</a:t>
            </a:r>
            <a:r>
              <a:rPr lang="en-US" dirty="0" smtClean="0"/>
              <a:t> Elisabeth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amst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2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Ask </a:t>
            </a:r>
            <a:r>
              <a:rPr lang="en-US" baseline="0" dirty="0" err="1" smtClean="0"/>
              <a:t>tl</a:t>
            </a:r>
            <a:r>
              <a:rPr lang="en-US" baseline="0" dirty="0" smtClean="0"/>
              <a:t> when they can report = trust </a:t>
            </a:r>
            <a:r>
              <a:rPr lang="en-US" baseline="0" dirty="0" err="1" smtClean="0"/>
              <a:t>you+fine</a:t>
            </a:r>
            <a:r>
              <a:rPr lang="en-US" baseline="0" dirty="0" smtClean="0"/>
              <a:t> tune 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Deliverable table</a:t>
            </a:r>
          </a:p>
          <a:p>
            <a:r>
              <a:rPr lang="en-US" dirty="0" smtClean="0"/>
              <a:t>Newsletter</a:t>
            </a:r>
          </a:p>
          <a:p>
            <a:r>
              <a:rPr lang="en-US" dirty="0" smtClean="0"/>
              <a:t>Update the recruitment</a:t>
            </a:r>
            <a:r>
              <a:rPr lang="en-US" baseline="0" dirty="0" smtClean="0"/>
              <a:t> table</a:t>
            </a:r>
          </a:p>
          <a:p>
            <a:r>
              <a:rPr lang="en-US" dirty="0" smtClean="0"/>
              <a:t>Content of the deliverable=</a:t>
            </a:r>
            <a:r>
              <a:rPr lang="en-US" baseline="0" dirty="0" smtClean="0"/>
              <a:t> d</a:t>
            </a:r>
          </a:p>
          <a:p>
            <a:r>
              <a:rPr lang="en-US" baseline="0" dirty="0" smtClean="0"/>
              <a:t>Please keep me informed</a:t>
            </a:r>
          </a:p>
          <a:p>
            <a:r>
              <a:rPr lang="en-US" baseline="0" dirty="0" smtClean="0"/>
              <a:t>Next week plan of action from task leaders</a:t>
            </a:r>
          </a:p>
          <a:p>
            <a:r>
              <a:rPr lang="en-US" baseline="0" dirty="0" smtClean="0"/>
              <a:t>Check plan of action with </a:t>
            </a:r>
            <a:r>
              <a:rPr lang="en-US" baseline="0" dirty="0" err="1" smtClean="0"/>
              <a:t>giovanni</a:t>
            </a:r>
            <a:r>
              <a:rPr lang="en-US" baseline="0" dirty="0" smtClean="0"/>
              <a:t>= risks, assumptions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8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doc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F18D-F05E-47DD-8133-946B9A184440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8A7F-2A4F-462F-A213-2C0759FFCC78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A7DA-B271-48ED-A164-890165104392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E26E-63C9-4500-A7B0-CBEBC4293308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974-4AA1-4803-AC2C-C334C8D27CF4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5FF3-BE1A-4B7F-8668-D1630C3DDA60}" type="datetime1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D5FE-8997-422A-867C-D8DE57D3106F}" type="datetime1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3238-F08D-4A06-80DA-2DF4D987090E}" type="datetime1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C2A-43D7-40ED-B6B5-D9EBF88CA425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013F-FB13-4B04-9D76-92610EECEC9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C3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443930E-B9FE-452B-8BA3-5D8C324E38D7}" type="datetime1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4B269A-82B5-4A44-BF6B-85C5902E589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Kép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968529" cy="684042"/>
          </a:xfrm>
          <a:prstGeom prst="rect">
            <a:avLst/>
          </a:prstGeom>
        </p:spPr>
      </p:pic>
      <p:pic>
        <p:nvPicPr>
          <p:cNvPr id="8" name="Kép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Astronomy ESFRI &amp; Research Infrastructure Cluster</a:t>
            </a:r>
          </a:p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 ASTERICS - 653477</a:t>
            </a:r>
          </a:p>
        </p:txBody>
      </p:sp>
    </p:spTree>
    <p:extLst>
      <p:ext uri="{BB962C8B-B14F-4D97-AF65-F5344CB8AC3E}">
        <p14:creationId xmlns:p14="http://schemas.microsoft.com/office/powerpoint/2010/main" val="8597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3212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TASK 3.1 </a:t>
            </a:r>
            <a:r>
              <a:rPr lang="en-US" dirty="0" smtClean="0"/>
              <a:t>: MAUD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56" y="3356992"/>
            <a:ext cx="9162764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MAnagement</a:t>
            </a:r>
            <a:r>
              <a:rPr lang="en-US" dirty="0" smtClean="0"/>
              <a:t>, User engagement &amp; </a:t>
            </a:r>
            <a:r>
              <a:rPr lang="en-US" dirty="0"/>
              <a:t>D</a:t>
            </a:r>
            <a:r>
              <a:rPr lang="en-US" dirty="0" smtClean="0"/>
              <a:t>ata dissemination (MAUD)</a:t>
            </a:r>
          </a:p>
          <a:p>
            <a:r>
              <a:rPr lang="en-US" dirty="0" smtClean="0"/>
              <a:t>Jayesh </a:t>
            </a:r>
            <a:r>
              <a:rPr lang="en-US" dirty="0" err="1" smtClean="0"/>
              <a:t>Wagh</a:t>
            </a:r>
            <a:r>
              <a:rPr lang="en-US" dirty="0" smtClean="0"/>
              <a:t>, WP3-Programme Coordinator</a:t>
            </a:r>
          </a:p>
          <a:p>
            <a:r>
              <a:rPr lang="en-US" sz="2400" dirty="0" smtClean="0"/>
              <a:t>OBELICS </a:t>
            </a:r>
            <a:r>
              <a:rPr lang="en-US" sz="2400" dirty="0"/>
              <a:t>F2F Meeting</a:t>
            </a:r>
          </a:p>
          <a:p>
            <a:r>
              <a:rPr lang="en-US" sz="2400" dirty="0" smtClean="0"/>
              <a:t>16 September 2016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8924-A875-44B2-B42A-BE2035D244EC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48000" cy="365125"/>
          </a:xfrm>
        </p:spPr>
        <p:txBody>
          <a:bodyPr/>
          <a:lstStyle/>
          <a:p>
            <a:r>
              <a:rPr lang="en-US" dirty="0" smtClean="0"/>
              <a:t>OBELICS </a:t>
            </a:r>
            <a:r>
              <a:rPr lang="en-US" dirty="0"/>
              <a:t>f2f </a:t>
            </a:r>
            <a:r>
              <a:rPr lang="en-US" dirty="0" smtClean="0"/>
              <a:t>meeting/ </a:t>
            </a:r>
            <a:r>
              <a:rPr lang="fr-FR" dirty="0" smtClean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/>
          <a:lstStyle/>
          <a:p>
            <a:r>
              <a:rPr lang="en-US" dirty="0"/>
              <a:t>Technical Part </a:t>
            </a:r>
            <a:r>
              <a:rPr lang="en-US" dirty="0" smtClean="0"/>
              <a:t>B </a:t>
            </a:r>
            <a:endParaRPr lang="en-GB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25760" y="1844824"/>
            <a:ext cx="8892480" cy="3456384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800" dirty="0">
                <a:solidFill>
                  <a:schemeClr val="tx1"/>
                </a:solidFill>
              </a:rPr>
              <a:t>Narrative </a:t>
            </a:r>
            <a:r>
              <a:rPr lang="en-US" sz="3800" dirty="0" smtClean="0">
                <a:solidFill>
                  <a:schemeClr val="tx1"/>
                </a:solidFill>
              </a:rPr>
              <a:t>report, explanations of work carried out by beneficiaries during the reporting period (18 months).  </a:t>
            </a:r>
          </a:p>
          <a:p>
            <a:pPr algn="l"/>
            <a:r>
              <a:rPr lang="en-US" sz="3800" dirty="0" smtClean="0">
                <a:solidFill>
                  <a:schemeClr val="tx1"/>
                </a:solidFill>
              </a:rPr>
              <a:t>             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800" dirty="0" smtClean="0">
                <a:solidFill>
                  <a:schemeClr val="tx1"/>
                </a:solidFill>
              </a:rPr>
              <a:t>Input for the Project review on 14</a:t>
            </a:r>
            <a:r>
              <a:rPr lang="en-US" sz="3800" baseline="30000" dirty="0" smtClean="0">
                <a:solidFill>
                  <a:schemeClr val="tx1"/>
                </a:solidFill>
              </a:rPr>
              <a:t>th</a:t>
            </a:r>
            <a:r>
              <a:rPr lang="en-US" sz="3800" dirty="0" smtClean="0">
                <a:solidFill>
                  <a:schemeClr val="tx1"/>
                </a:solidFill>
              </a:rPr>
              <a:t> March 2017.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GB" sz="4000" i="1" dirty="0" smtClean="0">
                <a:solidFill>
                  <a:srgbClr val="C00000"/>
                </a:solidFill>
              </a:rPr>
              <a:t>(“A well justified and compelling explanation for the EC reviewer &amp; project office.</a:t>
            </a:r>
            <a:r>
              <a:rPr lang="en-GB" sz="4000" dirty="0" smtClean="0">
                <a:solidFill>
                  <a:srgbClr val="C00000"/>
                </a:solidFill>
              </a:rPr>
              <a:t>”)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Technical </a:t>
            </a:r>
            <a:r>
              <a:rPr lang="en-US" sz="3600" dirty="0"/>
              <a:t>Part </a:t>
            </a:r>
            <a:r>
              <a:rPr lang="en-US" sz="3600" dirty="0" smtClean="0"/>
              <a:t>B</a:t>
            </a:r>
            <a:r>
              <a:rPr lang="en-US" sz="4800" dirty="0"/>
              <a:t/>
            </a:r>
            <a:br>
              <a:rPr lang="en-US" sz="4800" dirty="0"/>
            </a:br>
            <a:endParaRPr lang="en-GB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1-2 pages (1 page/subtask) summary from each task leader including following points</a:t>
            </a:r>
          </a:p>
          <a:p>
            <a:pPr marL="814388" indent="-457200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Challenges at the beginning of the project</a:t>
            </a:r>
          </a:p>
          <a:p>
            <a:pPr marL="814387" indent="-457200">
              <a:buFont typeface="Wingdings" panose="05000000000000000000" pitchFamily="2" charset="2"/>
              <a:buChar char="Ø"/>
            </a:pPr>
            <a:r>
              <a:rPr lang="en-GB" dirty="0" smtClean="0"/>
              <a:t> Innovative solutions produced over last 18  months</a:t>
            </a:r>
          </a:p>
          <a:p>
            <a:pPr marL="814388" indent="-457200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Efforts required &amp; impact of these solutions</a:t>
            </a:r>
          </a:p>
          <a:p>
            <a:pPr marL="904875" indent="-457200">
              <a:buFont typeface="Wingdings" panose="05000000000000000000" pitchFamily="2" charset="2"/>
              <a:buChar char="Ø"/>
            </a:pPr>
            <a:r>
              <a:rPr lang="en-GB" dirty="0" smtClean="0"/>
              <a:t>Future activities </a:t>
            </a:r>
          </a:p>
          <a:p>
            <a:pPr marL="904875" indent="-457200">
              <a:buFont typeface="Wingdings" panose="05000000000000000000" pitchFamily="2" charset="2"/>
              <a:buChar char="Ø"/>
            </a:pPr>
            <a:r>
              <a:rPr lang="en-GB" dirty="0" smtClean="0"/>
              <a:t>Anything else you would like to convey to the EC project office &amp; reviewer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Report	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Explanation of use of the resources </a:t>
            </a:r>
          </a:p>
          <a:p>
            <a:r>
              <a:rPr lang="en-GB" dirty="0" smtClean="0"/>
              <a:t>Travel expenditures and details</a:t>
            </a:r>
          </a:p>
          <a:p>
            <a:r>
              <a:rPr lang="en-GB" dirty="0" smtClean="0"/>
              <a:t>Due date :9 December 2016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88" y="435068"/>
            <a:ext cx="8229600" cy="864096"/>
          </a:xfrm>
        </p:spPr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Occasion / Place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719032"/>
              </p:ext>
            </p:extLst>
          </p:nvPr>
        </p:nvGraphicFramePr>
        <p:xfrm>
          <a:off x="447288" y="764704"/>
          <a:ext cx="8229600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436096" y="283321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WP1-AMST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95936" y="235367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MAUD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4616" y="3462732"/>
            <a:ext cx="64389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Deliverable table shall be uploaded on wiki pages and will be shared with task leaders through google docs.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Questions regarding content of deliverable = Contact MAUD and WP1-AMST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Final grant agreement shall be shared.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Plan of action for 24 months deliverable : with risk involved and assumptions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MAUD &amp; AMST will only fine tune your inputs for deliverables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Communication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Intra-WP communication: New </a:t>
            </a:r>
            <a:r>
              <a:rPr lang="fr-FR" sz="2400" dirty="0" err="1" smtClean="0"/>
              <a:t>recruitments</a:t>
            </a:r>
            <a:r>
              <a:rPr lang="fr-FR" sz="2400" dirty="0" smtClean="0"/>
              <a:t>  </a:t>
            </a:r>
          </a:p>
          <a:p>
            <a:r>
              <a:rPr lang="fr-FR" sz="2400" dirty="0"/>
              <a:t>C</a:t>
            </a:r>
            <a:r>
              <a:rPr lang="fr-FR" sz="2400" dirty="0" smtClean="0"/>
              <a:t>ontent for social media + OBELICS </a:t>
            </a:r>
            <a:r>
              <a:rPr lang="fr-FR" sz="2400" dirty="0" err="1" smtClean="0"/>
              <a:t>webpage</a:t>
            </a:r>
            <a:r>
              <a:rPr lang="fr-FR" sz="2400" dirty="0" smtClean="0"/>
              <a:t>. </a:t>
            </a:r>
          </a:p>
          <a:p>
            <a:r>
              <a:rPr lang="fr-FR" sz="2400" dirty="0" smtClean="0"/>
              <a:t>Newsletter- inputs </a:t>
            </a:r>
            <a:r>
              <a:rPr lang="fr-FR" sz="2400" dirty="0" err="1" smtClean="0"/>
              <a:t>every</a:t>
            </a:r>
            <a:r>
              <a:rPr lang="fr-FR" sz="2400" dirty="0" smtClean="0"/>
              <a:t> </a:t>
            </a:r>
            <a:r>
              <a:rPr lang="fr-FR" sz="2400" dirty="0" err="1" smtClean="0"/>
              <a:t>month</a:t>
            </a:r>
            <a:r>
              <a:rPr lang="fr-FR" sz="2400" dirty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can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publishable</a:t>
            </a:r>
            <a:r>
              <a:rPr lang="fr-FR" sz="2400" dirty="0"/>
              <a:t> </a:t>
            </a:r>
            <a:r>
              <a:rPr lang="fr-FR" sz="2400" dirty="0" smtClean="0"/>
              <a:t>and </a:t>
            </a:r>
            <a:r>
              <a:rPr lang="fr-FR" sz="2400" dirty="0" err="1" smtClean="0"/>
              <a:t>mentionable</a:t>
            </a:r>
            <a:r>
              <a:rPr lang="fr-FR" sz="2400" dirty="0" smtClean="0"/>
              <a:t>, </a:t>
            </a:r>
          </a:p>
          <a:p>
            <a:r>
              <a:rPr lang="fr-FR" sz="2400" dirty="0"/>
              <a:t>T</a:t>
            </a:r>
            <a:r>
              <a:rPr lang="fr-FR" sz="2400" dirty="0" smtClean="0"/>
              <a:t>weet </a:t>
            </a:r>
            <a:r>
              <a:rPr lang="fr-FR" sz="2400" dirty="0" err="1" smtClean="0"/>
              <a:t>every</a:t>
            </a:r>
            <a:r>
              <a:rPr lang="fr-FR" sz="2400" dirty="0" smtClean="0"/>
              <a:t> </a:t>
            </a:r>
            <a:r>
              <a:rPr lang="fr-FR" sz="2400" dirty="0" err="1" smtClean="0"/>
              <a:t>day</a:t>
            </a:r>
            <a:r>
              <a:rPr lang="fr-FR" sz="2400" dirty="0" smtClean="0"/>
              <a:t> to </a:t>
            </a:r>
            <a:r>
              <a:rPr lang="fr-FR" sz="2400" dirty="0" err="1" smtClean="0"/>
              <a:t>make</a:t>
            </a:r>
            <a:r>
              <a:rPr lang="fr-FR" sz="2400" dirty="0" smtClean="0"/>
              <a:t> </a:t>
            </a:r>
            <a:r>
              <a:rPr lang="fr-FR" sz="2400" dirty="0" err="1" smtClean="0"/>
              <a:t>asterics</a:t>
            </a:r>
            <a:r>
              <a:rPr lang="fr-FR" sz="2400" dirty="0" smtClean="0"/>
              <a:t> visible </a:t>
            </a:r>
          </a:p>
          <a:p>
            <a:r>
              <a:rPr lang="fr-FR" sz="2400" dirty="0" smtClean="0"/>
              <a:t>Short film: ASTERICS-OBELICS to </a:t>
            </a:r>
            <a:r>
              <a:rPr lang="en-GB" sz="2400" dirty="0" smtClean="0"/>
              <a:t>disseminate research activities and achievements .</a:t>
            </a:r>
            <a:r>
              <a:rPr lang="fr-FR" sz="2400" dirty="0" smtClean="0"/>
              <a:t>  </a:t>
            </a:r>
          </a:p>
          <a:p>
            <a:pPr marL="0" indent="0">
              <a:buNone/>
            </a:pPr>
            <a:endParaRPr lang="fr-FR" sz="2400" dirty="0" smtClean="0"/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31" y="4531952"/>
            <a:ext cx="2868737" cy="169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5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7167" y="980728"/>
            <a:ext cx="8794616" cy="864096"/>
          </a:xfrm>
        </p:spPr>
        <p:txBody>
          <a:bodyPr>
            <a:noAutofit/>
          </a:bodyPr>
          <a:lstStyle/>
          <a:p>
            <a:r>
              <a:rPr lang="fr-FR" sz="2400" dirty="0" smtClean="0"/>
              <a:t>D 3.7: Second Training </a:t>
            </a:r>
            <a:r>
              <a:rPr lang="fr-FR" sz="2400" dirty="0" err="1" smtClean="0"/>
              <a:t>Thematic</a:t>
            </a:r>
            <a:r>
              <a:rPr lang="fr-FR" sz="2400" dirty="0" smtClean="0"/>
              <a:t> Event, M24 (May 2017) </a:t>
            </a:r>
            <a:br>
              <a:rPr lang="fr-FR" sz="2400" dirty="0" smtClean="0"/>
            </a:br>
            <a:r>
              <a:rPr lang="fr-FR" sz="2400" dirty="0" smtClean="0"/>
              <a:t>1st </a:t>
            </a:r>
            <a:r>
              <a:rPr lang="fr-FR" sz="2400" dirty="0"/>
              <a:t>ASTERICS-OBELICS </a:t>
            </a:r>
            <a:r>
              <a:rPr lang="fr-FR" sz="2400" smtClean="0"/>
              <a:t>International School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14791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smtClean="0">
                <a:latin typeface="+mj-lt"/>
              </a:rPr>
              <a:t>Venue: </a:t>
            </a:r>
            <a:r>
              <a:rPr lang="en-US" sz="1900" smtClean="0">
                <a:latin typeface="+mj-lt"/>
              </a:rPr>
              <a:t>LAPP-Annecy in June 2017</a:t>
            </a:r>
          </a:p>
          <a:p>
            <a:r>
              <a:rPr lang="en-US" sz="1900" b="1" smtClean="0">
                <a:latin typeface="+mj-lt"/>
              </a:rPr>
              <a:t>Subtitle of the school</a:t>
            </a:r>
          </a:p>
          <a:p>
            <a:pPr lvl="1"/>
            <a:r>
              <a:rPr lang="en-US" sz="1900" smtClean="0">
                <a:latin typeface="+mj-lt"/>
              </a:rPr>
              <a:t>Advanced </a:t>
            </a:r>
            <a:r>
              <a:rPr lang="en-US" sz="1900" dirty="0">
                <a:latin typeface="+mj-lt"/>
              </a:rPr>
              <a:t>Software Programming for Astronomy &amp; </a:t>
            </a:r>
            <a:r>
              <a:rPr lang="en-US" sz="1900" err="1">
                <a:latin typeface="+mj-lt"/>
              </a:rPr>
              <a:t>Astroparticle</a:t>
            </a:r>
            <a:r>
              <a:rPr lang="en-US" sz="1900">
                <a:latin typeface="+mj-lt"/>
              </a:rPr>
              <a:t> </a:t>
            </a:r>
            <a:r>
              <a:rPr lang="en-US" sz="1900" smtClean="0">
                <a:latin typeface="+mj-lt"/>
              </a:rPr>
              <a:t>Physics</a:t>
            </a:r>
          </a:p>
          <a:p>
            <a:r>
              <a:rPr lang="en-US" sz="1900" b="1" smtClean="0">
                <a:latin typeface="+mj-lt"/>
              </a:rPr>
              <a:t>Potential topics</a:t>
            </a:r>
            <a:endParaRPr lang="en-US" sz="1900" b="1" dirty="0">
              <a:latin typeface="+mj-lt"/>
            </a:endParaRPr>
          </a:p>
          <a:p>
            <a:pPr lvl="1"/>
            <a:r>
              <a:rPr lang="en-US" sz="1900" smtClean="0">
                <a:latin typeface="+mj-lt"/>
              </a:rPr>
              <a:t>Parallel programming</a:t>
            </a:r>
          </a:p>
          <a:p>
            <a:pPr lvl="1"/>
            <a:r>
              <a:rPr lang="en-US" sz="1900" smtClean="0">
                <a:latin typeface="+mj-lt"/>
              </a:rPr>
              <a:t>Machine learning</a:t>
            </a:r>
          </a:p>
          <a:p>
            <a:pPr lvl="1"/>
            <a:r>
              <a:rPr lang="en-US" sz="1900" smtClean="0">
                <a:latin typeface="+mj-lt"/>
              </a:rPr>
              <a:t>Python </a:t>
            </a:r>
            <a:r>
              <a:rPr lang="en-US" sz="1900" dirty="0" smtClean="0">
                <a:latin typeface="+mj-lt"/>
              </a:rPr>
              <a:t>for astronomy and </a:t>
            </a:r>
            <a:r>
              <a:rPr lang="en-US" sz="1900" err="1" smtClean="0">
                <a:latin typeface="+mj-lt"/>
              </a:rPr>
              <a:t>astroparticle</a:t>
            </a:r>
            <a:r>
              <a:rPr lang="en-US" sz="1900" smtClean="0">
                <a:latin typeface="+mj-lt"/>
              </a:rPr>
              <a:t> physics</a:t>
            </a:r>
          </a:p>
          <a:p>
            <a:pPr lvl="1"/>
            <a:r>
              <a:rPr lang="en-US" sz="1900" smtClean="0">
                <a:latin typeface="+mj-lt"/>
              </a:rPr>
              <a:t>Good </a:t>
            </a:r>
            <a:r>
              <a:rPr lang="en-US" sz="1900">
                <a:latin typeface="+mj-lt"/>
              </a:rPr>
              <a:t>c</a:t>
            </a:r>
            <a:r>
              <a:rPr lang="en-US" sz="1900" smtClean="0">
                <a:latin typeface="+mj-lt"/>
              </a:rPr>
              <a:t>ode practice</a:t>
            </a:r>
          </a:p>
          <a:p>
            <a:pPr lvl="1"/>
            <a:r>
              <a:rPr lang="en-US" sz="1900" smtClean="0">
                <a:latin typeface="+mj-lt"/>
              </a:rPr>
              <a:t>Big </a:t>
            </a:r>
            <a:r>
              <a:rPr lang="en-US" sz="1900" dirty="0" smtClean="0">
                <a:latin typeface="+mj-lt"/>
              </a:rPr>
              <a:t>data</a:t>
            </a:r>
            <a:r>
              <a:rPr lang="en-US" sz="1900" smtClean="0">
                <a:latin typeface="+mj-lt"/>
              </a:rPr>
              <a:t>: extraction, visualisation </a:t>
            </a:r>
            <a:r>
              <a:rPr lang="en-US" sz="1900" dirty="0" smtClean="0">
                <a:latin typeface="+mj-lt"/>
              </a:rPr>
              <a:t>of </a:t>
            </a:r>
            <a:r>
              <a:rPr lang="en-US" sz="1900" smtClean="0">
                <a:latin typeface="+mj-lt"/>
              </a:rPr>
              <a:t>astronomical database, storage</a:t>
            </a:r>
          </a:p>
          <a:p>
            <a:pPr lvl="1"/>
            <a:r>
              <a:rPr lang="en-US" sz="1900" smtClean="0">
                <a:latin typeface="+mj-lt"/>
              </a:rPr>
              <a:t>…</a:t>
            </a:r>
            <a:endParaRPr lang="en-US" sz="1900" dirty="0" smtClean="0">
              <a:latin typeface="+mj-lt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900" b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Duration</a:t>
            </a:r>
            <a:r>
              <a:rPr lang="en-US" sz="19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5 days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9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Dates </a:t>
            </a:r>
            <a:r>
              <a:rPr lang="en-US" sz="19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9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06-09 June or 19-23 June 2017 </a:t>
            </a:r>
            <a:endParaRPr lang="en-US" sz="19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9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Target </a:t>
            </a:r>
            <a:r>
              <a:rPr lang="en-US" sz="19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audience:  </a:t>
            </a:r>
            <a:r>
              <a:rPr lang="en-US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PhD students, postdocs, </a:t>
            </a:r>
            <a:r>
              <a:rPr lang="en-US" sz="19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senior </a:t>
            </a:r>
            <a:r>
              <a:rPr lang="en-US" sz="19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researchers</a:t>
            </a:r>
            <a:endParaRPr lang="fr-FR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9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Estimated number of participants:</a:t>
            </a:r>
            <a:r>
              <a:rPr lang="en-US" sz="1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~90 </a:t>
            </a:r>
            <a:endParaRPr lang="fr-FR" sz="19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i="1" dirty="0" smtClean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15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24" y="168373"/>
            <a:ext cx="1368152" cy="684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Annecy in June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en-US"/>
              <a:t>OBELICS f2f meeting/ </a:t>
            </a:r>
            <a:r>
              <a:rPr lang="fr-FR"/>
              <a:t>UCM Madrid Sept 2016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Résultat de recherche d'images pour &quot;annec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5265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0040" y="1052736"/>
            <a:ext cx="8229600" cy="864096"/>
          </a:xfrm>
        </p:spPr>
        <p:txBody>
          <a:bodyPr>
            <a:noAutofit/>
          </a:bodyPr>
          <a:lstStyle/>
          <a:p>
            <a:r>
              <a:rPr lang="en-US" sz="3000" dirty="0"/>
              <a:t>Scientific committee for the school</a:t>
            </a:r>
            <a:r>
              <a:rPr lang="fr-FR" sz="3000" dirty="0"/>
              <a:t/>
            </a:r>
            <a:br>
              <a:rPr lang="fr-FR" sz="3000" dirty="0"/>
            </a:br>
            <a:endParaRPr lang="en-GB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2016224"/>
          </a:xfrm>
        </p:spPr>
        <p:txBody>
          <a:bodyPr numCol="2">
            <a:normAutofit fontScale="40000" lnSpcReduction="20000"/>
          </a:bodyPr>
          <a:lstStyle/>
          <a:p>
            <a:pPr lvl="0"/>
            <a:r>
              <a:rPr lang="en-US" sz="5000" dirty="0" smtClean="0"/>
              <a:t>Giovanni Lamanna, LAPP</a:t>
            </a:r>
            <a:endParaRPr lang="fr-FR" sz="5000" dirty="0"/>
          </a:p>
          <a:p>
            <a:pPr lvl="0"/>
            <a:r>
              <a:rPr lang="en-US" sz="5000" dirty="0"/>
              <a:t>Dominique </a:t>
            </a:r>
            <a:r>
              <a:rPr lang="en-US" sz="5000" dirty="0" err="1" smtClean="0"/>
              <a:t>Boutigny</a:t>
            </a:r>
            <a:r>
              <a:rPr lang="en-US" sz="5000" dirty="0" smtClean="0"/>
              <a:t>, LAPP</a:t>
            </a:r>
            <a:endParaRPr lang="fr-FR" sz="5000" dirty="0"/>
          </a:p>
          <a:p>
            <a:pPr lvl="0"/>
            <a:r>
              <a:rPr lang="en-US" sz="5000" dirty="0"/>
              <a:t>Angelo Antonelli, </a:t>
            </a:r>
            <a:r>
              <a:rPr lang="en-US" sz="5000" dirty="0" smtClean="0"/>
              <a:t>(T3.2,INAF</a:t>
            </a:r>
            <a:r>
              <a:rPr lang="en-US" sz="5000" dirty="0"/>
              <a:t>)</a:t>
            </a:r>
            <a:endParaRPr lang="fr-FR" sz="5000" dirty="0"/>
          </a:p>
          <a:p>
            <a:pPr lvl="0"/>
            <a:r>
              <a:rPr lang="en-US" sz="5000" dirty="0"/>
              <a:t>Denis </a:t>
            </a:r>
            <a:r>
              <a:rPr lang="en-US" sz="5000" dirty="0" err="1"/>
              <a:t>Bastieri</a:t>
            </a:r>
            <a:r>
              <a:rPr lang="en-US" sz="5000" dirty="0"/>
              <a:t>, INAF</a:t>
            </a:r>
            <a:endParaRPr lang="fr-FR" sz="5000" dirty="0"/>
          </a:p>
          <a:p>
            <a:pPr lvl="0"/>
            <a:r>
              <a:rPr lang="en-US" sz="5000" dirty="0"/>
              <a:t>Marco de </a:t>
            </a:r>
            <a:r>
              <a:rPr lang="en-US" sz="5000" dirty="0" err="1"/>
              <a:t>Vos</a:t>
            </a:r>
            <a:r>
              <a:rPr lang="en-US" sz="5000" dirty="0"/>
              <a:t>, </a:t>
            </a:r>
            <a:r>
              <a:rPr lang="en-US" sz="5000" dirty="0" err="1"/>
              <a:t>Astron</a:t>
            </a:r>
            <a:endParaRPr lang="fr-FR" sz="5000" dirty="0"/>
          </a:p>
          <a:p>
            <a:pPr lvl="0"/>
            <a:r>
              <a:rPr lang="en-US" sz="5000" dirty="0"/>
              <a:t>Vincent </a:t>
            </a:r>
            <a:r>
              <a:rPr lang="en-US" sz="5000" dirty="0" err="1" smtClean="0"/>
              <a:t>Poireau</a:t>
            </a:r>
            <a:r>
              <a:rPr lang="en-US" sz="5000" dirty="0" smtClean="0"/>
              <a:t>, LAPP</a:t>
            </a:r>
            <a:endParaRPr lang="fr-FR" sz="5000" dirty="0"/>
          </a:p>
          <a:p>
            <a:pPr lvl="0"/>
            <a:r>
              <a:rPr lang="en-US" sz="5000" dirty="0"/>
              <a:t>OBELICS Task leaders = Tammo Jan Dijkema (D3.3, </a:t>
            </a:r>
            <a:r>
              <a:rPr lang="en-US" sz="5000" dirty="0" err="1"/>
              <a:t>Astron</a:t>
            </a:r>
            <a:r>
              <a:rPr lang="en-US" sz="5000" dirty="0"/>
              <a:t>), </a:t>
            </a:r>
            <a:r>
              <a:rPr lang="en-US" sz="5000" dirty="0" err="1"/>
              <a:t>Bojan</a:t>
            </a:r>
            <a:r>
              <a:rPr lang="en-US" sz="5000" dirty="0"/>
              <a:t> Nikolic (D3.4, Cambridge</a:t>
            </a:r>
            <a:r>
              <a:rPr lang="en-US" sz="5000" dirty="0" smtClean="0"/>
              <a:t>)</a:t>
            </a:r>
          </a:p>
          <a:p>
            <a:pPr lvl="0"/>
            <a:r>
              <a:rPr lang="en-US" sz="5000" b="1" dirty="0" smtClean="0">
                <a:solidFill>
                  <a:srgbClr val="C00000"/>
                </a:solidFill>
              </a:rPr>
              <a:t>Comments/suggestions are most welcome… </a:t>
            </a:r>
            <a:endParaRPr lang="fr-FR" sz="5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17</a:t>
            </a:fld>
            <a:endParaRPr lang="en-US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81760" y="37170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3212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Organizing committee for the school</a:t>
            </a:r>
            <a:r>
              <a:rPr lang="fr-FR" dirty="0" smtClean="0"/>
              <a:t/>
            </a:r>
            <a:br>
              <a:rPr lang="fr-FR" dirty="0" smtClean="0"/>
            </a:br>
            <a:endParaRPr lang="en-GB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4221088"/>
            <a:ext cx="8435280" cy="200206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/>
              <a:t>Jayesh </a:t>
            </a:r>
            <a:r>
              <a:rPr lang="en-US" sz="2000" dirty="0" err="1" smtClean="0"/>
              <a:t>Wagh</a:t>
            </a:r>
            <a:endParaRPr lang="fr-FR" sz="2000" dirty="0"/>
          </a:p>
          <a:p>
            <a:pPr lvl="0"/>
            <a:r>
              <a:rPr lang="en-US" sz="2000" dirty="0"/>
              <a:t>Vincent </a:t>
            </a:r>
            <a:r>
              <a:rPr lang="en-US" sz="2000" dirty="0" err="1" smtClean="0"/>
              <a:t>Poireau</a:t>
            </a:r>
            <a:endParaRPr lang="fr-FR" sz="2000" dirty="0"/>
          </a:p>
          <a:p>
            <a:pPr lvl="0"/>
            <a:r>
              <a:rPr lang="en-US" sz="2000" dirty="0"/>
              <a:t>Gilles Maurin</a:t>
            </a:r>
            <a:endParaRPr lang="fr-FR" sz="2000" dirty="0"/>
          </a:p>
          <a:p>
            <a:pPr lvl="0"/>
            <a:r>
              <a:rPr lang="en-US" sz="2000" dirty="0"/>
              <a:t>Thomas Vuillaume</a:t>
            </a:r>
            <a:endParaRPr lang="fr-FR" sz="2000" dirty="0"/>
          </a:p>
          <a:p>
            <a:pPr lvl="0"/>
            <a:r>
              <a:rPr lang="en-US" sz="2000"/>
              <a:t>Nicolas </a:t>
            </a:r>
            <a:r>
              <a:rPr lang="en-US" sz="2000" smtClean="0"/>
              <a:t>Chotard</a:t>
            </a:r>
          </a:p>
          <a:p>
            <a:pPr lvl="0"/>
            <a:endParaRPr lang="fr-FR" sz="2000" dirty="0"/>
          </a:p>
          <a:p>
            <a:pPr lvl="0"/>
            <a:r>
              <a:rPr lang="en-US" sz="2000" dirty="0"/>
              <a:t>2-3 OBELICS participants from </a:t>
            </a:r>
            <a:r>
              <a:rPr lang="en-US" sz="2000"/>
              <a:t>other </a:t>
            </a:r>
            <a:r>
              <a:rPr lang="en-US" sz="2000" smtClean="0"/>
              <a:t>institutes</a:t>
            </a:r>
            <a:endParaRPr lang="fr-FR" sz="2000" dirty="0"/>
          </a:p>
          <a:p>
            <a:r>
              <a:rPr lang="en-US" sz="2000" b="1" smtClean="0">
                <a:solidFill>
                  <a:srgbClr val="C00000"/>
                </a:solidFill>
              </a:rPr>
              <a:t>Comments/suggestions </a:t>
            </a:r>
            <a:r>
              <a:rPr lang="en-US" sz="2000" b="1" dirty="0">
                <a:solidFill>
                  <a:srgbClr val="C00000"/>
                </a:solidFill>
              </a:rPr>
              <a:t>are most welcome… </a:t>
            </a:r>
            <a:endParaRPr lang="fr-F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GB" sz="2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7816" y="476672"/>
            <a:ext cx="8794616" cy="864096"/>
          </a:xfrm>
        </p:spPr>
        <p:txBody>
          <a:bodyPr>
            <a:noAutofit/>
          </a:bodyPr>
          <a:lstStyle/>
          <a:p>
            <a:r>
              <a:rPr lang="fr-FR" sz="3600" smtClean="0"/>
              <a:t>Organisation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33"/>
            <a:ext cx="8435280" cy="5328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/>
              <a:t>Lecturers to be invited from </a:t>
            </a:r>
            <a:r>
              <a:rPr lang="en-US" sz="2200"/>
              <a:t>CERN,</a:t>
            </a:r>
            <a:r>
              <a:rPr lang="en-US" sz="2200" b="1"/>
              <a:t> </a:t>
            </a:r>
            <a:r>
              <a:rPr lang="en-US" sz="2200"/>
              <a:t>Idex-Université Grenoble Alpes, Versailles, INRIA, </a:t>
            </a:r>
            <a:r>
              <a:rPr lang="en-US" sz="2200" smtClean="0"/>
              <a:t>industries</a:t>
            </a:r>
            <a:r>
              <a:rPr lang="en-US" sz="2200"/>
              <a:t>, </a:t>
            </a:r>
            <a:r>
              <a:rPr lang="en-US" sz="2200" smtClean="0"/>
              <a:t>LSST people (workshop </a:t>
            </a:r>
            <a:r>
              <a:rPr lang="en-US" sz="2200"/>
              <a:t>in June/July </a:t>
            </a:r>
            <a:r>
              <a:rPr lang="en-US" sz="2200" smtClean="0"/>
              <a:t>2017), etc</a:t>
            </a:r>
            <a:r>
              <a:rPr lang="en-US" sz="2200"/>
              <a:t>. </a:t>
            </a:r>
            <a:r>
              <a:rPr lang="en-US" sz="2200" b="1" smtClean="0">
                <a:solidFill>
                  <a:srgbClr val="C00000"/>
                </a:solidFill>
              </a:rPr>
              <a:t>Comments/suggestions </a:t>
            </a:r>
            <a:r>
              <a:rPr lang="en-US" sz="2200" b="1">
                <a:solidFill>
                  <a:srgbClr val="C00000"/>
                </a:solidFill>
              </a:rPr>
              <a:t>are most welcome… </a:t>
            </a:r>
            <a:endParaRPr lang="en-US" sz="2200" b="1" smtClean="0">
              <a:solidFill>
                <a:srgbClr val="C00000"/>
              </a:solidFill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200" b="1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200" b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Format </a:t>
            </a:r>
            <a:r>
              <a:rPr lang="en-US" sz="22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the school</a:t>
            </a:r>
            <a:endParaRPr lang="en-US" sz="2200" i="1" dirty="0" smtClean="0">
              <a:latin typeface="+mj-lt"/>
            </a:endParaRPr>
          </a:p>
          <a:p>
            <a:pPr lvl="0" indent="-160338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2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Morning: lectures</a:t>
            </a:r>
            <a:endParaRPr lang="fr-FR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160338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2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Afternoon: hands-on session</a:t>
            </a:r>
            <a:endParaRPr lang="fr-FR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160338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2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Hack day?</a:t>
            </a:r>
          </a:p>
          <a:p>
            <a:pPr marL="925512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2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Idea following the LSST format</a:t>
            </a:r>
          </a:p>
          <a:p>
            <a:pPr marL="925512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2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Student </a:t>
            </a:r>
            <a:r>
              <a:rPr 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groups to work on OBELICS software repositories / competition for best hack </a:t>
            </a:r>
            <a:r>
              <a:rPr lang="en-US" sz="22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project </a:t>
            </a:r>
            <a:endParaRPr lang="fr-FR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160338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2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Keynote lecture?</a:t>
            </a:r>
          </a:p>
          <a:p>
            <a:pPr marL="868362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2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Xavier Niel (“free” founder)?</a:t>
            </a:r>
          </a:p>
          <a:p>
            <a:pPr marL="868362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2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UBISOFT representative (video game programming)?</a:t>
            </a:r>
            <a:endParaRPr lang="fr-FR" sz="16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i="1" dirty="0" smtClean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23139"/>
            <a:ext cx="8229600" cy="864096"/>
          </a:xfrm>
        </p:spPr>
        <p:txBody>
          <a:bodyPr>
            <a:normAutofit/>
          </a:bodyPr>
          <a:lstStyle/>
          <a:p>
            <a:r>
              <a:rPr lang="en-GB" sz="3600" smtClean="0"/>
              <a:t>Organisation </a:t>
            </a:r>
            <a:endParaRPr lang="en-GB" sz="360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539552" y="1587235"/>
            <a:ext cx="8229600" cy="504056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4200" b="1" dirty="0"/>
              <a:t>Facilities </a:t>
            </a:r>
            <a:r>
              <a:rPr lang="en-US" sz="4200" b="1"/>
              <a:t>for </a:t>
            </a:r>
            <a:r>
              <a:rPr lang="en-US" sz="4200" b="1" smtClean="0"/>
              <a:t>hands-on session</a:t>
            </a:r>
            <a:endParaRPr lang="fr-FR" sz="4200" dirty="0"/>
          </a:p>
          <a:p>
            <a:pPr marL="722312" indent="-457200">
              <a:buFont typeface="Wingdings" panose="05000000000000000000" pitchFamily="2" charset="2"/>
              <a:buChar char="Ø"/>
            </a:pPr>
            <a:r>
              <a:rPr lang="en-US" sz="4200"/>
              <a:t>Option </a:t>
            </a:r>
            <a:r>
              <a:rPr lang="en-US" sz="4200" smtClean="0"/>
              <a:t>1 </a:t>
            </a:r>
          </a:p>
          <a:p>
            <a:pPr marL="1236662" lvl="1" indent="-571500">
              <a:buFont typeface="Wingdings" panose="05000000000000000000" pitchFamily="2" charset="2"/>
              <a:buChar char="q"/>
            </a:pPr>
            <a:r>
              <a:rPr lang="en-US" sz="4200" smtClean="0"/>
              <a:t>Participants </a:t>
            </a:r>
            <a:r>
              <a:rPr lang="en-US" sz="4200"/>
              <a:t>bring their own laptops</a:t>
            </a:r>
          </a:p>
          <a:p>
            <a:pPr marL="1236662" lvl="1" indent="-571500">
              <a:buFont typeface="Wingdings" panose="05000000000000000000" pitchFamily="2" charset="2"/>
              <a:buChar char="q"/>
            </a:pPr>
            <a:r>
              <a:rPr lang="en-US" sz="4200" smtClean="0"/>
              <a:t>Install virtual machines (Docker, Virtual box, …) with everything preinstalled (executables, tutorials, etc.)</a:t>
            </a:r>
            <a:endParaRPr lang="en-US" sz="4200"/>
          </a:p>
          <a:p>
            <a:pPr marL="722312" lvl="0" indent="-457200">
              <a:buFont typeface="Wingdings" panose="05000000000000000000" pitchFamily="2" charset="2"/>
              <a:buChar char="Ø"/>
            </a:pPr>
            <a:r>
              <a:rPr lang="en-US" sz="4200" smtClean="0"/>
              <a:t>Option 2 </a:t>
            </a:r>
          </a:p>
          <a:p>
            <a:pPr marL="1236662" lvl="1" indent="-571500">
              <a:buFont typeface="Wingdings" panose="05000000000000000000" pitchFamily="2" charset="2"/>
              <a:buChar char="q"/>
            </a:pPr>
            <a:r>
              <a:rPr lang="en-US" sz="4200"/>
              <a:t>P</a:t>
            </a:r>
            <a:r>
              <a:rPr lang="en-US" sz="4200" smtClean="0"/>
              <a:t>articipants bring </a:t>
            </a:r>
            <a:r>
              <a:rPr lang="en-US" sz="4200" dirty="0"/>
              <a:t>their </a:t>
            </a:r>
            <a:r>
              <a:rPr lang="en-US" sz="4200"/>
              <a:t>own </a:t>
            </a:r>
            <a:r>
              <a:rPr lang="en-US" sz="4200" smtClean="0"/>
              <a:t>laptops</a:t>
            </a:r>
          </a:p>
          <a:p>
            <a:pPr marL="1236662" lvl="1" indent="-571500">
              <a:buFont typeface="Wingdings" panose="05000000000000000000" pitchFamily="2" charset="2"/>
              <a:buChar char="q"/>
            </a:pPr>
            <a:r>
              <a:rPr lang="en-US" sz="4200" smtClean="0"/>
              <a:t>SSH </a:t>
            </a:r>
            <a:r>
              <a:rPr lang="en-US" sz="4200"/>
              <a:t>client </a:t>
            </a:r>
            <a:endParaRPr lang="en-US" sz="4200" smtClean="0"/>
          </a:p>
          <a:p>
            <a:pPr marL="1636712" lvl="2" indent="-571500">
              <a:buFont typeface="Wingdings" panose="05000000000000000000" pitchFamily="2" charset="2"/>
              <a:buChar char="ü"/>
            </a:pPr>
            <a:r>
              <a:rPr lang="en-US" sz="4200" smtClean="0"/>
              <a:t>Connect to CCIN2P3 or MUST (LAPP farm)</a:t>
            </a:r>
          </a:p>
          <a:p>
            <a:pPr marL="1236662" lvl="1" indent="-571500">
              <a:buFont typeface="Wingdings" panose="05000000000000000000" pitchFamily="2" charset="2"/>
              <a:buChar char="q"/>
            </a:pPr>
            <a:r>
              <a:rPr lang="en-US" sz="4200" smtClean="0"/>
              <a:t>Difficulty: necessity of creation of ~90 temporary accounts</a:t>
            </a:r>
          </a:p>
          <a:p>
            <a:pPr marL="722312" lvl="0" indent="-457200">
              <a:buFont typeface="Wingdings" panose="05000000000000000000" pitchFamily="2" charset="2"/>
              <a:buChar char="Ø"/>
            </a:pPr>
            <a:r>
              <a:rPr lang="en-US" sz="4200" smtClean="0"/>
              <a:t>Option 3 </a:t>
            </a:r>
          </a:p>
          <a:p>
            <a:pPr marL="1236662" lvl="1" indent="-571500">
              <a:buFont typeface="Wingdings" panose="05000000000000000000" pitchFamily="2" charset="2"/>
              <a:buChar char="q"/>
            </a:pPr>
            <a:r>
              <a:rPr lang="en-US" sz="4200" smtClean="0"/>
              <a:t>Annecy </a:t>
            </a:r>
            <a:r>
              <a:rPr lang="en-US" sz="4200" dirty="0"/>
              <a:t>Polytech can provide us with some classrooms with </a:t>
            </a:r>
            <a:r>
              <a:rPr lang="en-US" sz="4200"/>
              <a:t>computer </a:t>
            </a:r>
            <a:r>
              <a:rPr lang="en-US" sz="4200" smtClean="0"/>
              <a:t>facilities</a:t>
            </a:r>
            <a:endParaRPr lang="fr-FR" sz="4200" dirty="0"/>
          </a:p>
          <a:p>
            <a:pPr marL="265112" lvl="0" indent="0">
              <a:buNone/>
            </a:pPr>
            <a:endParaRPr lang="fr-FR" sz="3800" dirty="0"/>
          </a:p>
          <a:p>
            <a:pPr marL="0" indent="0">
              <a:buNone/>
            </a:pPr>
            <a:endParaRPr lang="fr-FR" sz="3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59632" y="1893984"/>
            <a:ext cx="7344816" cy="36933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MAUD 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Organizing regular meetings &amp; compiling progress reports.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 annual general workshops + </a:t>
            </a:r>
            <a:br>
              <a:rPr lang="en-US" dirty="0" smtClean="0"/>
            </a:br>
            <a:r>
              <a:rPr lang="en-US" dirty="0" smtClean="0"/>
              <a:t>3 main thematic events.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Industrial engagement for product co-development (WP1 collaboration &amp; exploitation plan).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Overall data dissemination &amp; communication in cooperation with WP1 &amp; WP2.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980729"/>
          <a:ext cx="8208912" cy="518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6604">
                  <a:extLst>
                    <a:ext uri="{9D8B030D-6E8A-4147-A177-3AD203B41FA5}">
                      <a16:colId xmlns:a16="http://schemas.microsoft.com/office/drawing/2014/main" val="3212869535"/>
                    </a:ext>
                  </a:extLst>
                </a:gridCol>
                <a:gridCol w="1975103">
                  <a:extLst>
                    <a:ext uri="{9D8B030D-6E8A-4147-A177-3AD203B41FA5}">
                      <a16:colId xmlns:a16="http://schemas.microsoft.com/office/drawing/2014/main" val="1105964396"/>
                    </a:ext>
                  </a:extLst>
                </a:gridCol>
                <a:gridCol w="3127205">
                  <a:extLst>
                    <a:ext uri="{9D8B030D-6E8A-4147-A177-3AD203B41FA5}">
                      <a16:colId xmlns:a16="http://schemas.microsoft.com/office/drawing/2014/main" val="2437990140"/>
                    </a:ext>
                  </a:extLst>
                </a:gridCol>
              </a:tblGrid>
              <a:tr h="621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Topics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</a:rPr>
                        <a:t>Lectures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smtClean="0">
                          <a:effectLst/>
                        </a:rPr>
                        <a:t>Hands-on</a:t>
                      </a:r>
                      <a:r>
                        <a:rPr lang="fr-FR" sz="1600" baseline="0" smtClean="0">
                          <a:effectLst/>
                        </a:rPr>
                        <a:t> sessions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extLst>
                  <a:ext uri="{0D108BD9-81ED-4DB2-BD59-A6C34878D82A}">
                    <a16:rowId xmlns:a16="http://schemas.microsoft.com/office/drawing/2014/main" val="2574137105"/>
                  </a:ext>
                </a:extLst>
              </a:tr>
              <a:tr h="1204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Parallel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r>
                        <a:rPr lang="fr-FR" sz="1600" b="1" dirty="0" err="1">
                          <a:effectLst/>
                        </a:rPr>
                        <a:t>programming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4 </a:t>
                      </a:r>
                      <a:r>
                        <a:rPr lang="fr-FR" sz="1600" b="1" dirty="0" err="1">
                          <a:effectLst/>
                        </a:rPr>
                        <a:t>hrs</a:t>
                      </a:r>
                      <a:r>
                        <a:rPr lang="fr-FR" sz="1600" b="1" dirty="0">
                          <a:effectLst/>
                        </a:rPr>
                        <a:t> 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• Event based (CTA, Neutrino), 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• Image Based (EUCLID), 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• Signal Based (SKA, LIGO, Virgo)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extLst>
                  <a:ext uri="{0D108BD9-81ED-4DB2-BD59-A6C34878D82A}">
                    <a16:rowId xmlns:a16="http://schemas.microsoft.com/office/drawing/2014/main" val="1538852260"/>
                  </a:ext>
                </a:extLst>
              </a:tr>
              <a:tr h="470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Machine Learning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4 hrs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effectLst/>
                        </a:rPr>
                        <a:t>Yes</a:t>
                      </a:r>
                      <a:r>
                        <a:rPr lang="fr-FR" sz="1600" b="1" dirty="0" smtClean="0">
                          <a:effectLst/>
                        </a:rPr>
                        <a:t> 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extLst>
                  <a:ext uri="{0D108BD9-81ED-4DB2-BD59-A6C34878D82A}">
                    <a16:rowId xmlns:a16="http://schemas.microsoft.com/office/drawing/2014/main" val="298944758"/>
                  </a:ext>
                </a:extLst>
              </a:tr>
              <a:tr h="540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Python for astronomy and astroparticle physics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4 hrs 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extLst>
                  <a:ext uri="{0D108BD9-81ED-4DB2-BD59-A6C34878D82A}">
                    <a16:rowId xmlns:a16="http://schemas.microsoft.com/office/drawing/2014/main" val="3322561841"/>
                  </a:ext>
                </a:extLst>
              </a:tr>
              <a:tr h="607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Good </a:t>
                      </a:r>
                      <a:r>
                        <a:rPr lang="fr-FR" sz="1600" b="1" smtClean="0">
                          <a:effectLst/>
                        </a:rPr>
                        <a:t>code </a:t>
                      </a:r>
                      <a:r>
                        <a:rPr lang="fr-FR" sz="1600" b="1" dirty="0">
                          <a:effectLst/>
                        </a:rPr>
                        <a:t>p</a:t>
                      </a:r>
                      <a:r>
                        <a:rPr lang="fr-FR" sz="1600" b="1" smtClean="0">
                          <a:effectLst/>
                        </a:rPr>
                        <a:t>ractice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2 hrs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 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extLst>
                  <a:ext uri="{0D108BD9-81ED-4DB2-BD59-A6C34878D82A}">
                    <a16:rowId xmlns:a16="http://schemas.microsoft.com/office/drawing/2014/main" val="987383489"/>
                  </a:ext>
                </a:extLst>
              </a:tr>
              <a:tr h="1118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Big </a:t>
                      </a:r>
                      <a:r>
                        <a:rPr lang="en-US" sz="1600" b="1" smtClean="0">
                          <a:effectLst/>
                        </a:rPr>
                        <a:t>data</a:t>
                      </a:r>
                      <a:r>
                        <a:rPr lang="en-US" sz="1600" b="1">
                          <a:effectLst/>
                        </a:rPr>
                        <a:t>: database </a:t>
                      </a:r>
                      <a:r>
                        <a:rPr lang="en-US" sz="1600" b="1" smtClean="0">
                          <a:effectLst/>
                        </a:rPr>
                        <a:t>extraction</a:t>
                      </a:r>
                      <a:r>
                        <a:rPr lang="en-US" sz="1600" b="1">
                          <a:effectLst/>
                        </a:rPr>
                        <a:t>, visualisation of astronomical database, storage 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effectLst/>
                        </a:rPr>
                        <a:t>2 hrs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 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extLst>
                  <a:ext uri="{0D108BD9-81ED-4DB2-BD59-A6C34878D82A}">
                    <a16:rowId xmlns:a16="http://schemas.microsoft.com/office/drawing/2014/main" val="3223490926"/>
                  </a:ext>
                </a:extLst>
              </a:tr>
              <a:tr h="621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endParaRPr lang="fr-FR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72" marR="371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72" marR="37172" marT="0" marB="0"/>
                </a:tc>
                <a:extLst>
                  <a:ext uri="{0D108BD9-81ED-4DB2-BD59-A6C34878D82A}">
                    <a16:rowId xmlns:a16="http://schemas.microsoft.com/office/drawing/2014/main" val="586610051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 rot="20352974">
            <a:off x="4154122" y="4873028"/>
            <a:ext cx="414812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rgbClr val="FF0000"/>
                </a:solidFill>
              </a:rPr>
              <a:t>Very preliminary and open to suggestions!</a:t>
            </a:r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77603"/>
            <a:ext cx="8229600" cy="864096"/>
          </a:xfrm>
        </p:spPr>
        <p:txBody>
          <a:bodyPr/>
          <a:lstStyle/>
          <a:p>
            <a:r>
              <a:rPr lang="en-US" dirty="0"/>
              <a:t>Things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49" y="1499700"/>
            <a:ext cx="8229600" cy="459359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Finalize list of topics for theory &amp; practical </a:t>
            </a:r>
          </a:p>
          <a:p>
            <a:pPr marL="0" indent="0">
              <a:buNone/>
            </a:pPr>
            <a:r>
              <a:rPr lang="en-US" sz="2600" dirty="0" smtClean="0"/>
              <a:t>     sessions along with potential tutors</a:t>
            </a:r>
          </a:p>
          <a:p>
            <a:r>
              <a:rPr lang="en-US" sz="2600" dirty="0" smtClean="0"/>
              <a:t>Suggestions &amp; inputs on overall format and organization of school</a:t>
            </a:r>
          </a:p>
          <a:p>
            <a:r>
              <a:rPr lang="en-US" sz="2600" dirty="0" smtClean="0"/>
              <a:t>Inputs required: </a:t>
            </a:r>
            <a:r>
              <a:rPr lang="en-US" sz="2600" dirty="0"/>
              <a:t>s</a:t>
            </a:r>
            <a:r>
              <a:rPr lang="en-US" sz="2600" dirty="0" smtClean="0"/>
              <a:t>cientific committee members, tutors, speakers, etc. </a:t>
            </a:r>
          </a:p>
          <a:p>
            <a:r>
              <a:rPr lang="en-US" sz="2600" dirty="0" smtClean="0"/>
              <a:t>Scientific committee to meet once or twice a month to get to full speed (starting in September)</a:t>
            </a:r>
          </a:p>
          <a:p>
            <a:r>
              <a:rPr lang="en-US" sz="2600" dirty="0" smtClean="0"/>
              <a:t>Let’s meet this afternoon for those who want to discuss this school?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002683"/>
            <a:ext cx="1606143" cy="11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90346" y="829505"/>
            <a:ext cx="10958256" cy="864096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1st ASTERICS-OBELICS Workshop</a:t>
            </a:r>
            <a:br>
              <a:rPr lang="fr-FR" sz="2400" b="1" dirty="0" smtClean="0"/>
            </a:br>
            <a:r>
              <a:rPr lang="fr-FR" sz="2400" b="1" dirty="0" smtClean="0"/>
              <a:t>Rome, 12-14 </a:t>
            </a:r>
            <a:r>
              <a:rPr lang="fr-FR" sz="2400" b="1" dirty="0" err="1" smtClean="0"/>
              <a:t>December</a:t>
            </a:r>
            <a:r>
              <a:rPr lang="fr-FR" sz="2400" b="1" dirty="0" smtClean="0"/>
              <a:t> 2016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5130" y="1815914"/>
            <a:ext cx="5012934" cy="49132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Address </a:t>
            </a:r>
            <a:r>
              <a:rPr lang="en-US" sz="2400" b="1" i="1" dirty="0"/>
              <a:t>Science Data Cloud &amp; Computing models in Astronomy and </a:t>
            </a:r>
            <a:r>
              <a:rPr lang="en-US" sz="2400" b="1" i="1" dirty="0" err="1"/>
              <a:t>Astroparticle</a:t>
            </a:r>
            <a:r>
              <a:rPr lang="en-US" sz="2400" b="1" i="1" dirty="0"/>
              <a:t> physics through users and </a:t>
            </a:r>
            <a:r>
              <a:rPr lang="en-US" sz="2400" b="1" i="1" dirty="0" smtClean="0"/>
              <a:t>e-infrastructures engagement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To </a:t>
            </a:r>
            <a:r>
              <a:rPr lang="en-US" sz="2400" dirty="0"/>
              <a:t>establish collaborative links between ESFRI Projects, other H2020 projects (ex </a:t>
            </a:r>
            <a:r>
              <a:rPr lang="en-US" sz="2400" dirty="0" err="1"/>
              <a:t>IndigoDataCloud</a:t>
            </a:r>
            <a:r>
              <a:rPr lang="en-US" sz="2400" dirty="0"/>
              <a:t> &amp; AARC2), partnering consortia members (ex. EU-T0 &amp; APPEC)  and Industrial </a:t>
            </a:r>
            <a:r>
              <a:rPr lang="en-US" sz="2400" dirty="0" smtClean="0"/>
              <a:t>partners.</a:t>
            </a:r>
          </a:p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508053688"/>
              </p:ext>
            </p:extLst>
          </p:nvPr>
        </p:nvGraphicFramePr>
        <p:xfrm>
          <a:off x="3785366" y="1589516"/>
          <a:ext cx="6263112" cy="442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l="9462" t="24467" r="12835" b="26655"/>
          <a:stretch/>
        </p:blipFill>
        <p:spPr>
          <a:xfrm>
            <a:off x="323528" y="1093511"/>
            <a:ext cx="1440160" cy="603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Things done: Venue, dates 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Venue: </a:t>
            </a:r>
            <a:r>
              <a:rPr lang="en-US" sz="2800" dirty="0" err="1"/>
              <a:t>Frentani</a:t>
            </a:r>
            <a:r>
              <a:rPr lang="en-US" sz="2800" dirty="0"/>
              <a:t> Conference </a:t>
            </a:r>
            <a:r>
              <a:rPr lang="en-US" sz="2800" dirty="0" smtClean="0"/>
              <a:t>Center, Rome, Italy. </a:t>
            </a:r>
          </a:p>
          <a:p>
            <a:r>
              <a:rPr lang="en-US" sz="2800" dirty="0" smtClean="0"/>
              <a:t>Dates: 12-14 December 2016</a:t>
            </a:r>
          </a:p>
          <a:p>
            <a:r>
              <a:rPr lang="en-US" sz="2800" dirty="0" smtClean="0"/>
              <a:t>Expected number </a:t>
            </a:r>
            <a:r>
              <a:rPr lang="en-US" sz="2800" dirty="0"/>
              <a:t>of participants = </a:t>
            </a:r>
            <a:r>
              <a:rPr lang="en-US" sz="2800" b="1" dirty="0" smtClean="0"/>
              <a:t>100 max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Scientific </a:t>
            </a:r>
            <a:r>
              <a:rPr lang="en-US" sz="2800" dirty="0"/>
              <a:t>committee members identified &amp; </a:t>
            </a:r>
            <a:r>
              <a:rPr lang="en-US" sz="2800" dirty="0" smtClean="0"/>
              <a:t>informed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4</a:t>
            </a:fld>
            <a:endParaRPr lang="en-US"/>
          </a:p>
        </p:txBody>
      </p:sp>
      <p:sp>
        <p:nvSpPr>
          <p:cNvPr id="7" name="Forme libre 6"/>
          <p:cNvSpPr/>
          <p:nvPr/>
        </p:nvSpPr>
        <p:spPr>
          <a:xfrm>
            <a:off x="1835696" y="4630565"/>
            <a:ext cx="1481862" cy="1481862"/>
          </a:xfrm>
          <a:custGeom>
            <a:avLst/>
            <a:gdLst>
              <a:gd name="connsiteX0" fmla="*/ 0 w 913789"/>
              <a:gd name="connsiteY0" fmla="*/ 456895 h 913789"/>
              <a:gd name="connsiteX1" fmla="*/ 456895 w 913789"/>
              <a:gd name="connsiteY1" fmla="*/ 0 h 913789"/>
              <a:gd name="connsiteX2" fmla="*/ 913790 w 913789"/>
              <a:gd name="connsiteY2" fmla="*/ 456895 h 913789"/>
              <a:gd name="connsiteX3" fmla="*/ 456895 w 913789"/>
              <a:gd name="connsiteY3" fmla="*/ 913790 h 913789"/>
              <a:gd name="connsiteX4" fmla="*/ 0 w 913789"/>
              <a:gd name="connsiteY4" fmla="*/ 456895 h 9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89" h="913789">
                <a:moveTo>
                  <a:pt x="0" y="456895"/>
                </a:moveTo>
                <a:cubicBezTo>
                  <a:pt x="0" y="204559"/>
                  <a:pt x="204559" y="0"/>
                  <a:pt x="456895" y="0"/>
                </a:cubicBezTo>
                <a:cubicBezTo>
                  <a:pt x="709231" y="0"/>
                  <a:pt x="913790" y="204559"/>
                  <a:pt x="913790" y="456895"/>
                </a:cubicBezTo>
                <a:cubicBezTo>
                  <a:pt x="913790" y="709231"/>
                  <a:pt x="709231" y="913790"/>
                  <a:pt x="456895" y="913790"/>
                </a:cubicBezTo>
                <a:cubicBezTo>
                  <a:pt x="204559" y="913790"/>
                  <a:pt x="0" y="709231"/>
                  <a:pt x="0" y="4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061" tIns="149061" rIns="149061" bIns="14906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tx1"/>
                </a:solidFill>
              </a:rPr>
              <a:t>D3.2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tx1"/>
                </a:solidFill>
              </a:rPr>
              <a:t>Training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tx1"/>
                </a:solidFill>
              </a:rPr>
              <a:t>M12</a:t>
            </a:r>
            <a:endParaRPr lang="fr-FR" b="1" kern="1200" dirty="0">
              <a:solidFill>
                <a:schemeClr val="tx1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3382427" y="5167077"/>
            <a:ext cx="421050" cy="408956"/>
          </a:xfrm>
          <a:custGeom>
            <a:avLst/>
            <a:gdLst>
              <a:gd name="connsiteX0" fmla="*/ 70251 w 529998"/>
              <a:gd name="connsiteY0" fmla="*/ 202671 h 529998"/>
              <a:gd name="connsiteX1" fmla="*/ 202671 w 529998"/>
              <a:gd name="connsiteY1" fmla="*/ 202671 h 529998"/>
              <a:gd name="connsiteX2" fmla="*/ 202671 w 529998"/>
              <a:gd name="connsiteY2" fmla="*/ 70251 h 529998"/>
              <a:gd name="connsiteX3" fmla="*/ 327327 w 529998"/>
              <a:gd name="connsiteY3" fmla="*/ 70251 h 529998"/>
              <a:gd name="connsiteX4" fmla="*/ 327327 w 529998"/>
              <a:gd name="connsiteY4" fmla="*/ 202671 h 529998"/>
              <a:gd name="connsiteX5" fmla="*/ 459747 w 529998"/>
              <a:gd name="connsiteY5" fmla="*/ 202671 h 529998"/>
              <a:gd name="connsiteX6" fmla="*/ 459747 w 529998"/>
              <a:gd name="connsiteY6" fmla="*/ 327327 h 529998"/>
              <a:gd name="connsiteX7" fmla="*/ 327327 w 529998"/>
              <a:gd name="connsiteY7" fmla="*/ 327327 h 529998"/>
              <a:gd name="connsiteX8" fmla="*/ 327327 w 529998"/>
              <a:gd name="connsiteY8" fmla="*/ 459747 h 529998"/>
              <a:gd name="connsiteX9" fmla="*/ 202671 w 529998"/>
              <a:gd name="connsiteY9" fmla="*/ 459747 h 529998"/>
              <a:gd name="connsiteX10" fmla="*/ 202671 w 529998"/>
              <a:gd name="connsiteY10" fmla="*/ 327327 h 529998"/>
              <a:gd name="connsiteX11" fmla="*/ 70251 w 529998"/>
              <a:gd name="connsiteY11" fmla="*/ 327327 h 529998"/>
              <a:gd name="connsiteX12" fmla="*/ 70251 w 529998"/>
              <a:gd name="connsiteY12" fmla="*/ 202671 h 52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9998" h="529998">
                <a:moveTo>
                  <a:pt x="70251" y="202671"/>
                </a:moveTo>
                <a:lnTo>
                  <a:pt x="202671" y="202671"/>
                </a:lnTo>
                <a:lnTo>
                  <a:pt x="202671" y="70251"/>
                </a:lnTo>
                <a:lnTo>
                  <a:pt x="327327" y="70251"/>
                </a:lnTo>
                <a:lnTo>
                  <a:pt x="327327" y="202671"/>
                </a:lnTo>
                <a:lnTo>
                  <a:pt x="459747" y="202671"/>
                </a:lnTo>
                <a:lnTo>
                  <a:pt x="459747" y="327327"/>
                </a:lnTo>
                <a:lnTo>
                  <a:pt x="327327" y="327327"/>
                </a:lnTo>
                <a:lnTo>
                  <a:pt x="327327" y="459747"/>
                </a:lnTo>
                <a:lnTo>
                  <a:pt x="202671" y="459747"/>
                </a:lnTo>
                <a:lnTo>
                  <a:pt x="202671" y="327327"/>
                </a:lnTo>
                <a:lnTo>
                  <a:pt x="70251" y="327327"/>
                </a:lnTo>
                <a:lnTo>
                  <a:pt x="70251" y="20267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51" tIns="202671" rIns="70251" bIns="202671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800" kern="1200"/>
          </a:p>
        </p:txBody>
      </p:sp>
      <p:sp>
        <p:nvSpPr>
          <p:cNvPr id="9" name="Forme libre 8"/>
          <p:cNvSpPr/>
          <p:nvPr/>
        </p:nvSpPr>
        <p:spPr>
          <a:xfrm>
            <a:off x="3847090" y="4564826"/>
            <a:ext cx="1547601" cy="1547601"/>
          </a:xfrm>
          <a:custGeom>
            <a:avLst/>
            <a:gdLst>
              <a:gd name="connsiteX0" fmla="*/ 0 w 913789"/>
              <a:gd name="connsiteY0" fmla="*/ 456895 h 913789"/>
              <a:gd name="connsiteX1" fmla="*/ 456895 w 913789"/>
              <a:gd name="connsiteY1" fmla="*/ 0 h 913789"/>
              <a:gd name="connsiteX2" fmla="*/ 913790 w 913789"/>
              <a:gd name="connsiteY2" fmla="*/ 456895 h 913789"/>
              <a:gd name="connsiteX3" fmla="*/ 456895 w 913789"/>
              <a:gd name="connsiteY3" fmla="*/ 913790 h 913789"/>
              <a:gd name="connsiteX4" fmla="*/ 0 w 913789"/>
              <a:gd name="connsiteY4" fmla="*/ 456895 h 9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89" h="913789">
                <a:moveTo>
                  <a:pt x="0" y="456895"/>
                </a:moveTo>
                <a:cubicBezTo>
                  <a:pt x="0" y="204559"/>
                  <a:pt x="204559" y="0"/>
                  <a:pt x="456895" y="0"/>
                </a:cubicBezTo>
                <a:cubicBezTo>
                  <a:pt x="709231" y="0"/>
                  <a:pt x="913790" y="204559"/>
                  <a:pt x="913790" y="456895"/>
                </a:cubicBezTo>
                <a:cubicBezTo>
                  <a:pt x="913790" y="709231"/>
                  <a:pt x="709231" y="913790"/>
                  <a:pt x="456895" y="913790"/>
                </a:cubicBezTo>
                <a:cubicBezTo>
                  <a:pt x="204559" y="913790"/>
                  <a:pt x="0" y="709231"/>
                  <a:pt x="0" y="4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791" tIns="147791" rIns="147791" bIns="14779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tx1"/>
                </a:solidFill>
              </a:rPr>
              <a:t>D3.6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tx1"/>
                </a:solidFill>
              </a:rPr>
              <a:t>Workshop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tx1"/>
                </a:solidFill>
              </a:rPr>
              <a:t>M18</a:t>
            </a:r>
            <a:endParaRPr lang="fr-FR" b="1" kern="1200" dirty="0">
              <a:solidFill>
                <a:schemeClr val="tx1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5420458" y="5166959"/>
            <a:ext cx="299454" cy="409074"/>
          </a:xfrm>
          <a:custGeom>
            <a:avLst/>
            <a:gdLst>
              <a:gd name="connsiteX0" fmla="*/ 70251 w 529998"/>
              <a:gd name="connsiteY0" fmla="*/ 109180 h 529998"/>
              <a:gd name="connsiteX1" fmla="*/ 459747 w 529998"/>
              <a:gd name="connsiteY1" fmla="*/ 109180 h 529998"/>
              <a:gd name="connsiteX2" fmla="*/ 459747 w 529998"/>
              <a:gd name="connsiteY2" fmla="*/ 233835 h 529998"/>
              <a:gd name="connsiteX3" fmla="*/ 70251 w 529998"/>
              <a:gd name="connsiteY3" fmla="*/ 233835 h 529998"/>
              <a:gd name="connsiteX4" fmla="*/ 70251 w 529998"/>
              <a:gd name="connsiteY4" fmla="*/ 109180 h 529998"/>
              <a:gd name="connsiteX5" fmla="*/ 70251 w 529998"/>
              <a:gd name="connsiteY5" fmla="*/ 296163 h 529998"/>
              <a:gd name="connsiteX6" fmla="*/ 459747 w 529998"/>
              <a:gd name="connsiteY6" fmla="*/ 296163 h 529998"/>
              <a:gd name="connsiteX7" fmla="*/ 459747 w 529998"/>
              <a:gd name="connsiteY7" fmla="*/ 420818 h 529998"/>
              <a:gd name="connsiteX8" fmla="*/ 70251 w 529998"/>
              <a:gd name="connsiteY8" fmla="*/ 420818 h 529998"/>
              <a:gd name="connsiteX9" fmla="*/ 70251 w 529998"/>
              <a:gd name="connsiteY9" fmla="*/ 296163 h 52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998" h="529998">
                <a:moveTo>
                  <a:pt x="70251" y="109180"/>
                </a:moveTo>
                <a:lnTo>
                  <a:pt x="459747" y="109180"/>
                </a:lnTo>
                <a:lnTo>
                  <a:pt x="459747" y="233835"/>
                </a:lnTo>
                <a:lnTo>
                  <a:pt x="70251" y="233835"/>
                </a:lnTo>
                <a:lnTo>
                  <a:pt x="70251" y="109180"/>
                </a:lnTo>
                <a:close/>
                <a:moveTo>
                  <a:pt x="70251" y="296163"/>
                </a:moveTo>
                <a:lnTo>
                  <a:pt x="459747" y="296163"/>
                </a:lnTo>
                <a:lnTo>
                  <a:pt x="459747" y="420818"/>
                </a:lnTo>
                <a:lnTo>
                  <a:pt x="70251" y="420818"/>
                </a:lnTo>
                <a:lnTo>
                  <a:pt x="70251" y="29616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251" tIns="109180" rIns="70251" bIns="10918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200" kern="1200"/>
          </a:p>
        </p:txBody>
      </p:sp>
      <p:sp>
        <p:nvSpPr>
          <p:cNvPr id="11" name="Forme libre 10"/>
          <p:cNvSpPr/>
          <p:nvPr/>
        </p:nvSpPr>
        <p:spPr>
          <a:xfrm>
            <a:off x="5974050" y="4576255"/>
            <a:ext cx="1590482" cy="1590482"/>
          </a:xfrm>
          <a:custGeom>
            <a:avLst/>
            <a:gdLst>
              <a:gd name="connsiteX0" fmla="*/ 0 w 913789"/>
              <a:gd name="connsiteY0" fmla="*/ 456895 h 913789"/>
              <a:gd name="connsiteX1" fmla="*/ 456895 w 913789"/>
              <a:gd name="connsiteY1" fmla="*/ 0 h 913789"/>
              <a:gd name="connsiteX2" fmla="*/ 913790 w 913789"/>
              <a:gd name="connsiteY2" fmla="*/ 456895 h 913789"/>
              <a:gd name="connsiteX3" fmla="*/ 456895 w 913789"/>
              <a:gd name="connsiteY3" fmla="*/ 913790 h 913789"/>
              <a:gd name="connsiteX4" fmla="*/ 0 w 913789"/>
              <a:gd name="connsiteY4" fmla="*/ 456895 h 91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89" h="913789">
                <a:moveTo>
                  <a:pt x="0" y="456895"/>
                </a:moveTo>
                <a:cubicBezTo>
                  <a:pt x="0" y="204559"/>
                  <a:pt x="204559" y="0"/>
                  <a:pt x="456895" y="0"/>
                </a:cubicBezTo>
                <a:cubicBezTo>
                  <a:pt x="709231" y="0"/>
                  <a:pt x="913790" y="204559"/>
                  <a:pt x="913790" y="456895"/>
                </a:cubicBezTo>
                <a:cubicBezTo>
                  <a:pt x="913790" y="709231"/>
                  <a:pt x="709231" y="913790"/>
                  <a:pt x="456895" y="913790"/>
                </a:cubicBezTo>
                <a:cubicBezTo>
                  <a:pt x="204559" y="913790"/>
                  <a:pt x="0" y="709231"/>
                  <a:pt x="0" y="45689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791" tIns="147791" rIns="147791" bIns="14779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tx1"/>
                </a:solidFill>
              </a:rPr>
              <a:t>OBELICS workshop </a:t>
            </a:r>
            <a:r>
              <a:rPr lang="fr-FR" b="1" kern="1200" dirty="0" err="1" smtClean="0">
                <a:solidFill>
                  <a:schemeClr val="tx1"/>
                </a:solidFill>
              </a:rPr>
              <a:t>talks</a:t>
            </a:r>
            <a:r>
              <a:rPr lang="fr-FR" b="1" kern="1200" dirty="0" smtClean="0">
                <a:solidFill>
                  <a:schemeClr val="tx1"/>
                </a:solidFill>
              </a:rPr>
              <a:t> + </a:t>
            </a:r>
            <a:r>
              <a:rPr lang="fr-FR" b="1" kern="1200" dirty="0" err="1" smtClean="0">
                <a:solidFill>
                  <a:schemeClr val="tx1"/>
                </a:solidFill>
              </a:rPr>
              <a:t>tutorials</a:t>
            </a:r>
            <a:endParaRPr lang="fr-FR" b="1" kern="1200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55" y="869796"/>
            <a:ext cx="8229600" cy="86409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Things done : Scientific Committee Members + Invitees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685110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25212"/>
              </p:ext>
            </p:extLst>
          </p:nvPr>
        </p:nvGraphicFramePr>
        <p:xfrm>
          <a:off x="201287" y="1589396"/>
          <a:ext cx="8939337" cy="4656022"/>
        </p:xfrm>
        <a:graphic>
          <a:graphicData uri="http://schemas.openxmlformats.org/drawingml/2006/table">
            <a:tbl>
              <a:tblPr/>
              <a:tblGrid>
                <a:gridCol w="732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8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6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2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No.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Category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Participants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Organization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Scientific Committee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Partner projects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Bob Jones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H2020-HNSciCloud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Partner projects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Davide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Salomoni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H2020-Indigo Data Cloud 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6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Partner projects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Fabio Pasian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Euclid &amp; OBELICS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OBELICS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Angelo Antonelli 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INAF-OBELICS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6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OBELICS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Paul Alexander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Cambridge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Partner projects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Michele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Punturo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 Eric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LVC-GW network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6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Partner projects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Frederic Hemmer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CERN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Partner projects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Licia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Florio- Alessandro Costa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H2020- AARC2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6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ESFRI Project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Dominique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Boutigny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LSST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9033" marR="9033" marT="90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557"/>
            <a:ext cx="8229600" cy="864096"/>
          </a:xfrm>
        </p:spPr>
        <p:txBody>
          <a:bodyPr/>
          <a:lstStyle/>
          <a:p>
            <a:r>
              <a:rPr lang="en-US" dirty="0" smtClean="0"/>
              <a:t>Things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6751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Organizing Committee: </a:t>
            </a:r>
          </a:p>
          <a:p>
            <a:pPr marL="1169988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Angelo Antonelli, INAF</a:t>
            </a:r>
          </a:p>
          <a:p>
            <a:pPr marL="1169988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Jayesh </a:t>
            </a:r>
            <a:r>
              <a:rPr lang="en-US" sz="2800" dirty="0" err="1" smtClean="0"/>
              <a:t>Wagh</a:t>
            </a:r>
            <a:r>
              <a:rPr lang="en-US" sz="2800" dirty="0" smtClean="0"/>
              <a:t>, LAPP</a:t>
            </a:r>
          </a:p>
          <a:p>
            <a:pPr marL="1169988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Thomas Vuillaume, LAPP</a:t>
            </a:r>
          </a:p>
          <a:p>
            <a:pPr marL="1169988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Comments/Suggestions are most welcome… </a:t>
            </a:r>
            <a:endParaRPr lang="en-US" sz="2800" dirty="0" smtClean="0"/>
          </a:p>
          <a:p>
            <a:r>
              <a:rPr lang="en-US" sz="2800" dirty="0" smtClean="0"/>
              <a:t>Identify topics for invited talks.</a:t>
            </a:r>
          </a:p>
          <a:p>
            <a:r>
              <a:rPr lang="en-US" sz="2800" dirty="0" smtClean="0"/>
              <a:t>Identify topics for tutorials. </a:t>
            </a:r>
          </a:p>
          <a:p>
            <a:pPr marL="0" indent="0">
              <a:buNone/>
            </a:pPr>
            <a:r>
              <a:rPr lang="en-US" sz="2800" dirty="0"/>
              <a:t>(</a:t>
            </a:r>
            <a:r>
              <a:rPr lang="en-US" sz="2800" dirty="0">
                <a:solidFill>
                  <a:srgbClr val="C00000"/>
                </a:solidFill>
              </a:rPr>
              <a:t>a) software </a:t>
            </a:r>
            <a:r>
              <a:rPr lang="en-US" sz="2800" dirty="0" err="1">
                <a:solidFill>
                  <a:srgbClr val="C00000"/>
                </a:solidFill>
              </a:rPr>
              <a:t>parallelisation</a:t>
            </a:r>
            <a:r>
              <a:rPr lang="en-US" sz="2800" dirty="0">
                <a:solidFill>
                  <a:srgbClr val="C00000"/>
                </a:solidFill>
              </a:rPr>
              <a:t> and big-data frameworks; (b)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new computing technology; (c) archive and metadata-data-base systems.</a:t>
            </a:r>
          </a:p>
          <a:p>
            <a:r>
              <a:rPr lang="en-US" sz="2800" dirty="0" smtClean="0"/>
              <a:t>Suggestions and inputs on overall format of the workshop and organization</a:t>
            </a:r>
          </a:p>
          <a:p>
            <a:pPr marL="630238" indent="-53975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-  </a:t>
            </a:r>
            <a:r>
              <a:rPr lang="en-US" sz="2800" i="1" dirty="0" smtClean="0"/>
              <a:t>Invited talks, tutorials, poster session, panel discussion</a:t>
            </a:r>
            <a:r>
              <a:rPr lang="en-US" sz="2800" i="1" dirty="0"/>
              <a:t> </a:t>
            </a:r>
            <a:r>
              <a:rPr lang="en-US" sz="2800" i="1" dirty="0" smtClean="0"/>
              <a:t>etc.</a:t>
            </a:r>
          </a:p>
          <a:p>
            <a:r>
              <a:rPr lang="en-US" sz="2800" dirty="0" smtClean="0"/>
              <a:t>Send out formal invitations. </a:t>
            </a:r>
          </a:p>
          <a:p>
            <a:r>
              <a:rPr lang="en-US" sz="2800" dirty="0" smtClean="0"/>
              <a:t>Communication &amp; dissemination to suitable audience. </a:t>
            </a:r>
          </a:p>
          <a:p>
            <a:r>
              <a:rPr lang="en-US" sz="2800" dirty="0" smtClean="0"/>
              <a:t>Internal meetings every week to review the status of organization.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6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08" y="1232756"/>
            <a:ext cx="2207893" cy="151216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 smtClean="0"/>
              <a:t>Call for expressions of interest : Industrial Participation</a:t>
            </a:r>
            <a:endParaRPr lang="en-GB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To </a:t>
            </a:r>
            <a:r>
              <a:rPr lang="en-US" sz="3100" dirty="0"/>
              <a:t>encourage the partnering process with the industries for one of the following innovation-related objectives of OBELICS </a:t>
            </a:r>
            <a:r>
              <a:rPr lang="en-US" sz="3100" dirty="0" err="1"/>
              <a:t>workpackage</a:t>
            </a:r>
            <a:r>
              <a:rPr lang="en-US" sz="3100" dirty="0"/>
              <a:t>. </a:t>
            </a:r>
            <a:endParaRPr lang="en-US" sz="3100" dirty="0" smtClean="0"/>
          </a:p>
          <a:p>
            <a:pPr marL="0" indent="0">
              <a:buNone/>
            </a:pPr>
            <a:endParaRPr lang="en-US" sz="2800" dirty="0"/>
          </a:p>
          <a:p>
            <a:pPr marL="996950" indent="-457200">
              <a:buFont typeface="Wingdings" panose="05000000000000000000" pitchFamily="2" charset="2"/>
              <a:buChar char="Ø"/>
            </a:pPr>
            <a:r>
              <a:rPr lang="en-GB" sz="3100" dirty="0"/>
              <a:t>Professional software </a:t>
            </a:r>
            <a:r>
              <a:rPr lang="en-GB" sz="3100" dirty="0" smtClean="0"/>
              <a:t>co-developments.</a:t>
            </a:r>
            <a:endParaRPr lang="en-GB" sz="3100" dirty="0"/>
          </a:p>
          <a:p>
            <a:pPr marL="996950" indent="-457200">
              <a:buFont typeface="Wingdings" panose="05000000000000000000" pitchFamily="2" charset="2"/>
              <a:buChar char="Ø"/>
            </a:pPr>
            <a:r>
              <a:rPr lang="en-GB" sz="3100" dirty="0"/>
              <a:t>Co-development of database software </a:t>
            </a:r>
            <a:r>
              <a:rPr lang="en-GB" sz="3100" dirty="0" smtClean="0"/>
              <a:t>frameworks. </a:t>
            </a:r>
          </a:p>
          <a:p>
            <a:pPr marL="996950" indent="-457200">
              <a:buFont typeface="Wingdings" panose="05000000000000000000" pitchFamily="2" charset="2"/>
              <a:buChar char="Ø"/>
            </a:pPr>
            <a:r>
              <a:rPr lang="en-GB" sz="3100" dirty="0"/>
              <a:t>Consulting contracts to support technological survey </a:t>
            </a:r>
          </a:p>
          <a:p>
            <a:pPr marL="996950" indent="-457200">
              <a:buFont typeface="Wingdings" panose="05000000000000000000" pitchFamily="2" charset="2"/>
              <a:buChar char="Ø"/>
            </a:pPr>
            <a:r>
              <a:rPr lang="en-US" sz="3100" dirty="0" smtClean="0"/>
              <a:t>Co-funded </a:t>
            </a:r>
            <a:r>
              <a:rPr lang="en-US" sz="3100" dirty="0"/>
              <a:t>PhD scholarships with major private companies (e.g. CUDA for GPU programming) around astronomical data analysis use cases</a:t>
            </a:r>
            <a:r>
              <a:rPr lang="en-US" sz="3100" dirty="0" smtClean="0"/>
              <a:t>.</a:t>
            </a:r>
          </a:p>
          <a:p>
            <a:pPr marL="996950" indent="-457200">
              <a:buFont typeface="Wingdings" panose="05000000000000000000" pitchFamily="2" charset="2"/>
              <a:buChar char="Ø"/>
            </a:pPr>
            <a:r>
              <a:rPr lang="en-GB" sz="3100" dirty="0"/>
              <a:t>Sub-contracting to SMEs some computing benchmark </a:t>
            </a:r>
            <a:r>
              <a:rPr lang="en-GB" sz="3100" dirty="0" smtClean="0"/>
              <a:t>prototypes.</a:t>
            </a:r>
          </a:p>
          <a:p>
            <a:pPr marL="996950" indent="-4572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Comments/Suggestions are most welcome… </a:t>
            </a:r>
            <a:endParaRPr lang="en-US" dirty="0"/>
          </a:p>
          <a:p>
            <a:pPr marL="539750" indent="0">
              <a:buNone/>
            </a:pPr>
            <a:endParaRPr lang="en-GB" sz="3100" dirty="0" smtClean="0"/>
          </a:p>
          <a:p>
            <a:pPr marL="996950" indent="-457200">
              <a:buFont typeface="Wingdings" panose="05000000000000000000" pitchFamily="2" charset="2"/>
              <a:buChar char="Ø"/>
            </a:pPr>
            <a:endParaRPr lang="en-GB" sz="31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492895"/>
            <a:ext cx="1271152" cy="8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15148"/>
            <a:ext cx="8229600" cy="86409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Provisional Timescale</a:t>
            </a:r>
            <a:endParaRPr lang="en-GB" sz="28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107803"/>
              </p:ext>
            </p:extLst>
          </p:nvPr>
        </p:nvGraphicFramePr>
        <p:xfrm>
          <a:off x="904575" y="1556792"/>
          <a:ext cx="7344816" cy="282547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790872">
                  <a:extLst>
                    <a:ext uri="{9D8B030D-6E8A-4147-A177-3AD203B41FA5}">
                      <a16:colId xmlns:a16="http://schemas.microsoft.com/office/drawing/2014/main" val="168534008"/>
                    </a:ext>
                  </a:extLst>
                </a:gridCol>
                <a:gridCol w="3553944">
                  <a:extLst>
                    <a:ext uri="{9D8B030D-6E8A-4147-A177-3AD203B41FA5}">
                      <a16:colId xmlns:a16="http://schemas.microsoft.com/office/drawing/2014/main" val="51725899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Call for expressions opens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1</a:t>
                      </a:r>
                      <a:r>
                        <a:rPr lang="en-US" sz="1800" b="1" baseline="30000" dirty="0">
                          <a:effectLst/>
                        </a:rPr>
                        <a:t>st</a:t>
                      </a:r>
                      <a:r>
                        <a:rPr lang="en-US" sz="1800" b="1" dirty="0">
                          <a:effectLst/>
                        </a:rPr>
                        <a:t> December 2016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0751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Closing date for expressions of interest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>
                          <a:effectLst/>
                        </a:rPr>
                        <a:t>31</a:t>
                      </a:r>
                      <a:r>
                        <a:rPr lang="en-US" sz="1800" b="1" baseline="30000">
                          <a:effectLst/>
                        </a:rPr>
                        <a:t>st</a:t>
                      </a:r>
                      <a:r>
                        <a:rPr lang="en-US" sz="1800" b="1">
                          <a:effectLst/>
                        </a:rPr>
                        <a:t> January 2017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82476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Notification of decision for expressions of interest 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</a:rPr>
                        <a:t>28</a:t>
                      </a:r>
                      <a:r>
                        <a:rPr lang="en-US" sz="1800" b="1" baseline="30000" dirty="0">
                          <a:effectLst/>
                        </a:rPr>
                        <a:t>th</a:t>
                      </a:r>
                      <a:r>
                        <a:rPr lang="en-US" sz="1800" b="1" dirty="0">
                          <a:effectLst/>
                        </a:rPr>
                        <a:t> February 2017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968469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>
                          <a:effectLst/>
                        </a:rPr>
                        <a:t>Full proposal submission deadline 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30</a:t>
                      </a:r>
                      <a:r>
                        <a:rPr lang="en-US" sz="1800" b="1" baseline="30000" dirty="0" smtClean="0">
                          <a:effectLst/>
                        </a:rPr>
                        <a:t>th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April 2017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316201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>
                          <a:effectLst/>
                        </a:rPr>
                        <a:t>Notification of decision on full proposal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1</a:t>
                      </a:r>
                      <a:r>
                        <a:rPr lang="en-US" sz="1800" b="1" baseline="30000" dirty="0" smtClean="0">
                          <a:effectLst/>
                        </a:rPr>
                        <a:t>st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en-US" sz="1800" b="1" baseline="0" dirty="0" smtClean="0">
                          <a:effectLst/>
                        </a:rPr>
                        <a:t>June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>
                          <a:effectLst/>
                        </a:rPr>
                        <a:t>2017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6329141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8</a:t>
            </a:fld>
            <a:endParaRPr lang="en-US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2183" y="4505210"/>
            <a:ext cx="8229600" cy="1851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C3212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Funding Allocations = €300000</a:t>
            </a:r>
          </a:p>
          <a:p>
            <a:r>
              <a:rPr lang="en-GB" sz="2800" dirty="0" smtClean="0"/>
              <a:t>Number of projects = 1 or 2 with consolidated budget within the funding limit</a:t>
            </a:r>
            <a:endParaRPr lang="en-GB" sz="28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59" y="687611"/>
            <a:ext cx="8229600" cy="8640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18 months technical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7156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Input for Midterm review presentation to EC on 14</a:t>
            </a:r>
            <a:r>
              <a:rPr lang="en-US" baseline="30000" dirty="0" smtClean="0"/>
              <a:t>th</a:t>
            </a:r>
            <a:r>
              <a:rPr lang="en-US" dirty="0" smtClean="0"/>
              <a:t> March </a:t>
            </a:r>
            <a:r>
              <a:rPr lang="en-US" dirty="0" smtClean="0"/>
              <a:t>2017. </a:t>
            </a:r>
            <a:r>
              <a:rPr lang="en-US" dirty="0" smtClean="0"/>
              <a:t>&lt;= 18 months report =Technical </a:t>
            </a:r>
            <a:r>
              <a:rPr lang="en-US" dirty="0"/>
              <a:t>Part A (</a:t>
            </a:r>
            <a:r>
              <a:rPr lang="en-US" dirty="0" smtClean="0"/>
              <a:t>Overall </a:t>
            </a:r>
            <a:r>
              <a:rPr lang="en-US" dirty="0"/>
              <a:t>ASTERICS project </a:t>
            </a:r>
            <a:r>
              <a:rPr lang="en-US" dirty="0" smtClean="0"/>
              <a:t>Summary) + Technical </a:t>
            </a:r>
            <a:r>
              <a:rPr lang="en-US" dirty="0"/>
              <a:t>Part B (</a:t>
            </a:r>
            <a:r>
              <a:rPr lang="en-US" dirty="0" smtClean="0"/>
              <a:t>18 </a:t>
            </a:r>
            <a:r>
              <a:rPr lang="en-US" dirty="0"/>
              <a:t>months overview of each </a:t>
            </a:r>
            <a:r>
              <a:rPr lang="en-US" dirty="0" smtClean="0"/>
              <a:t>WP)  </a:t>
            </a:r>
          </a:p>
          <a:p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October 2016 = 18 months of Project</a:t>
            </a:r>
          </a:p>
          <a:p>
            <a:r>
              <a:rPr lang="en-US" dirty="0" smtClean="0"/>
              <a:t>31 Dec </a:t>
            </a:r>
            <a:r>
              <a:rPr lang="en-US" dirty="0"/>
              <a:t>2016 = 60 days to submit report </a:t>
            </a:r>
            <a:endParaRPr lang="en-US" dirty="0" smtClean="0"/>
          </a:p>
          <a:p>
            <a:r>
              <a:rPr lang="en-US" dirty="0" smtClean="0"/>
              <a:t>11 Nov 2016 = </a:t>
            </a:r>
            <a:r>
              <a:rPr lang="en-US" dirty="0"/>
              <a:t>Inputs deadline to WP1-AMST</a:t>
            </a:r>
            <a:endParaRPr lang="en-US" dirty="0" smtClean="0"/>
          </a:p>
          <a:p>
            <a:r>
              <a:rPr lang="en-US" dirty="0" smtClean="0"/>
              <a:t>25 Nov 2016 = </a:t>
            </a:r>
            <a:r>
              <a:rPr lang="en-US" dirty="0"/>
              <a:t>First Draft to AGA </a:t>
            </a:r>
            <a:endParaRPr lang="en-US" dirty="0" smtClean="0"/>
          </a:p>
          <a:p>
            <a:r>
              <a:rPr lang="en-US" dirty="0" smtClean="0"/>
              <a:t>29 Nov 2016 = AGA Meeting </a:t>
            </a:r>
          </a:p>
          <a:p>
            <a:r>
              <a:rPr lang="en-US" dirty="0" smtClean="0"/>
              <a:t>5 December 2016 = AGA to provide comments</a:t>
            </a:r>
          </a:p>
          <a:p>
            <a:r>
              <a:rPr lang="en-US" dirty="0" smtClean="0"/>
              <a:t>21 December = Submission to EC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9/19/2016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US" dirty="0"/>
              <a:t>OBELICS f2f meeting/ </a:t>
            </a:r>
            <a:r>
              <a:rPr lang="fr-FR" dirty="0"/>
              <a:t>UCM Madrid Sept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200" b="8027"/>
          <a:stretch/>
        </p:blipFill>
        <p:spPr>
          <a:xfrm>
            <a:off x="7237238" y="3840176"/>
            <a:ext cx="184720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33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Asterics_eu_def</Template>
  <TotalTime>5258</TotalTime>
  <Words>1629</Words>
  <Application>Microsoft Office PowerPoint</Application>
  <PresentationFormat>Affichage à l'écran (4:3)</PresentationFormat>
  <Paragraphs>349</Paragraphs>
  <Slides>21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Symbol</vt:lpstr>
      <vt:lpstr>Times New Roman</vt:lpstr>
      <vt:lpstr>Wingdings</vt:lpstr>
      <vt:lpstr>Thème Office</vt:lpstr>
      <vt:lpstr>TASK 3.1 : MAUD</vt:lpstr>
      <vt:lpstr>MAUD TO DO LIST</vt:lpstr>
      <vt:lpstr>1st ASTERICS-OBELICS Workshop Rome, 12-14 December 2016</vt:lpstr>
      <vt:lpstr>Things done: Venue, dates </vt:lpstr>
      <vt:lpstr>Things done : Scientific Committee Members + Invitees</vt:lpstr>
      <vt:lpstr>Things to do</vt:lpstr>
      <vt:lpstr>Call for expressions of interest : Industrial Participation</vt:lpstr>
      <vt:lpstr>Provisional Timescale</vt:lpstr>
      <vt:lpstr>18 months technical report</vt:lpstr>
      <vt:lpstr>Technical Part B </vt:lpstr>
      <vt:lpstr> Technical Part B </vt:lpstr>
      <vt:lpstr>Financial Report </vt:lpstr>
      <vt:lpstr>Deliverables</vt:lpstr>
      <vt:lpstr>Communication </vt:lpstr>
      <vt:lpstr>D 3.7: Second Training Thematic Event, M24 (May 2017)  1st ASTERICS-OBELICS International School</vt:lpstr>
      <vt:lpstr>Annecy in June</vt:lpstr>
      <vt:lpstr>Scientific committee for the school </vt:lpstr>
      <vt:lpstr>Organisation</vt:lpstr>
      <vt:lpstr>Organisation </vt:lpstr>
      <vt:lpstr>Présentation PowerPoint</vt:lpstr>
      <vt:lpstr>Things to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OBELICS</dc:title>
  <dc:creator>Jayesh WAGH</dc:creator>
  <cp:lastModifiedBy>Jayesh WAGH</cp:lastModifiedBy>
  <cp:revision>101</cp:revision>
  <dcterms:created xsi:type="dcterms:W3CDTF">2016-09-02T08:03:48Z</dcterms:created>
  <dcterms:modified xsi:type="dcterms:W3CDTF">2016-09-19T09:38:54Z</dcterms:modified>
</cp:coreProperties>
</file>