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2" r:id="rId3"/>
    <p:sldId id="294" r:id="rId4"/>
    <p:sldId id="298" r:id="rId5"/>
    <p:sldId id="295" r:id="rId6"/>
    <p:sldId id="271" r:id="rId7"/>
    <p:sldId id="296" r:id="rId8"/>
    <p:sldId id="299" r:id="rId9"/>
    <p:sldId id="300" r:id="rId10"/>
    <p:sldId id="301" r:id="rId11"/>
  </p:sldIdLst>
  <p:sldSz cx="9144000" cy="6858000" type="screen4x3"/>
  <p:notesSz cx="7102475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342" autoAdjust="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0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-1914" y="-1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DBF9FA8-9EFE-4423-951D-1369A214F835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F4463BF-3D12-4F59-998E-0EE1E99E1E5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4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E04042E4-E622-4B37-B080-CCB9AC15AE50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D45A6A7-8D9F-4B0A-A8F4-455FA51C506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A6A7-8D9F-4B0A-A8F4-455FA51C50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A6A7-8D9F-4B0A-A8F4-455FA51C50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FD980-51A2-4AB6-A8D3-EB7AC126E5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944064"/>
            <a:ext cx="8229600" cy="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77" y="44451"/>
            <a:ext cx="816024" cy="8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09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352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43867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6350"/>
            <a:ext cx="8229600" cy="591639"/>
          </a:xfrm>
        </p:spPr>
        <p:txBody>
          <a:bodyPr/>
          <a:lstStyle/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stile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gli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smtClean="0"/>
              <a:t>Secondo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440574"/>
            <a:ext cx="2133600" cy="365125"/>
          </a:xfrm>
        </p:spPr>
        <p:txBody>
          <a:bodyPr/>
          <a:lstStyle/>
          <a:p>
            <a:r>
              <a:rPr lang="en-US" smtClean="0"/>
              <a:t>14/09/2016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45260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452606"/>
            <a:ext cx="2133600" cy="365125"/>
          </a:xfrm>
        </p:spPr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" y="935792"/>
            <a:ext cx="8229600" cy="20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77" y="44451"/>
            <a:ext cx="816024" cy="8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3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38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05838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76980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90907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61040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27000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60879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stile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gli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smtClean="0"/>
              <a:t>Secondo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14/09/2016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2116-CFBC-114E-87D6-955185AACA5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31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INFN-CNAF in T3.2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56760"/>
            <a:ext cx="6400800" cy="1752600"/>
          </a:xfrm>
        </p:spPr>
        <p:txBody>
          <a:bodyPr/>
          <a:lstStyle/>
          <a:p>
            <a:r>
              <a:rPr lang="en-US" sz="2000" dirty="0" smtClean="0"/>
              <a:t>Daniele Cesini (INFN-CNAF)</a:t>
            </a:r>
          </a:p>
          <a:p>
            <a:r>
              <a:rPr lang="en-US" sz="2000" dirty="0" smtClean="0"/>
              <a:t>OBELICS f2f</a:t>
            </a:r>
            <a:r>
              <a:rPr lang="en-US" sz="2000" dirty="0"/>
              <a:t> </a:t>
            </a:r>
            <a:r>
              <a:rPr lang="en-US" sz="2000" dirty="0" smtClean="0"/>
              <a:t>14 Sept. 2016 - Madrid</a:t>
            </a:r>
          </a:p>
        </p:txBody>
      </p:sp>
    </p:spTree>
    <p:extLst>
      <p:ext uri="{BB962C8B-B14F-4D97-AF65-F5344CB8AC3E}">
        <p14:creationId xmlns:p14="http://schemas.microsoft.com/office/powerpoint/2010/main" val="3528133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-7585"/>
            <a:ext cx="5686425" cy="27402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9281"/>
            <a:ext cx="7328452" cy="3903535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58255"/>
            <a:ext cx="4017818" cy="2261026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996B-47BD-4780-8646-22ACEDF6CD0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25" y="2732695"/>
            <a:ext cx="1684874" cy="2995330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OBELICS f2f - Madrid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0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INFN sites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14/09/2016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16753"/>
            <a:ext cx="91059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9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CNAF: a bit of history…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14/09/2016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5" y="879909"/>
            <a:ext cx="8923667" cy="50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94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CNAF datacenter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14/09/2016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64015" y="6452606"/>
            <a:ext cx="2133600" cy="365125"/>
          </a:xfrm>
        </p:spPr>
        <p:txBody>
          <a:bodyPr/>
          <a:lstStyle/>
          <a:p>
            <a:fld id="{5DF42116-CFBC-114E-87D6-955185AACA51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7" name="Picture 2" descr="http://www.uibk.ac.at/austrian-wlcg-tier-2/images/ti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47" y="1849621"/>
            <a:ext cx="3561210" cy="3511353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7358" y="1468257"/>
            <a:ext cx="365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solidFill>
                  <a:schemeClr val="accent1"/>
                </a:solidFill>
              </a:rPr>
              <a:t>Worldwide LHC computing Grid</a:t>
            </a:r>
          </a:p>
        </p:txBody>
      </p:sp>
      <p:sp>
        <p:nvSpPr>
          <p:cNvPr id="9" name="Ovale 8"/>
          <p:cNvSpPr/>
          <p:nvPr/>
        </p:nvSpPr>
        <p:spPr>
          <a:xfrm>
            <a:off x="2434140" y="3329890"/>
            <a:ext cx="690060" cy="65475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t="8259"/>
          <a:stretch/>
        </p:blipFill>
        <p:spPr>
          <a:xfrm>
            <a:off x="3886954" y="1052736"/>
            <a:ext cx="2304256" cy="102961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402" y="2394245"/>
            <a:ext cx="2282063" cy="111714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341" y="3840392"/>
            <a:ext cx="2304479" cy="1119913"/>
          </a:xfrm>
          <a:prstGeom prst="rect">
            <a:avLst/>
          </a:prstGeom>
        </p:spPr>
      </p:pic>
      <p:sp>
        <p:nvSpPr>
          <p:cNvPr id="15" name="Segnaposto contenuto 2"/>
          <p:cNvSpPr txBox="1">
            <a:spLocks/>
          </p:cNvSpPr>
          <p:nvPr/>
        </p:nvSpPr>
        <p:spPr>
          <a:xfrm>
            <a:off x="6696082" y="2285261"/>
            <a:ext cx="2401533" cy="124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25PB disk storage</a:t>
            </a:r>
          </a:p>
          <a:p>
            <a:r>
              <a:rPr lang="en-GB" dirty="0" smtClean="0"/>
              <a:t>35PB tape storage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6696082" y="4070617"/>
            <a:ext cx="2196124" cy="73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1.2MW Electrical Power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6490674" y="1163944"/>
            <a:ext cx="2401533" cy="515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21000 CPU cores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134451" y="5269433"/>
            <a:ext cx="297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Plus a small HPC farm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infiniband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interconnected with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(GPUs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PHIs)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 30TFlops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6" descr="http://www.techpowerup.com/img/13-11-18/NVIDIA_Tesla_K40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998" y="5287008"/>
            <a:ext cx="1571592" cy="1306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997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CNAF Today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" y="1036320"/>
            <a:ext cx="8503920" cy="54042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Scientific </a:t>
            </a:r>
            <a:r>
              <a:rPr lang="en-US" b="1" dirty="0"/>
              <a:t>computing </a:t>
            </a:r>
            <a:r>
              <a:rPr lang="en-US" dirty="0"/>
              <a:t>supporting experimental and theoretical INFN groups and related international collaborations 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Innovation </a:t>
            </a:r>
            <a:r>
              <a:rPr lang="en-US" b="1" dirty="0"/>
              <a:t>and development </a:t>
            </a:r>
            <a:r>
              <a:rPr lang="en-US" b="1" dirty="0" smtClean="0"/>
              <a:t>activities </a:t>
            </a:r>
            <a:r>
              <a:rPr lang="en-US" dirty="0" smtClean="0"/>
              <a:t>mainly </a:t>
            </a:r>
            <a:r>
              <a:rPr lang="en-US" dirty="0"/>
              <a:t>focused on: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distributed </a:t>
            </a:r>
            <a:r>
              <a:rPr lang="en-US" sz="2900" dirty="0"/>
              <a:t>systems (Grid and Cloud)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new </a:t>
            </a:r>
            <a:r>
              <a:rPr lang="en-US" sz="2900" dirty="0"/>
              <a:t>hardware technologies (such as processors, storage systems, system architecture)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software </a:t>
            </a:r>
            <a:r>
              <a:rPr lang="en-US" sz="2900" dirty="0"/>
              <a:t>development, according to the needs of the experiments (e.g. off-line components and on-line data acquisition systems</a:t>
            </a:r>
            <a:r>
              <a:rPr lang="en-US" sz="2900" dirty="0" smtClean="0"/>
              <a:t>)</a:t>
            </a:r>
            <a:endParaRPr lang="en-US" sz="29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b="1" dirty="0" smtClean="0"/>
              <a:t>Attraction </a:t>
            </a:r>
            <a:r>
              <a:rPr lang="en-US" b="1" dirty="0"/>
              <a:t>of external </a:t>
            </a:r>
            <a:r>
              <a:rPr lang="en-US" b="1" dirty="0" smtClean="0"/>
              <a:t>funds </a:t>
            </a:r>
            <a:r>
              <a:rPr lang="en-US" dirty="0" smtClean="0"/>
              <a:t>to </a:t>
            </a:r>
            <a:r>
              <a:rPr lang="en-US" dirty="0"/>
              <a:t>support innovation and development 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Transfer </a:t>
            </a:r>
            <a:r>
              <a:rPr lang="en-US" b="1" dirty="0"/>
              <a:t>of scientific and technological knowledge </a:t>
            </a:r>
            <a:r>
              <a:rPr lang="en-US" dirty="0"/>
              <a:t>towards industry, public administration and society at large. </a:t>
            </a:r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0205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Experiments @CNAF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31753"/>
            <a:ext cx="8229600" cy="32605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CNAF is officially supporting 34 experiments</a:t>
            </a:r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4 LHC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30 non-LHC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922" y="1959051"/>
            <a:ext cx="4514850" cy="1304925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3681668" y="3329963"/>
            <a:ext cx="5141619" cy="2048148"/>
            <a:chOff x="3172077" y="2884133"/>
            <a:chExt cx="4925176" cy="2657657"/>
          </a:xfrm>
        </p:grpSpPr>
        <p:grpSp>
          <p:nvGrpSpPr>
            <p:cNvPr id="10" name="Gruppo 9"/>
            <p:cNvGrpSpPr/>
            <p:nvPr/>
          </p:nvGrpSpPr>
          <p:grpSpPr>
            <a:xfrm>
              <a:off x="3172077" y="2884133"/>
              <a:ext cx="2847723" cy="1962860"/>
              <a:chOff x="4070435" y="2762208"/>
              <a:chExt cx="4393780" cy="3332956"/>
            </a:xfrm>
          </p:grpSpPr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3375" y="2838450"/>
                <a:ext cx="857250" cy="1181100"/>
              </a:xfrm>
              <a:prstGeom prst="rect">
                <a:avLst/>
              </a:prstGeom>
            </p:spPr>
          </p:pic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3099" y="2876855"/>
                <a:ext cx="1143000" cy="1047750"/>
              </a:xfrm>
              <a:prstGeom prst="rect">
                <a:avLst/>
              </a:prstGeom>
            </p:spPr>
          </p:pic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6158" y="2826468"/>
                <a:ext cx="685800" cy="1143000"/>
              </a:xfrm>
              <a:prstGeom prst="rect">
                <a:avLst/>
              </a:prstGeom>
            </p:spPr>
          </p:pic>
          <p:pic>
            <p:nvPicPr>
              <p:cNvPr id="27" name="Immagine 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1274" y="2762208"/>
                <a:ext cx="752475" cy="1171575"/>
              </a:xfrm>
              <a:prstGeom prst="rect">
                <a:avLst/>
              </a:prstGeom>
            </p:spPr>
          </p:pic>
          <p:pic>
            <p:nvPicPr>
              <p:cNvPr id="28" name="Immagine 2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84118" y="2912269"/>
                <a:ext cx="1152525" cy="990600"/>
              </a:xfrm>
              <a:prstGeom prst="rect">
                <a:avLst/>
              </a:prstGeom>
            </p:spPr>
          </p:pic>
          <p:pic>
            <p:nvPicPr>
              <p:cNvPr id="29" name="Immagine 2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70435" y="3947737"/>
                <a:ext cx="1104900" cy="1114425"/>
              </a:xfrm>
              <a:prstGeom prst="rect">
                <a:avLst/>
              </a:prstGeom>
            </p:spPr>
          </p:pic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2366" y="3921229"/>
                <a:ext cx="1171575" cy="1114425"/>
              </a:xfrm>
              <a:prstGeom prst="rect">
                <a:avLst/>
              </a:prstGeom>
            </p:spPr>
          </p:pic>
          <p:pic>
            <p:nvPicPr>
              <p:cNvPr id="31" name="Immagine 3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0022" y="3893386"/>
                <a:ext cx="1085850" cy="762000"/>
              </a:xfrm>
              <a:prstGeom prst="rect">
                <a:avLst/>
              </a:prstGeom>
            </p:spPr>
          </p:pic>
          <p:pic>
            <p:nvPicPr>
              <p:cNvPr id="32" name="Immagine 3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24961" y="3995737"/>
                <a:ext cx="1047750" cy="828675"/>
              </a:xfrm>
              <a:prstGeom prst="rect">
                <a:avLst/>
              </a:prstGeom>
            </p:spPr>
          </p:pic>
          <p:pic>
            <p:nvPicPr>
              <p:cNvPr id="33" name="Immagine 3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18321" y="5095039"/>
                <a:ext cx="942975" cy="1000125"/>
              </a:xfrm>
              <a:prstGeom prst="rect">
                <a:avLst/>
              </a:prstGeom>
            </p:spPr>
          </p:pic>
          <p:pic>
            <p:nvPicPr>
              <p:cNvPr id="34" name="Immagine 3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85108" y="5052093"/>
                <a:ext cx="1123950" cy="952500"/>
              </a:xfrm>
              <a:prstGeom prst="rect">
                <a:avLst/>
              </a:prstGeom>
            </p:spPr>
          </p:pic>
          <p:pic>
            <p:nvPicPr>
              <p:cNvPr id="35" name="Immagine 3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32870" y="5004468"/>
                <a:ext cx="1038225" cy="1047750"/>
              </a:xfrm>
              <a:prstGeom prst="rect">
                <a:avLst/>
              </a:prstGeom>
            </p:spPr>
          </p:pic>
          <p:pic>
            <p:nvPicPr>
              <p:cNvPr id="36" name="Immagine 3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35515" y="5035654"/>
                <a:ext cx="1028700" cy="1047750"/>
              </a:xfrm>
              <a:prstGeom prst="rect">
                <a:avLst/>
              </a:prstGeom>
            </p:spPr>
          </p:pic>
        </p:grpSp>
        <p:grpSp>
          <p:nvGrpSpPr>
            <p:cNvPr id="11" name="Gruppo 10"/>
            <p:cNvGrpSpPr/>
            <p:nvPr/>
          </p:nvGrpSpPr>
          <p:grpSpPr>
            <a:xfrm>
              <a:off x="6112007" y="2909930"/>
              <a:ext cx="1985246" cy="2047081"/>
              <a:chOff x="0" y="2769436"/>
              <a:chExt cx="3159545" cy="3464676"/>
            </a:xfrm>
          </p:grpSpPr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50" y="2823327"/>
                <a:ext cx="800100" cy="1057275"/>
              </a:xfrm>
              <a:prstGeom prst="rect">
                <a:avLst/>
              </a:prstGeom>
            </p:spPr>
          </p:pic>
          <p:pic>
            <p:nvPicPr>
              <p:cNvPr id="15" name="Immagine 1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4546" y="2769436"/>
                <a:ext cx="1152525" cy="1123950"/>
              </a:xfrm>
              <a:prstGeom prst="rect">
                <a:avLst/>
              </a:prstGeom>
            </p:spPr>
          </p:pic>
          <p:pic>
            <p:nvPicPr>
              <p:cNvPr id="16" name="Immagine 15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0012" y="2890002"/>
                <a:ext cx="1000125" cy="723900"/>
              </a:xfrm>
              <a:prstGeom prst="rect">
                <a:avLst/>
              </a:prstGeom>
            </p:spPr>
          </p:pic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272" y="3980114"/>
                <a:ext cx="1038225" cy="1047750"/>
              </a:xfrm>
              <a:prstGeom prst="rect">
                <a:avLst/>
              </a:prstGeom>
            </p:spPr>
          </p:pic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9523" y="3880602"/>
                <a:ext cx="1000125" cy="733425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62426" y="3880602"/>
                <a:ext cx="828675" cy="1047750"/>
              </a:xfrm>
              <a:prstGeom prst="rect">
                <a:avLst/>
              </a:prstGeom>
            </p:spPr>
          </p:pic>
          <p:pic>
            <p:nvPicPr>
              <p:cNvPr id="20" name="Immagine 19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0" y="5110162"/>
                <a:ext cx="1076325" cy="1123950"/>
              </a:xfrm>
              <a:prstGeom prst="rect">
                <a:avLst/>
              </a:prstGeom>
            </p:spPr>
          </p:pic>
          <p:pic>
            <p:nvPicPr>
              <p:cNvPr id="21" name="Immagine 20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27209" y="4725068"/>
                <a:ext cx="1066800" cy="828675"/>
              </a:xfrm>
              <a:prstGeom prst="rect">
                <a:avLst/>
              </a:prstGeom>
            </p:spPr>
          </p:pic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07045" y="4950577"/>
                <a:ext cx="952500" cy="1000125"/>
              </a:xfrm>
              <a:prstGeom prst="rect">
                <a:avLst/>
              </a:prstGeom>
            </p:spPr>
          </p:pic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99523" y="5752306"/>
                <a:ext cx="1095375" cy="361950"/>
              </a:xfrm>
              <a:prstGeom prst="rect">
                <a:avLst/>
              </a:prstGeom>
            </p:spPr>
          </p:pic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267926" y="4930860"/>
              <a:ext cx="1114425" cy="295275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474558" y="4940214"/>
              <a:ext cx="590737" cy="601576"/>
            </a:xfrm>
            <a:prstGeom prst="rect">
              <a:avLst/>
            </a:prstGeom>
          </p:spPr>
        </p:pic>
      </p:grpSp>
      <p:sp>
        <p:nvSpPr>
          <p:cNvPr id="37" name="Segnaposto contenuto 2"/>
          <p:cNvSpPr txBox="1">
            <a:spLocks/>
          </p:cNvSpPr>
          <p:nvPr/>
        </p:nvSpPr>
        <p:spPr>
          <a:xfrm>
            <a:off x="522311" y="5446859"/>
            <a:ext cx="8489342" cy="1145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Ten Virtual Organizations in </a:t>
            </a:r>
            <a:r>
              <a:rPr lang="en-US" sz="2800" dirty="0" smtClean="0">
                <a:solidFill>
                  <a:schemeClr val="tx2"/>
                </a:solidFill>
              </a:rPr>
              <a:t>opportunistic</a:t>
            </a:r>
            <a:r>
              <a:rPr lang="en-US" sz="2800" dirty="0" smtClean="0"/>
              <a:t> usage via Grid services </a:t>
            </a:r>
            <a:endParaRPr lang="en-US" sz="2800" dirty="0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68026" y="4810547"/>
            <a:ext cx="482160" cy="655291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71129" y="4953851"/>
            <a:ext cx="1155908" cy="3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2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CNAF and </a:t>
            </a:r>
            <a:r>
              <a:rPr lang="en-US" dirty="0" smtClean="0"/>
              <a:t>ASTERICS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2519140"/>
            <a:ext cx="8468509" cy="34827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are hiring 1 person (</a:t>
            </a:r>
            <a:r>
              <a:rPr lang="en-US" dirty="0"/>
              <a:t>f</a:t>
            </a:r>
            <a:r>
              <a:rPr lang="en-US" dirty="0" smtClean="0"/>
              <a:t>inally!):</a:t>
            </a:r>
          </a:p>
          <a:p>
            <a:pPr lvl="1"/>
            <a:r>
              <a:rPr lang="en-US" dirty="0" smtClean="0"/>
              <a:t>Unix sysadmin with experience on:</a:t>
            </a:r>
          </a:p>
          <a:p>
            <a:pPr lvl="2"/>
            <a:r>
              <a:rPr lang="en-US" dirty="0" smtClean="0"/>
              <a:t>Configuration and management of high performance big storage systems </a:t>
            </a:r>
          </a:p>
          <a:p>
            <a:pPr lvl="2"/>
            <a:r>
              <a:rPr lang="en-US" dirty="0" smtClean="0"/>
              <a:t>Development of procedures to manage and monitor storage systems</a:t>
            </a:r>
          </a:p>
          <a:p>
            <a:pPr lvl="2"/>
            <a:r>
              <a:rPr lang="en-US" dirty="0" smtClean="0"/>
              <a:t>Computing models development in distributed environments</a:t>
            </a:r>
          </a:p>
          <a:p>
            <a:pPr lvl="2"/>
            <a:r>
              <a:rPr lang="en-US" dirty="0" smtClean="0"/>
              <a:t>Application porting to low power and hybrid </a:t>
            </a:r>
            <a:r>
              <a:rPr lang="en-US" dirty="0" err="1" smtClean="0"/>
              <a:t>hw</a:t>
            </a:r>
            <a:r>
              <a:rPr lang="en-US" dirty="0" smtClean="0"/>
              <a:t> architectures</a:t>
            </a:r>
          </a:p>
          <a:p>
            <a:pPr lvl="1"/>
            <a:r>
              <a:rPr lang="en-US" dirty="0" smtClean="0"/>
              <a:t>By the end of November </a:t>
            </a:r>
            <a:r>
              <a:rPr lang="en-US" dirty="0" smtClean="0"/>
              <a:t>2016</a:t>
            </a:r>
          </a:p>
          <a:p>
            <a:pPr lvl="2"/>
            <a:r>
              <a:rPr lang="en-US" dirty="0" smtClean="0"/>
              <a:t>Use myself as a </a:t>
            </a:r>
            <a:r>
              <a:rPr lang="en-US" smtClean="0"/>
              <a:t>contact until then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" y="1356360"/>
            <a:ext cx="8355162" cy="1080135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7863840" y="1706880"/>
            <a:ext cx="1061869" cy="72961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51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T3.2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OBELICS f2f - Madrid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2116-CFBC-114E-87D6-955185AACA51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0" y="1671492"/>
            <a:ext cx="8708365" cy="16415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7200" y="4016821"/>
            <a:ext cx="778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…but open to work on any other topics that can be useful to the project</a:t>
            </a:r>
            <a:endParaRPr lang="en-US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7200" y="955051"/>
            <a:ext cx="3075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the project proposal…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422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INFN COSA project on low power architectures</a:t>
            </a:r>
            <a:endParaRPr lang="en-US" sz="40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20206" y="1159231"/>
            <a:ext cx="6956457" cy="5003029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COSA: </a:t>
            </a:r>
            <a:r>
              <a:rPr lang="it-IT" sz="2400" dirty="0" smtClean="0"/>
              <a:t>Computing On SOC </a:t>
            </a:r>
            <a:r>
              <a:rPr lang="en-US" sz="2400" dirty="0" smtClean="0"/>
              <a:t>Architecture</a:t>
            </a:r>
            <a:endParaRPr lang="en-US" sz="4000" dirty="0" smtClean="0"/>
          </a:p>
          <a:p>
            <a:r>
              <a:rPr lang="en-US" sz="2800" dirty="0" smtClean="0"/>
              <a:t>Duration</a:t>
            </a:r>
            <a:r>
              <a:rPr lang="it-IT" sz="2800" dirty="0" smtClean="0"/>
              <a:t>: 3 </a:t>
            </a:r>
            <a:r>
              <a:rPr lang="en-US" sz="2800" dirty="0" smtClean="0"/>
              <a:t>years</a:t>
            </a:r>
            <a:r>
              <a:rPr lang="it-IT" sz="2800" dirty="0" smtClean="0"/>
              <a:t> from </a:t>
            </a:r>
            <a:r>
              <a:rPr lang="en-US" sz="2800" dirty="0" smtClean="0"/>
              <a:t>January</a:t>
            </a:r>
            <a:r>
              <a:rPr lang="it-IT" sz="2800" dirty="0" smtClean="0"/>
              <a:t> 2015</a:t>
            </a:r>
          </a:p>
          <a:p>
            <a:r>
              <a:rPr lang="en-US" sz="2800" dirty="0" smtClean="0"/>
              <a:t>Departments</a:t>
            </a:r>
            <a:r>
              <a:rPr lang="it-IT" sz="2800" dirty="0" smtClean="0"/>
              <a:t>: 7 INFN</a:t>
            </a:r>
          </a:p>
          <a:p>
            <a:pPr lvl="1"/>
            <a:r>
              <a:rPr lang="it-IT" sz="2400" dirty="0" smtClean="0"/>
              <a:t>CNAF, PI, PD, ROMA1, FE, PR, LNL</a:t>
            </a:r>
            <a:endParaRPr lang="it-IT" sz="2400" dirty="0"/>
          </a:p>
          <a:p>
            <a:r>
              <a:rPr lang="en-US" sz="2800" dirty="0"/>
              <a:t>Acquire know-how</a:t>
            </a:r>
          </a:p>
          <a:p>
            <a:pPr lvl="1"/>
            <a:r>
              <a:rPr lang="en-US" sz="2400" dirty="0"/>
              <a:t>Porting </a:t>
            </a:r>
            <a:r>
              <a:rPr lang="en-US" sz="2400" dirty="0" smtClean="0"/>
              <a:t>applications to and </a:t>
            </a:r>
            <a:r>
              <a:rPr lang="en-US" sz="2400" dirty="0"/>
              <a:t>benchmarking of </a:t>
            </a:r>
            <a:r>
              <a:rPr lang="en-US" sz="2400" dirty="0">
                <a:solidFill>
                  <a:schemeClr val="tx2"/>
                </a:solidFill>
              </a:rPr>
              <a:t>low power/low cost System on Chip</a:t>
            </a:r>
          </a:p>
          <a:p>
            <a:pPr lvl="1"/>
            <a:r>
              <a:rPr lang="en-US" sz="2400" dirty="0"/>
              <a:t>Operations of Linux system on </a:t>
            </a:r>
            <a:r>
              <a:rPr lang="en-US" sz="2400" dirty="0" err="1"/>
              <a:t>SoCs</a:t>
            </a:r>
            <a:endParaRPr lang="en-US" sz="2400" dirty="0"/>
          </a:p>
          <a:p>
            <a:pPr lvl="1"/>
            <a:r>
              <a:rPr lang="en-US" sz="2400" dirty="0"/>
              <a:t>Benchmarking </a:t>
            </a:r>
            <a:r>
              <a:rPr lang="en-US" sz="2400" dirty="0">
                <a:solidFill>
                  <a:schemeClr val="tx2"/>
                </a:solidFill>
              </a:rPr>
              <a:t>hybrid </a:t>
            </a:r>
            <a:r>
              <a:rPr lang="en-US" sz="2400" dirty="0" smtClean="0">
                <a:solidFill>
                  <a:schemeClr val="tx2"/>
                </a:solidFill>
              </a:rPr>
              <a:t>architectures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Low latency connections between the </a:t>
            </a:r>
            <a:r>
              <a:rPr lang="en-US" sz="2400" dirty="0" err="1" smtClean="0">
                <a:solidFill>
                  <a:schemeClr val="tx2"/>
                </a:solidFill>
              </a:rPr>
              <a:t>SoCs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www.cosa-project.it</a:t>
            </a:r>
            <a:endParaRPr lang="en-US" dirty="0">
              <a:solidFill>
                <a:schemeClr val="tx2"/>
              </a:solidFill>
            </a:endParaRPr>
          </a:p>
          <a:p>
            <a:endParaRPr lang="it-IT" dirty="0" smtClean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OBELICS f2f - Madrid</a:t>
            </a:r>
            <a:endParaRPr lang="es-E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D34-3F50-4E0B-83E1-DA00595F644C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14/09/2016</a:t>
            </a:r>
            <a:endParaRPr lang="en-GB" dirty="0"/>
          </a:p>
        </p:txBody>
      </p:sp>
      <p:sp>
        <p:nvSpPr>
          <p:cNvPr id="3" name="Parentesi graffa chiusa 2"/>
          <p:cNvSpPr/>
          <p:nvPr/>
        </p:nvSpPr>
        <p:spPr>
          <a:xfrm>
            <a:off x="6791741" y="3352800"/>
            <a:ext cx="569844" cy="21866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7447724" y="3984439"/>
            <a:ext cx="1741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Computing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Experiment DAQ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63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11042</TotalTime>
  <Words>381</Words>
  <Application>Microsoft Office PowerPoint</Application>
  <PresentationFormat>Presentazione su schermo (4:3)</PresentationFormat>
  <Paragraphs>87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di Office</vt:lpstr>
      <vt:lpstr>  INFN-CNAF in T3.2</vt:lpstr>
      <vt:lpstr>INFN sites</vt:lpstr>
      <vt:lpstr>CNAF: a bit of history…</vt:lpstr>
      <vt:lpstr>CNAF datacenter</vt:lpstr>
      <vt:lpstr>CNAF Today</vt:lpstr>
      <vt:lpstr>Experiments @CNAF</vt:lpstr>
      <vt:lpstr>CNAF and ASTERICS</vt:lpstr>
      <vt:lpstr>T3.2</vt:lpstr>
      <vt:lpstr>INFN COSA project on low power architectures</vt:lpstr>
      <vt:lpstr>Presentazione standard di PowerPoint</vt:lpstr>
    </vt:vector>
  </TitlesOfParts>
  <Company>INFN/CNAF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HEPiX Logistics</dc:title>
  <dc:creator>Andrea Chierici</dc:creator>
  <cp:lastModifiedBy>daniele cesini</cp:lastModifiedBy>
  <cp:revision>304</cp:revision>
  <cp:lastPrinted>2015-05-04T07:06:38Z</cp:lastPrinted>
  <dcterms:created xsi:type="dcterms:W3CDTF">2014-05-02T14:23:52Z</dcterms:created>
  <dcterms:modified xsi:type="dcterms:W3CDTF">2016-09-14T11:07:13Z</dcterms:modified>
</cp:coreProperties>
</file>