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400" r:id="rId2"/>
    <p:sldId id="448" r:id="rId3"/>
    <p:sldId id="449" r:id="rId4"/>
    <p:sldId id="450" r:id="rId5"/>
    <p:sldId id="451" r:id="rId6"/>
    <p:sldId id="452" r:id="rId7"/>
    <p:sldId id="399" r:id="rId8"/>
    <p:sldId id="460" r:id="rId9"/>
    <p:sldId id="454" r:id="rId10"/>
    <p:sldId id="455" r:id="rId11"/>
    <p:sldId id="457" r:id="rId12"/>
    <p:sldId id="405" r:id="rId13"/>
    <p:sldId id="436" r:id="rId14"/>
    <p:sldId id="410" r:id="rId15"/>
    <p:sldId id="403" r:id="rId16"/>
    <p:sldId id="407" r:id="rId17"/>
    <p:sldId id="458" r:id="rId18"/>
    <p:sldId id="461" r:id="rId19"/>
    <p:sldId id="438" r:id="rId20"/>
    <p:sldId id="442" r:id="rId21"/>
    <p:sldId id="462" r:id="rId22"/>
    <p:sldId id="463" r:id="rId23"/>
    <p:sldId id="464" r:id="rId24"/>
    <p:sldId id="465" r:id="rId25"/>
    <p:sldId id="416" r:id="rId26"/>
    <p:sldId id="443" r:id="rId27"/>
    <p:sldId id="440" r:id="rId28"/>
    <p:sldId id="446" r:id="rId29"/>
    <p:sldId id="404" r:id="rId30"/>
    <p:sldId id="431" r:id="rId31"/>
    <p:sldId id="39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28">
          <p15:clr>
            <a:srgbClr val="A4A3A4"/>
          </p15:clr>
        </p15:guide>
        <p15:guide id="2" pos="50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C0"/>
    <a:srgbClr val="FF5148"/>
    <a:srgbClr val="FF59E0"/>
    <a:srgbClr val="8F20FF"/>
    <a:srgbClr val="4F81BD"/>
    <a:srgbClr val="76A8FF"/>
    <a:srgbClr val="467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78" autoAdjust="0"/>
    <p:restoredTop sz="95462" autoAdjust="0"/>
  </p:normalViewPr>
  <p:slideViewPr>
    <p:cSldViewPr snapToGrid="0" snapToObjects="1">
      <p:cViewPr varScale="1">
        <p:scale>
          <a:sx n="108" d="100"/>
          <a:sy n="108" d="100"/>
        </p:scale>
        <p:origin x="-1056" y="-112"/>
      </p:cViewPr>
      <p:guideLst>
        <p:guide orient="horz" pos="2420"/>
        <p:guide pos="50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D0A5F-975A-9F4A-B8FD-AFFC84C2045F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A8918-5ACC-3A43-990C-68C1D88B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7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06A7C-FA9D-4C39-B506-DE0268A12A27}" type="slidenum">
              <a:rPr lang="en-GB"/>
              <a:pPr/>
              <a:t>2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102" y="4715153"/>
            <a:ext cx="4983474" cy="4466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06A7C-FA9D-4C39-B506-DE0268A12A27}" type="slidenum">
              <a:rPr lang="en-GB"/>
              <a:pPr/>
              <a:t>3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102" y="4715153"/>
            <a:ext cx="4983474" cy="4466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1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F66FE-28C0-4348-98E6-DE038ED905B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A5454-227B-4A82-9E0B-21F546A493A7}" type="slidenum">
              <a:rPr lang="en-GB"/>
              <a:pPr/>
              <a:t>13</a:t>
            </a:fld>
            <a:endParaRPr lang="en-GB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152" y="4343400"/>
            <a:ext cx="5027699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696" tIns="46348" rIns="92696" bIns="46348"/>
          <a:lstStyle/>
          <a:p>
            <a:r>
              <a:rPr lang="en-GB"/>
              <a:t>Obvious tie up with ALMA, NGST, next generation of ground based optical telescopes, SKA has resolution advantage to look in more detail at objects detected in other wavebands.</a:t>
            </a:r>
          </a:p>
          <a:p>
            <a:endParaRPr lang="en-GB"/>
          </a:p>
          <a:p>
            <a:r>
              <a:rPr lang="en-GB"/>
              <a:t>Will see things that are not visible in the optical – see next slide – this is the story about distant dust-enshrouded galaxies as seen in the sub-mm regime.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7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9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0"/>
            <a:ext cx="9190116" cy="6886800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7661"/>
            <a:ext cx="64023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6478"/>
            <a:ext cx="1269975" cy="3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3" y="-98299"/>
            <a:ext cx="2399853" cy="16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401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0"/>
            <a:ext cx="9190116" cy="6886800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7661"/>
            <a:ext cx="64023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6478"/>
            <a:ext cx="1269975" cy="3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3" y="-98299"/>
            <a:ext cx="2399853" cy="16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21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0"/>
            <a:ext cx="9190116" cy="6886800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7661"/>
            <a:ext cx="64023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6478"/>
            <a:ext cx="1269975" cy="3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3" y="-98299"/>
            <a:ext cx="2399853" cy="16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36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0"/>
            <a:ext cx="9190116" cy="6886800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7661"/>
            <a:ext cx="64023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6478"/>
            <a:ext cx="1269975" cy="30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3" y="-98299"/>
            <a:ext cx="2399853" cy="16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54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8376"/>
          </a:xfrm>
        </p:spPr>
        <p:txBody>
          <a:bodyPr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2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2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3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9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54324-75F3-7E4C-9FA2-00005955CD74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.pdf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0"/>
            <a:ext cx="9190116" cy="6886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3" y="-98299"/>
            <a:ext cx="2399853" cy="16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ucam_logo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03" y="6198266"/>
            <a:ext cx="2202978" cy="4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6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" y="-8254"/>
            <a:ext cx="9190116" cy="3629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587" y="1327161"/>
            <a:ext cx="5400302" cy="469442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The SKA Data Challenge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590" y="2410419"/>
            <a:ext cx="4715914" cy="102299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Paul Alexander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University of Cambridge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Leader the Science Data Processor Consortium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20" y="1367922"/>
            <a:ext cx="3518751" cy="24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9"/>
          <p:cNvGrpSpPr/>
          <p:nvPr/>
        </p:nvGrpSpPr>
        <p:grpSpPr>
          <a:xfrm>
            <a:off x="427587" y="4306897"/>
            <a:ext cx="4972527" cy="2034374"/>
            <a:chOff x="1363657" y="2085940"/>
            <a:chExt cx="5980651" cy="2660904"/>
          </a:xfrm>
        </p:grpSpPr>
        <p:pic>
          <p:nvPicPr>
            <p:cNvPr id="10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7984" y="2085940"/>
              <a:ext cx="2428174" cy="1717668"/>
            </a:xfrm>
            <a:prstGeom prst="rect">
              <a:avLst/>
            </a:prstGeom>
          </p:spPr>
        </p:pic>
        <p:pic>
          <p:nvPicPr>
            <p:cNvPr id="11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657" y="2109591"/>
              <a:ext cx="2638295" cy="1766411"/>
            </a:xfrm>
            <a:prstGeom prst="rect">
              <a:avLst/>
            </a:prstGeom>
          </p:spPr>
        </p:pic>
        <p:sp>
          <p:nvSpPr>
            <p:cNvPr id="12" name="ZoneTexte 8"/>
            <p:cNvSpPr txBox="1"/>
            <p:nvPr/>
          </p:nvSpPr>
          <p:spPr>
            <a:xfrm>
              <a:off x="1511660" y="4008180"/>
              <a:ext cx="58326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H2020-</a:t>
              </a:r>
              <a:r>
                <a:rPr lang="fr-FR" sz="1200" dirty="0">
                  <a:latin typeface="Century Gothic" panose="020B0502020202020204" pitchFamily="34" charset="0"/>
                </a:rPr>
                <a:t>Astronomy ESFRI and </a:t>
              </a:r>
              <a:r>
                <a:rPr lang="fr-FR" sz="1200" dirty="0" err="1">
                  <a:latin typeface="Century Gothic" panose="020B0502020202020204" pitchFamily="34" charset="0"/>
                </a:rPr>
                <a:t>Research</a:t>
              </a:r>
              <a:r>
                <a:rPr lang="fr-FR" sz="1200" dirty="0">
                  <a:latin typeface="Century Gothic" panose="020B0502020202020204" pitchFamily="34" charset="0"/>
                </a:rPr>
                <a:t> Infrastructure Cluster (Grant Agreement </a:t>
              </a:r>
              <a:r>
                <a:rPr lang="fr-FR" sz="1200" dirty="0" err="1">
                  <a:latin typeface="Century Gothic" panose="020B0502020202020204" pitchFamily="34" charset="0"/>
                </a:rPr>
                <a:t>number</a:t>
              </a:r>
              <a:r>
                <a:rPr lang="fr-FR" sz="1200" dirty="0">
                  <a:latin typeface="Century Gothic" panose="020B0502020202020204" pitchFamily="34" charset="0"/>
                </a:rPr>
                <a:t>: 653477).</a:t>
              </a:r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957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160" y="5080"/>
            <a:ext cx="8454538" cy="120396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SKA Implementation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3" name="Picture 7" descr="SouthAfrica.tiff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2"/>
          <a:srcRect l="8638"/>
          <a:stretch>
            <a:fillRect/>
          </a:stretch>
        </p:blipFill>
        <p:spPr bwMode="auto">
          <a:xfrm>
            <a:off x="275177" y="1336058"/>
            <a:ext cx="3620828" cy="30530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4" name="Picture 9" descr="Australia.tiff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3"/>
          <a:srcRect b="17554"/>
          <a:stretch>
            <a:fillRect/>
          </a:stretch>
        </p:blipFill>
        <p:spPr bwMode="auto">
          <a:xfrm>
            <a:off x="4970236" y="1336910"/>
            <a:ext cx="4067293" cy="305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5" name="Picture 34" descr="Screen shot 2010-11-02 at 3.41.14 PM.png"/>
          <p:cNvPicPr>
            <a:picLocks noChangeAspect="1"/>
          </p:cNvPicPr>
          <p:nvPr/>
        </p:nvPicPr>
        <p:blipFill>
          <a:blip r:embed="rId4"/>
          <a:srcRect l="4167" t="10000" r="40288" b="50000"/>
          <a:stretch>
            <a:fillRect/>
          </a:stretch>
        </p:blipFill>
        <p:spPr>
          <a:xfrm>
            <a:off x="555924" y="4590021"/>
            <a:ext cx="2423064" cy="1090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8" name="TextBox 37"/>
          <p:cNvSpPr txBox="1"/>
          <p:nvPr/>
        </p:nvSpPr>
        <p:spPr>
          <a:xfrm>
            <a:off x="6745858" y="5764825"/>
            <a:ext cx="1401414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</a:rPr>
              <a:t>SKA1_Low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9562" y="5764825"/>
            <a:ext cx="1686560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</a:rPr>
              <a:t>SKA1_Mid_Dish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</a:endParaRPr>
          </a:p>
        </p:txBody>
      </p:sp>
      <p:cxnSp>
        <p:nvCxnSpPr>
          <p:cNvPr id="41" name="Straight Arrow Connector 40"/>
          <p:cNvCxnSpPr>
            <a:stCxn id="35" idx="0"/>
          </p:cNvCxnSpPr>
          <p:nvPr/>
        </p:nvCxnSpPr>
        <p:spPr>
          <a:xfrm flipV="1">
            <a:off x="1767456" y="2951538"/>
            <a:ext cx="148378" cy="1638483"/>
          </a:xfrm>
          <a:prstGeom prst="straightConnector1">
            <a:avLst/>
          </a:prstGeom>
          <a:noFill/>
          <a:ln w="25400" cap="flat" cmpd="sng" algn="ctr">
            <a:solidFill>
              <a:srgbClr val="0073C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Arrow Connector 41"/>
          <p:cNvCxnSpPr/>
          <p:nvPr/>
        </p:nvCxnSpPr>
        <p:spPr>
          <a:xfrm flipH="1" flipV="1">
            <a:off x="5780344" y="3017230"/>
            <a:ext cx="1527457" cy="1550617"/>
          </a:xfrm>
          <a:prstGeom prst="straightConnector1">
            <a:avLst/>
          </a:prstGeom>
          <a:noFill/>
          <a:ln w="25400" cap="flat" cmpd="sng" algn="ctr">
            <a:solidFill>
              <a:srgbClr val="0073C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3" name="Picture 42" descr="C:\Users\Andy\Documents\AA PEP consortium\AA drawings\SAP_SKALA_IMAGE02_PREVIEW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1320" y="4590021"/>
            <a:ext cx="3057709" cy="1090583"/>
          </a:xfrm>
          <a:prstGeom prst="rect">
            <a:avLst/>
          </a:prstGeom>
          <a:noFill/>
          <a:ln>
            <a:solidFill>
              <a:srgbClr val="E37222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96823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10093" y="1069384"/>
            <a:ext cx="7319852" cy="401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>
                <a:tab pos="2424113" algn="l"/>
              </a:tabLst>
              <a:defRPr/>
            </a:pPr>
            <a:r>
              <a:rPr lang="en-GB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The Processing Challenge</a:t>
            </a:r>
          </a:p>
        </p:txBody>
      </p:sp>
    </p:spTree>
    <p:extLst>
      <p:ext uri="{BB962C8B-B14F-4D97-AF65-F5344CB8AC3E}">
        <p14:creationId xmlns:p14="http://schemas.microsoft.com/office/powerpoint/2010/main" val="420189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ounded Rectangle 200"/>
          <p:cNvSpPr>
            <a:spLocks noChangeArrowheads="1"/>
          </p:cNvSpPr>
          <p:nvPr/>
        </p:nvSpPr>
        <p:spPr bwMode="auto">
          <a:xfrm>
            <a:off x="1209675" y="5425381"/>
            <a:ext cx="3667125" cy="935038"/>
          </a:xfrm>
          <a:prstGeom prst="roundRect">
            <a:avLst>
              <a:gd name="adj" fmla="val 16667"/>
            </a:avLst>
          </a:prstGeom>
          <a:solidFill>
            <a:srgbClr val="FFFFCC">
              <a:alpha val="47058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195" name="Rounded Rectangle 201"/>
          <p:cNvSpPr>
            <a:spLocks noChangeArrowheads="1"/>
          </p:cNvSpPr>
          <p:nvPr/>
        </p:nvSpPr>
        <p:spPr bwMode="auto">
          <a:xfrm>
            <a:off x="1209675" y="3682306"/>
            <a:ext cx="3667125" cy="382588"/>
          </a:xfrm>
          <a:prstGeom prst="roundRect">
            <a:avLst>
              <a:gd name="adj" fmla="val 16667"/>
            </a:avLst>
          </a:prstGeom>
          <a:solidFill>
            <a:srgbClr val="FFFFCC">
              <a:alpha val="47058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196" name="Rounded Rectangle 199"/>
          <p:cNvSpPr>
            <a:spLocks noChangeArrowheads="1"/>
          </p:cNvSpPr>
          <p:nvPr/>
        </p:nvSpPr>
        <p:spPr bwMode="auto">
          <a:xfrm>
            <a:off x="1209675" y="4212531"/>
            <a:ext cx="3667125" cy="936625"/>
          </a:xfrm>
          <a:prstGeom prst="roundRect">
            <a:avLst>
              <a:gd name="adj" fmla="val 16667"/>
            </a:avLst>
          </a:prstGeom>
          <a:solidFill>
            <a:srgbClr val="FFFFCC">
              <a:alpha val="47058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579"/>
          <p:cNvGrpSpPr>
            <a:grpSpLocks/>
          </p:cNvGrpSpPr>
          <p:nvPr/>
        </p:nvGrpSpPr>
        <p:grpSpPr bwMode="auto">
          <a:xfrm>
            <a:off x="1325076" y="2554827"/>
            <a:ext cx="438150" cy="539750"/>
            <a:chOff x="7581" y="4144"/>
            <a:chExt cx="379" cy="467"/>
          </a:xfrm>
          <a:solidFill>
            <a:srgbClr val="FF0000"/>
          </a:solidFill>
        </p:grpSpPr>
        <p:sp>
          <p:nvSpPr>
            <p:cNvPr id="6" name="Line 580"/>
            <p:cNvSpPr>
              <a:spLocks noChangeShapeType="1"/>
            </p:cNvSpPr>
            <p:nvPr/>
          </p:nvSpPr>
          <p:spPr bwMode="auto">
            <a:xfrm flipV="1">
              <a:off x="7702" y="4144"/>
              <a:ext cx="157" cy="45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Line 581"/>
            <p:cNvSpPr>
              <a:spLocks noChangeShapeType="1"/>
            </p:cNvSpPr>
            <p:nvPr/>
          </p:nvSpPr>
          <p:spPr bwMode="auto">
            <a:xfrm flipH="1">
              <a:off x="7591" y="4278"/>
              <a:ext cx="44" cy="133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AutoShape 582"/>
            <p:cNvSpPr>
              <a:spLocks noChangeArrowheads="1"/>
            </p:cNvSpPr>
            <p:nvPr/>
          </p:nvSpPr>
          <p:spPr bwMode="auto">
            <a:xfrm>
              <a:off x="7726" y="4344"/>
              <a:ext cx="222" cy="267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" name="AutoShape 583"/>
            <p:cNvSpPr>
              <a:spLocks noChangeArrowheads="1"/>
            </p:cNvSpPr>
            <p:nvPr/>
          </p:nvSpPr>
          <p:spPr bwMode="auto">
            <a:xfrm rot="-8065909">
              <a:off x="7689" y="4133"/>
              <a:ext cx="164" cy="379"/>
            </a:xfrm>
            <a:prstGeom prst="moon">
              <a:avLst>
                <a:gd name="adj" fmla="val 13449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Rectangle 584"/>
            <p:cNvSpPr>
              <a:spLocks noChangeArrowheads="1"/>
            </p:cNvSpPr>
            <p:nvPr/>
          </p:nvSpPr>
          <p:spPr bwMode="auto">
            <a:xfrm rot="-2993203">
              <a:off x="7602" y="4222"/>
              <a:ext cx="134" cy="22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" name="Line 585"/>
            <p:cNvSpPr>
              <a:spLocks noChangeShapeType="1"/>
            </p:cNvSpPr>
            <p:nvPr/>
          </p:nvSpPr>
          <p:spPr bwMode="auto">
            <a:xfrm flipH="1" flipV="1">
              <a:off x="7680" y="4233"/>
              <a:ext cx="134" cy="13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Rectangle 586"/>
            <p:cNvSpPr>
              <a:spLocks noChangeArrowheads="1"/>
            </p:cNvSpPr>
            <p:nvPr/>
          </p:nvSpPr>
          <p:spPr bwMode="auto">
            <a:xfrm rot="-2993203">
              <a:off x="7580" y="4199"/>
              <a:ext cx="134" cy="23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</p:grpSp>
      <p:cxnSp>
        <p:nvCxnSpPr>
          <p:cNvPr id="23" name="Straight Connector 22"/>
          <p:cNvCxnSpPr/>
          <p:nvPr/>
        </p:nvCxnSpPr>
        <p:spPr bwMode="auto">
          <a:xfrm flipV="1">
            <a:off x="1092200" y="1059756"/>
            <a:ext cx="3000375" cy="1285875"/>
          </a:xfrm>
          <a:prstGeom prst="line">
            <a:avLst/>
          </a:prstGeom>
          <a:solidFill>
            <a:srgbClr val="FFFFFF"/>
          </a:solidFill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70C0"/>
            </a:outerShdw>
          </a:effectLst>
        </p:spPr>
      </p:cxnSp>
      <p:sp>
        <p:nvSpPr>
          <p:cNvPr id="24" name="Rectangle 23"/>
          <p:cNvSpPr/>
          <p:nvPr/>
        </p:nvSpPr>
        <p:spPr bwMode="auto">
          <a:xfrm>
            <a:off x="1349375" y="3115569"/>
            <a:ext cx="3357563" cy="428625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3" name="Group 579"/>
          <p:cNvGrpSpPr>
            <a:grpSpLocks/>
          </p:cNvGrpSpPr>
          <p:nvPr/>
        </p:nvGrpSpPr>
        <p:grpSpPr bwMode="auto">
          <a:xfrm>
            <a:off x="1824806" y="2554827"/>
            <a:ext cx="438150" cy="539750"/>
            <a:chOff x="7581" y="4144"/>
            <a:chExt cx="379" cy="467"/>
          </a:xfrm>
          <a:solidFill>
            <a:srgbClr val="0070C0"/>
          </a:solidFill>
        </p:grpSpPr>
        <p:sp>
          <p:nvSpPr>
            <p:cNvPr id="26" name="Line 580"/>
            <p:cNvSpPr>
              <a:spLocks noChangeShapeType="1"/>
            </p:cNvSpPr>
            <p:nvPr/>
          </p:nvSpPr>
          <p:spPr bwMode="auto">
            <a:xfrm flipV="1">
              <a:off x="7702" y="4144"/>
              <a:ext cx="157" cy="45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7" name="Line 581"/>
            <p:cNvSpPr>
              <a:spLocks noChangeShapeType="1"/>
            </p:cNvSpPr>
            <p:nvPr/>
          </p:nvSpPr>
          <p:spPr bwMode="auto">
            <a:xfrm flipH="1">
              <a:off x="7591" y="4278"/>
              <a:ext cx="44" cy="133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8" name="AutoShape 582"/>
            <p:cNvSpPr>
              <a:spLocks noChangeArrowheads="1"/>
            </p:cNvSpPr>
            <p:nvPr/>
          </p:nvSpPr>
          <p:spPr bwMode="auto">
            <a:xfrm>
              <a:off x="7726" y="4344"/>
              <a:ext cx="222" cy="267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9" name="AutoShape 583"/>
            <p:cNvSpPr>
              <a:spLocks noChangeArrowheads="1"/>
            </p:cNvSpPr>
            <p:nvPr/>
          </p:nvSpPr>
          <p:spPr bwMode="auto">
            <a:xfrm rot="-8065909">
              <a:off x="7689" y="4133"/>
              <a:ext cx="164" cy="379"/>
            </a:xfrm>
            <a:prstGeom prst="moon">
              <a:avLst>
                <a:gd name="adj" fmla="val 13449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0" name="Rectangle 584"/>
            <p:cNvSpPr>
              <a:spLocks noChangeArrowheads="1"/>
            </p:cNvSpPr>
            <p:nvPr/>
          </p:nvSpPr>
          <p:spPr bwMode="auto">
            <a:xfrm rot="-2993203">
              <a:off x="7602" y="4222"/>
              <a:ext cx="134" cy="22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1" name="Line 585"/>
            <p:cNvSpPr>
              <a:spLocks noChangeShapeType="1"/>
            </p:cNvSpPr>
            <p:nvPr/>
          </p:nvSpPr>
          <p:spPr bwMode="auto">
            <a:xfrm flipH="1" flipV="1">
              <a:off x="7680" y="4233"/>
              <a:ext cx="134" cy="13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" name="Rectangle 586"/>
            <p:cNvSpPr>
              <a:spLocks noChangeArrowheads="1"/>
            </p:cNvSpPr>
            <p:nvPr/>
          </p:nvSpPr>
          <p:spPr bwMode="auto">
            <a:xfrm rot="-2993203">
              <a:off x="7580" y="4199"/>
              <a:ext cx="134" cy="23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4" name="Group 579"/>
          <p:cNvGrpSpPr>
            <a:grpSpLocks/>
          </p:cNvGrpSpPr>
          <p:nvPr/>
        </p:nvGrpSpPr>
        <p:grpSpPr bwMode="auto">
          <a:xfrm>
            <a:off x="2749839" y="2554827"/>
            <a:ext cx="438150" cy="539750"/>
            <a:chOff x="7581" y="4144"/>
            <a:chExt cx="379" cy="467"/>
          </a:xfrm>
          <a:solidFill>
            <a:srgbClr val="00B050"/>
          </a:solidFill>
        </p:grpSpPr>
        <p:sp>
          <p:nvSpPr>
            <p:cNvPr id="34" name="Line 580"/>
            <p:cNvSpPr>
              <a:spLocks noChangeShapeType="1"/>
            </p:cNvSpPr>
            <p:nvPr/>
          </p:nvSpPr>
          <p:spPr bwMode="auto">
            <a:xfrm flipV="1">
              <a:off x="7702" y="4144"/>
              <a:ext cx="157" cy="45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5" name="Line 581"/>
            <p:cNvSpPr>
              <a:spLocks noChangeShapeType="1"/>
            </p:cNvSpPr>
            <p:nvPr/>
          </p:nvSpPr>
          <p:spPr bwMode="auto">
            <a:xfrm flipH="1">
              <a:off x="7591" y="4278"/>
              <a:ext cx="44" cy="133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6" name="AutoShape 582"/>
            <p:cNvSpPr>
              <a:spLocks noChangeArrowheads="1"/>
            </p:cNvSpPr>
            <p:nvPr/>
          </p:nvSpPr>
          <p:spPr bwMode="auto">
            <a:xfrm>
              <a:off x="7726" y="4344"/>
              <a:ext cx="222" cy="267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7" name="AutoShape 583"/>
            <p:cNvSpPr>
              <a:spLocks noChangeArrowheads="1"/>
            </p:cNvSpPr>
            <p:nvPr/>
          </p:nvSpPr>
          <p:spPr bwMode="auto">
            <a:xfrm rot="-8065909">
              <a:off x="7689" y="4133"/>
              <a:ext cx="164" cy="379"/>
            </a:xfrm>
            <a:prstGeom prst="moon">
              <a:avLst>
                <a:gd name="adj" fmla="val 13449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8" name="Rectangle 584"/>
            <p:cNvSpPr>
              <a:spLocks noChangeArrowheads="1"/>
            </p:cNvSpPr>
            <p:nvPr/>
          </p:nvSpPr>
          <p:spPr bwMode="auto">
            <a:xfrm rot="-2993203">
              <a:off x="7602" y="4222"/>
              <a:ext cx="134" cy="22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9" name="Line 585"/>
            <p:cNvSpPr>
              <a:spLocks noChangeShapeType="1"/>
            </p:cNvSpPr>
            <p:nvPr/>
          </p:nvSpPr>
          <p:spPr bwMode="auto">
            <a:xfrm flipH="1" flipV="1">
              <a:off x="7680" y="4233"/>
              <a:ext cx="134" cy="13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0" name="Rectangle 586"/>
            <p:cNvSpPr>
              <a:spLocks noChangeArrowheads="1"/>
            </p:cNvSpPr>
            <p:nvPr/>
          </p:nvSpPr>
          <p:spPr bwMode="auto">
            <a:xfrm rot="-2993203">
              <a:off x="7580" y="4199"/>
              <a:ext cx="134" cy="23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5" name="Group 579"/>
          <p:cNvGrpSpPr>
            <a:grpSpLocks/>
          </p:cNvGrpSpPr>
          <p:nvPr/>
        </p:nvGrpSpPr>
        <p:grpSpPr bwMode="auto">
          <a:xfrm>
            <a:off x="4206499" y="2554827"/>
            <a:ext cx="438150" cy="539750"/>
            <a:chOff x="7581" y="4144"/>
            <a:chExt cx="379" cy="467"/>
          </a:xfrm>
          <a:solidFill>
            <a:srgbClr val="7030A0"/>
          </a:solidFill>
        </p:grpSpPr>
        <p:sp>
          <p:nvSpPr>
            <p:cNvPr id="42" name="Line 580"/>
            <p:cNvSpPr>
              <a:spLocks noChangeShapeType="1"/>
            </p:cNvSpPr>
            <p:nvPr/>
          </p:nvSpPr>
          <p:spPr bwMode="auto">
            <a:xfrm flipV="1">
              <a:off x="7702" y="4144"/>
              <a:ext cx="157" cy="45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3" name="Line 581"/>
            <p:cNvSpPr>
              <a:spLocks noChangeShapeType="1"/>
            </p:cNvSpPr>
            <p:nvPr/>
          </p:nvSpPr>
          <p:spPr bwMode="auto">
            <a:xfrm flipH="1">
              <a:off x="7591" y="4278"/>
              <a:ext cx="44" cy="133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4" name="AutoShape 582"/>
            <p:cNvSpPr>
              <a:spLocks noChangeArrowheads="1"/>
            </p:cNvSpPr>
            <p:nvPr/>
          </p:nvSpPr>
          <p:spPr bwMode="auto">
            <a:xfrm>
              <a:off x="7726" y="4344"/>
              <a:ext cx="222" cy="267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5" name="AutoShape 583"/>
            <p:cNvSpPr>
              <a:spLocks noChangeArrowheads="1"/>
            </p:cNvSpPr>
            <p:nvPr/>
          </p:nvSpPr>
          <p:spPr bwMode="auto">
            <a:xfrm rot="-8065909">
              <a:off x="7689" y="4133"/>
              <a:ext cx="164" cy="379"/>
            </a:xfrm>
            <a:prstGeom prst="moon">
              <a:avLst>
                <a:gd name="adj" fmla="val 13449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6" name="Rectangle 584"/>
            <p:cNvSpPr>
              <a:spLocks noChangeArrowheads="1"/>
            </p:cNvSpPr>
            <p:nvPr/>
          </p:nvSpPr>
          <p:spPr bwMode="auto">
            <a:xfrm rot="-2993203">
              <a:off x="7602" y="4222"/>
              <a:ext cx="134" cy="22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7" name="Line 585"/>
            <p:cNvSpPr>
              <a:spLocks noChangeShapeType="1"/>
            </p:cNvSpPr>
            <p:nvPr/>
          </p:nvSpPr>
          <p:spPr bwMode="auto">
            <a:xfrm flipH="1" flipV="1">
              <a:off x="7680" y="4233"/>
              <a:ext cx="134" cy="13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8" name="Rectangle 586"/>
            <p:cNvSpPr>
              <a:spLocks noChangeArrowheads="1"/>
            </p:cNvSpPr>
            <p:nvPr/>
          </p:nvSpPr>
          <p:spPr bwMode="auto">
            <a:xfrm rot="-2993203">
              <a:off x="7580" y="4199"/>
              <a:ext cx="134" cy="23"/>
            </a:xfrm>
            <a:prstGeom prst="rect">
              <a:avLst/>
            </a:prstGeom>
            <a:grpFill/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8203" name="Oval 49"/>
          <p:cNvSpPr>
            <a:spLocks noChangeArrowheads="1"/>
          </p:cNvSpPr>
          <p:nvPr/>
        </p:nvSpPr>
        <p:spPr bwMode="auto">
          <a:xfrm>
            <a:off x="1319213" y="4680844"/>
            <a:ext cx="328612" cy="330200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GB" sz="1800"/>
              <a:t>X</a:t>
            </a:r>
          </a:p>
        </p:txBody>
      </p:sp>
      <p:sp>
        <p:nvSpPr>
          <p:cNvPr id="8204" name="Oval 50"/>
          <p:cNvSpPr>
            <a:spLocks noChangeArrowheads="1"/>
          </p:cNvSpPr>
          <p:nvPr/>
        </p:nvSpPr>
        <p:spPr bwMode="auto">
          <a:xfrm>
            <a:off x="1955800" y="4680844"/>
            <a:ext cx="330200" cy="330200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GB" sz="1800"/>
              <a:t>X</a:t>
            </a:r>
          </a:p>
        </p:txBody>
      </p:sp>
      <p:sp>
        <p:nvSpPr>
          <p:cNvPr id="8205" name="Oval 51"/>
          <p:cNvSpPr>
            <a:spLocks noChangeArrowheads="1"/>
          </p:cNvSpPr>
          <p:nvPr/>
        </p:nvSpPr>
        <p:spPr bwMode="auto">
          <a:xfrm>
            <a:off x="2562225" y="4680844"/>
            <a:ext cx="330200" cy="330200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GB" sz="1800"/>
              <a:t>X</a:t>
            </a:r>
          </a:p>
        </p:txBody>
      </p:sp>
      <p:sp>
        <p:nvSpPr>
          <p:cNvPr id="8206" name="Oval 52"/>
          <p:cNvSpPr>
            <a:spLocks noChangeArrowheads="1"/>
          </p:cNvSpPr>
          <p:nvPr/>
        </p:nvSpPr>
        <p:spPr bwMode="auto">
          <a:xfrm>
            <a:off x="3179763" y="4680844"/>
            <a:ext cx="328612" cy="330200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GB" sz="1800"/>
              <a:t>X</a:t>
            </a:r>
          </a:p>
        </p:txBody>
      </p:sp>
      <p:sp>
        <p:nvSpPr>
          <p:cNvPr id="8207" name="Oval 53"/>
          <p:cNvSpPr>
            <a:spLocks noChangeArrowheads="1"/>
          </p:cNvSpPr>
          <p:nvPr/>
        </p:nvSpPr>
        <p:spPr bwMode="auto">
          <a:xfrm>
            <a:off x="3732213" y="4680844"/>
            <a:ext cx="330200" cy="330200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GB" sz="1800"/>
              <a:t>X</a:t>
            </a:r>
          </a:p>
        </p:txBody>
      </p:sp>
      <p:sp>
        <p:nvSpPr>
          <p:cNvPr id="8208" name="Oval 54"/>
          <p:cNvSpPr>
            <a:spLocks noChangeArrowheads="1"/>
          </p:cNvSpPr>
          <p:nvPr/>
        </p:nvSpPr>
        <p:spPr bwMode="auto">
          <a:xfrm>
            <a:off x="4406900" y="4680844"/>
            <a:ext cx="330200" cy="330200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GB" sz="1800"/>
              <a:t>X</a:t>
            </a:r>
          </a:p>
        </p:txBody>
      </p:sp>
      <p:cxnSp>
        <p:nvCxnSpPr>
          <p:cNvPr id="8209" name="Elbow Connector 56"/>
          <p:cNvCxnSpPr>
            <a:cxnSpLocks noChangeShapeType="1"/>
            <a:endCxn id="8203" idx="0"/>
          </p:cNvCxnSpPr>
          <p:nvPr/>
        </p:nvCxnSpPr>
        <p:spPr bwMode="auto">
          <a:xfrm rot="5400000">
            <a:off x="758825" y="3818831"/>
            <a:ext cx="1585913" cy="138113"/>
          </a:xfrm>
          <a:prstGeom prst="bentConnector3">
            <a:avLst>
              <a:gd name="adj1" fmla="val 86190"/>
            </a:avLst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210" name="Elbow Connector 58"/>
          <p:cNvCxnSpPr>
            <a:cxnSpLocks noChangeShapeType="1"/>
            <a:endCxn id="8204" idx="0"/>
          </p:cNvCxnSpPr>
          <p:nvPr/>
        </p:nvCxnSpPr>
        <p:spPr bwMode="auto">
          <a:xfrm rot="16200000" flipH="1">
            <a:off x="1077912" y="3637857"/>
            <a:ext cx="1585913" cy="500062"/>
          </a:xfrm>
          <a:prstGeom prst="bentConnector3">
            <a:avLst>
              <a:gd name="adj1" fmla="val 86190"/>
            </a:avLst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211" name="Elbow Connector 61"/>
          <p:cNvCxnSpPr>
            <a:cxnSpLocks noChangeShapeType="1"/>
            <a:endCxn id="8205" idx="0"/>
          </p:cNvCxnSpPr>
          <p:nvPr/>
        </p:nvCxnSpPr>
        <p:spPr bwMode="auto">
          <a:xfrm rot="16200000" flipH="1">
            <a:off x="1381125" y="3334644"/>
            <a:ext cx="1585913" cy="1106487"/>
          </a:xfrm>
          <a:prstGeom prst="bentConnector3">
            <a:avLst>
              <a:gd name="adj1" fmla="val 86190"/>
            </a:avLst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212" name="Elbow Connector 81"/>
          <p:cNvCxnSpPr>
            <a:cxnSpLocks noChangeShapeType="1"/>
            <a:endCxn id="8203" idx="7"/>
          </p:cNvCxnSpPr>
          <p:nvPr/>
        </p:nvCxnSpPr>
        <p:spPr bwMode="auto">
          <a:xfrm rot="5400000">
            <a:off x="1042987" y="3652144"/>
            <a:ext cx="1635125" cy="520700"/>
          </a:xfrm>
          <a:prstGeom prst="bentConnector3">
            <a:avLst>
              <a:gd name="adj1" fmla="val 80569"/>
            </a:avLst>
          </a:prstGeom>
          <a:noFill/>
          <a:ln w="2222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8213" name="Elbow Connector 82"/>
          <p:cNvCxnSpPr>
            <a:cxnSpLocks noChangeShapeType="1"/>
            <a:endCxn id="8204" idx="0"/>
          </p:cNvCxnSpPr>
          <p:nvPr/>
        </p:nvCxnSpPr>
        <p:spPr bwMode="auto">
          <a:xfrm rot="5400000">
            <a:off x="1790700" y="3425131"/>
            <a:ext cx="1585913" cy="925513"/>
          </a:xfrm>
          <a:prstGeom prst="bentConnector3">
            <a:avLst>
              <a:gd name="adj1" fmla="val 78819"/>
            </a:avLst>
          </a:prstGeom>
          <a:noFill/>
          <a:ln w="22225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14" name="Elbow Connector 83"/>
          <p:cNvCxnSpPr>
            <a:cxnSpLocks noChangeShapeType="1"/>
            <a:endCxn id="8205" idx="7"/>
          </p:cNvCxnSpPr>
          <p:nvPr/>
        </p:nvCxnSpPr>
        <p:spPr bwMode="auto">
          <a:xfrm rot="5400000">
            <a:off x="2855119" y="3083025"/>
            <a:ext cx="1635125" cy="1658937"/>
          </a:xfrm>
          <a:prstGeom prst="bentConnector3">
            <a:avLst>
              <a:gd name="adj1" fmla="val 71463"/>
            </a:avLst>
          </a:prstGeom>
          <a:noFill/>
          <a:ln w="22225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8215" name="Elbow Connector 86"/>
          <p:cNvCxnSpPr>
            <a:cxnSpLocks noChangeShapeType="1"/>
            <a:endCxn id="8206" idx="0"/>
          </p:cNvCxnSpPr>
          <p:nvPr/>
        </p:nvCxnSpPr>
        <p:spPr bwMode="auto">
          <a:xfrm rot="16200000" flipH="1">
            <a:off x="1939131" y="3276700"/>
            <a:ext cx="1585913" cy="1222375"/>
          </a:xfrm>
          <a:prstGeom prst="bentConnector3">
            <a:avLst>
              <a:gd name="adj1" fmla="val 82838"/>
            </a:avLst>
          </a:prstGeom>
          <a:noFill/>
          <a:ln w="2222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8216" name="Elbow Connector 89"/>
          <p:cNvCxnSpPr>
            <a:cxnSpLocks noChangeShapeType="1"/>
            <a:endCxn id="8207" idx="0"/>
          </p:cNvCxnSpPr>
          <p:nvPr/>
        </p:nvCxnSpPr>
        <p:spPr bwMode="auto">
          <a:xfrm rot="16200000" flipH="1">
            <a:off x="2216150" y="2999681"/>
            <a:ext cx="1585913" cy="1776413"/>
          </a:xfrm>
          <a:prstGeom prst="bentConnector3">
            <a:avLst>
              <a:gd name="adj1" fmla="val 83509"/>
            </a:avLst>
          </a:prstGeom>
          <a:noFill/>
          <a:ln w="2222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8217" name="Elbow Connector 97"/>
          <p:cNvCxnSpPr>
            <a:cxnSpLocks noChangeShapeType="1"/>
            <a:endCxn id="8206" idx="7"/>
          </p:cNvCxnSpPr>
          <p:nvPr/>
        </p:nvCxnSpPr>
        <p:spPr bwMode="auto">
          <a:xfrm rot="16200000" flipH="1">
            <a:off x="2436019" y="3705325"/>
            <a:ext cx="1635125" cy="414337"/>
          </a:xfrm>
          <a:prstGeom prst="bentConnector3">
            <a:avLst>
              <a:gd name="adj1" fmla="val 76667"/>
            </a:avLst>
          </a:prstGeom>
          <a:noFill/>
          <a:ln w="22225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18" name="Elbow Connector 100"/>
          <p:cNvCxnSpPr>
            <a:cxnSpLocks noChangeShapeType="1"/>
            <a:endCxn id="8208" idx="0"/>
          </p:cNvCxnSpPr>
          <p:nvPr/>
        </p:nvCxnSpPr>
        <p:spPr bwMode="auto">
          <a:xfrm rot="16200000" flipH="1">
            <a:off x="3016250" y="3125094"/>
            <a:ext cx="1585913" cy="1525587"/>
          </a:xfrm>
          <a:prstGeom prst="bentConnector3">
            <a:avLst>
              <a:gd name="adj1" fmla="val 79491"/>
            </a:avLst>
          </a:prstGeom>
          <a:noFill/>
          <a:ln w="22225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19" name="Elbow Connector 110"/>
          <p:cNvCxnSpPr>
            <a:cxnSpLocks noChangeShapeType="1"/>
            <a:endCxn id="8207" idx="7"/>
          </p:cNvCxnSpPr>
          <p:nvPr/>
        </p:nvCxnSpPr>
        <p:spPr bwMode="auto">
          <a:xfrm rot="5400000">
            <a:off x="3440112" y="3668019"/>
            <a:ext cx="1635125" cy="488950"/>
          </a:xfrm>
          <a:prstGeom prst="bentConnector3">
            <a:avLst>
              <a:gd name="adj1" fmla="val 71463"/>
            </a:avLst>
          </a:prstGeom>
          <a:noFill/>
          <a:ln w="22225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8220" name="Elbow Connector 113"/>
          <p:cNvCxnSpPr>
            <a:cxnSpLocks noChangeShapeType="1"/>
            <a:endCxn id="8208" idx="7"/>
          </p:cNvCxnSpPr>
          <p:nvPr/>
        </p:nvCxnSpPr>
        <p:spPr bwMode="auto">
          <a:xfrm rot="16200000" flipH="1">
            <a:off x="3777456" y="3819625"/>
            <a:ext cx="1635125" cy="185738"/>
          </a:xfrm>
          <a:prstGeom prst="bentConnector3">
            <a:avLst>
              <a:gd name="adj1" fmla="val 72116"/>
            </a:avLst>
          </a:prstGeom>
          <a:noFill/>
          <a:ln w="22225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8221" name="Straight Arrow Connector 124"/>
          <p:cNvCxnSpPr>
            <a:cxnSpLocks noChangeShapeType="1"/>
            <a:stCxn id="8203" idx="4"/>
          </p:cNvCxnSpPr>
          <p:nvPr/>
        </p:nvCxnSpPr>
        <p:spPr bwMode="auto">
          <a:xfrm rot="5400000">
            <a:off x="1155700" y="5322194"/>
            <a:ext cx="638175" cy="1587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22" name="Straight Arrow Connector 125"/>
          <p:cNvCxnSpPr>
            <a:cxnSpLocks noChangeShapeType="1"/>
          </p:cNvCxnSpPr>
          <p:nvPr/>
        </p:nvCxnSpPr>
        <p:spPr bwMode="auto">
          <a:xfrm rot="5400000">
            <a:off x="1782763" y="5322194"/>
            <a:ext cx="638175" cy="1587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23" name="Straight Arrow Connector 126"/>
          <p:cNvCxnSpPr>
            <a:cxnSpLocks noChangeShapeType="1"/>
          </p:cNvCxnSpPr>
          <p:nvPr/>
        </p:nvCxnSpPr>
        <p:spPr bwMode="auto">
          <a:xfrm rot="5400000">
            <a:off x="2420938" y="5322194"/>
            <a:ext cx="638175" cy="1587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24" name="Straight Arrow Connector 127"/>
          <p:cNvCxnSpPr>
            <a:cxnSpLocks noChangeShapeType="1"/>
          </p:cNvCxnSpPr>
          <p:nvPr/>
        </p:nvCxnSpPr>
        <p:spPr bwMode="auto">
          <a:xfrm rot="5400000">
            <a:off x="3016250" y="5322194"/>
            <a:ext cx="638175" cy="1587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25" name="Straight Arrow Connector 128"/>
          <p:cNvCxnSpPr>
            <a:cxnSpLocks noChangeShapeType="1"/>
          </p:cNvCxnSpPr>
          <p:nvPr/>
        </p:nvCxnSpPr>
        <p:spPr bwMode="auto">
          <a:xfrm rot="5400000">
            <a:off x="3559175" y="5322194"/>
            <a:ext cx="638175" cy="1587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26" name="Straight Arrow Connector 129"/>
          <p:cNvCxnSpPr>
            <a:cxnSpLocks noChangeShapeType="1"/>
          </p:cNvCxnSpPr>
          <p:nvPr/>
        </p:nvCxnSpPr>
        <p:spPr bwMode="auto">
          <a:xfrm rot="5400000">
            <a:off x="4260850" y="5322194"/>
            <a:ext cx="638175" cy="1587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05" name="Isosceles Triangle 204"/>
          <p:cNvSpPr/>
          <p:nvPr/>
        </p:nvSpPr>
        <p:spPr bwMode="auto">
          <a:xfrm>
            <a:off x="4465638" y="3717231"/>
            <a:ext cx="74612" cy="128588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6" name="Oval 205"/>
          <p:cNvSpPr/>
          <p:nvPr/>
        </p:nvSpPr>
        <p:spPr bwMode="auto">
          <a:xfrm>
            <a:off x="4425950" y="3891856"/>
            <a:ext cx="139700" cy="139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7" name="Isosceles Triangle 206"/>
          <p:cNvSpPr/>
          <p:nvPr/>
        </p:nvSpPr>
        <p:spPr bwMode="auto">
          <a:xfrm>
            <a:off x="3005138" y="3717231"/>
            <a:ext cx="74612" cy="128588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8" name="Isosceles Triangle 207"/>
          <p:cNvSpPr/>
          <p:nvPr/>
        </p:nvSpPr>
        <p:spPr bwMode="auto">
          <a:xfrm>
            <a:off x="2084388" y="3717231"/>
            <a:ext cx="74612" cy="128588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9" name="Isosceles Triangle 208"/>
          <p:cNvSpPr/>
          <p:nvPr/>
        </p:nvSpPr>
        <p:spPr bwMode="auto">
          <a:xfrm>
            <a:off x="1582738" y="3717231"/>
            <a:ext cx="74612" cy="128588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10" name="Oval 209"/>
          <p:cNvSpPr/>
          <p:nvPr/>
        </p:nvSpPr>
        <p:spPr bwMode="auto">
          <a:xfrm>
            <a:off x="2971800" y="3891856"/>
            <a:ext cx="139700" cy="139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11" name="Oval 210"/>
          <p:cNvSpPr/>
          <p:nvPr/>
        </p:nvSpPr>
        <p:spPr bwMode="auto">
          <a:xfrm>
            <a:off x="2051050" y="3891856"/>
            <a:ext cx="139700" cy="139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12" name="Oval 211"/>
          <p:cNvSpPr/>
          <p:nvPr/>
        </p:nvSpPr>
        <p:spPr bwMode="auto">
          <a:xfrm>
            <a:off x="1555750" y="3891856"/>
            <a:ext cx="139700" cy="139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235" name="Rounded Rectangle 218"/>
          <p:cNvSpPr>
            <a:spLocks noChangeArrowheads="1"/>
          </p:cNvSpPr>
          <p:nvPr/>
        </p:nvSpPr>
        <p:spPr bwMode="auto">
          <a:xfrm>
            <a:off x="5676900" y="5612706"/>
            <a:ext cx="2436813" cy="628650"/>
          </a:xfrm>
          <a:prstGeom prst="roundRect">
            <a:avLst>
              <a:gd name="adj" fmla="val 16667"/>
            </a:avLst>
          </a:prstGeom>
          <a:solidFill>
            <a:srgbClr val="FFFFCC">
              <a:alpha val="47058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3200"/>
              <a:t>SKY Image</a:t>
            </a:r>
          </a:p>
        </p:txBody>
      </p:sp>
      <p:sp>
        <p:nvSpPr>
          <p:cNvPr id="8236" name="TextBox 222"/>
          <p:cNvSpPr txBox="1">
            <a:spLocks noChangeArrowheads="1"/>
          </p:cNvSpPr>
          <p:nvPr/>
        </p:nvSpPr>
        <p:spPr bwMode="auto">
          <a:xfrm>
            <a:off x="228600" y="2545656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Detect &amp; amplify</a:t>
            </a:r>
          </a:p>
        </p:txBody>
      </p:sp>
      <p:sp>
        <p:nvSpPr>
          <p:cNvPr id="8237" name="TextBox 223"/>
          <p:cNvSpPr txBox="1">
            <a:spLocks noChangeArrowheads="1"/>
          </p:cNvSpPr>
          <p:nvPr/>
        </p:nvSpPr>
        <p:spPr bwMode="auto">
          <a:xfrm>
            <a:off x="228600" y="3564831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Digitise &amp; delay</a:t>
            </a:r>
          </a:p>
        </p:txBody>
      </p:sp>
      <p:sp>
        <p:nvSpPr>
          <p:cNvPr id="8238" name="TextBox 224"/>
          <p:cNvSpPr txBox="1">
            <a:spLocks noChangeArrowheads="1"/>
          </p:cNvSpPr>
          <p:nvPr/>
        </p:nvSpPr>
        <p:spPr bwMode="auto">
          <a:xfrm>
            <a:off x="228600" y="4393506"/>
            <a:ext cx="1095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Correlate</a:t>
            </a:r>
          </a:p>
        </p:txBody>
      </p:sp>
      <p:sp>
        <p:nvSpPr>
          <p:cNvPr id="8239" name="TextBox 225"/>
          <p:cNvSpPr txBox="1">
            <a:spLocks noChangeArrowheads="1"/>
          </p:cNvSpPr>
          <p:nvPr/>
        </p:nvSpPr>
        <p:spPr bwMode="auto">
          <a:xfrm>
            <a:off x="228600" y="5688906"/>
            <a:ext cx="1095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Process</a:t>
            </a:r>
          </a:p>
        </p:txBody>
      </p:sp>
      <p:sp>
        <p:nvSpPr>
          <p:cNvPr id="8240" name="TextBox 226"/>
          <p:cNvSpPr txBox="1">
            <a:spLocks noChangeArrowheads="1"/>
          </p:cNvSpPr>
          <p:nvPr/>
        </p:nvSpPr>
        <p:spPr bwMode="auto">
          <a:xfrm>
            <a:off x="1390650" y="5717481"/>
            <a:ext cx="3314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/>
              <a:t>Calibrate, grid, FFT</a:t>
            </a:r>
          </a:p>
        </p:txBody>
      </p:sp>
      <p:sp>
        <p:nvSpPr>
          <p:cNvPr id="8241" name="Right Arrow 229"/>
          <p:cNvSpPr>
            <a:spLocks noChangeArrowheads="1"/>
          </p:cNvSpPr>
          <p:nvPr/>
        </p:nvSpPr>
        <p:spPr bwMode="auto">
          <a:xfrm>
            <a:off x="4914900" y="5822256"/>
            <a:ext cx="638175" cy="1905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43" name="TextBox 224"/>
          <p:cNvSpPr txBox="1">
            <a:spLocks noChangeArrowheads="1"/>
          </p:cNvSpPr>
          <p:nvPr/>
        </p:nvSpPr>
        <p:spPr bwMode="auto">
          <a:xfrm>
            <a:off x="228600" y="4957069"/>
            <a:ext cx="1095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Integrate</a:t>
            </a:r>
          </a:p>
        </p:txBody>
      </p:sp>
      <p:cxnSp>
        <p:nvCxnSpPr>
          <p:cNvPr id="8244" name="Straight Arrow Connector 170"/>
          <p:cNvCxnSpPr>
            <a:cxnSpLocks noChangeShapeType="1"/>
          </p:cNvCxnSpPr>
          <p:nvPr/>
        </p:nvCxnSpPr>
        <p:spPr bwMode="auto">
          <a:xfrm rot="16200000" flipV="1">
            <a:off x="2154238" y="1391544"/>
            <a:ext cx="414337" cy="2047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245" name="TextBox 172"/>
          <p:cNvSpPr txBox="1">
            <a:spLocks noChangeArrowheads="1"/>
          </p:cNvSpPr>
          <p:nvPr/>
        </p:nvSpPr>
        <p:spPr bwMode="auto">
          <a:xfrm>
            <a:off x="2411413" y="935931"/>
            <a:ext cx="265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cxnSp>
        <p:nvCxnSpPr>
          <p:cNvPr id="8246" name="Straight Arrow Connector 173"/>
          <p:cNvCxnSpPr>
            <a:cxnSpLocks noChangeShapeType="1"/>
          </p:cNvCxnSpPr>
          <p:nvPr/>
        </p:nvCxnSpPr>
        <p:spPr bwMode="auto">
          <a:xfrm>
            <a:off x="1636713" y="3263206"/>
            <a:ext cx="2870200" cy="15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247" name="TextBox 179"/>
          <p:cNvSpPr txBox="1">
            <a:spLocks noChangeArrowheads="1"/>
          </p:cNvSpPr>
          <p:nvPr/>
        </p:nvSpPr>
        <p:spPr bwMode="auto">
          <a:xfrm>
            <a:off x="3211513" y="3201294"/>
            <a:ext cx="265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8248" name="Straight Arrow Connector 181"/>
          <p:cNvCxnSpPr>
            <a:cxnSpLocks noChangeShapeType="1"/>
          </p:cNvCxnSpPr>
          <p:nvPr/>
        </p:nvCxnSpPr>
        <p:spPr bwMode="auto">
          <a:xfrm rot="16200000" flipH="1">
            <a:off x="3349049" y="1649730"/>
            <a:ext cx="1234642" cy="67468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sp>
        <p:nvSpPr>
          <p:cNvPr id="8249" name="TextBox 184"/>
          <p:cNvSpPr txBox="1">
            <a:spLocks noChangeArrowheads="1"/>
          </p:cNvSpPr>
          <p:nvPr/>
        </p:nvSpPr>
        <p:spPr bwMode="auto">
          <a:xfrm>
            <a:off x="3997325" y="1542356"/>
            <a:ext cx="100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 . s</a:t>
            </a:r>
          </a:p>
        </p:txBody>
      </p:sp>
      <p:sp>
        <p:nvSpPr>
          <p:cNvPr id="8250" name="TextBox 186"/>
          <p:cNvSpPr txBox="1">
            <a:spLocks noChangeArrowheads="1"/>
          </p:cNvSpPr>
          <p:nvPr/>
        </p:nvSpPr>
        <p:spPr bwMode="auto">
          <a:xfrm>
            <a:off x="1457325" y="3264794"/>
            <a:ext cx="265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251" name="TextBox 187"/>
          <p:cNvSpPr txBox="1">
            <a:spLocks noChangeArrowheads="1"/>
          </p:cNvSpPr>
          <p:nvPr/>
        </p:nvSpPr>
        <p:spPr bwMode="auto">
          <a:xfrm>
            <a:off x="4373563" y="3264794"/>
            <a:ext cx="266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8" name="TextBox 221"/>
          <p:cNvSpPr txBox="1">
            <a:spLocks noChangeArrowheads="1"/>
          </p:cNvSpPr>
          <p:nvPr/>
        </p:nvSpPr>
        <p:spPr bwMode="auto">
          <a:xfrm>
            <a:off x="581025" y="1278831"/>
            <a:ext cx="2028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/>
              <a:t>Astronomical signal (EM wave)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124450" y="1520131"/>
            <a:ext cx="38766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Visibility: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endParaRPr lang="en-GB" sz="2000" b="1" dirty="0">
              <a:solidFill>
                <a:schemeClr val="tx1"/>
              </a:solidFill>
            </a:endParaRPr>
          </a:p>
          <a:p>
            <a:pPr marL="180975" indent="-180975">
              <a:tabLst>
                <a:tab pos="542925" algn="l"/>
              </a:tabLst>
              <a:defRPr/>
            </a:pPr>
            <a:r>
              <a:rPr lang="en-GB" sz="2000" b="1" dirty="0">
                <a:solidFill>
                  <a:schemeClr val="tx1"/>
                </a:solidFill>
              </a:rPr>
              <a:t>	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V(</a:t>
            </a:r>
            <a:r>
              <a:rPr lang="en-GB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	=   E</a:t>
            </a:r>
            <a:r>
              <a:rPr lang="en-GB" sz="2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GB" sz="2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pPr marL="180975" indent="-180975">
              <a:tabLst>
                <a:tab pos="542925" algn="l"/>
              </a:tabLst>
              <a:defRPr/>
            </a:pP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		=   </a:t>
            </a:r>
            <a:r>
              <a:rPr lang="en-GB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exp( </a:t>
            </a:r>
            <a:r>
              <a:rPr lang="en-GB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GB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B.s</a:t>
            </a:r>
            <a:r>
              <a:rPr lang="en-GB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/c </a:t>
            </a:r>
            <a:r>
              <a:rPr lang="en-GB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Resolution </a:t>
            </a:r>
            <a:r>
              <a:rPr lang="en-GB" sz="2000" dirty="0" smtClean="0">
                <a:solidFill>
                  <a:schemeClr val="tx1"/>
                </a:solidFill>
              </a:rPr>
              <a:t>determined </a:t>
            </a:r>
            <a:r>
              <a:rPr lang="en-GB" sz="2000" dirty="0">
                <a:solidFill>
                  <a:schemeClr val="tx1"/>
                </a:solidFill>
              </a:rPr>
              <a:t>by maximum </a:t>
            </a:r>
            <a:r>
              <a:rPr lang="en-GB" sz="2000" dirty="0" smtClean="0">
                <a:solidFill>
                  <a:schemeClr val="tx1"/>
                </a:solidFill>
              </a:rPr>
              <a:t>baseline</a:t>
            </a:r>
            <a:endParaRPr lang="en-GB" sz="2000" dirty="0">
              <a:solidFill>
                <a:schemeClr val="tx1"/>
              </a:solidFill>
            </a:endParaRPr>
          </a:p>
          <a:p>
            <a:pPr marL="180975" indent="-180975">
              <a:defRPr/>
            </a:pPr>
            <a:r>
              <a:rPr lang="en-GB" sz="2000" dirty="0">
                <a:solidFill>
                  <a:schemeClr val="tx1"/>
                </a:solidFill>
              </a:rPr>
              <a:t>		</a:t>
            </a:r>
            <a:r>
              <a:rPr lang="en-GB" sz="2000" dirty="0" err="1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GB" sz="2000" baseline="-25000" dirty="0" err="1">
                <a:solidFill>
                  <a:schemeClr val="tx1"/>
                </a:solidFill>
              </a:rPr>
              <a:t>max</a:t>
            </a:r>
            <a:r>
              <a:rPr lang="en-GB" sz="2000" dirty="0">
                <a:solidFill>
                  <a:schemeClr val="tx1"/>
                </a:solidFill>
              </a:rPr>
              <a:t> ~ </a:t>
            </a:r>
            <a:r>
              <a:rPr lang="en-GB" sz="2000" dirty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GB" sz="2000" dirty="0">
                <a:solidFill>
                  <a:schemeClr val="tx1"/>
                </a:solidFill>
              </a:rPr>
              <a:t> / </a:t>
            </a:r>
            <a:r>
              <a:rPr lang="en-GB" sz="2000" dirty="0" err="1" smtClean="0">
                <a:solidFill>
                  <a:schemeClr val="tx1"/>
                </a:solidFill>
              </a:rPr>
              <a:t>B</a:t>
            </a:r>
            <a:r>
              <a:rPr lang="en-GB" sz="2000" baseline="-25000" dirty="0" err="1" smtClean="0">
                <a:solidFill>
                  <a:schemeClr val="tx1"/>
                </a:solidFill>
              </a:rPr>
              <a:t>max</a:t>
            </a:r>
            <a:endParaRPr lang="en-GB" sz="2000" baseline="-25000" dirty="0" smtClean="0">
              <a:solidFill>
                <a:schemeClr val="tx1"/>
              </a:solidFill>
            </a:endParaRPr>
          </a:p>
          <a:p>
            <a:pPr marL="180975" indent="-180975">
              <a:buFont typeface="Arial" pitchFamily="34" charset="0"/>
              <a:buChar char="•"/>
              <a:defRPr/>
            </a:pPr>
            <a:endParaRPr lang="en-GB" sz="2000" dirty="0" smtClean="0"/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en-GB" sz="2000" dirty="0" smtClean="0"/>
              <a:t>Field of View (</a:t>
            </a:r>
            <a:r>
              <a:rPr lang="en-GB" sz="2000" dirty="0" err="1" smtClean="0"/>
              <a:t>FoV</a:t>
            </a:r>
            <a:r>
              <a:rPr lang="en-GB" sz="2000" dirty="0" smtClean="0"/>
              <a:t>) determined by the size of each dish</a:t>
            </a:r>
          </a:p>
          <a:p>
            <a:pPr marL="180975" indent="-180975">
              <a:defRPr/>
            </a:pPr>
            <a:r>
              <a:rPr lang="en-GB" sz="2000" dirty="0" smtClean="0"/>
              <a:t>		</a:t>
            </a:r>
            <a:r>
              <a:rPr lang="en-GB" sz="2000" dirty="0" smtClean="0">
                <a:latin typeface="Symbol" pitchFamily="18" charset="2"/>
              </a:rPr>
              <a:t> </a:t>
            </a:r>
            <a:r>
              <a:rPr lang="en-GB" sz="2000" dirty="0" err="1" smtClean="0">
                <a:latin typeface="Symbol" pitchFamily="18" charset="2"/>
              </a:rPr>
              <a:t>q</a:t>
            </a:r>
            <a:r>
              <a:rPr lang="en-GB" sz="2000" baseline="-25000" dirty="0" err="1" smtClean="0"/>
              <a:t>dish</a:t>
            </a:r>
            <a:r>
              <a:rPr lang="en-GB" sz="2000" dirty="0" smtClean="0"/>
              <a:t> ~ </a:t>
            </a:r>
            <a:r>
              <a:rPr lang="en-GB" sz="2000" dirty="0" smtClean="0">
                <a:latin typeface="Symbol" pitchFamily="18" charset="2"/>
              </a:rPr>
              <a:t>l</a:t>
            </a:r>
            <a:r>
              <a:rPr lang="en-GB" sz="2000" dirty="0" smtClean="0"/>
              <a:t> / D</a:t>
            </a:r>
          </a:p>
          <a:p>
            <a:pPr marL="180975" indent="-180975">
              <a:buFont typeface="Arial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 bwMode="auto">
          <a:xfrm>
            <a:off x="193674" y="91017"/>
            <a:ext cx="8178801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>
                <a:tab pos="2424113" algn="l"/>
              </a:tabLst>
              <a:defRPr/>
            </a:pPr>
            <a:r>
              <a:rPr lang="en-GB" sz="2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Standard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GB" sz="2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interferometer</a:t>
            </a:r>
            <a:endParaRPr lang="en-US" sz="2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631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3674" y="155575"/>
            <a:ext cx="61210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4113" algn="l"/>
              </a:tabLst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Image formation computationally intensive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925" y="1469300"/>
            <a:ext cx="4647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b="0" dirty="0" smtClean="0">
                <a:latin typeface="+mn-lt"/>
              </a:rPr>
              <a:t>Images formed by an inverse </a:t>
            </a:r>
            <a:br>
              <a:rPr lang="en-GB" sz="1600" b="0" dirty="0" smtClean="0">
                <a:latin typeface="+mn-lt"/>
              </a:rPr>
            </a:br>
            <a:r>
              <a:rPr lang="en-GB" sz="1600" b="0" dirty="0" smtClean="0">
                <a:latin typeface="+mn-lt"/>
              </a:rPr>
              <a:t>algorithm similar to that used </a:t>
            </a:r>
            <a:br>
              <a:rPr lang="en-GB" sz="1600" b="0" dirty="0" smtClean="0">
                <a:latin typeface="+mn-lt"/>
              </a:rPr>
            </a:br>
            <a:r>
              <a:rPr lang="en-GB" sz="1600" b="0" dirty="0" smtClean="0">
                <a:latin typeface="+mn-lt"/>
              </a:rPr>
              <a:t>in MRI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b="0" dirty="0" smtClean="0">
                <a:latin typeface="+mn-lt"/>
              </a:rPr>
              <a:t>Typical image sizes up to: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 smtClean="0"/>
              <a:t>30k x 30k x 64k voxels</a:t>
            </a:r>
            <a:endParaRPr lang="en-GB" sz="1600" b="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0681" y="1294764"/>
            <a:ext cx="5288216" cy="48613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9348" y="1384054"/>
            <a:ext cx="2351421" cy="237115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944" t="-35068" r="-22288" b="-41146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230769" y="1384054"/>
            <a:ext cx="2391107" cy="235926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630" t="-36262" r="-24620" b="-42785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/>
          <p:cNvSpPr/>
          <p:nvPr/>
        </p:nvSpPr>
        <p:spPr>
          <a:xfrm>
            <a:off x="3879348" y="3755210"/>
            <a:ext cx="2351421" cy="228916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15" t="-37282" r="-23271" b="-43386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6230769" y="3755211"/>
            <a:ext cx="2527518" cy="2289164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288" t="-47181" r="-22807" b="-53287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ight Arrow 14"/>
          <p:cNvSpPr/>
          <p:nvPr/>
        </p:nvSpPr>
        <p:spPr>
          <a:xfrm>
            <a:off x="5883512" y="2405934"/>
            <a:ext cx="813572" cy="1885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823983" y="4850121"/>
            <a:ext cx="813572" cy="1885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346439">
            <a:off x="5786401" y="3660959"/>
            <a:ext cx="813572" cy="1885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3673" y="3456213"/>
            <a:ext cx="4419873" cy="317454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3" descr="http://www.cv.nrao.edu/~abridle/images/3c66b_20cm_opt_large.jpg"/>
          <p:cNvPicPr>
            <a:picLocks noChangeAspect="1" noChangeArrowheads="1"/>
          </p:cNvPicPr>
          <p:nvPr/>
        </p:nvPicPr>
        <p:blipFill>
          <a:blip r:embed="rId7" cstate="print"/>
          <a:srcRect b="4893"/>
          <a:stretch>
            <a:fillRect/>
          </a:stretch>
        </p:blipFill>
        <p:spPr bwMode="auto">
          <a:xfrm>
            <a:off x="459586" y="3696493"/>
            <a:ext cx="3811090" cy="2838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779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One SDP Two Telescopes</a:t>
            </a:r>
            <a:endParaRPr lang="en-US" dirty="0"/>
          </a:p>
        </p:txBody>
      </p:sp>
      <p:pic>
        <p:nvPicPr>
          <p:cNvPr id="6" name="Picture 5" descr="SDP_Observatory_deployme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962" y="1027058"/>
            <a:ext cx="8686800" cy="577682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936490"/>
              </p:ext>
            </p:extLst>
          </p:nvPr>
        </p:nvGraphicFramePr>
        <p:xfrm>
          <a:off x="5756814" y="1610366"/>
          <a:ext cx="3006260" cy="1206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906"/>
                <a:gridCol w="1379354"/>
              </a:tblGrid>
              <a:tr h="381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365F9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Ingest</a:t>
                      </a:r>
                      <a:r>
                        <a:rPr lang="en-US" sz="1200" baseline="0" dirty="0" smtClean="0">
                          <a:effectLst/>
                        </a:rPr>
                        <a:t>  </a:t>
                      </a:r>
                      <a:r>
                        <a:rPr lang="en-US" sz="1200" dirty="0" smtClean="0">
                          <a:effectLst/>
                        </a:rPr>
                        <a:t>(GB/s)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2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SKA1_Low</a:t>
                      </a:r>
                      <a:endParaRPr lang="en-GB" sz="1400" dirty="0">
                        <a:solidFill>
                          <a:srgbClr val="365F9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500</a:t>
                      </a:r>
                      <a:endParaRPr lang="en-GB" sz="1400" dirty="0">
                        <a:solidFill>
                          <a:srgbClr val="365F9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2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SKA1_Mid</a:t>
                      </a:r>
                      <a:endParaRPr lang="en-GB" sz="1400" dirty="0">
                        <a:solidFill>
                          <a:srgbClr val="365F9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1000</a:t>
                      </a:r>
                      <a:endParaRPr lang="en-GB" sz="1400" dirty="0">
                        <a:solidFill>
                          <a:srgbClr val="365F9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56814" y="3576320"/>
            <a:ext cx="3006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total need to deploy eventually a system which is close to 0.5 </a:t>
            </a:r>
            <a:r>
              <a:rPr lang="en-US" dirty="0" err="1" smtClean="0"/>
              <a:t>EFlop</a:t>
            </a:r>
            <a:r>
              <a:rPr lang="en-US" dirty="0" smtClean="0"/>
              <a:t> of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4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Scope of the SDP</a:t>
            </a:r>
            <a:endParaRPr lang="en-US" dirty="0"/>
          </a:p>
        </p:txBody>
      </p:sp>
      <p:pic>
        <p:nvPicPr>
          <p:cNvPr id="5" name="Picture 4" descr="sdp_scope_lev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6" y="1322792"/>
            <a:ext cx="7305263" cy="485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SDP System</a:t>
            </a:r>
            <a:endParaRPr lang="en-US" dirty="0"/>
          </a:p>
        </p:txBody>
      </p:sp>
      <p:pic>
        <p:nvPicPr>
          <p:cNvPr id="6" name="Picture 5" descr="sdp_functional_flow_level1_assignme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970823"/>
            <a:ext cx="7833360" cy="52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data flow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7251" y="2375176"/>
            <a:ext cx="2010769" cy="20341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Data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Real time</a:t>
            </a:r>
          </a:p>
          <a:p>
            <a:pPr algn="ctr"/>
            <a:r>
              <a:rPr lang="en-US" dirty="0" smtClean="0"/>
              <a:t>Batch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57200" y="3257045"/>
            <a:ext cx="1447739" cy="2704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887713"/>
            <a:ext cx="136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 </a:t>
            </a:r>
            <a:r>
              <a:rPr lang="en-US" dirty="0" err="1" smtClean="0"/>
              <a:t>TByte</a:t>
            </a:r>
            <a:r>
              <a:rPr lang="en-US" dirty="0" smtClean="0"/>
              <a:t>/s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2292981" y="4994331"/>
            <a:ext cx="1340513" cy="95241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8229" y="5031879"/>
            <a:ext cx="216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performance buffer</a:t>
            </a:r>
          </a:p>
          <a:p>
            <a:r>
              <a:rPr lang="en-US" dirty="0" smtClean="0"/>
              <a:t>85 </a:t>
            </a:r>
            <a:r>
              <a:rPr lang="en-US" dirty="0" err="1" smtClean="0"/>
              <a:t>PBytes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2492883" y="4409353"/>
            <a:ext cx="223419" cy="5849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27456" y="4432413"/>
            <a:ext cx="136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 </a:t>
            </a:r>
            <a:r>
              <a:rPr lang="en-US" dirty="0" err="1" smtClean="0"/>
              <a:t>TByte</a:t>
            </a:r>
            <a:r>
              <a:rPr lang="en-US" dirty="0" smtClean="0"/>
              <a:t>/s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flipV="1">
            <a:off x="3197952" y="4409353"/>
            <a:ext cx="223419" cy="5849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31731" y="4455932"/>
            <a:ext cx="183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 </a:t>
            </a:r>
            <a:r>
              <a:rPr lang="en-US" dirty="0" err="1" smtClean="0"/>
              <a:t>TByte</a:t>
            </a:r>
            <a:r>
              <a:rPr lang="en-US" dirty="0" smtClean="0"/>
              <a:t>/s</a:t>
            </a:r>
          </a:p>
          <a:p>
            <a:r>
              <a:rPr lang="en-US" dirty="0" smtClean="0"/>
              <a:t>Aggregate read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528072" y="2890126"/>
            <a:ext cx="1832988" cy="1004277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Preservation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3998020" y="3257045"/>
            <a:ext cx="1447739" cy="2704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98020" y="2926610"/>
            <a:ext cx="176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&gt;1 </a:t>
            </a:r>
            <a:r>
              <a:rPr lang="en-US" dirty="0" err="1" smtClean="0"/>
              <a:t>PByte</a:t>
            </a:r>
            <a:r>
              <a:rPr lang="en-US" dirty="0" smtClean="0"/>
              <a:t>/day</a:t>
            </a:r>
            <a:endParaRPr lang="en-US" dirty="0"/>
          </a:p>
        </p:txBody>
      </p:sp>
      <p:sp>
        <p:nvSpPr>
          <p:cNvPr id="16" name="Can 15"/>
          <p:cNvSpPr/>
          <p:nvPr/>
        </p:nvSpPr>
        <p:spPr>
          <a:xfrm>
            <a:off x="5761852" y="1350317"/>
            <a:ext cx="1340513" cy="952418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HSM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5926011" y="2302735"/>
            <a:ext cx="223419" cy="5849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flipV="1">
            <a:off x="6631080" y="2302735"/>
            <a:ext cx="223419" cy="5849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28072" y="4746420"/>
            <a:ext cx="1832988" cy="9528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Regional Centres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6279241" y="3894403"/>
            <a:ext cx="282213" cy="8520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631080" y="4040021"/>
            <a:ext cx="176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PByte</a:t>
            </a:r>
            <a:r>
              <a:rPr lang="en-US" dirty="0" smtClean="0"/>
              <a:t>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3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Loose coupling to SDP</a:t>
            </a:r>
          </a:p>
          <a:p>
            <a:pPr lvl="1"/>
            <a:r>
              <a:rPr lang="en-US" dirty="0" smtClean="0"/>
              <a:t>Ingest and real-time processing in SDP tightly coupled schedule</a:t>
            </a:r>
          </a:p>
          <a:p>
            <a:pPr lvl="1"/>
            <a:r>
              <a:rPr lang="en-US" dirty="0" smtClean="0"/>
              <a:t>SDP guarantees to be able to Ingest Data</a:t>
            </a:r>
          </a:p>
          <a:p>
            <a:pPr lvl="1"/>
            <a:r>
              <a:rPr lang="en-US" dirty="0" smtClean="0"/>
              <a:t>Different observations / experiments significantly different computational cost</a:t>
            </a:r>
          </a:p>
          <a:p>
            <a:pPr lvl="1"/>
            <a:r>
              <a:rPr lang="en-US" dirty="0" smtClean="0"/>
              <a:t>Buffer data over a period of ~two weeks to effectively load balance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2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Priority Science Objectives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1175435"/>
            <a:ext cx="8610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SKAO has developed a list of HPSO experiments – 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 targeting specific scientific goals and taking long periods (~5000-16000 hours) of telescope time.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Draft schedule for these taking 5-15 years to complete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Just an example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3" name="Picture 2" descr="HPS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11176"/>
            <a:ext cx="5880100" cy="29709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4700" y="3211176"/>
            <a:ext cx="32893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We can use these to generate example SDP use cases and archive growth rates.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Also could enable load balancing if we relax latency requirement of off-line processing.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4914900" y="3211176"/>
            <a:ext cx="1102544" cy="3145751"/>
          </a:xfrm>
          <a:prstGeom prst="roundRect">
            <a:avLst/>
          </a:prstGeom>
          <a:noFill/>
          <a:ln w="127000">
            <a:solidFill>
              <a:srgbClr val="FF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11400" y="6281619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100,000 hours = 11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6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21774" b="322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99707" name="Text Box 27"/>
          <p:cNvSpPr txBox="1">
            <a:spLocks noChangeArrowheads="1"/>
          </p:cNvSpPr>
          <p:nvPr/>
        </p:nvSpPr>
        <p:spPr bwMode="auto">
          <a:xfrm>
            <a:off x="0" y="3254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4" descr="vla1"/>
          <p:cNvPicPr>
            <a:picLocks noChangeAspect="1" noChangeArrowheads="1"/>
          </p:cNvPicPr>
          <p:nvPr/>
        </p:nvPicPr>
        <p:blipFill>
          <a:blip r:embed="rId5" cstate="print">
            <a:lum contrast="42000"/>
          </a:blip>
          <a:srcRect/>
          <a:stretch>
            <a:fillRect/>
          </a:stretch>
        </p:blipFill>
        <p:spPr bwMode="auto">
          <a:xfrm>
            <a:off x="0" y="4048125"/>
            <a:ext cx="5391097" cy="2809875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6387" y="4029075"/>
            <a:ext cx="3757613" cy="282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4800" y="4362450"/>
            <a:ext cx="366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FF00"/>
                </a:solidFill>
              </a:rPr>
              <a:t>J</a:t>
            </a:r>
            <a:r>
              <a:rPr lang="en-GB" sz="1800" dirty="0" smtClean="0">
                <a:solidFill>
                  <a:srgbClr val="FFFF00"/>
                </a:solidFill>
              </a:rPr>
              <a:t>VLA 27 27m dishes</a:t>
            </a:r>
          </a:p>
          <a:p>
            <a:r>
              <a:rPr lang="en-GB" sz="1800" dirty="0" smtClean="0">
                <a:solidFill>
                  <a:srgbClr val="FFFF00"/>
                </a:solidFill>
              </a:rPr>
              <a:t>Longest baseline 30km</a:t>
            </a:r>
            <a:endParaRPr lang="en-GB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3050" y="6105525"/>
            <a:ext cx="366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</a:rPr>
              <a:t>GMRT 30 45m dishes</a:t>
            </a:r>
          </a:p>
          <a:p>
            <a:r>
              <a:rPr lang="en-GB" sz="1800" dirty="0" smtClean="0">
                <a:solidFill>
                  <a:srgbClr val="FFFF00"/>
                </a:solidFill>
              </a:rPr>
              <a:t>Longest baseline 35 km</a:t>
            </a:r>
            <a:endParaRPr lang="en-GB" sz="1800" dirty="0">
              <a:solidFill>
                <a:srgbClr val="FFFF00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7407" y="1029956"/>
            <a:ext cx="2929269" cy="292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82093" y="1037527"/>
            <a:ext cx="27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E-MERLIN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What is the Square Kilometre Array (SKA)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159488" y="541216"/>
            <a:ext cx="858446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Next Generation radio telescope – compared to best current instruments it is ...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~100 times sensitivity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~ 10</a:t>
            </a:r>
            <a:r>
              <a:rPr lang="en-GB" baseline="30000" dirty="0" smtClean="0">
                <a:solidFill>
                  <a:srgbClr val="FFFF00"/>
                </a:solidFill>
              </a:rPr>
              <a:t>6</a:t>
            </a:r>
            <a:r>
              <a:rPr lang="en-GB" dirty="0" smtClean="0">
                <a:solidFill>
                  <a:srgbClr val="FFFF00"/>
                </a:solidFill>
              </a:rPr>
              <a:t> times faster imaging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the sky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More than  5 square km of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collecting area on sizes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3000km</a:t>
            </a:r>
          </a:p>
          <a:p>
            <a:pPr marL="360363" indent="-360363">
              <a:buFontTx/>
              <a:buChar char="•"/>
            </a:pPr>
            <a:endParaRPr lang="en-GB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D_Buffer_withS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27" y="2835031"/>
            <a:ext cx="4348337" cy="29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W_Buffer_withS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9" y="1387473"/>
            <a:ext cx="4160176" cy="331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8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High Performance Buffer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8229" y="5031879"/>
            <a:ext cx="216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~45 </a:t>
            </a:r>
            <a:r>
              <a:rPr lang="en-US" dirty="0" err="1" smtClean="0"/>
              <a:t>PBytes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2449" y="1668562"/>
            <a:ext cx="216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~45 </a:t>
            </a:r>
            <a:r>
              <a:rPr lang="en-US" dirty="0" err="1" smtClean="0"/>
              <a:t>PBytes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629" y="5832092"/>
            <a:ext cx="361090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Buffer sized to enable observations to always proceed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48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SDP System</a:t>
            </a:r>
            <a:endParaRPr lang="en-US" dirty="0"/>
          </a:p>
        </p:txBody>
      </p:sp>
      <p:pic>
        <p:nvPicPr>
          <p:cNvPr id="6" name="Picture 5" descr="sdp_functional_flow_level1_assignme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970823"/>
            <a:ext cx="7833360" cy="52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8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Driven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70"/>
          <a:stretch/>
        </p:blipFill>
        <p:spPr>
          <a:xfrm>
            <a:off x="0" y="1395099"/>
            <a:ext cx="8806665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53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Driven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25893"/>
            <a:ext cx="9144000" cy="499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7803" y="6311283"/>
            <a:ext cx="504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b="0" dirty="0" smtClean="0"/>
              <a:t>Smaller FFT size at cost of data duplication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577102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Driven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532" y="973567"/>
            <a:ext cx="9067800" cy="445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2020" y="5857285"/>
            <a:ext cx="608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b="0" dirty="0" smtClean="0"/>
              <a:t>Further data parallelism in spatial indexing (UVW-space)</a:t>
            </a:r>
          </a:p>
          <a:p>
            <a:pPr marL="285750" indent="-285750">
              <a:buFont typeface="Courier New"/>
              <a:buChar char="o"/>
            </a:pPr>
            <a:r>
              <a:rPr lang="en-US" sz="1600" b="0" dirty="0" smtClean="0"/>
              <a:t>Use to balance memory bandwidth per node</a:t>
            </a:r>
          </a:p>
          <a:p>
            <a:pPr marL="285750" indent="-285750">
              <a:buFont typeface="Courier New"/>
              <a:buChar char="o"/>
            </a:pPr>
            <a:r>
              <a:rPr lang="en-US" sz="1600" b="0" dirty="0" smtClean="0"/>
              <a:t>Some overlap regions on target grids needed</a:t>
            </a:r>
          </a:p>
        </p:txBody>
      </p:sp>
    </p:spTree>
    <p:extLst>
      <p:ext uri="{BB962C8B-B14F-4D97-AF65-F5344CB8AC3E}">
        <p14:creationId xmlns:p14="http://schemas.microsoft.com/office/powerpoint/2010/main" val="1785550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 we get performance </a:t>
            </a:r>
            <a:br>
              <a:rPr lang="en-GB" dirty="0" smtClean="0"/>
            </a:br>
            <a:r>
              <a:rPr lang="en-GB" dirty="0" smtClean="0"/>
              <a:t>and manage data volume?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5453" y="1318041"/>
            <a:ext cx="84650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Key </a:t>
            </a:r>
            <a:r>
              <a:rPr lang="en-US" dirty="0"/>
              <a:t>concepts: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Exploit intrinsic data without strong coupling to the hardware Achieve suitable efficiency and in particular to load-balance the system;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Separate domain-specific functionality from framework to give performance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Represent pipeline as a graph showing data dependencies between components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Components are the “tasks”, but now explicitly </a:t>
            </a:r>
            <a:r>
              <a:rPr lang="en-US" dirty="0"/>
              <a:t>specify all of their required inputs and outputs and their execution is driven by the availability of </a:t>
            </a:r>
            <a:r>
              <a:rPr lang="en-US" dirty="0" smtClean="0"/>
              <a:t>data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This explicitly limits messages across the whole pipeline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inimise </a:t>
            </a:r>
            <a:r>
              <a:rPr lang="en-US" dirty="0"/>
              <a:t>data movement through the system </a:t>
            </a:r>
            <a:r>
              <a:rPr lang="en-US" dirty="0" smtClean="0"/>
              <a:t>by analysing the data dependencies and determining where to run processing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Load balancing and scalability by task-based approach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Fault tolerant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restarting </a:t>
            </a:r>
            <a:r>
              <a:rPr lang="en-US" dirty="0"/>
              <a:t>processing based on data </a:t>
            </a:r>
            <a:r>
              <a:rPr lang="en-US" dirty="0" smtClean="0"/>
              <a:t>dependencies and reallocation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76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8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Scalable design</a:t>
            </a:r>
            <a:endParaRPr lang="en-US" dirty="0"/>
          </a:p>
        </p:txBody>
      </p:sp>
      <p:pic>
        <p:nvPicPr>
          <p:cNvPr id="4" name="Picture 2" descr="enEFSDP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56"/>
          <a:stretch/>
        </p:blipFill>
        <p:spPr bwMode="auto">
          <a:xfrm>
            <a:off x="362025" y="1482336"/>
            <a:ext cx="8622480" cy="310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3.googleusercontent.com/t79_6yZ1US4irgJLrilZ5M8gjq4XtJSedxJ_ko0hcaDKI0wuSx2iWv8WgKoFjRlC77bVFMyOa2sNad39zVA6wOC7bMAzENecXgccGWunfHOPFCLZ0m5BeAsYEIea9mTASOqB-Rq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6" y="4585718"/>
            <a:ext cx="3595774" cy="202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9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nEFSDP-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33152"/>
          <a:stretch/>
        </p:blipFill>
        <p:spPr bwMode="auto">
          <a:xfrm>
            <a:off x="713151" y="1461281"/>
            <a:ext cx="8008611" cy="47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8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Scalable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34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EFSDP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49"/>
          <a:stretch/>
        </p:blipFill>
        <p:spPr bwMode="auto">
          <a:xfrm>
            <a:off x="325419" y="1267647"/>
            <a:ext cx="8827873" cy="416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8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Scalable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02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Regional Centres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2716" cy="461044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SKA will have tiered processing organisation</a:t>
            </a:r>
          </a:p>
          <a:p>
            <a:pPr lvl="1"/>
            <a:r>
              <a:rPr lang="en-US" sz="2400" dirty="0" smtClean="0"/>
              <a:t>Data products from SKA up to 1PB/day</a:t>
            </a:r>
          </a:p>
          <a:p>
            <a:pPr lvl="2"/>
            <a:r>
              <a:rPr lang="en-US" sz="2000" dirty="0" smtClean="0"/>
              <a:t>Still a major Big Data challenge</a:t>
            </a:r>
          </a:p>
          <a:p>
            <a:pPr lvl="2"/>
            <a:r>
              <a:rPr lang="en-US" sz="2000" dirty="0" smtClean="0"/>
              <a:t>New tools and ideas needed</a:t>
            </a:r>
          </a:p>
          <a:p>
            <a:pPr lvl="1"/>
            <a:r>
              <a:rPr lang="en-US" sz="2400" dirty="0" smtClean="0"/>
              <a:t>Provide access to SKA Data Products and Processing Environment</a:t>
            </a:r>
          </a:p>
          <a:p>
            <a:pPr lvl="2"/>
            <a:r>
              <a:rPr lang="en-US" sz="2000" dirty="0" smtClean="0"/>
              <a:t>Typically manage 300 PB data/</a:t>
            </a:r>
            <a:r>
              <a:rPr lang="en-US" sz="2000" dirty="0" err="1" smtClean="0"/>
              <a:t>yr</a:t>
            </a:r>
            <a:endParaRPr lang="en-US" sz="2000" dirty="0" smtClean="0"/>
          </a:p>
          <a:p>
            <a:pPr lvl="2"/>
            <a:r>
              <a:rPr lang="en-US" sz="2000" dirty="0" smtClean="0"/>
              <a:t>Provide access to ~ 100 </a:t>
            </a:r>
            <a:r>
              <a:rPr lang="en-US" sz="2000" dirty="0" err="1" smtClean="0"/>
              <a:t>PFlop</a:t>
            </a:r>
            <a:r>
              <a:rPr lang="en-US" sz="2000" dirty="0" smtClean="0"/>
              <a:t> processing</a:t>
            </a:r>
          </a:p>
          <a:p>
            <a:pPr lvl="1"/>
            <a:r>
              <a:rPr lang="en-US" sz="2400" dirty="0" smtClean="0"/>
              <a:t>Provide user support </a:t>
            </a:r>
          </a:p>
          <a:p>
            <a:pPr lvl="1"/>
            <a:r>
              <a:rPr lang="en-US" sz="2400" dirty="0" smtClean="0"/>
              <a:t>Other roles</a:t>
            </a:r>
          </a:p>
          <a:p>
            <a:pPr lvl="2"/>
            <a:r>
              <a:rPr lang="en-US" sz="2000" dirty="0" smtClean="0"/>
              <a:t>Continued input to SKA Observatory software support and development – Software Engineering Centre of Excellence</a:t>
            </a:r>
          </a:p>
          <a:p>
            <a:pPr lvl="2"/>
            <a:r>
              <a:rPr lang="en-US" sz="2000" dirty="0" smtClean="0"/>
              <a:t>Development of framework for supporting Big Data challenge at Regional Centres</a:t>
            </a:r>
          </a:p>
          <a:p>
            <a:pPr lvl="1"/>
            <a:r>
              <a:rPr lang="en-US" sz="2400" dirty="0" smtClean="0"/>
              <a:t>Likely to be part of a European Centre using national infrastructures to provide the physical layer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487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21774" b="322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99707" name="Text Box 27"/>
          <p:cNvSpPr txBox="1">
            <a:spLocks noChangeArrowheads="1"/>
          </p:cNvSpPr>
          <p:nvPr/>
        </p:nvSpPr>
        <p:spPr bwMode="auto">
          <a:xfrm>
            <a:off x="0" y="3254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9708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What is the Square Kilometre Array (SKA)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59488" y="541216"/>
            <a:ext cx="8885086" cy="65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Next Generation radio telescope – compared to best current instruments it is ...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~100 times sensitivity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~ 10</a:t>
            </a:r>
            <a:r>
              <a:rPr lang="en-GB" baseline="30000" dirty="0" smtClean="0">
                <a:solidFill>
                  <a:srgbClr val="FFFF00"/>
                </a:solidFill>
              </a:rPr>
              <a:t>6</a:t>
            </a:r>
            <a:r>
              <a:rPr lang="en-GB" dirty="0" smtClean="0">
                <a:solidFill>
                  <a:srgbClr val="FFFF00"/>
                </a:solidFill>
              </a:rPr>
              <a:t> times faster imaging the sky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More than  5 square km of collecting area on sizes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3000km</a:t>
            </a:r>
          </a:p>
          <a:p>
            <a:pPr marL="360363" indent="-360363">
              <a:buFontTx/>
              <a:buChar char="•"/>
            </a:pPr>
            <a:endParaRPr lang="en-GB" b="1" dirty="0" smtClean="0">
              <a:solidFill>
                <a:srgbClr val="FFFF00"/>
              </a:solidFill>
            </a:endParaRPr>
          </a:p>
          <a:p>
            <a:pPr marL="360363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Will address some of the key problems of astrophysics and cosmology (and physics)</a:t>
            </a:r>
          </a:p>
          <a:p>
            <a:pPr marL="360363" indent="-360363">
              <a:buFontTx/>
              <a:buChar char="•"/>
            </a:pPr>
            <a:endParaRPr lang="en-GB" dirty="0" smtClean="0">
              <a:solidFill>
                <a:srgbClr val="FFFF00"/>
              </a:solidFill>
            </a:endParaRPr>
          </a:p>
          <a:p>
            <a:pPr marL="360363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Builds on techniques developed in Europe 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It is an interferometer</a:t>
            </a:r>
          </a:p>
          <a:p>
            <a:pPr marL="360363" indent="-360363">
              <a:buFontTx/>
              <a:buChar char="•"/>
            </a:pPr>
            <a:endParaRPr lang="en-GB" dirty="0" smtClean="0">
              <a:solidFill>
                <a:srgbClr val="FFFF00"/>
              </a:solidFill>
            </a:endParaRPr>
          </a:p>
          <a:p>
            <a:pPr marL="360363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Uses innovative technologies...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Major ICT project</a:t>
            </a:r>
          </a:p>
          <a:p>
            <a:pPr marL="817563" lvl="1" indent="-360363">
              <a:buFontTx/>
              <a:buChar char="•"/>
            </a:pPr>
            <a:r>
              <a:rPr lang="en-GB" dirty="0" smtClean="0">
                <a:solidFill>
                  <a:srgbClr val="FFFF00"/>
                </a:solidFill>
              </a:rPr>
              <a:t>Need performance at low unit cost</a:t>
            </a:r>
            <a:endParaRPr lang="en-US" b="1" dirty="0">
              <a:solidFill>
                <a:srgbClr val="FFFF00"/>
              </a:solidFill>
            </a:endParaRPr>
          </a:p>
          <a:p>
            <a:pPr marL="360363" indent="-360363" algn="l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5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2202" y="3388696"/>
            <a:ext cx="6997354" cy="1594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smtClean="0"/>
              <a:t>3-30 </a:t>
            </a:r>
            <a:r>
              <a:rPr lang="en-GB" sz="2800" b="1" dirty="0" err="1"/>
              <a:t>EBytes</a:t>
            </a:r>
            <a:r>
              <a:rPr lang="en-GB" sz="2800" b="1" dirty="0"/>
              <a:t> / year of fully processed </a:t>
            </a:r>
            <a:r>
              <a:rPr lang="en-GB" sz="2800" b="1" dirty="0" smtClean="0"/>
              <a:t>data for SKA2</a:t>
            </a:r>
            <a:endParaRPr lang="en-GB" sz="2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92776" y="1557896"/>
            <a:ext cx="7569457" cy="156994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Data </a:t>
            </a:r>
            <a:r>
              <a:rPr lang="en-US" sz="3200" dirty="0" smtClean="0"/>
              <a:t>rates and processing </a:t>
            </a:r>
            <a:r>
              <a:rPr lang="en-US" sz="3200" dirty="0"/>
              <a:t>increase by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FACTOR </a:t>
            </a:r>
            <a:r>
              <a:rPr lang="en-US" sz="3200" dirty="0"/>
              <a:t>~100 for SKA2</a:t>
            </a:r>
          </a:p>
        </p:txBody>
      </p:sp>
    </p:spTree>
    <p:extLst>
      <p:ext uri="{BB962C8B-B14F-4D97-AF65-F5344CB8AC3E}">
        <p14:creationId xmlns:p14="http://schemas.microsoft.com/office/powerpoint/2010/main" val="2713215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deband_single_pixel_feeds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2" y="0"/>
            <a:ext cx="2400292" cy="1696167"/>
          </a:xfrm>
          <a:prstGeom prst="rect">
            <a:avLst/>
          </a:prstGeom>
        </p:spPr>
      </p:pic>
      <p:pic>
        <p:nvPicPr>
          <p:cNvPr id="2" name="Picture 1" descr="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78"/>
            <a:ext cx="9190116" cy="6886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51"/>
            <a:ext cx="3518751" cy="24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ucam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46" y="665281"/>
            <a:ext cx="3001107" cy="63213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7853" y="3867906"/>
            <a:ext cx="8229600" cy="389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idx="1"/>
          </p:nvPr>
        </p:nvSpPr>
        <p:spPr>
          <a:xfrm>
            <a:off x="327853" y="4804011"/>
            <a:ext cx="8229600" cy="186561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H2020-</a:t>
            </a:r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Astronomy ESFRI and </a:t>
            </a:r>
            <a:r>
              <a:rPr lang="fr-F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Research</a:t>
            </a:r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Infrastructure </a:t>
            </a:r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Cluster (Grant Agreement </a:t>
            </a:r>
            <a:r>
              <a:rPr lang="fr-FR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number</a:t>
            </a:r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653477)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Science and Technologies </a:t>
            </a:r>
            <a:r>
              <a:rPr lang="fr-FR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Facilities</a:t>
            </a:r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Council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7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774" b="322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429" y="121946"/>
            <a:ext cx="66723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Mid frequency array and mid-frequency aperture array</a:t>
            </a:r>
          </a:p>
          <a:p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8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26" y="-363627"/>
            <a:ext cx="7221627" cy="7221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4137" y="0"/>
            <a:ext cx="504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Low-frequency aperture array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7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387"/>
            <a:ext cx="9144000" cy="7871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62" y="-864133"/>
            <a:ext cx="861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Phased Aperture array for 50 – 350 MHz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8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SKA:   A Leading Big Data Challenge </a:t>
            </a:r>
            <a:br>
              <a:rPr lang="en-GB" dirty="0"/>
            </a:br>
            <a:r>
              <a:rPr lang="en-GB" dirty="0"/>
              <a:t>            for 2020 decade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98377"/>
            <a:ext cx="9144000" cy="48626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http://www.astronomy.swin.edu.au/production/SKALA/SAP_SKALA_IMAGE01_PR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" y="2296400"/>
            <a:ext cx="1958688" cy="276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http://www.hpc.cam.ac.uk/global/images/darw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20" y="2949384"/>
            <a:ext cx="2971687" cy="217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22" y="1974850"/>
            <a:ext cx="2059645" cy="1378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rot="19190353">
            <a:off x="2035513" y="2979668"/>
            <a:ext cx="964642" cy="29140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2409647" flipV="1">
            <a:off x="4993024" y="2966771"/>
            <a:ext cx="964642" cy="29140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41644" y="1933721"/>
            <a:ext cx="1477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FF00"/>
                </a:solidFill>
              </a:rPr>
              <a:t>Antennas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3297" y="1328519"/>
            <a:ext cx="25120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FF00"/>
                </a:solidFill>
              </a:rPr>
              <a:t>Digital Signal Processing (DSP)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7919" y="5253472"/>
            <a:ext cx="29716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FF00"/>
                </a:solidFill>
              </a:rPr>
              <a:t>High Performance Computing Facility (HPC)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0686" y="3680939"/>
            <a:ext cx="31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Transfer antennas to DSP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2020: </a:t>
            </a:r>
            <a:r>
              <a:rPr lang="en-GB" sz="1600" dirty="0">
                <a:solidFill>
                  <a:schemeClr val="bg1"/>
                </a:solidFill>
              </a:rPr>
              <a:t>5</a:t>
            </a:r>
            <a:r>
              <a:rPr lang="en-GB" sz="1600" dirty="0" smtClean="0">
                <a:solidFill>
                  <a:schemeClr val="bg1"/>
                </a:solidFill>
              </a:rPr>
              <a:t>,000 </a:t>
            </a:r>
            <a:r>
              <a:rPr lang="en-GB" sz="1600" dirty="0" err="1" smtClean="0">
                <a:solidFill>
                  <a:schemeClr val="bg1"/>
                </a:solidFill>
              </a:rPr>
              <a:t>PBytes</a:t>
            </a:r>
            <a:r>
              <a:rPr lang="en-GB" sz="1600" dirty="0" smtClean="0">
                <a:solidFill>
                  <a:schemeClr val="bg1"/>
                </a:solidFill>
              </a:rPr>
              <a:t>/day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2030: </a:t>
            </a:r>
            <a:r>
              <a:rPr lang="en-GB" sz="1600" dirty="0">
                <a:solidFill>
                  <a:schemeClr val="bg1"/>
                </a:solidFill>
              </a:rPr>
              <a:t>1</a:t>
            </a:r>
            <a:r>
              <a:rPr lang="en-GB" sz="1600" dirty="0" smtClean="0">
                <a:solidFill>
                  <a:schemeClr val="bg1"/>
                </a:solidFill>
              </a:rPr>
              <a:t>00,000 </a:t>
            </a:r>
            <a:r>
              <a:rPr lang="en-GB" sz="1600" dirty="0" err="1" smtClean="0">
                <a:solidFill>
                  <a:schemeClr val="bg1"/>
                </a:solidFill>
              </a:rPr>
              <a:t>PBytes</a:t>
            </a:r>
            <a:r>
              <a:rPr lang="en-GB" sz="1600" dirty="0" smtClean="0">
                <a:solidFill>
                  <a:schemeClr val="bg1"/>
                </a:solidFill>
              </a:rPr>
              <a:t>/day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Over 10’s to 1000’s </a:t>
            </a:r>
            <a:r>
              <a:rPr lang="en-GB" sz="1600" dirty="0" err="1" smtClean="0">
                <a:solidFill>
                  <a:schemeClr val="bg1"/>
                </a:solidFill>
              </a:rPr>
              <a:t>kms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1196" y="1409958"/>
            <a:ext cx="31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To Process in HPC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2020: </a:t>
            </a:r>
            <a:r>
              <a:rPr lang="en-GB" sz="1600" dirty="0">
                <a:solidFill>
                  <a:schemeClr val="bg1"/>
                </a:solidFill>
              </a:rPr>
              <a:t>5</a:t>
            </a:r>
            <a:r>
              <a:rPr lang="en-GB" sz="1600" dirty="0" smtClean="0">
                <a:solidFill>
                  <a:schemeClr val="bg1"/>
                </a:solidFill>
              </a:rPr>
              <a:t>0 </a:t>
            </a:r>
            <a:r>
              <a:rPr lang="en-GB" sz="1600" dirty="0" err="1" smtClean="0">
                <a:solidFill>
                  <a:schemeClr val="bg1"/>
                </a:solidFill>
              </a:rPr>
              <a:t>PBytes</a:t>
            </a:r>
            <a:r>
              <a:rPr lang="en-GB" sz="1600" dirty="0" smtClean="0">
                <a:solidFill>
                  <a:schemeClr val="bg1"/>
                </a:solidFill>
              </a:rPr>
              <a:t>/day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2030: 10,000 </a:t>
            </a:r>
            <a:r>
              <a:rPr lang="en-GB" sz="1600" dirty="0" err="1" smtClean="0">
                <a:solidFill>
                  <a:schemeClr val="bg1"/>
                </a:solidFill>
              </a:rPr>
              <a:t>PBytes</a:t>
            </a:r>
            <a:r>
              <a:rPr lang="en-GB" sz="1600" dirty="0" smtClean="0">
                <a:solidFill>
                  <a:schemeClr val="bg1"/>
                </a:solidFill>
              </a:rPr>
              <a:t>/day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Over 10’s to 1000’s </a:t>
            </a:r>
            <a:r>
              <a:rPr lang="en-GB" sz="1600" dirty="0" err="1" smtClean="0">
                <a:solidFill>
                  <a:schemeClr val="bg1"/>
                </a:solidFill>
              </a:rPr>
              <a:t>kms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9594" y="5253471"/>
            <a:ext cx="297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</a:rPr>
              <a:t>HPC Processing</a:t>
            </a:r>
          </a:p>
          <a:p>
            <a:r>
              <a:rPr lang="en-GB" sz="1600" b="1" dirty="0" smtClean="0">
                <a:solidFill>
                  <a:srgbClr val="FFFF00"/>
                </a:solidFill>
              </a:rPr>
              <a:t>2020:  </a:t>
            </a:r>
            <a:r>
              <a:rPr lang="en-GB" sz="1600" dirty="0">
                <a:solidFill>
                  <a:srgbClr val="FFFF00"/>
                </a:solidFill>
              </a:rPr>
              <a:t>3</a:t>
            </a:r>
            <a:r>
              <a:rPr lang="en-GB" sz="1600" b="1" dirty="0" smtClean="0">
                <a:solidFill>
                  <a:srgbClr val="FFFF00"/>
                </a:solidFill>
              </a:rPr>
              <a:t>00 </a:t>
            </a:r>
            <a:r>
              <a:rPr lang="en-GB" sz="1600" b="1" dirty="0" err="1" smtClean="0">
                <a:solidFill>
                  <a:srgbClr val="FFFF00"/>
                </a:solidFill>
              </a:rPr>
              <a:t>PFlop</a:t>
            </a:r>
            <a:endParaRPr lang="en-GB" sz="1600" b="1" dirty="0" smtClean="0">
              <a:solidFill>
                <a:srgbClr val="FFFF00"/>
              </a:solidFill>
            </a:endParaRPr>
          </a:p>
          <a:p>
            <a:r>
              <a:rPr lang="en-GB" sz="1600" b="1" dirty="0" smtClean="0">
                <a:solidFill>
                  <a:srgbClr val="FFFF00"/>
                </a:solidFill>
              </a:rPr>
              <a:t>2028:  30   </a:t>
            </a:r>
            <a:r>
              <a:rPr lang="en-GB" sz="1600" b="1" dirty="0" err="1" smtClean="0">
                <a:solidFill>
                  <a:srgbClr val="FFFF00"/>
                </a:solidFill>
              </a:rPr>
              <a:t>EFlop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3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394" y="343949"/>
            <a:ext cx="647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Science Case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462" y="3307652"/>
            <a:ext cx="5952826" cy="2891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98"/>
          <a:stretch/>
        </p:blipFill>
        <p:spPr>
          <a:xfrm>
            <a:off x="1554929" y="874664"/>
            <a:ext cx="6009339" cy="27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3675" y="169141"/>
            <a:ext cx="8711746" cy="803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sz="2400" dirty="0" smtClean="0">
                <a:solidFill>
                  <a:srgbClr val="FFFFFF"/>
                </a:solidFill>
              </a:rPr>
              <a:t>Major Global Partnership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176" y="2389408"/>
            <a:ext cx="6061824" cy="4252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095" y="1077321"/>
            <a:ext cx="6951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10 Countries: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UK, RSA, AUS, NZ, Canada, China, NL, Italy, India, Sweden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Stage 1 Completion 2023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€ 650m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Stage 2 Completion 2030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€ ?b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Currently detailed</a:t>
            </a:r>
            <a:br>
              <a:rPr lang="en-US" sz="1800" dirty="0" smtClean="0"/>
            </a:br>
            <a:r>
              <a:rPr lang="en-US" sz="1800" dirty="0" smtClean="0"/>
              <a:t>design phase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432"/>
          <a:stretch/>
        </p:blipFill>
        <p:spPr>
          <a:xfrm>
            <a:off x="0" y="3962990"/>
            <a:ext cx="3246628" cy="24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8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19062</TotalTime>
  <Words>930</Words>
  <Application>Microsoft Macintosh PowerPoint</Application>
  <PresentationFormat>On-screen Show (4:3)</PresentationFormat>
  <Paragraphs>186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The SKA Data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SKA:   A Leading Big Data Challenge              for 2020 decade</vt:lpstr>
      <vt:lpstr>PowerPoint Presentation</vt:lpstr>
      <vt:lpstr>PowerPoint Presentation</vt:lpstr>
      <vt:lpstr>SKA Implementation</vt:lpstr>
      <vt:lpstr>PowerPoint Presentation</vt:lpstr>
      <vt:lpstr>PowerPoint Presentation</vt:lpstr>
      <vt:lpstr>PowerPoint Presentation</vt:lpstr>
      <vt:lpstr>One SDP Two Telescopes</vt:lpstr>
      <vt:lpstr>Scope of the SDP</vt:lpstr>
      <vt:lpstr>The SDP System</vt:lpstr>
      <vt:lpstr>Basic data flow</vt:lpstr>
      <vt:lpstr>Observation Scheduling</vt:lpstr>
      <vt:lpstr>High Priority Science Objectives</vt:lpstr>
      <vt:lpstr>Modeling High Performance Buffer</vt:lpstr>
      <vt:lpstr>The SDP System</vt:lpstr>
      <vt:lpstr>Data Driven Architecture</vt:lpstr>
      <vt:lpstr>Data Driven Architecture</vt:lpstr>
      <vt:lpstr>Data Driven Architecture</vt:lpstr>
      <vt:lpstr>How do we get performance  and manage data volume?</vt:lpstr>
      <vt:lpstr>Scalable design</vt:lpstr>
      <vt:lpstr>Scalable design</vt:lpstr>
      <vt:lpstr>Scalable design</vt:lpstr>
      <vt:lpstr>Regional Centres</vt:lpstr>
      <vt:lpstr>PowerPoint Presentation</vt:lpstr>
      <vt:lpstr>Acknowledgements</vt:lpstr>
    </vt:vector>
  </TitlesOfParts>
  <Company>PowerBook G4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 Alexander</cp:lastModifiedBy>
  <cp:revision>247</cp:revision>
  <dcterms:created xsi:type="dcterms:W3CDTF">2013-04-10T09:39:08Z</dcterms:created>
  <dcterms:modified xsi:type="dcterms:W3CDTF">2016-12-13T06:58:37Z</dcterms:modified>
</cp:coreProperties>
</file>