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sldIdLst>
    <p:sldId id="283" r:id="rId5"/>
    <p:sldId id="401" r:id="rId6"/>
    <p:sldId id="405" r:id="rId7"/>
    <p:sldId id="390" r:id="rId8"/>
    <p:sldId id="389" r:id="rId9"/>
    <p:sldId id="403" r:id="rId10"/>
    <p:sldId id="388" r:id="rId11"/>
    <p:sldId id="404" r:id="rId12"/>
    <p:sldId id="406" r:id="rId13"/>
    <p:sldId id="381" r:id="rId14"/>
    <p:sldId id="382" r:id="rId15"/>
    <p:sldId id="400" r:id="rId16"/>
    <p:sldId id="374" r:id="rId17"/>
    <p:sldId id="410" r:id="rId18"/>
    <p:sldId id="412" r:id="rId19"/>
    <p:sldId id="399" r:id="rId20"/>
    <p:sldId id="391" r:id="rId21"/>
    <p:sldId id="408" r:id="rId22"/>
    <p:sldId id="409" r:id="rId23"/>
    <p:sldId id="413" r:id="rId24"/>
    <p:sldId id="286" r:id="rId25"/>
    <p:sldId id="397" r:id="rId26"/>
    <p:sldId id="398" r:id="rId2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cia Florio" initials="L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959"/>
    <a:srgbClr val="FF7000"/>
    <a:srgbClr val="1F4E79"/>
    <a:srgbClr val="F57A1E"/>
    <a:srgbClr val="1C4161"/>
    <a:srgbClr val="003F5D"/>
    <a:srgbClr val="EE7A32"/>
    <a:srgbClr val="AFBEC9"/>
    <a:srgbClr val="3D5D74"/>
    <a:srgbClr val="496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08" autoAdjust="0"/>
    <p:restoredTop sz="84909"/>
  </p:normalViewPr>
  <p:slideViewPr>
    <p:cSldViewPr snapToGrid="0">
      <p:cViewPr varScale="1">
        <p:scale>
          <a:sx n="59" d="100"/>
          <a:sy n="59" d="100"/>
        </p:scale>
        <p:origin x="62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581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024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Starts 1</a:t>
            </a:r>
            <a:r>
              <a:rPr lang="en-US" baseline="30000" dirty="0" smtClean="0"/>
              <a:t>st</a:t>
            </a:r>
            <a:r>
              <a:rPr lang="en-US" baseline="0" dirty="0" smtClean="0"/>
              <a:t> of May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606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9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4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9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762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23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</a:t>
            </a:r>
            <a:r>
              <a:rPr lang="en-GB" baseline="0" dirty="0" smtClean="0"/>
              <a:t> portal can be anything even a simple shell </a:t>
            </a:r>
          </a:p>
          <a:p>
            <a:r>
              <a:rPr lang="en-GB" baseline="0" dirty="0" smtClean="0"/>
              <a:t>Certs stored only for 11 days </a:t>
            </a:r>
          </a:p>
          <a:p>
            <a:r>
              <a:rPr lang="en-GB" baseline="0" dirty="0" smtClean="0"/>
              <a:t>Master portal can add attributes via VOMS (or others in the future)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0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2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New GÉANT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Subtitle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042660" y="6296425"/>
            <a:ext cx="5886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GEANT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7067" y="4837092"/>
            <a:ext cx="1385319" cy="1129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95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71437"/>
            <a:ext cx="109728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50201" y="1153134"/>
            <a:ext cx="11891599" cy="524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399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  <p:sldLayoutId id="214748366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7" Type="http://schemas.openxmlformats.org/officeDocument/2006/relationships/image" Target="../media/image6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jpg"/><Relationship Id="rId4" Type="http://schemas.openxmlformats.org/officeDocument/2006/relationships/image" Target="../media/image5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eant.org/display/AARC/LoA+-+Level+of+Assurance" TargetMode="External"/><Relationship Id="rId7" Type="http://schemas.openxmlformats.org/officeDocument/2006/relationships/hyperlink" Target="https://wiki.geant.org/display/AARC/DNA3.5:+Recommendations+and+template+policies+for+the+processing+of+personal+data" TargetMode="External"/><Relationship Id="rId2" Type="http://schemas.openxmlformats.org/officeDocument/2006/relationships/hyperlink" Target="https://refeds.org/sirtf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geant.org/display/AARC/Sustainability+models+for+Guest+IdPs" TargetMode="External"/><Relationship Id="rId5" Type="http://schemas.openxmlformats.org/officeDocument/2006/relationships/hyperlink" Target="https://www.rcauth.eu/" TargetMode="External"/><Relationship Id="rId4" Type="http://schemas.openxmlformats.org/officeDocument/2006/relationships/hyperlink" Target="https://wiki.refeds.org/display/GROUPS/Assurance+Working+Grou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jpeg"/><Relationship Id="rId40" Type="http://schemas.openxmlformats.org/officeDocument/2006/relationships/image" Target="../media/image47.wmf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8" Type="http://schemas.openxmlformats.org/officeDocument/2006/relationships/hyperlink" Target="http://wayf.dk/" TargetMode="External"/><Relationship Id="rId3" Type="http://schemas.openxmlformats.org/officeDocument/2006/relationships/image" Target="../media/image11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11657" y="3625009"/>
            <a:ext cx="6795911" cy="1260578"/>
          </a:xfrm>
        </p:spPr>
        <p:txBody>
          <a:bodyPr>
            <a:normAutofit/>
          </a:bodyPr>
          <a:lstStyle/>
          <a:p>
            <a:r>
              <a:rPr lang="en-US" dirty="0" smtClean="0"/>
              <a:t>Licia Florio (GÉANT)</a:t>
            </a:r>
          </a:p>
          <a:p>
            <a:r>
              <a:rPr lang="en-US" dirty="0" smtClean="0"/>
              <a:t>AARC project coordinator</a:t>
            </a:r>
          </a:p>
          <a:p>
            <a:r>
              <a:rPr lang="en-GB" dirty="0" smtClean="0"/>
              <a:t>https://</a:t>
            </a:r>
            <a:r>
              <a:rPr lang="en-GB" dirty="0" err="1" smtClean="0"/>
              <a:t>aarc-project.eu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67322" y="5372101"/>
            <a:ext cx="6671027" cy="413231"/>
          </a:xfrm>
        </p:spPr>
        <p:txBody>
          <a:bodyPr>
            <a:normAutofit/>
          </a:bodyPr>
          <a:lstStyle/>
          <a:p>
            <a:r>
              <a:rPr lang="en-GB" sz="1600" dirty="0"/>
              <a:t>ST ASTERICS-OBELICS Workshop,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01921" y="2711335"/>
            <a:ext cx="7898239" cy="991985"/>
          </a:xfrm>
        </p:spPr>
        <p:txBody>
          <a:bodyPr/>
          <a:lstStyle/>
          <a:p>
            <a:r>
              <a:rPr lang="en-US" dirty="0" smtClean="0"/>
              <a:t>Community </a:t>
            </a:r>
            <a:r>
              <a:rPr lang="en-US" dirty="0"/>
              <a:t>Driven Development in </a:t>
            </a:r>
            <a:r>
              <a:rPr lang="en-US" dirty="0" smtClean="0"/>
              <a:t>the Identity Space</a:t>
            </a:r>
            <a:endParaRPr lang="el-GR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67321" y="5668101"/>
            <a:ext cx="6671027" cy="603745"/>
          </a:xfrm>
        </p:spPr>
        <p:txBody>
          <a:bodyPr>
            <a:normAutofit lnSpcReduction="10000"/>
          </a:bodyPr>
          <a:lstStyle/>
          <a:p>
            <a:r>
              <a:rPr lang="is-IS" sz="1600" dirty="0"/>
              <a:t>12-14 December </a:t>
            </a:r>
            <a:r>
              <a:rPr lang="is-IS" sz="1600" dirty="0" smtClean="0"/>
              <a:t>2016</a:t>
            </a:r>
          </a:p>
          <a:p>
            <a:r>
              <a:rPr lang="is-IS" sz="1600" dirty="0" smtClean="0"/>
              <a:t>Rome, Italy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AARC: Analysis of Research Communities and e-Infrastructure</a:t>
            </a:r>
            <a:br>
              <a:rPr lang="en-GB" sz="3200" dirty="0" smtClean="0"/>
            </a:br>
            <a:r>
              <a:rPr lang="en-GB" sz="3200" dirty="0" smtClean="0"/>
              <a:t>            Providers</a:t>
            </a:r>
            <a:endParaRPr lang="en-GB" sz="32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3" y="2597099"/>
            <a:ext cx="1931908" cy="261558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510058" y="2556507"/>
            <a:ext cx="1931908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Rectangle 46"/>
          <p:cNvSpPr/>
          <p:nvPr/>
        </p:nvSpPr>
        <p:spPr>
          <a:xfrm>
            <a:off x="5215057" y="4813566"/>
            <a:ext cx="1997276" cy="892552"/>
          </a:xfrm>
          <a:prstGeom prst="rect">
            <a:avLst/>
          </a:prstGeom>
          <a:gradFill flip="none" rotWithShape="1">
            <a:gsLst>
              <a:gs pos="0">
                <a:srgbClr val="003959"/>
              </a:gs>
              <a:gs pos="74000">
                <a:srgbClr val="BFDC01"/>
              </a:gs>
              <a:gs pos="100000">
                <a:srgbClr val="BFDC01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600" dirty="0">
                <a:cs typeface="Gill Sans Light"/>
              </a:rPr>
              <a:t>Non-web-browser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174028" y="3761135"/>
            <a:ext cx="2064561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Guest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 users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147771" y="2731586"/>
            <a:ext cx="2064561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Persistent Unique Id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04007" y="2731586"/>
            <a:ext cx="1825460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Credential translation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147771" y="1616834"/>
            <a:ext cx="2064561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Attribute Aggregation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204006" y="1607772"/>
            <a:ext cx="1788910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600" dirty="0" smtClean="0">
                <a:solidFill>
                  <a:schemeClr val="bg1"/>
                </a:solidFill>
                <a:cs typeface="Gill Sans Light"/>
              </a:rPr>
              <a:t>Attribute Release   </a:t>
            </a:r>
            <a:endParaRPr lang="en-US" sz="2600" dirty="0">
              <a:solidFill>
                <a:schemeClr val="bg1"/>
              </a:solidFill>
              <a:cs typeface="Gill Sans Ligh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04006" y="3761135"/>
            <a:ext cx="1825460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Levels of Assurance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214189" y="4813566"/>
            <a:ext cx="1890040" cy="892552"/>
          </a:xfrm>
          <a:prstGeom prst="rect">
            <a:avLst/>
          </a:prstGeom>
          <a:gradFill flip="none" rotWithShape="1">
            <a:gsLst>
              <a:gs pos="0">
                <a:srgbClr val="003959"/>
              </a:gs>
              <a:gs pos="74000">
                <a:srgbClr val="BFDC01"/>
              </a:gs>
              <a:gs pos="100000">
                <a:srgbClr val="BFDC01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cs typeface="Gill Sans Light"/>
              </a:rPr>
              <a:t>Community based </a:t>
            </a:r>
            <a:r>
              <a:rPr lang="en-US" sz="2600" dirty="0" err="1">
                <a:cs typeface="Gill Sans Light"/>
              </a:rPr>
              <a:t>AuthZ</a:t>
            </a:r>
            <a:endParaRPr lang="en-US" sz="2600" dirty="0">
              <a:cs typeface="Gill Sans Ligh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369319" y="4842331"/>
            <a:ext cx="2078530" cy="892552"/>
          </a:xfrm>
          <a:prstGeom prst="rect">
            <a:avLst/>
          </a:prstGeom>
          <a:gradFill flip="none" rotWithShape="1">
            <a:gsLst>
              <a:gs pos="0">
                <a:srgbClr val="003959"/>
              </a:gs>
              <a:gs pos="74000">
                <a:srgbClr val="BFDC01"/>
              </a:gs>
              <a:gs pos="100000">
                <a:srgbClr val="BFDC01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cs typeface="Gill Sans Light"/>
              </a:rPr>
              <a:t>Social &amp; e-</a:t>
            </a:r>
            <a:r>
              <a:rPr lang="en-US" sz="2600" dirty="0" err="1">
                <a:cs typeface="Gill Sans Light"/>
              </a:rPr>
              <a:t>Gov</a:t>
            </a:r>
            <a:r>
              <a:rPr lang="en-US" sz="2600" dirty="0">
                <a:cs typeface="Gill Sans Light"/>
              </a:rPr>
              <a:t> IDs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369319" y="3783911"/>
            <a:ext cx="2078530" cy="892552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600" dirty="0" smtClean="0">
                <a:cs typeface="Gill Sans Light"/>
              </a:rPr>
              <a:t>Step-up </a:t>
            </a:r>
            <a:r>
              <a:rPr lang="en-US" sz="2600" dirty="0" err="1" smtClean="0">
                <a:cs typeface="Gill Sans Light"/>
              </a:rPr>
              <a:t>AuthN</a:t>
            </a:r>
            <a:endParaRPr lang="en-US" sz="2600" dirty="0">
              <a:cs typeface="Gill Sans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9319" y="2720145"/>
            <a:ext cx="2078530" cy="830997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dirty="0" smtClean="0">
                <a:cs typeface="Gill Sans Light"/>
              </a:rPr>
              <a:t>User Managed Information</a:t>
            </a:r>
            <a:endParaRPr lang="en-US" sz="2400" dirty="0">
              <a:cs typeface="Gill Sans Ligh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67396" y="1627417"/>
            <a:ext cx="2082375" cy="892552"/>
          </a:xfrm>
          <a:prstGeom prst="rect">
            <a:avLst/>
          </a:prstGeom>
          <a:gradFill flip="none" rotWithShape="1">
            <a:gsLst>
              <a:gs pos="0">
                <a:srgbClr val="003959"/>
              </a:gs>
              <a:gs pos="74000">
                <a:srgbClr val="BFDC01"/>
              </a:gs>
              <a:gs pos="100000">
                <a:srgbClr val="BFDC01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cs typeface="Gill Sans Light"/>
              </a:rPr>
              <a:t>User</a:t>
            </a:r>
          </a:p>
          <a:p>
            <a:pPr algn="ctr" eaLnBrk="0" hangingPunct="0"/>
            <a:r>
              <a:rPr lang="en-US" sz="2600" dirty="0">
                <a:cs typeface="Gill Sans Light"/>
              </a:rPr>
              <a:t> Friendliness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584890" y="4821663"/>
            <a:ext cx="19858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Incident Response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9584891" y="3767377"/>
            <a:ext cx="19858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Best 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Practices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570376" y="2731586"/>
            <a:ext cx="2000388" cy="892552"/>
          </a:xfrm>
          <a:prstGeom prst="rect">
            <a:avLst/>
          </a:prstGeom>
          <a:gradFill flip="none" rotWithShape="1">
            <a:gsLst>
              <a:gs pos="0">
                <a:srgbClr val="003959"/>
              </a:gs>
              <a:gs pos="74000">
                <a:srgbClr val="BFDC01"/>
              </a:gs>
              <a:gs pos="100000">
                <a:srgbClr val="BFDC01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cs typeface="Gill Sans Light"/>
              </a:rPr>
              <a:t>Credential Delegation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584890" y="1627417"/>
            <a:ext cx="19858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SP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Friendliness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1812" y="6406019"/>
            <a:ext cx="741021" cy="274873"/>
          </a:xfrm>
        </p:spPr>
        <p:txBody>
          <a:bodyPr/>
          <a:lstStyle/>
          <a:p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6272" y="5582135"/>
            <a:ext cx="341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C3959"/>
                </a:solidFill>
              </a:rPr>
              <a:t>Blue= addressed requirements</a:t>
            </a:r>
          </a:p>
          <a:p>
            <a:r>
              <a:rPr lang="en-GB" dirty="0" smtClean="0">
                <a:solidFill>
                  <a:srgbClr val="0C3959"/>
                </a:solidFill>
              </a:rPr>
              <a:t>Green = requirements for AARC2</a:t>
            </a:r>
            <a:endParaRPr lang="en-GB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75" y="91439"/>
            <a:ext cx="9270385" cy="649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ight Arrow 62"/>
          <p:cNvSpPr/>
          <p:nvPr/>
        </p:nvSpPr>
        <p:spPr>
          <a:xfrm>
            <a:off x="510059" y="3518396"/>
            <a:ext cx="2675101" cy="6953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AARC Blueprint Architecture</a:t>
            </a:r>
            <a:br>
              <a:rPr lang="en-GB" sz="3200" dirty="0" smtClean="0"/>
            </a:br>
            <a:r>
              <a:rPr lang="en-GB" sz="3200" dirty="0" smtClean="0"/>
              <a:t>(1</a:t>
            </a:r>
            <a:r>
              <a:rPr lang="en-GB" sz="3200" baseline="30000" dirty="0" smtClean="0"/>
              <a:t>st</a:t>
            </a:r>
            <a:r>
              <a:rPr lang="en-GB" sz="3200" dirty="0" smtClean="0"/>
              <a:t> Draft)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9" y="2556558"/>
            <a:ext cx="1931908" cy="26155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0058" y="3002280"/>
            <a:ext cx="1943581" cy="2169858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393252" y="1728986"/>
            <a:ext cx="22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User </a:t>
            </a:r>
            <a:r>
              <a:rPr lang="en-US" sz="2400" dirty="0" smtClean="0"/>
              <a:t>Community</a:t>
            </a:r>
          </a:p>
          <a:p>
            <a:pPr algn="ctr"/>
            <a:r>
              <a:rPr lang="en-US" sz="2400" dirty="0" smtClean="0"/>
              <a:t>Requirements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37360" y="6039355"/>
            <a:ext cx="1045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C3959"/>
                </a:solidFill>
              </a:rPr>
              <a:t>https://</a:t>
            </a:r>
            <a:r>
              <a:rPr lang="en-GB" sz="2400" u="sng" dirty="0" err="1">
                <a:solidFill>
                  <a:srgbClr val="0C3959"/>
                </a:solidFill>
              </a:rPr>
              <a:t>aarc-project.eu</a:t>
            </a:r>
            <a:r>
              <a:rPr lang="en-GB" sz="2400" u="sng" dirty="0">
                <a:solidFill>
                  <a:srgbClr val="0C3959"/>
                </a:solidFill>
              </a:rPr>
              <a:t>/</a:t>
            </a:r>
            <a:r>
              <a:rPr lang="en-GB" sz="2400" u="sng" dirty="0" err="1">
                <a:solidFill>
                  <a:srgbClr val="0C3959"/>
                </a:solidFill>
              </a:rPr>
              <a:t>aarc</a:t>
            </a:r>
            <a:r>
              <a:rPr lang="en-GB" sz="2400" u="sng" dirty="0">
                <a:solidFill>
                  <a:srgbClr val="0C3959"/>
                </a:solidFill>
              </a:rPr>
              <a:t>-draft-blueprint-architecture-available-for-comments/</a:t>
            </a:r>
            <a:endParaRPr lang="en-US" sz="2400" dirty="0">
              <a:solidFill>
                <a:srgbClr val="0C395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252" y="5253120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nsolas" charset="0"/>
                <a:ea typeface="Consolas" charset="0"/>
                <a:cs typeface="Consolas" charset="0"/>
              </a:rPr>
              <a:t>https://</a:t>
            </a:r>
            <a:r>
              <a:rPr lang="en-US" sz="1200" b="1" dirty="0" err="1">
                <a:latin typeface="Consolas" charset="0"/>
                <a:ea typeface="Consolas" charset="0"/>
                <a:cs typeface="Consolas" charset="0"/>
              </a:rPr>
              <a:t>goo.gl</a:t>
            </a:r>
            <a:r>
              <a:rPr lang="en-US" sz="1200" b="1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200" b="1" dirty="0" err="1">
                <a:latin typeface="Consolas" charset="0"/>
                <a:ea typeface="Consolas" charset="0"/>
                <a:cs typeface="Consolas" charset="0"/>
              </a:rPr>
              <a:t>kSxENp</a:t>
            </a:r>
            <a:endParaRPr lang="en-US" sz="1200" b="1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Why the proxy model?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6286" t="51457" r="1690" b="103"/>
          <a:stretch/>
        </p:blipFill>
        <p:spPr>
          <a:xfrm>
            <a:off x="10053812" y="3817428"/>
            <a:ext cx="2016000" cy="244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347" y="1364431"/>
            <a:ext cx="8866153" cy="4955009"/>
          </a:xfrm>
          <a:solidFill>
            <a:schemeClr val="bg1">
              <a:alpha val="37000"/>
            </a:schemeClr>
          </a:solidFill>
        </p:spPr>
        <p:txBody>
          <a:bodyPr>
            <a:normAutofit fontScale="92500"/>
          </a:bodyPr>
          <a:lstStyle/>
          <a:p>
            <a:pPr fontAlgn="base">
              <a:lnSpc>
                <a:spcPct val="160000"/>
              </a:lnSpc>
            </a:pPr>
            <a:r>
              <a:rPr lang="en-US" sz="2800" dirty="0"/>
              <a:t>All </a:t>
            </a:r>
            <a:r>
              <a:rPr lang="en-US" sz="2800" dirty="0" smtClean="0"/>
              <a:t>internal Services </a:t>
            </a:r>
            <a:r>
              <a:rPr lang="en-US" sz="2800" dirty="0"/>
              <a:t>can have </a:t>
            </a:r>
            <a:r>
              <a:rPr lang="en-US" sz="2800" b="1" dirty="0"/>
              <a:t>one statically configured </a:t>
            </a:r>
            <a:r>
              <a:rPr lang="en-US" sz="2800" b="1" dirty="0" err="1"/>
              <a:t>IdP</a:t>
            </a:r>
            <a:endParaRPr lang="en-US" sz="2800" dirty="0"/>
          </a:p>
          <a:p>
            <a:pPr fontAlgn="base">
              <a:lnSpc>
                <a:spcPct val="160000"/>
              </a:lnSpc>
            </a:pPr>
            <a:r>
              <a:rPr lang="en-US" sz="2800" b="1" dirty="0"/>
              <a:t>No need to run an </a:t>
            </a:r>
            <a:r>
              <a:rPr lang="en-US" sz="2800" b="1" dirty="0" err="1"/>
              <a:t>IdP</a:t>
            </a:r>
            <a:r>
              <a:rPr lang="en-US" sz="2800" b="1" dirty="0"/>
              <a:t> Discovery Service</a:t>
            </a:r>
            <a:r>
              <a:rPr lang="en-US" sz="2800" dirty="0"/>
              <a:t> on each </a:t>
            </a:r>
            <a:r>
              <a:rPr lang="en-US" sz="2800" dirty="0" smtClean="0"/>
              <a:t>Service</a:t>
            </a:r>
            <a:endParaRPr lang="en-US" sz="2800" dirty="0"/>
          </a:p>
          <a:p>
            <a:pPr fontAlgn="base">
              <a:lnSpc>
                <a:spcPct val="160000"/>
              </a:lnSpc>
            </a:pPr>
            <a:r>
              <a:rPr lang="en-US" sz="2800" dirty="0"/>
              <a:t>Connected SPs get </a:t>
            </a:r>
            <a:r>
              <a:rPr lang="en-US" sz="2800" b="1" dirty="0"/>
              <a:t>consistent/</a:t>
            </a:r>
            <a:r>
              <a:rPr lang="en-US" sz="2800" b="1" dirty="0" err="1"/>
              <a:t>harmonised</a:t>
            </a:r>
            <a:r>
              <a:rPr lang="en-US" sz="2800" b="1" dirty="0"/>
              <a:t> user identifiers and accompanying attribute sets</a:t>
            </a:r>
            <a:r>
              <a:rPr lang="en-US" sz="2800" dirty="0"/>
              <a:t> from one or more AAs that can be interpreted in a uniform way for </a:t>
            </a:r>
            <a:r>
              <a:rPr lang="en-US" sz="2800" dirty="0" err="1"/>
              <a:t>authZ</a:t>
            </a:r>
            <a:r>
              <a:rPr lang="en-US" sz="2800" dirty="0"/>
              <a:t> purposes </a:t>
            </a:r>
          </a:p>
          <a:p>
            <a:pPr fontAlgn="base">
              <a:lnSpc>
                <a:spcPct val="160000"/>
              </a:lnSpc>
            </a:pPr>
            <a:r>
              <a:rPr lang="en-US" sz="2800" dirty="0"/>
              <a:t>External </a:t>
            </a:r>
            <a:r>
              <a:rPr lang="en-US" sz="2800" dirty="0" err="1"/>
              <a:t>IdPs</a:t>
            </a:r>
            <a:r>
              <a:rPr lang="en-US" sz="2800" dirty="0"/>
              <a:t> only deal with a </a:t>
            </a:r>
            <a:r>
              <a:rPr lang="en-US" sz="2800" b="1" dirty="0"/>
              <a:t>single </a:t>
            </a:r>
            <a:r>
              <a:rPr lang="en-US" sz="2800" b="1" dirty="0" smtClean="0"/>
              <a:t>SP</a:t>
            </a:r>
            <a:r>
              <a:rPr lang="en-US" sz="2800" dirty="0" smtClean="0"/>
              <a:t> proxy</a:t>
            </a:r>
          </a:p>
          <a:p>
            <a:pPr fontAlgn="base">
              <a:lnSpc>
                <a:spcPct val="160000"/>
              </a:lnSpc>
            </a:pPr>
            <a:r>
              <a:rPr lang="en-US" sz="2800" dirty="0" smtClean="0"/>
              <a:t>But it comes with each own </a:t>
            </a:r>
            <a:r>
              <a:rPr lang="en-US" sz="2800" b="1" dirty="0" smtClean="0"/>
              <a:t>new challenges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28" y="4152900"/>
            <a:ext cx="1350183" cy="21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55454" y="4142277"/>
            <a:ext cx="5247768" cy="125923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2600" b="1" dirty="0" smtClean="0"/>
              <a:t> </a:t>
            </a:r>
            <a:r>
              <a:rPr lang="en-US" sz="2600" b="1" dirty="0" err="1" smtClean="0"/>
              <a:t>eduGAIN</a:t>
            </a:r>
            <a:r>
              <a:rPr lang="en-US" sz="2600" b="1" dirty="0" smtClean="0"/>
              <a:t> and the Identity Federations</a:t>
            </a:r>
          </a:p>
          <a:p>
            <a:pPr lvl="1"/>
            <a:r>
              <a:rPr lang="en-US" sz="2200" dirty="0" smtClean="0"/>
              <a:t>A solid foundation for federated access in R&amp;E </a:t>
            </a:r>
            <a:endParaRPr lang="en-US" sz="2200" dirty="0"/>
          </a:p>
          <a:p>
            <a:endParaRPr lang="en-US" sz="2800" dirty="0" smtClean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28445" y="2619090"/>
            <a:ext cx="6554610" cy="132667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2400" b="1" dirty="0" smtClean="0"/>
              <a:t>AARC</a:t>
            </a:r>
            <a:endParaRPr lang="en-US" sz="2400" dirty="0"/>
          </a:p>
          <a:p>
            <a:pPr lvl="1"/>
            <a:r>
              <a:rPr lang="en-US" sz="2000" dirty="0" smtClean="0"/>
              <a:t>A set of building blocks on top of </a:t>
            </a:r>
            <a:r>
              <a:rPr lang="en-US" sz="2000" dirty="0" err="1" smtClean="0"/>
              <a:t>eduGAIN</a:t>
            </a:r>
            <a:r>
              <a:rPr lang="en-US" sz="2000" dirty="0" smtClean="0"/>
              <a:t> for International Research Collaboration</a:t>
            </a:r>
          </a:p>
          <a:p>
            <a:endParaRPr lang="en-US" sz="2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855203" y="3529638"/>
            <a:ext cx="7307849" cy="3453615"/>
            <a:chOff x="1517600" y="2272862"/>
            <a:chExt cx="10862444" cy="4858253"/>
          </a:xfrm>
        </p:grpSpPr>
        <p:grpSp>
          <p:nvGrpSpPr>
            <p:cNvPr id="7" name="Group 6"/>
            <p:cNvGrpSpPr/>
            <p:nvPr/>
          </p:nvGrpSpPr>
          <p:grpSpPr>
            <a:xfrm>
              <a:off x="1517600" y="2272862"/>
              <a:ext cx="10862444" cy="4858253"/>
              <a:chOff x="1497722" y="2056695"/>
              <a:chExt cx="10862444" cy="4858253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1497722" y="3405513"/>
                <a:ext cx="10862444" cy="2536733"/>
              </a:xfrm>
              <a:prstGeom prst="cube">
                <a:avLst>
                  <a:gd name="adj" fmla="val 897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6675" y="2056695"/>
                <a:ext cx="8477333" cy="4858253"/>
              </a:xfrm>
              <a:prstGeom prst="rect">
                <a:avLst/>
              </a:prstGeom>
              <a:scene3d>
                <a:camera prst="orthographicFront">
                  <a:rot lat="18071412" lon="3083636" rev="18801558"/>
                </a:camera>
                <a:lightRig rig="threePt" dir="t"/>
              </a:scene3d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4584" y="4920979"/>
              <a:ext cx="2003683" cy="522598"/>
            </a:xfrm>
            <a:prstGeom prst="rect">
              <a:avLst/>
            </a:prstGeom>
            <a:scene3d>
              <a:camera prst="orthographicFront">
                <a:rot lat="17688851" lon="3115458" rev="18624947"/>
              </a:camera>
              <a:lightRig rig="threePt" dir="t"/>
            </a:scene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9566" y="4368109"/>
              <a:ext cx="1691439" cy="1058641"/>
            </a:xfrm>
            <a:prstGeom prst="rect">
              <a:avLst/>
            </a:prstGeom>
            <a:scene3d>
              <a:camera prst="orthographicFront">
                <a:rot lat="17869862" lon="3567120" rev="18211867"/>
              </a:camera>
              <a:lightRig rig="threePt" dir="t"/>
            </a:scene3d>
          </p:spPr>
        </p:pic>
      </p:grpSp>
      <p:grpSp>
        <p:nvGrpSpPr>
          <p:cNvPr id="13" name="Group 12"/>
          <p:cNvGrpSpPr/>
          <p:nvPr/>
        </p:nvGrpSpPr>
        <p:grpSpPr>
          <a:xfrm>
            <a:off x="5134083" y="2814479"/>
            <a:ext cx="6554997" cy="1926106"/>
            <a:chOff x="2652280" y="1278903"/>
            <a:chExt cx="9113590" cy="3130836"/>
          </a:xfrm>
        </p:grpSpPr>
        <p:sp>
          <p:nvSpPr>
            <p:cNvPr id="15" name="Cube 14"/>
            <p:cNvSpPr/>
            <p:nvPr/>
          </p:nvSpPr>
          <p:spPr>
            <a:xfrm>
              <a:off x="2652280" y="1634855"/>
              <a:ext cx="9113590" cy="2756922"/>
            </a:xfrm>
            <a:prstGeom prst="cube">
              <a:avLst>
                <a:gd name="adj" fmla="val 89789"/>
              </a:avLst>
            </a:prstGeom>
            <a:solidFill>
              <a:schemeClr val="accent1">
                <a:alpha val="82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.png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04"/>
            <a:stretch/>
          </p:blipFill>
          <p:spPr bwMode="auto">
            <a:xfrm>
              <a:off x="3960560" y="1278903"/>
              <a:ext cx="6436892" cy="3130836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>
                <a:rot lat="19370699" lon="3588530" rev="1884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dirty="0" smtClean="0"/>
              <a:t>AARC Blueprint Architecture &amp; </a:t>
            </a:r>
            <a:r>
              <a:rPr lang="en-US" sz="3600" dirty="0" err="1" smtClean="0"/>
              <a:t>eduGAIN</a:t>
            </a:r>
            <a:endParaRPr lang="en-US" sz="3600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3152" y="6688170"/>
            <a:ext cx="741021" cy="274873"/>
          </a:xfrm>
        </p:spPr>
        <p:txBody>
          <a:bodyPr/>
          <a:lstStyle/>
          <a:p>
            <a:r>
              <a:rPr lang="en-GB" dirty="0" smtClean="0"/>
              <a:t>15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6204780" y="609600"/>
            <a:ext cx="6424900" cy="3267535"/>
            <a:chOff x="6206317" y="1350729"/>
            <a:chExt cx="6354305" cy="3051453"/>
          </a:xfrm>
        </p:grpSpPr>
        <p:sp>
          <p:nvSpPr>
            <p:cNvPr id="22" name="Cube 21"/>
            <p:cNvSpPr/>
            <p:nvPr/>
          </p:nvSpPr>
          <p:spPr>
            <a:xfrm>
              <a:off x="6206317" y="2020269"/>
              <a:ext cx="6354305" cy="1952396"/>
            </a:xfrm>
            <a:prstGeom prst="cube">
              <a:avLst>
                <a:gd name="adj" fmla="val 89789"/>
              </a:avLst>
            </a:prstGeom>
            <a:solidFill>
              <a:schemeClr val="accent1">
                <a:alpha val="82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16843" y="1350729"/>
              <a:ext cx="4266249" cy="3051453"/>
            </a:xfrm>
            <a:prstGeom prst="rect">
              <a:avLst/>
            </a:prstGeom>
            <a:scene3d>
              <a:camera prst="orthographicFront">
                <a:rot lat="3600000" lon="0" rev="0"/>
              </a:camera>
              <a:lightRig rig="threePt" dir="t"/>
            </a:scene3d>
          </p:spPr>
        </p:pic>
      </p:grpSp>
      <p:sp>
        <p:nvSpPr>
          <p:cNvPr id="24" name="Text Placeholder 2"/>
          <p:cNvSpPr txBox="1">
            <a:spLocks/>
          </p:cNvSpPr>
          <p:nvPr/>
        </p:nvSpPr>
        <p:spPr>
          <a:xfrm>
            <a:off x="89744" y="1723550"/>
            <a:ext cx="6554610" cy="132667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2400" b="1" dirty="0" smtClean="0"/>
              <a:t>r/e-</a:t>
            </a:r>
            <a:r>
              <a:rPr lang="en-US" sz="2400" b="1" dirty="0" err="1" smtClean="0"/>
              <a:t>infras</a:t>
            </a:r>
            <a:endParaRPr lang="en-US" sz="2400" dirty="0"/>
          </a:p>
          <a:p>
            <a:pPr lvl="1"/>
            <a:r>
              <a:rPr lang="en-US" sz="2000" dirty="0" smtClean="0"/>
              <a:t>Implement the AARC blueprint</a:t>
            </a:r>
            <a:endParaRPr lang="en-US" sz="24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317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7817" y="127038"/>
            <a:ext cx="10528743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AARC </a:t>
            </a:r>
            <a:r>
              <a:rPr lang="en-US" sz="3200" dirty="0" err="1"/>
              <a:t>CILogon</a:t>
            </a:r>
            <a:r>
              <a:rPr lang="en-US" sz="3200" dirty="0"/>
              <a:t> </a:t>
            </a:r>
            <a:r>
              <a:rPr lang="en-US" sz="3200" dirty="0" smtClean="0"/>
              <a:t>Pilot: </a:t>
            </a:r>
            <a:r>
              <a:rPr lang="en-US" sz="3200" dirty="0"/>
              <a:t>A </a:t>
            </a:r>
            <a:r>
              <a:rPr lang="en-US" sz="3200" dirty="0" smtClean="0"/>
              <a:t>Token </a:t>
            </a:r>
            <a:r>
              <a:rPr lang="en-US" sz="3200" dirty="0"/>
              <a:t>Translations Service for </a:t>
            </a:r>
            <a:r>
              <a:rPr lang="en-US" sz="3200" dirty="0" smtClean="0"/>
              <a:t>Europe</a:t>
            </a:r>
            <a:endParaRPr lang="en-US" sz="3200" dirty="0"/>
          </a:p>
        </p:txBody>
      </p:sp>
      <p:sp>
        <p:nvSpPr>
          <p:cNvPr id="6" name="Freeform 5"/>
          <p:cNvSpPr/>
          <p:nvPr/>
        </p:nvSpPr>
        <p:spPr>
          <a:xfrm>
            <a:off x="1960813" y="1579069"/>
            <a:ext cx="8488134" cy="2150456"/>
          </a:xfrm>
          <a:custGeom>
            <a:avLst/>
            <a:gdLst>
              <a:gd name="connsiteX0" fmla="*/ 0 w 2506215"/>
              <a:gd name="connsiteY0" fmla="*/ 0 h 1929814"/>
              <a:gd name="connsiteX1" fmla="*/ 2506215 w 2506215"/>
              <a:gd name="connsiteY1" fmla="*/ 0 h 1929814"/>
              <a:gd name="connsiteX2" fmla="*/ 2506215 w 2506215"/>
              <a:gd name="connsiteY2" fmla="*/ 1929814 h 1929814"/>
              <a:gd name="connsiteX3" fmla="*/ 0 w 2506215"/>
              <a:gd name="connsiteY3" fmla="*/ 1929814 h 1929814"/>
              <a:gd name="connsiteX4" fmla="*/ 0 w 2506215"/>
              <a:gd name="connsiteY4" fmla="*/ 0 h 192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6215" h="1929814">
                <a:moveTo>
                  <a:pt x="0" y="0"/>
                </a:moveTo>
                <a:lnTo>
                  <a:pt x="2506215" y="0"/>
                </a:lnTo>
                <a:lnTo>
                  <a:pt x="2506215" y="1929814"/>
                </a:lnTo>
                <a:lnTo>
                  <a:pt x="0" y="1929814"/>
                </a:lnTo>
                <a:lnTo>
                  <a:pt x="0" y="0"/>
                </a:lnTo>
                <a:close/>
              </a:path>
            </a:pathLst>
          </a:custGeom>
          <a:solidFill>
            <a:srgbClr val="003959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b" anchorCtr="1">
            <a:noAutofit/>
          </a:bodyPr>
          <a:lstStyle/>
          <a:p>
            <a:r>
              <a:rPr lang="en-GB" sz="2600" dirty="0" smtClean="0">
                <a:solidFill>
                  <a:schemeClr val="bg1"/>
                </a:solidFill>
              </a:rPr>
              <a:t>Use-cases: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Hide PKIX complexity from the users.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dirty="0" smtClean="0">
                <a:solidFill>
                  <a:srgbClr val="FF7000"/>
                </a:solidFill>
              </a:rPr>
              <a:t>Federated Access to </a:t>
            </a:r>
            <a:r>
              <a:rPr lang="en-GB" sz="2600" dirty="0" smtClean="0">
                <a:solidFill>
                  <a:schemeClr val="bg1"/>
                </a:solidFill>
              </a:rPr>
              <a:t>web </a:t>
            </a:r>
            <a:r>
              <a:rPr lang="en-GB" sz="2600" dirty="0">
                <a:solidFill>
                  <a:schemeClr val="bg1"/>
                </a:solidFill>
              </a:rPr>
              <a:t>and non-web </a:t>
            </a:r>
            <a:r>
              <a:rPr lang="en-GB" sz="2600" dirty="0" smtClean="0">
                <a:solidFill>
                  <a:schemeClr val="bg1"/>
                </a:solidFill>
              </a:rPr>
              <a:t>resources.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cs typeface="Gill Sans Light"/>
              </a:rPr>
              <a:t>Support </a:t>
            </a:r>
            <a:r>
              <a:rPr lang="en-US" sz="2600" dirty="0">
                <a:solidFill>
                  <a:schemeClr val="bg1"/>
                </a:solidFill>
                <a:cs typeface="Gill Sans Light"/>
              </a:rPr>
              <a:t>different type of credentials and </a:t>
            </a:r>
            <a:r>
              <a:rPr lang="en-US" sz="2600" dirty="0" smtClean="0">
                <a:solidFill>
                  <a:schemeClr val="bg1"/>
                </a:solidFill>
                <a:cs typeface="Gill Sans Light"/>
              </a:rPr>
              <a:t>delegation.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dirty="0">
                <a:solidFill>
                  <a:schemeClr val="bg1"/>
                </a:solidFill>
              </a:rPr>
              <a:t>Enables access to different resource via </a:t>
            </a:r>
            <a:r>
              <a:rPr lang="en-GB" sz="2600" dirty="0" smtClean="0">
                <a:solidFill>
                  <a:schemeClr val="bg1"/>
                </a:solidFill>
              </a:rPr>
              <a:t>portal. 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481557" y="4160793"/>
            <a:ext cx="7629525" cy="1525225"/>
          </a:xfrm>
          <a:custGeom>
            <a:avLst/>
            <a:gdLst>
              <a:gd name="connsiteX0" fmla="*/ 0 w 2506215"/>
              <a:gd name="connsiteY0" fmla="*/ 0 h 1929814"/>
              <a:gd name="connsiteX1" fmla="*/ 2506215 w 2506215"/>
              <a:gd name="connsiteY1" fmla="*/ 0 h 1929814"/>
              <a:gd name="connsiteX2" fmla="*/ 2506215 w 2506215"/>
              <a:gd name="connsiteY2" fmla="*/ 1929814 h 1929814"/>
              <a:gd name="connsiteX3" fmla="*/ 0 w 2506215"/>
              <a:gd name="connsiteY3" fmla="*/ 1929814 h 1929814"/>
              <a:gd name="connsiteX4" fmla="*/ 0 w 2506215"/>
              <a:gd name="connsiteY4" fmla="*/ 0 h 192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6215" h="1929814">
                <a:moveTo>
                  <a:pt x="0" y="0"/>
                </a:moveTo>
                <a:lnTo>
                  <a:pt x="2506215" y="0"/>
                </a:lnTo>
                <a:lnTo>
                  <a:pt x="2506215" y="1929814"/>
                </a:lnTo>
                <a:lnTo>
                  <a:pt x="0" y="1929814"/>
                </a:lnTo>
                <a:lnTo>
                  <a:pt x="0" y="0"/>
                </a:lnTo>
                <a:close/>
              </a:path>
            </a:pathLst>
          </a:custGeom>
          <a:solidFill>
            <a:srgbClr val="003959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b" anchorCtr="1">
            <a:noAutofit/>
          </a:bodyPr>
          <a:lstStyle/>
          <a:p>
            <a:r>
              <a:rPr lang="en-GB" sz="2600" dirty="0" smtClean="0">
                <a:solidFill>
                  <a:schemeClr val="bg1"/>
                </a:solidFill>
              </a:rPr>
              <a:t>Benefits: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Allows for VO services, </a:t>
            </a:r>
            <a:r>
              <a:rPr lang="en-GB" sz="2600" dirty="0" err="1" smtClean="0">
                <a:solidFill>
                  <a:schemeClr val="bg1"/>
                </a:solidFill>
              </a:rPr>
              <a:t>ie</a:t>
            </a:r>
            <a:r>
              <a:rPr lang="en-GB" sz="2600" dirty="0" smtClean="0">
                <a:solidFill>
                  <a:schemeClr val="bg1"/>
                </a:solidFill>
              </a:rPr>
              <a:t>. VOMS 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Offered to research </a:t>
            </a:r>
            <a:r>
              <a:rPr lang="en-GB" sz="2600" dirty="0">
                <a:solidFill>
                  <a:schemeClr val="bg1"/>
                </a:solidFill>
              </a:rPr>
              <a:t>communities as </a:t>
            </a:r>
            <a:r>
              <a:rPr lang="en-GB" sz="2600" dirty="0" smtClean="0">
                <a:solidFill>
                  <a:schemeClr val="bg1"/>
                </a:solidFill>
              </a:rPr>
              <a:t>service</a:t>
            </a:r>
            <a:endParaRPr lang="en-GB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Flow </a:t>
            </a:r>
            <a:endParaRPr lang="en-GB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5" y="585788"/>
            <a:ext cx="10559500" cy="524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entagon 1"/>
          <p:cNvSpPr/>
          <p:nvPr/>
        </p:nvSpPr>
        <p:spPr>
          <a:xfrm>
            <a:off x="6557963" y="5186362"/>
            <a:ext cx="2586039" cy="957042"/>
          </a:xfrm>
          <a:prstGeom prst="homePlate">
            <a:avLst/>
          </a:prstGeom>
          <a:solidFill>
            <a:srgbClr val="917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05200" eaLnBrk="0" hangingPunct="0">
              <a:buFont typeface="Arial" charset="0"/>
              <a:buChar char="•"/>
            </a:pPr>
            <a:r>
              <a:rPr lang="en-US" sz="2400" dirty="0" err="1">
                <a:solidFill>
                  <a:schemeClr val="bg1"/>
                </a:solidFill>
                <a:cs typeface="Gill Sans Light"/>
              </a:rPr>
              <a:t>Sirtfi</a:t>
            </a:r>
            <a:endParaRPr lang="en-US" sz="2400" dirty="0">
              <a:solidFill>
                <a:schemeClr val="bg1"/>
              </a:solidFill>
              <a:cs typeface="Gill Sans Light"/>
            </a:endParaRPr>
          </a:p>
          <a:p>
            <a:pPr indent="-205200" eaLnBrk="0" hangingPunct="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Gill Sans Light"/>
              </a:rPr>
              <a:t>REFEDS “</a:t>
            </a:r>
            <a:r>
              <a:rPr lang="en-US" sz="2400" dirty="0" smtClean="0">
                <a:solidFill>
                  <a:schemeClr val="bg1"/>
                </a:solidFill>
                <a:cs typeface="Gill Sans Light"/>
              </a:rPr>
              <a:t>R&amp;S”</a:t>
            </a:r>
            <a:endParaRPr lang="en-US" sz="2400" dirty="0">
              <a:solidFill>
                <a:schemeClr val="bg1"/>
              </a:solidFill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434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First e-Infrastructure implementations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958840" y="1524000"/>
            <a:ext cx="6233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EGI </a:t>
            </a:r>
            <a:r>
              <a:rPr lang="en-US" sz="2800" dirty="0" err="1" smtClean="0"/>
              <a:t>CheckIn</a:t>
            </a:r>
            <a:r>
              <a:rPr lang="en-US" sz="2800" dirty="0"/>
              <a:t> Service</a:t>
            </a:r>
            <a:br>
              <a:rPr lang="en-US" sz="2800" dirty="0"/>
            </a:b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https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://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wiki.egi.eu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/wiki/AAI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ELIXIR AAI</a:t>
            </a:r>
            <a:br>
              <a:rPr lang="en-US" sz="2800" dirty="0"/>
            </a:br>
            <a:r>
              <a:rPr lang="en-US" sz="2000" dirty="0"/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www.elixir-europe.org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/services/compute/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aai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EUDAT B2ACCESS</a:t>
            </a:r>
            <a:br>
              <a:rPr lang="en-US" sz="2800" dirty="0"/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www.eudat.eu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/services/b2access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GÉANT </a:t>
            </a:r>
            <a:r>
              <a:rPr lang="en-US" sz="2800" dirty="0" err="1" smtClean="0"/>
              <a:t>eduTEAMS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https://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www.eduteams.org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1812" y="6406019"/>
            <a:ext cx="741021" cy="274873"/>
          </a:xfrm>
        </p:spPr>
        <p:txBody>
          <a:bodyPr/>
          <a:lstStyle/>
          <a:p>
            <a:r>
              <a:rPr lang="en-GB" dirty="0" smtClean="0"/>
              <a:t>20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114" y="1026078"/>
            <a:ext cx="6700114" cy="47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Upcoming AARC work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53134"/>
            <a:ext cx="10972800" cy="5249199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2800" dirty="0" smtClean="0"/>
              <a:t>Policies and best practices for proxy operators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2800" dirty="0"/>
              <a:t>R</a:t>
            </a:r>
            <a:r>
              <a:rPr lang="en-US" sz="2800" dirty="0" smtClean="0"/>
              <a:t>ecommendations </a:t>
            </a:r>
            <a:r>
              <a:rPr lang="en-US" sz="2800" dirty="0"/>
              <a:t>for RIs </a:t>
            </a:r>
            <a:r>
              <a:rPr lang="en-US" sz="2800" dirty="0" smtClean="0"/>
              <a:t>on assurance, data protections and security incidents</a:t>
            </a:r>
            <a:endParaRPr lang="en-US" sz="2800" dirty="0"/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2800" dirty="0" smtClean="0"/>
              <a:t>Guideline documents on group membership, non-web access, </a:t>
            </a:r>
            <a:r>
              <a:rPr lang="en-US" sz="2800" dirty="0" err="1" smtClean="0"/>
              <a:t>authorisation</a:t>
            </a:r>
            <a:endParaRPr lang="en-US" sz="2800" dirty="0" smtClean="0"/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2800" dirty="0" smtClean="0"/>
              <a:t>Feasibility study for the use </a:t>
            </a:r>
            <a:r>
              <a:rPr lang="en-US" sz="2800" dirty="0" err="1" smtClean="0"/>
              <a:t>eGOV</a:t>
            </a:r>
            <a:r>
              <a:rPr lang="en-US" sz="2800" dirty="0" smtClean="0"/>
              <a:t>/</a:t>
            </a:r>
            <a:r>
              <a:rPr lang="en-US" sz="2800" dirty="0" err="1" smtClean="0"/>
              <a:t>eIDAS</a:t>
            </a:r>
            <a:r>
              <a:rPr lang="en-US" sz="2800" dirty="0" smtClean="0"/>
              <a:t> e-IDs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2800" dirty="0" smtClean="0"/>
              <a:t>Pilots, pilots, pilots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2800" dirty="0" smtClean="0"/>
              <a:t>Tailored trainings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08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AARC2 </a:t>
            </a:r>
            <a:r>
              <a:rPr lang="en-US" dirty="0"/>
              <a:t> I</a:t>
            </a:r>
            <a:r>
              <a:rPr lang="en-US" dirty="0" smtClean="0"/>
              <a:t>n three bullets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8" y="2049050"/>
            <a:ext cx="7182339" cy="35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6779258" cy="2111587"/>
          </a:xfrm>
          <a:solidFill>
            <a:srgbClr val="0C3959"/>
          </a:solidFill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8 Pilots with research communities: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CTA, EPOS, EISCAT_3D, LIGO, </a:t>
            </a:r>
            <a:r>
              <a:rPr lang="en-GB" dirty="0" err="1" smtClean="0">
                <a:solidFill>
                  <a:schemeClr val="bg1"/>
                </a:solidFill>
              </a:rPr>
              <a:t>LifeWatch</a:t>
            </a:r>
            <a:r>
              <a:rPr lang="en-GB" dirty="0">
                <a:solidFill>
                  <a:schemeClr val="bg1"/>
                </a:solidFill>
              </a:rPr>
              <a:t>, WLCG, </a:t>
            </a:r>
            <a:r>
              <a:rPr lang="en-GB" dirty="0" smtClean="0">
                <a:solidFill>
                  <a:schemeClr val="bg1"/>
                </a:solidFill>
              </a:rPr>
              <a:t>Biomedical </a:t>
            </a:r>
            <a:r>
              <a:rPr lang="en-GB" dirty="0">
                <a:solidFill>
                  <a:schemeClr val="bg1"/>
                </a:solidFill>
              </a:rPr>
              <a:t>Science </a:t>
            </a:r>
            <a:r>
              <a:rPr lang="en-GB" dirty="0" smtClean="0">
                <a:solidFill>
                  <a:schemeClr val="bg1"/>
                </a:solidFill>
              </a:rPr>
              <a:t>Research, </a:t>
            </a:r>
            <a:r>
              <a:rPr lang="en-GB" dirty="0" err="1" smtClean="0">
                <a:solidFill>
                  <a:schemeClr val="bg1"/>
                </a:solidFill>
              </a:rPr>
              <a:t>HNSciCloud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Pilots to support interoperability among e-Infrastructures 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In line with the EC vision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AARC2 Focus on Pilots and </a:t>
            </a:r>
            <a:r>
              <a:rPr lang="en-GB" dirty="0" err="1" smtClean="0"/>
              <a:t>eScience</a:t>
            </a:r>
            <a:r>
              <a:rPr lang="en-GB" dirty="0" smtClean="0"/>
              <a:t> Engagement</a:t>
            </a:r>
            <a:endParaRPr lang="en-GB" dirty="0"/>
          </a:p>
        </p:txBody>
      </p:sp>
      <p:pic>
        <p:nvPicPr>
          <p:cNvPr id="5" name="Picture 4" descr="Icon_switchonaut_pflanz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52" y="1823684"/>
            <a:ext cx="3324860" cy="374396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5646" y="3852473"/>
            <a:ext cx="6779258" cy="2045408"/>
          </a:xfrm>
          <a:prstGeom prst="rect">
            <a:avLst/>
          </a:prstGeom>
          <a:solidFill>
            <a:srgbClr val="0C3959"/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</a:rPr>
              <a:t>AARC/AARC2 to offer support to emerging research collaboration that  need AAIs capabilities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Use FIM4R to report on the pilots 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Arrange bilateral ad-hoc meetings with communities as needed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Motivation for AARC</a:t>
            </a:r>
          </a:p>
          <a:p>
            <a:r>
              <a:rPr lang="en-GB" dirty="0" smtClean="0"/>
              <a:t>What AARC is and what AARC wants to change</a:t>
            </a:r>
          </a:p>
          <a:p>
            <a:r>
              <a:rPr lang="en-GB" dirty="0" smtClean="0"/>
              <a:t>Results </a:t>
            </a:r>
          </a:p>
          <a:p>
            <a:r>
              <a:rPr lang="en-GB" dirty="0" smtClean="0"/>
              <a:t>How AARC/AARC2 can help</a:t>
            </a:r>
          </a:p>
          <a:p>
            <a:r>
              <a:rPr lang="en-GB" dirty="0" smtClean="0"/>
              <a:t>AARC2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7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AARC can do for you?</a:t>
            </a:r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77566" y="1718873"/>
            <a:ext cx="6779258" cy="2045408"/>
          </a:xfrm>
          <a:prstGeom prst="rect">
            <a:avLst/>
          </a:prstGeom>
          <a:solidFill>
            <a:srgbClr val="0C3959"/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</a:rPr>
              <a:t>AARC/AARC2 to offer support to emerging research collaborations that  need AAIs capabilities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Arrange bilateral ad-hoc meetings with communities as </a:t>
            </a:r>
            <a:r>
              <a:rPr lang="en-GB" sz="2400" dirty="0" smtClean="0">
                <a:solidFill>
                  <a:schemeClr val="bg1"/>
                </a:solidFill>
              </a:rPr>
              <a:t>needed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Use FIM4R to promote results on AARC/AARC2 pilots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77566" y="4082942"/>
            <a:ext cx="6779258" cy="2045408"/>
          </a:xfrm>
          <a:prstGeom prst="rect">
            <a:avLst/>
          </a:prstGeom>
          <a:solidFill>
            <a:srgbClr val="0C3959"/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</a:rPr>
              <a:t>Check the AARC blog for the latest information</a:t>
            </a:r>
          </a:p>
          <a:p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Get in touch: </a:t>
            </a:r>
            <a:r>
              <a:rPr lang="en-GB" sz="2400" dirty="0" err="1">
                <a:solidFill>
                  <a:schemeClr val="bg1"/>
                </a:solidFill>
              </a:rPr>
              <a:t>aarc-contacts@lists.geant.org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87" y="2216468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err="1" smtClean="0"/>
              <a:t>Licia.Florio@geant.org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ight Arrow 32"/>
          <p:cNvSpPr/>
          <p:nvPr/>
        </p:nvSpPr>
        <p:spPr>
          <a:xfrm>
            <a:off x="510059" y="3518396"/>
            <a:ext cx="5281141" cy="6953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References Pilots</a:t>
            </a:r>
            <a:endParaRPr lang="en-GB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9" y="2556558"/>
            <a:ext cx="1931908" cy="26155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0059" y="2556558"/>
            <a:ext cx="1931908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55" y="2556558"/>
            <a:ext cx="1898821" cy="261558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721254" y="2556556"/>
            <a:ext cx="1898823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43" y="2556555"/>
            <a:ext cx="1973139" cy="261558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548843" y="2556554"/>
            <a:ext cx="1973139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1932153" y="5789314"/>
            <a:ext cx="1603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defRPr>
            </a:lvl1pPr>
          </a:lstStyle>
          <a:p>
            <a:r>
              <a:rPr lang="en-US" dirty="0">
                <a:latin typeface="+mn-lt"/>
              </a:rPr>
              <a:t>https://</a:t>
            </a:r>
            <a:r>
              <a:rPr lang="en-US" dirty="0" err="1">
                <a:latin typeface="+mn-lt"/>
              </a:rPr>
              <a:t>goo.gl</a:t>
            </a:r>
            <a:r>
              <a:rPr lang="en-US" dirty="0">
                <a:latin typeface="+mn-lt"/>
              </a:rPr>
              <a:t>/7dZZF4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0179" y="5512315"/>
            <a:ext cx="1685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5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defRPr>
            </a:lvl1pPr>
          </a:lstStyle>
          <a:p>
            <a:r>
              <a:rPr lang="en-US" dirty="0">
                <a:latin typeface="+mn-lt"/>
              </a:rPr>
              <a:t>https://</a:t>
            </a:r>
            <a:r>
              <a:rPr lang="en-US" dirty="0" err="1">
                <a:latin typeface="+mn-lt"/>
              </a:rPr>
              <a:t>goo.gl</a:t>
            </a:r>
            <a:r>
              <a:rPr lang="en-US" dirty="0">
                <a:latin typeface="+mn-lt"/>
              </a:rPr>
              <a:t>/NzQA2U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9452" y="5206681"/>
            <a:ext cx="1620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ea typeface="Consolas" charset="0"/>
                <a:cs typeface="Consolas" charset="0"/>
              </a:rPr>
              <a:t>https://</a:t>
            </a:r>
            <a:r>
              <a:rPr lang="en-US" sz="1200" b="1" dirty="0" err="1">
                <a:solidFill>
                  <a:schemeClr val="accent5">
                    <a:lumMod val="75000"/>
                  </a:schemeClr>
                </a:solidFill>
                <a:ea typeface="Consolas" charset="0"/>
                <a:cs typeface="Consolas" charset="0"/>
              </a:rPr>
              <a:t>goo.gl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ea typeface="Consolas" charset="0"/>
                <a:cs typeface="Consolas" charset="0"/>
              </a:rPr>
              <a:t>/</a:t>
            </a:r>
            <a:r>
              <a:rPr lang="en-US" sz="1200" b="1" dirty="0" err="1">
                <a:solidFill>
                  <a:schemeClr val="accent5">
                    <a:lumMod val="75000"/>
                  </a:schemeClr>
                </a:solidFill>
                <a:ea typeface="Consolas" charset="0"/>
                <a:cs typeface="Consolas" charset="0"/>
              </a:rPr>
              <a:t>kSxENp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ea typeface="Consolas" charset="0"/>
              <a:cs typeface="Consolas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08396" y="3072339"/>
            <a:ext cx="1891664" cy="521920"/>
          </a:xfrm>
          <a:prstGeom prst="roundRect">
            <a:avLst/>
          </a:prstGeom>
          <a:solidFill>
            <a:srgbClr val="C6FB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Attribute Authorities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08396" y="2298100"/>
            <a:ext cx="1891664" cy="3222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ysClr val="windowText" lastClr="000000"/>
                </a:solidFill>
              </a:rPr>
              <a:t>IdPs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208396" y="3738995"/>
            <a:ext cx="1891664" cy="3222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Proxy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208396" y="5190099"/>
            <a:ext cx="1891664" cy="322216"/>
          </a:xfrm>
          <a:prstGeom prst="roundRect">
            <a:avLst/>
          </a:prstGeom>
          <a:solidFill>
            <a:srgbClr val="F0B9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Service Provider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208397" y="2880209"/>
            <a:ext cx="4916803" cy="151"/>
          </a:xfrm>
          <a:prstGeom prst="straightConnector1">
            <a:avLst/>
          </a:prstGeom>
          <a:ln w="57150">
            <a:solidFill>
              <a:srgbClr val="9DC3E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208396" y="4175760"/>
            <a:ext cx="5023484" cy="20159"/>
          </a:xfrm>
          <a:prstGeom prst="straightConnector1">
            <a:avLst/>
          </a:prstGeom>
          <a:ln w="57150">
            <a:gradFill>
              <a:gsLst>
                <a:gs pos="0">
                  <a:srgbClr val="FFD966"/>
                </a:gs>
                <a:gs pos="100000">
                  <a:srgbClr val="C7FBC6"/>
                </a:gs>
              </a:gsLst>
              <a:lin ang="0" scaled="0"/>
            </a:gra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208397" y="5654040"/>
            <a:ext cx="5191123" cy="27427"/>
          </a:xfrm>
          <a:prstGeom prst="straightConnector1">
            <a:avLst/>
          </a:prstGeom>
          <a:ln w="57150">
            <a:solidFill>
              <a:srgbClr val="F1B9C7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25790" y="2082650"/>
            <a:ext cx="335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Library, hybrid </a:t>
            </a:r>
            <a:r>
              <a:rPr lang="en-US" sz="1600" dirty="0" err="1"/>
              <a:t>AuthN</a:t>
            </a:r>
            <a:endParaRPr lang="en-US" sz="1600" dirty="0"/>
          </a:p>
          <a:p>
            <a:r>
              <a:rPr lang="en-US" sz="1600" dirty="0"/>
              <a:t>Library, </a:t>
            </a:r>
            <a:r>
              <a:rPr lang="en-US" sz="1600" dirty="0" err="1"/>
              <a:t>IdP</a:t>
            </a:r>
            <a:r>
              <a:rPr lang="en-US" sz="1600" dirty="0"/>
              <a:t>-SP proxy approach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00060" y="3072339"/>
            <a:ext cx="3760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Perun</a:t>
            </a:r>
            <a:r>
              <a:rPr lang="en-US" sz="1600" dirty="0"/>
              <a:t> and </a:t>
            </a:r>
            <a:r>
              <a:rPr lang="en-US" sz="1600" dirty="0" err="1"/>
              <a:t>COmanage</a:t>
            </a:r>
            <a:r>
              <a:rPr lang="en-US" sz="1600" dirty="0"/>
              <a:t> AAs for BBMRI &amp; EGI</a:t>
            </a:r>
          </a:p>
          <a:p>
            <a:r>
              <a:rPr lang="en-US" sz="1600" dirty="0" err="1"/>
              <a:t>OpenConext</a:t>
            </a:r>
            <a:r>
              <a:rPr lang="en-US" sz="1600" dirty="0"/>
              <a:t> attribute aggregation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81343" y="4318498"/>
            <a:ext cx="3568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TTS with CI-logon and VO portal for Elixir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208396" y="4419084"/>
            <a:ext cx="1891664" cy="3222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Token Translation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208397" y="4846320"/>
            <a:ext cx="5084443" cy="32861"/>
          </a:xfrm>
          <a:prstGeom prst="straightConnector1">
            <a:avLst/>
          </a:prstGeom>
          <a:ln w="5715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181343" y="4948612"/>
            <a:ext cx="3172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ORCID SP, </a:t>
            </a:r>
            <a:r>
              <a:rPr lang="en-US" sz="1600" dirty="0" err="1" smtClean="0"/>
              <a:t>LoA</a:t>
            </a:r>
            <a:r>
              <a:rPr lang="en-US" sz="1600" dirty="0" smtClean="0"/>
              <a:t> Elevation, Reference implementation of the BPA</a:t>
            </a:r>
            <a:r>
              <a:rPr lang="mr-IN" sz="1600" dirty="0" smtClean="0"/>
              <a:t>…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40480" y="5882640"/>
            <a:ext cx="976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C3959"/>
                </a:solidFill>
              </a:rPr>
              <a:t>https://</a:t>
            </a:r>
            <a:r>
              <a:rPr lang="en-US" sz="2400" dirty="0" err="1">
                <a:solidFill>
                  <a:srgbClr val="0C3959"/>
                </a:solidFill>
              </a:rPr>
              <a:t>wiki.geant.org</a:t>
            </a:r>
            <a:r>
              <a:rPr lang="en-US" sz="2400" dirty="0">
                <a:solidFill>
                  <a:srgbClr val="0C3959"/>
                </a:solidFill>
              </a:rPr>
              <a:t>/display/AARC/</a:t>
            </a:r>
            <a:r>
              <a:rPr lang="en-US" sz="2400" dirty="0" err="1">
                <a:solidFill>
                  <a:srgbClr val="0C3959"/>
                </a:solidFill>
              </a:rPr>
              <a:t>Pilot+results+and+demos</a:t>
            </a:r>
            <a:endParaRPr lang="en-US" sz="2400" dirty="0">
              <a:solidFill>
                <a:srgbClr val="0C3959"/>
              </a:solidFill>
            </a:endParaRPr>
          </a:p>
        </p:txBody>
      </p:sp>
      <p:sp>
        <p:nvSpPr>
          <p:cNvPr id="4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1812" y="6406019"/>
            <a:ext cx="741021" cy="274873"/>
          </a:xfrm>
        </p:spPr>
        <p:txBody>
          <a:bodyPr/>
          <a:lstStyle/>
          <a:p>
            <a:r>
              <a:rPr lang="en-GB" dirty="0" smtClean="0"/>
              <a:t>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2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 smtClean="0">
                <a:solidFill>
                  <a:srgbClr val="1F4E79"/>
                </a:solidFill>
              </a:rPr>
              <a:t> </a:t>
            </a:r>
            <a:r>
              <a:rPr lang="en-US" sz="2600" b="1" dirty="0" smtClean="0">
                <a:solidFill>
                  <a:srgbClr val="F57A1E"/>
                </a:solidFill>
              </a:rPr>
              <a:t>S</a:t>
            </a:r>
            <a:r>
              <a:rPr lang="en-US" sz="2600" b="1" dirty="0" smtClean="0">
                <a:solidFill>
                  <a:srgbClr val="0C3959"/>
                </a:solidFill>
              </a:rPr>
              <a:t>ecurity </a:t>
            </a:r>
            <a:r>
              <a:rPr lang="en-US" sz="2600" b="1" dirty="0">
                <a:solidFill>
                  <a:srgbClr val="F57A1E"/>
                </a:solidFill>
              </a:rPr>
              <a:t>I</a:t>
            </a:r>
            <a:r>
              <a:rPr lang="en-US" sz="2600" b="1" dirty="0">
                <a:solidFill>
                  <a:srgbClr val="0C3959"/>
                </a:solidFill>
              </a:rPr>
              <a:t>ncident </a:t>
            </a:r>
            <a:r>
              <a:rPr lang="en-US" sz="2600" b="1" dirty="0">
                <a:solidFill>
                  <a:srgbClr val="F57A1E"/>
                </a:solidFill>
              </a:rPr>
              <a:t>R</a:t>
            </a:r>
            <a:r>
              <a:rPr lang="en-US" sz="2600" b="1" dirty="0">
                <a:solidFill>
                  <a:srgbClr val="0C3959"/>
                </a:solidFill>
              </a:rPr>
              <a:t>esponse </a:t>
            </a:r>
            <a:r>
              <a:rPr lang="en-US" sz="2600" b="1" dirty="0">
                <a:solidFill>
                  <a:srgbClr val="F57A1E"/>
                </a:solidFill>
              </a:rPr>
              <a:t>T</a:t>
            </a:r>
            <a:r>
              <a:rPr lang="en-US" sz="2600" b="1" dirty="0">
                <a:solidFill>
                  <a:srgbClr val="0C3959"/>
                </a:solidFill>
              </a:rPr>
              <a:t>rust Framework for </a:t>
            </a:r>
            <a:r>
              <a:rPr lang="en-US" sz="2600" b="1" dirty="0">
                <a:solidFill>
                  <a:srgbClr val="F57A1E"/>
                </a:solidFill>
              </a:rPr>
              <a:t>F</a:t>
            </a:r>
            <a:r>
              <a:rPr lang="en-US" sz="2600" b="1" dirty="0">
                <a:solidFill>
                  <a:srgbClr val="0C3959"/>
                </a:solidFill>
              </a:rPr>
              <a:t>ederated </a:t>
            </a:r>
            <a:r>
              <a:rPr lang="en-US" sz="2600" b="1" dirty="0">
                <a:solidFill>
                  <a:srgbClr val="F57A1E"/>
                </a:solidFill>
              </a:rPr>
              <a:t>I</a:t>
            </a:r>
            <a:r>
              <a:rPr lang="en-US" sz="2600" b="1" dirty="0">
                <a:solidFill>
                  <a:srgbClr val="0C3959"/>
                </a:solidFill>
              </a:rPr>
              <a:t>dentity</a:t>
            </a:r>
          </a:p>
          <a:p>
            <a:pPr marL="342900" lvl="1" indent="0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refeds.org/sirtfi</a:t>
            </a:r>
            <a:r>
              <a:rPr lang="en-US" sz="2400" dirty="0" smtClean="0"/>
              <a:t> </a:t>
            </a:r>
          </a:p>
          <a:p>
            <a:endParaRPr lang="en-US" sz="2400" b="1" dirty="0" smtClean="0"/>
          </a:p>
          <a:p>
            <a:r>
              <a:rPr lang="en-US" sz="2600" b="1" dirty="0">
                <a:solidFill>
                  <a:srgbClr val="F57A1E"/>
                </a:solidFill>
              </a:rPr>
              <a:t>M</a:t>
            </a:r>
            <a:r>
              <a:rPr lang="en-US" sz="2600" b="1" dirty="0" smtClean="0"/>
              <a:t>inimal </a:t>
            </a:r>
            <a:r>
              <a:rPr lang="en-US" sz="2600" b="1" dirty="0">
                <a:solidFill>
                  <a:srgbClr val="F57A1E"/>
                </a:solidFill>
              </a:rPr>
              <a:t>A</a:t>
            </a:r>
            <a:r>
              <a:rPr lang="en-US" sz="2600" b="1" dirty="0" smtClean="0"/>
              <a:t>ssurance </a:t>
            </a:r>
            <a:r>
              <a:rPr lang="en-US" sz="2600" b="1" dirty="0">
                <a:solidFill>
                  <a:srgbClr val="F57A1E"/>
                </a:solidFill>
              </a:rPr>
              <a:t>L</a:t>
            </a:r>
            <a:r>
              <a:rPr lang="en-US" sz="2600" b="1" dirty="0" smtClean="0"/>
              <a:t>evel for low-risk research use cases</a:t>
            </a:r>
          </a:p>
          <a:p>
            <a:pPr marL="342900" lvl="1" indent="0">
              <a:buNone/>
            </a:pPr>
            <a:r>
              <a:rPr lang="en-US" sz="2400" dirty="0">
                <a:hlinkClick r:id="rId3"/>
              </a:rPr>
              <a:t>https://wiki.geant.org/display/AARC/LoA+-+</a:t>
            </a:r>
            <a:r>
              <a:rPr lang="en-US" sz="2400" dirty="0" smtClean="0">
                <a:hlinkClick r:id="rId3"/>
              </a:rPr>
              <a:t>Level+of+Assurance</a:t>
            </a:r>
            <a:r>
              <a:rPr lang="en-US" sz="2400" dirty="0" smtClean="0"/>
              <a:t> </a:t>
            </a:r>
          </a:p>
          <a:p>
            <a:pPr marL="342900" lvl="1" indent="0">
              <a:buNone/>
            </a:pP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wiki.refeds.org/display/GROUPS/Assurance+Working+Group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b="1" dirty="0" smtClean="0"/>
          </a:p>
          <a:p>
            <a:r>
              <a:rPr lang="en-US" sz="2600" b="1" dirty="0" smtClean="0"/>
              <a:t>Policy and sustainability models for a pan-European </a:t>
            </a:r>
            <a:r>
              <a:rPr lang="en-US" sz="2600" b="1" dirty="0">
                <a:solidFill>
                  <a:srgbClr val="F57A1E"/>
                </a:solidFill>
              </a:rPr>
              <a:t>T</a:t>
            </a:r>
            <a:r>
              <a:rPr lang="en-US" sz="2600" b="1" dirty="0" smtClean="0"/>
              <a:t>oken </a:t>
            </a:r>
            <a:r>
              <a:rPr lang="en-US" sz="2600" b="1" dirty="0">
                <a:solidFill>
                  <a:srgbClr val="F57A1E"/>
                </a:solidFill>
              </a:rPr>
              <a:t>T</a:t>
            </a:r>
            <a:r>
              <a:rPr lang="en-US" sz="2600" b="1" dirty="0" smtClean="0"/>
              <a:t>ranslation </a:t>
            </a:r>
            <a:r>
              <a:rPr lang="en-US" sz="2600" b="1" dirty="0" smtClean="0">
                <a:solidFill>
                  <a:srgbClr val="F57A1E"/>
                </a:solidFill>
              </a:rPr>
              <a:t>S</a:t>
            </a:r>
            <a:r>
              <a:rPr lang="en-US" sz="2600" b="1" dirty="0" smtClean="0"/>
              <a:t>ervice</a:t>
            </a:r>
          </a:p>
          <a:p>
            <a:pPr marL="342900" lvl="1" indent="0">
              <a:buNone/>
            </a:pPr>
            <a:r>
              <a:rPr lang="en-US" sz="2400" dirty="0">
                <a:hlinkClick r:id="rId5"/>
              </a:rPr>
              <a:t>https://www.rcauth.eu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endParaRPr lang="en-US" sz="2400" b="1" dirty="0" smtClean="0"/>
          </a:p>
          <a:p>
            <a:r>
              <a:rPr lang="en-US" sz="2600" b="1" dirty="0" smtClean="0"/>
              <a:t>Sustainability </a:t>
            </a:r>
            <a:r>
              <a:rPr lang="en-US" sz="2600" b="1" dirty="0"/>
              <a:t>models for ”</a:t>
            </a:r>
            <a:r>
              <a:rPr lang="en-US" sz="2600" b="1" dirty="0">
                <a:solidFill>
                  <a:srgbClr val="F57A1E"/>
                </a:solidFill>
              </a:rPr>
              <a:t>G</a:t>
            </a:r>
            <a:r>
              <a:rPr lang="en-US" sz="2600" b="1" dirty="0"/>
              <a:t>uest </a:t>
            </a:r>
            <a:r>
              <a:rPr lang="en-US" sz="2600" b="1" dirty="0" err="1">
                <a:solidFill>
                  <a:srgbClr val="F57A1E"/>
                </a:solidFill>
              </a:rPr>
              <a:t>I</a:t>
            </a:r>
            <a:r>
              <a:rPr lang="en-US" sz="2600" b="1" dirty="0" err="1"/>
              <a:t>dPs</a:t>
            </a:r>
            <a:r>
              <a:rPr lang="en-US" sz="2600" b="1" dirty="0" smtClean="0"/>
              <a:t>”</a:t>
            </a:r>
          </a:p>
          <a:p>
            <a:pPr marL="342900" lvl="1" indent="0">
              <a:buNone/>
            </a:pPr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wiki.geant.org/display/AARC/Sustainability+models+for+Guest+IdPs</a:t>
            </a:r>
            <a:r>
              <a:rPr lang="en-US" sz="2400" dirty="0" smtClean="0"/>
              <a:t> </a:t>
            </a:r>
          </a:p>
          <a:p>
            <a:endParaRPr lang="en-US" sz="2400" b="1" dirty="0" smtClean="0"/>
          </a:p>
          <a:p>
            <a:r>
              <a:rPr lang="en-US" sz="2600" b="1" dirty="0" smtClean="0"/>
              <a:t>Requirements for </a:t>
            </a:r>
            <a:r>
              <a:rPr lang="en-US" sz="2600" b="1" dirty="0">
                <a:solidFill>
                  <a:srgbClr val="F57A1E"/>
                </a:solidFill>
              </a:rPr>
              <a:t>A</a:t>
            </a:r>
            <a:r>
              <a:rPr lang="en-US" sz="2600" b="1" dirty="0" smtClean="0"/>
              <a:t>ccounting and </a:t>
            </a:r>
            <a:r>
              <a:rPr lang="en-US" sz="2600" b="1" dirty="0">
                <a:solidFill>
                  <a:srgbClr val="F57A1E"/>
                </a:solidFill>
              </a:rPr>
              <a:t>D</a:t>
            </a:r>
            <a:r>
              <a:rPr lang="en-US" sz="2600" b="1" dirty="0" smtClean="0"/>
              <a:t>ata </a:t>
            </a:r>
            <a:r>
              <a:rPr lang="en-US" sz="2600" b="1" dirty="0">
                <a:solidFill>
                  <a:srgbClr val="F57A1E"/>
                </a:solidFill>
              </a:rPr>
              <a:t>P</a:t>
            </a:r>
            <a:r>
              <a:rPr lang="en-US" sz="2600" b="1" dirty="0" smtClean="0"/>
              <a:t>rotection</a:t>
            </a:r>
          </a:p>
          <a:p>
            <a:pPr marL="342900" lvl="1" indent="0">
              <a:buNone/>
            </a:pPr>
            <a:r>
              <a:rPr lang="en-US" sz="2400" dirty="0">
                <a:hlinkClick r:id="rId7"/>
              </a:rPr>
              <a:t>https://</a:t>
            </a:r>
            <a:r>
              <a:rPr lang="en-US" sz="2400" dirty="0" smtClean="0">
                <a:hlinkClick r:id="rId7"/>
              </a:rPr>
              <a:t>wiki.geant.org/display/AARC/DNA3.5%3A+Recommendations+and+template+policies+for+the+processing+of+personal+data</a:t>
            </a:r>
            <a:r>
              <a:rPr lang="en-US" sz="24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94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Starting </a:t>
            </a:r>
            <a:r>
              <a:rPr lang="en-GB" dirty="0"/>
              <a:t>P</a:t>
            </a:r>
            <a:r>
              <a:rPr lang="en-GB" dirty="0" smtClean="0"/>
              <a:t>oint: Identified Requirements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139232" y="3761392"/>
            <a:ext cx="1997276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Non-web-browser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8326" y="3778884"/>
            <a:ext cx="20296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Guest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 users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8326" y="2725536"/>
            <a:ext cx="2036517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Persistent Unique Id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9848" y="2735936"/>
            <a:ext cx="2060338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Credential translation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8326" y="1630527"/>
            <a:ext cx="2064561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Attribute Aggregation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090" y="1668099"/>
            <a:ext cx="209912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Attribute Release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" y="3782195"/>
            <a:ext cx="216084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Levels of Assurance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" y="4828454"/>
            <a:ext cx="2210437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Community based </a:t>
            </a:r>
            <a:r>
              <a:rPr lang="en-US" sz="2600" dirty="0" err="1">
                <a:solidFill>
                  <a:schemeClr val="bg1"/>
                </a:solidFill>
                <a:cs typeface="Gill Sans Light"/>
              </a:rPr>
              <a:t>AuthZ</a:t>
            </a:r>
            <a:endParaRPr lang="en-US" sz="2600" dirty="0">
              <a:solidFill>
                <a:schemeClr val="bg1"/>
              </a:solidFill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60752" y="4801032"/>
            <a:ext cx="2078530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Social &amp; e-</a:t>
            </a:r>
            <a:r>
              <a:rPr lang="en-US" sz="2600" dirty="0" err="1">
                <a:solidFill>
                  <a:schemeClr val="bg1"/>
                </a:solidFill>
                <a:cs typeface="Gill Sans Light"/>
              </a:rPr>
              <a:t>Gov</a:t>
            </a:r>
            <a:r>
              <a:rPr lang="en-US" sz="2600" dirty="0">
                <a:solidFill>
                  <a:schemeClr val="bg1"/>
                </a:solidFill>
                <a:cs typeface="Gill Sans Light"/>
              </a:rPr>
              <a:t> IDs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76963" y="3768484"/>
            <a:ext cx="2053223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Step-up </a:t>
            </a:r>
            <a:r>
              <a:rPr lang="en-US" sz="2600" dirty="0" err="1">
                <a:solidFill>
                  <a:schemeClr val="bg1"/>
                </a:solidFill>
                <a:cs typeface="Gill Sans Light"/>
              </a:rPr>
              <a:t>AuthN</a:t>
            </a:r>
            <a:endParaRPr lang="en-US" sz="2600" dirty="0">
              <a:solidFill>
                <a:schemeClr val="bg1"/>
              </a:solidFill>
              <a:cs typeface="Gill Sans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" y="2735936"/>
            <a:ext cx="216084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User Managed Information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73118" y="1630527"/>
            <a:ext cx="2082375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User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 Friendliness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50634" y="4783678"/>
            <a:ext cx="19858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Incident Response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24708" y="4828454"/>
            <a:ext cx="1985247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Best 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Practices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11914" y="2739106"/>
            <a:ext cx="2000388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Credential Delegation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62036" y="1639005"/>
            <a:ext cx="19858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SP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Friendliness</a:t>
            </a:r>
          </a:p>
        </p:txBody>
      </p:sp>
      <p:pic>
        <p:nvPicPr>
          <p:cNvPr id="21" name="Picture 20" descr="Screen Shot 2013-03-18 at 7.0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478" y="2043212"/>
            <a:ext cx="2454523" cy="3389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944">
            <a:off x="9232744" y="3100958"/>
            <a:ext cx="2612309" cy="3739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92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599817" y="6511934"/>
            <a:ext cx="409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DB5B91-B4E4-4EE4-BE5C-3E09032CE5EC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96766" y="1257836"/>
            <a:ext cx="11912359" cy="4969641"/>
            <a:chOff x="154414" y="1379756"/>
            <a:chExt cx="11912359" cy="4969641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022" y="3490409"/>
              <a:ext cx="1091570" cy="54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2147" y="3172547"/>
              <a:ext cx="1819488" cy="1055303"/>
            </a:xfrm>
            <a:prstGeom prst="rect">
              <a:avLst/>
            </a:prstGeom>
          </p:spPr>
        </p:pic>
        <p:pic>
          <p:nvPicPr>
            <p:cNvPr id="8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1" b="6812"/>
            <a:stretch/>
          </p:blipFill>
          <p:spPr bwMode="auto">
            <a:xfrm>
              <a:off x="6403328" y="1762217"/>
              <a:ext cx="2623967" cy="94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128" y="3157976"/>
              <a:ext cx="1763305" cy="119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743" y="1791423"/>
              <a:ext cx="2015206" cy="1049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800" y="4498521"/>
              <a:ext cx="2519008" cy="535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82" y="2842337"/>
              <a:ext cx="2037510" cy="86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360" y="2770329"/>
              <a:ext cx="1679339" cy="535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406" y="2341235"/>
              <a:ext cx="1574380" cy="79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061" y="5578641"/>
              <a:ext cx="1217521" cy="598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440" y="3673277"/>
              <a:ext cx="2324259" cy="104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872" y="2795058"/>
              <a:ext cx="1969287" cy="69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104" y="1931633"/>
              <a:ext cx="2099174" cy="52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Screen shot 2011-07-15 at 9.47.40 AM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508" y="1509206"/>
              <a:ext cx="1601932" cy="469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968" y="5218601"/>
              <a:ext cx="1490414" cy="8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963" y="5359491"/>
              <a:ext cx="2210693" cy="86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800" y="5002577"/>
              <a:ext cx="1742314" cy="57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6754" y="4549775"/>
              <a:ext cx="3125625" cy="62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1"/>
            <a:srcRect l="70923" r="-448"/>
            <a:stretch/>
          </p:blipFill>
          <p:spPr>
            <a:xfrm>
              <a:off x="6763368" y="4646642"/>
              <a:ext cx="1656184" cy="7879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378992" y="3490409"/>
              <a:ext cx="1257769" cy="107560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567092" y="1379756"/>
              <a:ext cx="1307844" cy="104960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031808" y="5421794"/>
              <a:ext cx="1698423" cy="57250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5"/>
            <a:srcRect l="7228" t="18183" r="1480" b="17888"/>
            <a:stretch/>
          </p:blipFill>
          <p:spPr>
            <a:xfrm>
              <a:off x="4067083" y="1384903"/>
              <a:ext cx="1544157" cy="52127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347544" y="1402177"/>
              <a:ext cx="1524000" cy="6985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7"/>
            <a:srcRect l="19454" t="10141" r="23978" b="14024"/>
            <a:stretch/>
          </p:blipFill>
          <p:spPr>
            <a:xfrm>
              <a:off x="9071361" y="1906233"/>
              <a:ext cx="788351" cy="1245094"/>
            </a:xfrm>
            <a:prstGeom prst="rect">
              <a:avLst/>
            </a:prstGeom>
          </p:spPr>
        </p:pic>
        <p:pic>
          <p:nvPicPr>
            <p:cNvPr id="31" name="Picture 20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144" y="4388974"/>
              <a:ext cx="1902376" cy="1045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7230369" y="1441871"/>
              <a:ext cx="1189183" cy="18472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0"/>
            <a:srcRect l="3938" r="81886"/>
            <a:stretch/>
          </p:blipFill>
          <p:spPr>
            <a:xfrm>
              <a:off x="6428728" y="3543949"/>
              <a:ext cx="1071075" cy="95457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525007" y="5115926"/>
              <a:ext cx="1026805" cy="1233471"/>
            </a:xfrm>
            <a:prstGeom prst="rect">
              <a:avLst/>
            </a:prstGeom>
          </p:spPr>
        </p:pic>
        <p:pic>
          <p:nvPicPr>
            <p:cNvPr id="35" name="Picture 15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14" y="2469219"/>
              <a:ext cx="1813712" cy="55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3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63" y="3517745"/>
              <a:ext cx="2009959" cy="566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9668130" y="1811377"/>
              <a:ext cx="2385425" cy="715627"/>
            </a:xfrm>
            <a:prstGeom prst="rect">
              <a:avLst/>
            </a:prstGeom>
          </p:spPr>
        </p:pic>
        <p:pic>
          <p:nvPicPr>
            <p:cNvPr id="38" name="0 Imagen"/>
            <p:cNvPicPr/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91" y="4364549"/>
              <a:ext cx="1397525" cy="101757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9659039" y="3633413"/>
              <a:ext cx="2407734" cy="918582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48" y="3820067"/>
            <a:ext cx="2810171" cy="670697"/>
          </a:xfrm>
          <a:prstGeom prst="rect">
            <a:avLst/>
          </a:prstGeom>
        </p:spPr>
      </p:pic>
      <p:pic>
        <p:nvPicPr>
          <p:cNvPr id="42" name="Content Placeholder 4" descr="Icon_mensch_interaktion_gruppe_forschung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41" r="-11041"/>
          <a:stretch>
            <a:fillRect/>
          </a:stretch>
        </p:blipFill>
        <p:spPr>
          <a:xfrm>
            <a:off x="3915573" y="1666024"/>
            <a:ext cx="4126996" cy="4020457"/>
          </a:xfrm>
          <a:prstGeom prst="rect">
            <a:avLst/>
          </a:prstGeom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34" y="546810"/>
            <a:ext cx="2155878" cy="126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12" y="488636"/>
            <a:ext cx="1401943" cy="64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10070623" y="2362199"/>
            <a:ext cx="2121377" cy="1022893"/>
            <a:chOff x="6504112" y="5183900"/>
            <a:chExt cx="3968785" cy="1706393"/>
          </a:xfrm>
        </p:grpSpPr>
        <p:pic>
          <p:nvPicPr>
            <p:cNvPr id="45" name="Picture 2" descr="H:\Home\davidg\EUGridPMA\Presentations\images\igtf-worldstatus-2015.gif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112" y="5494550"/>
              <a:ext cx="3522415" cy="1395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7" descr="H:\Home\davidg\Template\Logos\cilogon-service-header.png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830" y="5183900"/>
              <a:ext cx="3683067" cy="400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50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Common Scenario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168" y="1562099"/>
            <a:ext cx="4738781" cy="488201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51010"/>
            <a:ext cx="7543801" cy="4955009"/>
          </a:xfrm>
        </p:spPr>
        <p:txBody>
          <a:bodyPr>
            <a:normAutofit fontScale="92500"/>
          </a:bodyPr>
          <a:lstStyle/>
          <a:p>
            <a:r>
              <a:rPr lang="en-GB" sz="2800" dirty="0" smtClean="0"/>
              <a:t> The scenario: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There is a </a:t>
            </a:r>
            <a:r>
              <a:rPr lang="en-GB" sz="2400" b="1" dirty="0" smtClean="0"/>
              <a:t>technical architect of a research community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Her community is </a:t>
            </a:r>
            <a:r>
              <a:rPr lang="en-GB" sz="2400" b="1" dirty="0" smtClean="0"/>
              <a:t>distributed internationally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GB" sz="2400" b="1" dirty="0" smtClean="0"/>
              <a:t>Increasing number of services </a:t>
            </a:r>
            <a:r>
              <a:rPr lang="en-GB" sz="2400" dirty="0" smtClean="0"/>
              <a:t>need authentication and authorization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She wants to </a:t>
            </a:r>
            <a:r>
              <a:rPr lang="en-GB" sz="2400" b="1" dirty="0" smtClean="0"/>
              <a:t>focus on research </a:t>
            </a:r>
            <a:r>
              <a:rPr lang="en-GB" sz="2400" dirty="0" smtClean="0"/>
              <a:t>and not reinvent the wheel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She starts googling and asking around</a:t>
            </a:r>
          </a:p>
          <a:p>
            <a:pPr>
              <a:lnSpc>
                <a:spcPct val="160000"/>
              </a:lnSpc>
            </a:pPr>
            <a:r>
              <a:rPr lang="en-GB" sz="2800" dirty="0" smtClean="0"/>
              <a:t> So, there are some solutions available, but</a:t>
            </a:r>
            <a:r>
              <a:rPr lang="is-IS" sz="2800" dirty="0" smtClean="0"/>
              <a:t>…</a:t>
            </a:r>
            <a:endParaRPr lang="en-GB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75" y="4191890"/>
            <a:ext cx="1350183" cy="21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3469732" y="4586502"/>
            <a:ext cx="741021" cy="274873"/>
          </a:xfrm>
        </p:spPr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1882" y="168868"/>
            <a:ext cx="6718518" cy="15989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dirty="0"/>
              <a:t>Think Global: the AARC project </a:t>
            </a:r>
          </a:p>
        </p:txBody>
      </p:sp>
      <p:sp>
        <p:nvSpPr>
          <p:cNvPr id="10" name="Freeform 9"/>
          <p:cNvSpPr/>
          <p:nvPr/>
        </p:nvSpPr>
        <p:spPr>
          <a:xfrm>
            <a:off x="3886201" y="1824938"/>
            <a:ext cx="7743803" cy="2046022"/>
          </a:xfrm>
          <a:custGeom>
            <a:avLst/>
            <a:gdLst>
              <a:gd name="connsiteX0" fmla="*/ 0 w 3795662"/>
              <a:gd name="connsiteY0" fmla="*/ 0 h 2277397"/>
              <a:gd name="connsiteX1" fmla="*/ 3795662 w 3795662"/>
              <a:gd name="connsiteY1" fmla="*/ 0 h 2277397"/>
              <a:gd name="connsiteX2" fmla="*/ 3795662 w 3795662"/>
              <a:gd name="connsiteY2" fmla="*/ 2277397 h 2277397"/>
              <a:gd name="connsiteX3" fmla="*/ 0 w 3795662"/>
              <a:gd name="connsiteY3" fmla="*/ 2277397 h 2277397"/>
              <a:gd name="connsiteX4" fmla="*/ 0 w 3795662"/>
              <a:gd name="connsiteY4" fmla="*/ 0 h 227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5662" h="2277397">
                <a:moveTo>
                  <a:pt x="0" y="0"/>
                </a:moveTo>
                <a:lnTo>
                  <a:pt x="3795662" y="0"/>
                </a:lnTo>
                <a:lnTo>
                  <a:pt x="3795662" y="2277397"/>
                </a:lnTo>
                <a:lnTo>
                  <a:pt x="0" y="2277397"/>
                </a:lnTo>
                <a:lnTo>
                  <a:pt x="0" y="0"/>
                </a:lnTo>
                <a:close/>
              </a:path>
            </a:pathLst>
          </a:custGeom>
          <a:solidFill>
            <a:srgbClr val="00446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lvl="1" algn="ctr">
              <a:spcBef>
                <a:spcPct val="20000"/>
              </a:spcBef>
            </a:pPr>
            <a:r>
              <a:rPr lang="en-US" sz="2600" dirty="0">
                <a:solidFill>
                  <a:schemeClr val="bg1"/>
                </a:solidFill>
                <a:ea typeface="Gill Sans" charset="0"/>
                <a:cs typeface="Gill Sans" charset="0"/>
              </a:rPr>
              <a:t>Bring federated access to </a:t>
            </a:r>
            <a:r>
              <a:rPr lang="en-US" sz="2600" dirty="0" err="1" smtClean="0">
                <a:solidFill>
                  <a:schemeClr val="bg1"/>
                </a:solidFill>
                <a:ea typeface="Gill Sans" charset="0"/>
                <a:cs typeface="Gill Sans" charset="0"/>
              </a:rPr>
              <a:t>eScience</a:t>
            </a:r>
            <a:endParaRPr lang="en-US" sz="2600" dirty="0" smtClean="0">
              <a:solidFill>
                <a:schemeClr val="bg1"/>
              </a:solidFill>
              <a:ea typeface="Gill Sans" charset="0"/>
              <a:cs typeface="Gill Sans" charset="0"/>
            </a:endParaRPr>
          </a:p>
          <a:p>
            <a:pPr lvl="1" algn="ctr">
              <a:spcBef>
                <a:spcPct val="20000"/>
              </a:spcBef>
            </a:pPr>
            <a:r>
              <a:rPr lang="en-US" sz="2600" dirty="0" smtClean="0">
                <a:solidFill>
                  <a:schemeClr val="bg1"/>
                </a:solidFill>
                <a:ea typeface="Gill Sans" charset="0"/>
                <a:cs typeface="Gill Sans" charset="0"/>
              </a:rPr>
              <a:t>Avoid a future in which new research collaborations develop independent AAIs</a:t>
            </a:r>
          </a:p>
          <a:p>
            <a:pPr lvl="1" algn="ctr">
              <a:spcBef>
                <a:spcPct val="20000"/>
              </a:spcBef>
            </a:pPr>
            <a:r>
              <a:rPr lang="en-US" sz="2600" dirty="0" smtClean="0">
                <a:solidFill>
                  <a:schemeClr val="bg1"/>
                </a:solidFill>
                <a:ea typeface="Gill Sans" charset="0"/>
                <a:cs typeface="Gill Sans" charset="0"/>
              </a:rPr>
              <a:t>Build on existing tools and framework </a:t>
            </a:r>
            <a:r>
              <a:rPr lang="en-US" sz="2600" dirty="0">
                <a:solidFill>
                  <a:schemeClr val="bg1"/>
                </a:solidFill>
                <a:ea typeface="Gill Sans" charset="0"/>
                <a:cs typeface="Gill Sans" charset="0"/>
              </a:rPr>
              <a:t/>
            </a:r>
            <a:br>
              <a:rPr lang="en-US" sz="2600" dirty="0">
                <a:solidFill>
                  <a:schemeClr val="bg1"/>
                </a:solidFill>
                <a:ea typeface="Gill Sans" charset="0"/>
                <a:cs typeface="Gill Sans" charset="0"/>
              </a:rPr>
            </a:b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Gill Sans" charset="0"/>
                <a:cs typeface="Gill Sans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659229"/>
            <a:ext cx="3522934" cy="27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004851"/>
          </a:xfrm>
        </p:spPr>
        <p:txBody>
          <a:bodyPr/>
          <a:lstStyle/>
          <a:p>
            <a:r>
              <a:rPr lang="en-US" dirty="0" smtClean="0"/>
              <a:t>AARC Facts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872117" y="3500074"/>
            <a:ext cx="5287383" cy="2672125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cs typeface="Gill Sans"/>
              </a:rPr>
              <a:t>Two-year EC-funded project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cs typeface="Gill Sans"/>
              </a:rPr>
              <a:t>20 partners 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cs typeface="Gill Sans"/>
              </a:rPr>
              <a:t>NRENs, e-Infrastructure providers and Libraries as equal partners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cs typeface="Gill Sans"/>
              </a:rPr>
              <a:t>About 3M euro budget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cs typeface="Gill Sans"/>
              </a:rPr>
              <a:t>Starting date 1st May, 2015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cs typeface="Gill Sans"/>
              </a:rPr>
              <a:t>https://</a:t>
            </a:r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  <a:cs typeface="Gill Sans"/>
              </a:rPr>
              <a:t>aarc-project.eu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cs typeface="Gill Sans"/>
              </a:rPr>
              <a:t>/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2118" y="1522116"/>
            <a:ext cx="5287382" cy="830997"/>
          </a:xfrm>
          <a:prstGeom prst="rect">
            <a:avLst/>
          </a:prstGeom>
          <a:noFill/>
          <a:ln>
            <a:solidFill>
              <a:srgbClr val="1C41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  <a:cs typeface="Gill Sans"/>
              </a:rPr>
              <a:t>Authentication and Authorisation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  <a:cs typeface="Gill Sans"/>
              </a:rPr>
              <a:t/>
            </a:r>
            <a:b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  <a:cs typeface="Gill Sans"/>
              </a:rPr>
            </a:b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  <a:cs typeface="Gill Sans"/>
              </a:rPr>
              <a:t>for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  <a:cs typeface="Gill Sans"/>
              </a:rPr>
              <a:t>Research and Collaboration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cs typeface="Gill Sans"/>
            </a:endParaRPr>
          </a:p>
        </p:txBody>
      </p:sp>
      <p:sp>
        <p:nvSpPr>
          <p:cNvPr id="7" name="Chevron 6"/>
          <p:cNvSpPr/>
          <p:nvPr/>
        </p:nvSpPr>
        <p:spPr>
          <a:xfrm rot="5400000">
            <a:off x="2957881" y="2865036"/>
            <a:ext cx="856443" cy="265828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144">
            <a:off x="6527801" y="2036197"/>
            <a:ext cx="5008333" cy="373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21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AARC does want to change and how  </a:t>
            </a:r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5646" y="1324013"/>
            <a:ext cx="6854072" cy="992467"/>
          </a:xfrm>
          <a:prstGeom prst="rect">
            <a:avLst/>
          </a:prstGeom>
          <a:solidFill>
            <a:srgbClr val="003F5D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>
                <a:solidFill>
                  <a:srgbClr val="F57A1E"/>
                </a:solidFill>
              </a:rPr>
              <a:t>Improve usage of FIM </a:t>
            </a:r>
            <a:r>
              <a:rPr lang="en-GB" sz="2600" dirty="0" smtClean="0">
                <a:solidFill>
                  <a:schemeClr val="bg1"/>
                </a:solidFill>
              </a:rPr>
              <a:t>– Promote usage of FIM and organise training to leverage </a:t>
            </a:r>
            <a:r>
              <a:rPr lang="en-GB" sz="2600" dirty="0">
                <a:solidFill>
                  <a:schemeClr val="bg1"/>
                </a:solidFill>
              </a:rPr>
              <a:t>identity providers outside the academic boundaries 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5646" y="2461152"/>
            <a:ext cx="6854072" cy="992467"/>
          </a:xfrm>
          <a:prstGeom prst="rect">
            <a:avLst/>
          </a:prstGeom>
          <a:solidFill>
            <a:srgbClr val="003F5D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>
                <a:solidFill>
                  <a:srgbClr val="F57A1E"/>
                </a:solidFill>
              </a:rPr>
              <a:t>Address </a:t>
            </a:r>
            <a:r>
              <a:rPr lang="en-GB" sz="2600" dirty="0" err="1" smtClean="0">
                <a:solidFill>
                  <a:srgbClr val="F57A1E"/>
                </a:solidFill>
              </a:rPr>
              <a:t>eScience</a:t>
            </a:r>
            <a:r>
              <a:rPr lang="en-GB" sz="2600" dirty="0" smtClean="0">
                <a:solidFill>
                  <a:srgbClr val="F57A1E"/>
                </a:solidFill>
              </a:rPr>
              <a:t> requirements </a:t>
            </a:r>
            <a:r>
              <a:rPr lang="en-GB" sz="2600" dirty="0">
                <a:solidFill>
                  <a:schemeClr val="bg1"/>
                </a:solidFill>
              </a:rPr>
              <a:t>– </a:t>
            </a:r>
            <a:r>
              <a:rPr lang="en-GB" sz="2600" dirty="0" smtClean="0">
                <a:solidFill>
                  <a:schemeClr val="bg1"/>
                </a:solidFill>
              </a:rPr>
              <a:t> Design a </a:t>
            </a:r>
            <a:r>
              <a:rPr lang="en-GB" sz="2600" dirty="0">
                <a:solidFill>
                  <a:schemeClr val="bg1"/>
                </a:solidFill>
              </a:rPr>
              <a:t>technical Blueprint Architecture that builds on top of </a:t>
            </a:r>
            <a:r>
              <a:rPr lang="en-GB" sz="2600" dirty="0" err="1" smtClean="0">
                <a:solidFill>
                  <a:schemeClr val="bg1"/>
                </a:solidFill>
              </a:rPr>
              <a:t>eduGAIN</a:t>
            </a:r>
            <a:r>
              <a:rPr lang="en-GB" sz="2600" dirty="0" smtClean="0">
                <a:solidFill>
                  <a:schemeClr val="bg1"/>
                </a:solidFill>
              </a:rPr>
              <a:t> to add components </a:t>
            </a:r>
            <a:r>
              <a:rPr lang="en-GB" sz="2600" dirty="0">
                <a:solidFill>
                  <a:schemeClr val="bg1"/>
                </a:solidFill>
              </a:rPr>
              <a:t>required 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5646" y="3598291"/>
            <a:ext cx="6854072" cy="992467"/>
          </a:xfrm>
          <a:prstGeom prst="rect">
            <a:avLst/>
          </a:prstGeom>
          <a:solidFill>
            <a:srgbClr val="003F5D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>
                <a:solidFill>
                  <a:srgbClr val="F57A1E"/>
                </a:solidFill>
              </a:rPr>
              <a:t>Offer support for global policies  </a:t>
            </a:r>
            <a:r>
              <a:rPr lang="en-GB" sz="2600" dirty="0" smtClean="0">
                <a:solidFill>
                  <a:schemeClr val="bg1"/>
                </a:solidFill>
              </a:rPr>
              <a:t>– Sponsor the development </a:t>
            </a:r>
            <a:r>
              <a:rPr lang="en-GB" sz="2600" dirty="0">
                <a:solidFill>
                  <a:schemeClr val="bg1"/>
                </a:solidFill>
              </a:rPr>
              <a:t>of key policy frameworks that aim to add additional ‘flavours’ to </a:t>
            </a:r>
            <a:r>
              <a:rPr lang="en-GB" sz="2600" dirty="0" err="1">
                <a:solidFill>
                  <a:schemeClr val="bg1"/>
                </a:solidFill>
              </a:rPr>
              <a:t>eduGAIN</a:t>
            </a:r>
            <a:r>
              <a:rPr lang="en-GB" sz="2600" dirty="0">
                <a:solidFill>
                  <a:schemeClr val="bg1"/>
                </a:solidFill>
              </a:rPr>
              <a:t>. 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5646" y="4746459"/>
            <a:ext cx="6854072" cy="1244033"/>
          </a:xfrm>
          <a:prstGeom prst="rect">
            <a:avLst/>
          </a:prstGeom>
          <a:solidFill>
            <a:srgbClr val="003F5D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>
                <a:solidFill>
                  <a:srgbClr val="F57A1E"/>
                </a:solidFill>
              </a:rPr>
              <a:t>Sustainability </a:t>
            </a:r>
            <a:r>
              <a:rPr lang="en-GB" sz="2600" dirty="0" smtClean="0">
                <a:solidFill>
                  <a:schemeClr val="bg1"/>
                </a:solidFill>
              </a:rPr>
              <a:t>– Ensure that operations of components of the blueprint architecture and deployment of assurance, security and policy frameworks rest with r/e-infrastructures </a:t>
            </a:r>
          </a:p>
          <a:p>
            <a:pPr>
              <a:buFont typeface="Wingdings" charset="2"/>
              <a:buChar char="Ø"/>
            </a:pP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7114" y="1902307"/>
            <a:ext cx="3345686" cy="302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28" y="1214637"/>
            <a:ext cx="7682092" cy="44800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50898" y="6036687"/>
            <a:ext cx="3806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aarc-project.eu</a:t>
            </a:r>
            <a:r>
              <a:rPr lang="en-GB" dirty="0"/>
              <a:t>/achievements/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71437"/>
            <a:ext cx="10972800" cy="11432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AARC Results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247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http://schemas.microsoft.com/sharepoint/v3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16510</TotalTime>
  <Words>909</Words>
  <Application>Microsoft Office PowerPoint</Application>
  <PresentationFormat>Widescreen</PresentationFormat>
  <Paragraphs>211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Consolas</vt:lpstr>
      <vt:lpstr>Gill Sans</vt:lpstr>
      <vt:lpstr>Gill Sans Light</vt:lpstr>
      <vt:lpstr>Mangal</vt:lpstr>
      <vt:lpstr>Verdana</vt:lpstr>
      <vt:lpstr>Wingdings</vt:lpstr>
      <vt:lpstr>GEANT Association</vt:lpstr>
      <vt:lpstr>PowerPoint Presentation</vt:lpstr>
      <vt:lpstr>Agenda</vt:lpstr>
      <vt:lpstr>Starting Point: Identified Requirements </vt:lpstr>
      <vt:lpstr>PowerPoint Presentation</vt:lpstr>
      <vt:lpstr>Common Scenario</vt:lpstr>
      <vt:lpstr>PowerPoint Presentation</vt:lpstr>
      <vt:lpstr>AARC Facts</vt:lpstr>
      <vt:lpstr>What AARC does want to change and how  </vt:lpstr>
      <vt:lpstr>AARC Results</vt:lpstr>
      <vt:lpstr>AARC: Analysis of Research Communities and e-Infrastructure             Providers</vt:lpstr>
      <vt:lpstr>AARC Blueprint Architecture (1st Draft)</vt:lpstr>
      <vt:lpstr>Why the proxy model?</vt:lpstr>
      <vt:lpstr>AARC Blueprint Architecture &amp; eduGAIN</vt:lpstr>
      <vt:lpstr>AARC CILogon Pilot: A Token Translations Service for Europe</vt:lpstr>
      <vt:lpstr>Flow </vt:lpstr>
      <vt:lpstr> First e-Infrastructure implementations</vt:lpstr>
      <vt:lpstr> Upcoming AARC work</vt:lpstr>
      <vt:lpstr>AARC2  In three bullets</vt:lpstr>
      <vt:lpstr>AARC2 Focus on Pilots and eScience Engagement</vt:lpstr>
      <vt:lpstr>What AARC can do for you?</vt:lpstr>
      <vt:lpstr>PowerPoint Presentation</vt:lpstr>
      <vt:lpstr> References Pilots</vt:lpstr>
      <vt:lpstr>References</vt:lpstr>
    </vt:vector>
  </TitlesOfParts>
  <Company>DANTE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jay w</cp:lastModifiedBy>
  <cp:revision>488</cp:revision>
  <cp:lastPrinted>2016-09-28T07:09:14Z</cp:lastPrinted>
  <dcterms:created xsi:type="dcterms:W3CDTF">2015-04-29T14:13:57Z</dcterms:created>
  <dcterms:modified xsi:type="dcterms:W3CDTF">2016-12-14T18:11:29Z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