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2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88" d="100"/>
          <a:sy n="88" d="100"/>
        </p:scale>
        <p:origin x="341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36FB1-8458-4A81-9FCE-E6EB27618602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3951D-A577-42A4-BA3F-63C36802A2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96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F18D-F05E-47DD-8133-946B9A184440}" type="datetime1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1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8A7F-2A4F-462F-A213-2C0759FFCC78}" type="datetime1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EA7DA-B271-48ED-A164-890165104392}" type="datetime1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4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"/>
          <p:cNvSpPr>
            <a:spLocks noChangeShapeType="1"/>
          </p:cNvSpPr>
          <p:nvPr/>
        </p:nvSpPr>
        <p:spPr bwMode="auto">
          <a:xfrm rot="10800000" flipH="1">
            <a:off x="86620" y="4311260"/>
            <a:ext cx="1157288" cy="1320403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 sz="1013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rot="10800000" flipH="1">
            <a:off x="4394299" y="104775"/>
            <a:ext cx="942082" cy="1115616"/>
          </a:xfrm>
          <a:prstGeom prst="line">
            <a:avLst/>
          </a:prstGeom>
          <a:noFill/>
          <a:ln w="12700">
            <a:solidFill>
              <a:srgbClr val="23C5F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 sz="1013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1493660" y="4941172"/>
            <a:ext cx="5143500" cy="701372"/>
          </a:xfr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350" baseline="0">
                <a:solidFill>
                  <a:srgbClr val="595959"/>
                </a:solidFill>
                <a:latin typeface="PF Paperback Medium"/>
                <a:cs typeface="PF Paperback Medium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93659" y="5642430"/>
            <a:ext cx="4212133" cy="648891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181" baseline="0">
                <a:solidFill>
                  <a:srgbClr val="595959"/>
                </a:solidFill>
                <a:latin typeface="PF Paperback Light"/>
                <a:cs typeface="PF Paperback Light"/>
              </a:defRPr>
            </a:lvl1pPr>
            <a:lvl2pPr marL="400049" indent="0"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493664" y="1592796"/>
            <a:ext cx="7088287" cy="1782198"/>
          </a:xfrm>
        </p:spPr>
        <p:txBody>
          <a:bodyPr anchor="b">
            <a:noAutofit/>
          </a:bodyPr>
          <a:lstStyle>
            <a:lvl1pPr marL="0" indent="0">
              <a:buNone/>
              <a:defRPr sz="5063" b="1" i="0" baseline="0">
                <a:solidFill>
                  <a:srgbClr val="28288C"/>
                </a:solidFill>
                <a:latin typeface="PF Paperback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1493243" y="3429430"/>
            <a:ext cx="7088943" cy="809662"/>
          </a:xfrm>
        </p:spPr>
        <p:txBody>
          <a:bodyPr/>
          <a:lstStyle>
            <a:lvl1pPr marL="8606" indent="0">
              <a:spcBef>
                <a:spcPts val="0"/>
              </a:spcBef>
              <a:buNone/>
              <a:defRPr sz="1800" baseline="0">
                <a:solidFill>
                  <a:srgbClr val="2D73D7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1007270" y="6506773"/>
            <a:ext cx="7412534" cy="364331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1C15B6A-241E-C54E-8294-413AAC76CD4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6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 rot="10800000" flipH="1">
            <a:off x="2" y="2900362"/>
            <a:ext cx="1157288" cy="1320404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 sz="1013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rot="10800000" flipH="1">
            <a:off x="3276305" y="3"/>
            <a:ext cx="415230" cy="513160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 sz="1013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69" y="503802"/>
            <a:ext cx="7112133" cy="1143000"/>
          </a:xfrm>
          <a:prstGeom prst="rect">
            <a:avLst/>
          </a:prstGeom>
        </p:spPr>
        <p:txBody>
          <a:bodyPr vert="horz" lIns="91440" tIns="45721" rIns="91440" bIns="45721" anchor="b" anchorCtr="0">
            <a:normAutofit/>
          </a:bodyPr>
          <a:lstStyle>
            <a:lvl1pPr algn="l">
              <a:defRPr sz="3375" b="1">
                <a:solidFill>
                  <a:srgbClr val="28288C"/>
                </a:solidFill>
                <a:latin typeface="PF Paperback"/>
                <a:cs typeface="PF Paperback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1574668" y="1701411"/>
            <a:ext cx="7129100" cy="45362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B1C15B6A-241E-C54E-8294-413AAC76CD4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2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DB5D-2964-4B8C-859D-B6457B16DB3A}" type="datetime1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2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E26E-63C9-4500-A7B0-CBEBC4293308}" type="datetime1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1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6974-4AA1-4803-AC2C-C334C8D27CF4}" type="datetime1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9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98884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08920"/>
            <a:ext cx="4040188" cy="34172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98884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08919"/>
            <a:ext cx="4041775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5FF3-BE1A-4B7F-8668-D1630C3DDA60}" type="datetime1">
              <a:rPr lang="en-US" smtClean="0"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1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D5FE-8997-422A-867C-D8DE57D3106F}" type="datetime1">
              <a:rPr lang="en-US" smtClean="0"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4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3238-F08D-4A06-80DA-2DF4D987090E}" type="datetime1">
              <a:rPr lang="en-US" smtClean="0"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1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0888"/>
            <a:ext cx="3008313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2C2A-43D7-40ED-B6B5-D9EBF88CA425}" type="datetime1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1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0727"/>
            <a:ext cx="5486400" cy="37468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013F-FB13-4B04-9D76-92610EECEC9A}" type="datetime1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0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 userDrawn="1"/>
        </p:nvSpPr>
        <p:spPr>
          <a:xfrm>
            <a:off x="0" y="6381328"/>
            <a:ext cx="9144000" cy="360040"/>
          </a:xfrm>
          <a:prstGeom prst="rect">
            <a:avLst/>
          </a:prstGeom>
          <a:solidFill>
            <a:srgbClr val="C32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443930E-B9FE-452B-8BA3-5D8C324E38D7}" type="datetime1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74B269A-82B5-4A44-BF6B-85C5902E589A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7" name="Kép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68529" cy="684042"/>
          </a:xfrm>
          <a:prstGeom prst="rect">
            <a:avLst/>
          </a:prstGeom>
        </p:spPr>
      </p:pic>
      <p:pic>
        <p:nvPicPr>
          <p:cNvPr id="8" name="Kép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7956376" y="332656"/>
            <a:ext cx="720080" cy="476686"/>
          </a:xfrm>
          <a:prstGeom prst="rect">
            <a:avLst/>
          </a:prstGeom>
        </p:spPr>
      </p:pic>
      <p:sp>
        <p:nvSpPr>
          <p:cNvPr id="9" name="Szövegdoboz 8"/>
          <p:cNvSpPr txBox="1"/>
          <p:nvPr userDrawn="1"/>
        </p:nvSpPr>
        <p:spPr>
          <a:xfrm>
            <a:off x="3995936" y="345681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smtClean="0">
                <a:solidFill>
                  <a:schemeClr val="bg1">
                    <a:lumMod val="50000"/>
                  </a:schemeClr>
                </a:solidFill>
              </a:rPr>
              <a:t>Astronomy ESFRI &amp; Research Infrastructure Cluster</a:t>
            </a:r>
          </a:p>
          <a:p>
            <a:pPr algn="r"/>
            <a:r>
              <a:rPr lang="en-US" sz="1200" i="1" smtClean="0">
                <a:solidFill>
                  <a:schemeClr val="bg1">
                    <a:lumMod val="50000"/>
                  </a:schemeClr>
                </a:solidFill>
              </a:rPr>
              <a:t> ASTERICS - 653477</a:t>
            </a:r>
          </a:p>
        </p:txBody>
      </p:sp>
    </p:spTree>
    <p:extLst>
      <p:ext uri="{BB962C8B-B14F-4D97-AF65-F5344CB8AC3E}">
        <p14:creationId xmlns:p14="http://schemas.microsoft.com/office/powerpoint/2010/main" val="85971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C32128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12/12/2016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1</a:t>
            </a:fld>
            <a:endParaRPr lang="en-US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US" dirty="0" smtClean="0"/>
              <a:t>ASTERICS-OBELICS Workshop 2016 / </a:t>
            </a:r>
            <a:r>
              <a:rPr lang="fr-FR" dirty="0" smtClean="0"/>
              <a:t>Rome </a:t>
            </a:r>
            <a:endParaRPr lang="en-US" dirty="0"/>
          </a:p>
        </p:txBody>
      </p:sp>
      <p:grpSp>
        <p:nvGrpSpPr>
          <p:cNvPr id="10" name="Groupe 9"/>
          <p:cNvGrpSpPr/>
          <p:nvPr/>
        </p:nvGrpSpPr>
        <p:grpSpPr>
          <a:xfrm>
            <a:off x="2352436" y="4109633"/>
            <a:ext cx="4972527" cy="2034374"/>
            <a:chOff x="1363657" y="2085940"/>
            <a:chExt cx="5980651" cy="2660904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27984" y="2085940"/>
              <a:ext cx="2428174" cy="1717668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63657" y="2109591"/>
              <a:ext cx="2638295" cy="1766411"/>
            </a:xfrm>
            <a:prstGeom prst="rect">
              <a:avLst/>
            </a:prstGeom>
          </p:spPr>
        </p:pic>
        <p:sp>
          <p:nvSpPr>
            <p:cNvPr id="9" name="ZoneTexte 8"/>
            <p:cNvSpPr txBox="1"/>
            <p:nvPr/>
          </p:nvSpPr>
          <p:spPr>
            <a:xfrm>
              <a:off x="1511660" y="4008180"/>
              <a:ext cx="58326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entury Gothic" panose="020B0502020202020204" pitchFamily="34" charset="0"/>
                </a:rPr>
                <a:t>H2020-</a:t>
              </a:r>
              <a:r>
                <a:rPr lang="fr-FR" sz="1200" dirty="0">
                  <a:latin typeface="Century Gothic" panose="020B0502020202020204" pitchFamily="34" charset="0"/>
                </a:rPr>
                <a:t>Astronomy ESFRI and </a:t>
              </a:r>
              <a:r>
                <a:rPr lang="fr-FR" sz="1200" dirty="0" err="1">
                  <a:latin typeface="Century Gothic" panose="020B0502020202020204" pitchFamily="34" charset="0"/>
                </a:rPr>
                <a:t>Research</a:t>
              </a:r>
              <a:r>
                <a:rPr lang="fr-FR" sz="1200" dirty="0">
                  <a:latin typeface="Century Gothic" panose="020B0502020202020204" pitchFamily="34" charset="0"/>
                </a:rPr>
                <a:t> Infrastructure Cluster (Grant Agreement </a:t>
              </a:r>
              <a:r>
                <a:rPr lang="fr-FR" sz="1200" dirty="0" err="1">
                  <a:latin typeface="Century Gothic" panose="020B0502020202020204" pitchFamily="34" charset="0"/>
                </a:rPr>
                <a:t>number</a:t>
              </a:r>
              <a:r>
                <a:rPr lang="fr-FR" sz="1200" dirty="0">
                  <a:latin typeface="Century Gothic" panose="020B0502020202020204" pitchFamily="34" charset="0"/>
                </a:rPr>
                <a:t>: 653477).</a:t>
              </a:r>
            </a:p>
            <a:p>
              <a:endParaRPr lang="en-GB" dirty="0"/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611560" y="1934147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solidFill>
                  <a:srgbClr val="C00000"/>
                </a:solidFill>
              </a:rPr>
              <a:t>Authentication and Authorization in the VO</a:t>
            </a:r>
            <a:endParaRPr lang="en-US" sz="3200" b="1" u="sng" dirty="0">
              <a:solidFill>
                <a:srgbClr val="C00000"/>
              </a:solidFill>
            </a:endParaRPr>
          </a:p>
        </p:txBody>
      </p:sp>
      <p:sp>
        <p:nvSpPr>
          <p:cNvPr id="12" name="ZoneTexte 17"/>
          <p:cNvSpPr txBox="1"/>
          <p:nvPr/>
        </p:nvSpPr>
        <p:spPr>
          <a:xfrm>
            <a:off x="1182970" y="2996952"/>
            <a:ext cx="698874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1</a:t>
            </a:r>
            <a:r>
              <a:rPr lang="en-GB" sz="3200" b="1" baseline="30000" dirty="0">
                <a:latin typeface="Century Gothic" panose="020B0502020202020204" pitchFamily="34" charset="0"/>
              </a:rPr>
              <a:t>st</a:t>
            </a:r>
            <a:r>
              <a:rPr lang="en-GB" sz="3200" b="1" dirty="0">
                <a:latin typeface="Century Gothic" panose="020B0502020202020204" pitchFamily="34" charset="0"/>
              </a:rPr>
              <a:t> ASTERICS-OBELICS </a:t>
            </a:r>
            <a:r>
              <a:rPr lang="en-GB" sz="3200" b="1" dirty="0" smtClean="0">
                <a:latin typeface="Century Gothic" panose="020B0502020202020204" pitchFamily="34" charset="0"/>
              </a:rPr>
              <a:t>Workshop</a:t>
            </a:r>
            <a:r>
              <a:rPr lang="en-US" sz="2400" b="1" dirty="0" smtClean="0">
                <a:latin typeface="Century Gothic" panose="020B0502020202020204" pitchFamily="34" charset="0"/>
              </a:rPr>
              <a:t> </a:t>
            </a:r>
            <a:endParaRPr lang="en-GB" sz="32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000" dirty="0" smtClean="0">
                <a:latin typeface="Century Gothic" panose="020B0502020202020204" pitchFamily="34" charset="0"/>
              </a:rPr>
              <a:t>12-14 December 2016, Rome, Italy. </a:t>
            </a:r>
            <a:endParaRPr lang="en-GB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566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493664" y="2150858"/>
            <a:ext cx="7088287" cy="1782198"/>
          </a:xfrm>
        </p:spPr>
        <p:txBody>
          <a:bodyPr/>
          <a:lstStyle/>
          <a:p>
            <a:r>
              <a:rPr lang="en-US" dirty="0" smtClean="0"/>
              <a:t>Authentication and Authorization in the </a:t>
            </a:r>
            <a:r>
              <a:rPr lang="en-US" dirty="0" smtClean="0"/>
              <a:t>Virtual Observatory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493243" y="4275522"/>
            <a:ext cx="7088943" cy="809662"/>
          </a:xfrm>
        </p:spPr>
        <p:txBody>
          <a:bodyPr>
            <a:noAutofit/>
          </a:bodyPr>
          <a:lstStyle/>
          <a:p>
            <a:r>
              <a:rPr lang="en-US" sz="2400" dirty="0"/>
              <a:t>Dr. Giuliano </a:t>
            </a:r>
            <a:r>
              <a:rPr lang="en-US" sz="2400" dirty="0" err="1"/>
              <a:t>Taffoni</a:t>
            </a:r>
            <a:endParaRPr lang="en-US" sz="2400" dirty="0"/>
          </a:p>
          <a:p>
            <a:r>
              <a:rPr lang="en-US" sz="2400" dirty="0"/>
              <a:t>INAF – </a:t>
            </a:r>
            <a:r>
              <a:rPr lang="en-US" sz="2400" dirty="0" err="1"/>
              <a:t>Osservatorio</a:t>
            </a:r>
            <a:r>
              <a:rPr lang="en-US" sz="2400" dirty="0"/>
              <a:t> </a:t>
            </a:r>
            <a:r>
              <a:rPr lang="en-US" sz="2400" dirty="0" err="1"/>
              <a:t>Astronomico</a:t>
            </a:r>
            <a:r>
              <a:rPr lang="en-US" sz="2400" dirty="0"/>
              <a:t> di </a:t>
            </a:r>
            <a:r>
              <a:rPr lang="en-US" sz="2400" dirty="0" smtClean="0"/>
              <a:t>Trieste</a:t>
            </a:r>
          </a:p>
          <a:p>
            <a:r>
              <a:rPr lang="en-US" sz="2400" dirty="0" smtClean="0"/>
              <a:t>Deputy Chair, IVOA Grid &amp; Web Services WG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65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69" y="896656"/>
            <a:ext cx="7112133" cy="85725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Auth</a:t>
            </a:r>
            <a:r>
              <a:rPr lang="en-US" dirty="0" smtClean="0"/>
              <a:t> and </a:t>
            </a:r>
            <a:r>
              <a:rPr lang="en-US" dirty="0" err="1" smtClean="0"/>
              <a:t>Authz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574668" y="1839394"/>
            <a:ext cx="7129100" cy="38674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What is the scope?</a:t>
            </a:r>
          </a:p>
          <a:p>
            <a:pPr marL="308966" lvl="1" indent="0">
              <a:buNone/>
            </a:pPr>
            <a:r>
              <a:rPr lang="en-US" dirty="0"/>
              <a:t>Authentication is a process by which you verify that someone is who they claim they are</a:t>
            </a:r>
            <a:r>
              <a:rPr lang="en-US" dirty="0" smtClean="0"/>
              <a:t>.</a:t>
            </a:r>
          </a:p>
          <a:p>
            <a:pPr marL="308966" lvl="1" indent="0">
              <a:buNone/>
            </a:pPr>
            <a:endParaRPr lang="en-US" dirty="0" smtClean="0"/>
          </a:p>
          <a:p>
            <a:pPr marL="308966" lvl="1" indent="0">
              <a:buNone/>
            </a:pPr>
            <a:r>
              <a:rPr lang="en-US" dirty="0"/>
              <a:t>Authorization is the process of establishing if the user (who is already authenticated), is permitted to have access to a resource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Who is for?</a:t>
            </a:r>
          </a:p>
          <a:p>
            <a:pPr marL="363437" lvl="1" indent="0">
              <a:buNone/>
            </a:pPr>
            <a:r>
              <a:rPr lang="en-US" dirty="0" smtClean="0"/>
              <a:t>Researchers, developers, projects </a:t>
            </a:r>
            <a:r>
              <a:rPr lang="is-IS" dirty="0" smtClean="0"/>
              <a:t>…. </a:t>
            </a:r>
            <a:r>
              <a:rPr lang="en-US" dirty="0" smtClean="0"/>
              <a:t>B</a:t>
            </a:r>
            <a:r>
              <a:rPr lang="is-IS" dirty="0" smtClean="0"/>
              <a:t>ut each used to have </a:t>
            </a:r>
            <a:r>
              <a:rPr lang="is-IS" dirty="0" smtClean="0"/>
              <a:t>it’s </a:t>
            </a:r>
            <a:r>
              <a:rPr lang="is-IS" dirty="0" smtClean="0"/>
              <a:t>own solution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60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67" y="1021346"/>
            <a:ext cx="7112133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Virtual Observatory 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574668" y="1878596"/>
            <a:ext cx="7129100" cy="3978774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“The single</a:t>
            </a:r>
            <a:r>
              <a:rPr lang="en-US" dirty="0"/>
              <a:t>­-sign-­</a:t>
            </a:r>
            <a:r>
              <a:rPr lang="en-US" dirty="0" smtClean="0"/>
              <a:t>on </a:t>
            </a:r>
            <a:r>
              <a:rPr lang="en-US" dirty="0"/>
              <a:t>architecture is a system in which users assign </a:t>
            </a:r>
            <a:r>
              <a:rPr lang="en-US" sz="3100" dirty="0">
                <a:solidFill>
                  <a:srgbClr val="92D050"/>
                </a:solidFill>
              </a:rPr>
              <a:t>cryptographic credentials </a:t>
            </a:r>
            <a:r>
              <a:rPr lang="en-US" dirty="0"/>
              <a:t>to user agents so that the agents may act with the user’s identity and access rights.”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This standard describes how agents use those credentials to </a:t>
            </a:r>
            <a:r>
              <a:rPr lang="en-US" sz="3100" dirty="0">
                <a:solidFill>
                  <a:srgbClr val="FFC000"/>
                </a:solidFill>
              </a:rPr>
              <a:t>authenticate</a:t>
            </a:r>
            <a:r>
              <a:rPr lang="en-US" sz="4600" dirty="0"/>
              <a:t> </a:t>
            </a:r>
            <a:r>
              <a:rPr lang="en-US" dirty="0"/>
              <a:t>the user’s identity in requests to </a:t>
            </a:r>
            <a:r>
              <a:rPr lang="en-US" sz="3100" dirty="0">
                <a:solidFill>
                  <a:srgbClr val="00B0F0"/>
                </a:solidFill>
              </a:rPr>
              <a:t>services</a:t>
            </a:r>
            <a:r>
              <a:rPr lang="en-US" dirty="0"/>
              <a:t>.”</a:t>
            </a:r>
          </a:p>
          <a:p>
            <a:endParaRPr lang="en-US" dirty="0" smtClean="0"/>
          </a:p>
          <a:p>
            <a:r>
              <a:rPr lang="en-US" dirty="0" smtClean="0"/>
              <a:t>SSO </a:t>
            </a:r>
            <a:r>
              <a:rPr lang="en-US" dirty="0"/>
              <a:t>recommendation “is a profile against </a:t>
            </a:r>
            <a:r>
              <a:rPr lang="en-US" sz="3400" dirty="0">
                <a:solidFill>
                  <a:srgbClr val="92D050"/>
                </a:solidFill>
              </a:rPr>
              <a:t>existing</a:t>
            </a:r>
            <a:r>
              <a:rPr lang="en-US" sz="5100" dirty="0"/>
              <a:t> </a:t>
            </a:r>
            <a:r>
              <a:rPr lang="en-US" dirty="0"/>
              <a:t>security standards”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73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Sign On Standard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Allow “clients” to access a service that requires authentication.</a:t>
            </a:r>
          </a:p>
          <a:p>
            <a:pPr marL="0" indent="0">
              <a:buNone/>
            </a:pPr>
            <a:r>
              <a:rPr lang="en-US" dirty="0" smtClean="0"/>
              <a:t>Supported standards</a:t>
            </a:r>
          </a:p>
          <a:p>
            <a:pPr marL="257175" indent="-257175"/>
            <a:r>
              <a:rPr lang="en-US" dirty="0" smtClean="0">
                <a:solidFill>
                  <a:srgbClr val="92D050"/>
                </a:solidFill>
              </a:rPr>
              <a:t>No</a:t>
            </a:r>
            <a:r>
              <a:rPr lang="en-US" dirty="0" smtClean="0"/>
              <a:t> </a:t>
            </a:r>
            <a:r>
              <a:rPr lang="en-US" dirty="0"/>
              <a:t>authentication required. </a:t>
            </a:r>
            <a:endParaRPr lang="en-US" dirty="0" smtClean="0"/>
          </a:p>
          <a:p>
            <a:pPr marL="257175" indent="-257175"/>
            <a:r>
              <a:rPr lang="en-US" dirty="0" smtClean="0">
                <a:solidFill>
                  <a:srgbClr val="FFC000"/>
                </a:solidFill>
              </a:rPr>
              <a:t>HTTP </a:t>
            </a:r>
            <a:r>
              <a:rPr lang="en-US" dirty="0">
                <a:solidFill>
                  <a:srgbClr val="FFC000"/>
                </a:solidFill>
              </a:rPr>
              <a:t>Basic Authentication </a:t>
            </a:r>
          </a:p>
          <a:p>
            <a:pPr marL="257175" indent="-257175"/>
            <a:r>
              <a:rPr lang="en-US" dirty="0" smtClean="0">
                <a:solidFill>
                  <a:srgbClr val="00B050"/>
                </a:solidFill>
              </a:rPr>
              <a:t>Transport </a:t>
            </a:r>
            <a:r>
              <a:rPr lang="en-US" dirty="0">
                <a:solidFill>
                  <a:srgbClr val="00B050"/>
                </a:solidFill>
              </a:rPr>
              <a:t>Layer Security (TLS) with passwords</a:t>
            </a:r>
            <a:r>
              <a:rPr lang="en-US" dirty="0"/>
              <a:t>. </a:t>
            </a:r>
          </a:p>
          <a:p>
            <a:pPr marL="257175" indent="-257175"/>
            <a:r>
              <a:rPr lang="en-US" dirty="0">
                <a:solidFill>
                  <a:srgbClr val="00B0F0"/>
                </a:solidFill>
              </a:rPr>
              <a:t>Transport Layer Security (TLS) with client certificates. </a:t>
            </a:r>
          </a:p>
          <a:p>
            <a:pPr marL="257175" indent="-257175"/>
            <a:r>
              <a:rPr lang="en-US" dirty="0" smtClean="0"/>
              <a:t>Cookies </a:t>
            </a:r>
            <a:endParaRPr lang="en-US" dirty="0"/>
          </a:p>
          <a:p>
            <a:pPr marL="257175" indent="-257175"/>
            <a:r>
              <a:rPr lang="en-US" dirty="0" smtClean="0">
                <a:solidFill>
                  <a:srgbClr val="00B0F0"/>
                </a:solidFill>
              </a:rPr>
              <a:t>Open </a:t>
            </a:r>
            <a:r>
              <a:rPr lang="en-US" dirty="0">
                <a:solidFill>
                  <a:srgbClr val="00B0F0"/>
                </a:solidFill>
              </a:rPr>
              <a:t>Authentication (OAuth) </a:t>
            </a:r>
          </a:p>
          <a:p>
            <a:pPr marL="257175" indent="-257175"/>
            <a:r>
              <a:rPr lang="en-US" dirty="0" smtClean="0">
                <a:solidFill>
                  <a:srgbClr val="92D050"/>
                </a:solidFill>
              </a:rPr>
              <a:t>Security </a:t>
            </a:r>
            <a:r>
              <a:rPr lang="en-US" dirty="0">
                <a:solidFill>
                  <a:srgbClr val="92D050"/>
                </a:solidFill>
              </a:rPr>
              <a:t>Assertion Markup Language (SAML) </a:t>
            </a:r>
          </a:p>
          <a:p>
            <a:pPr marL="257175" indent="-257175"/>
            <a:r>
              <a:rPr lang="en-US" dirty="0" smtClean="0"/>
              <a:t>OpenID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6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 Delegation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574668" y="2133308"/>
            <a:ext cx="7129100" cy="31148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 credential delegation protocol allows a </a:t>
            </a:r>
            <a:r>
              <a:rPr lang="en-US" sz="3300" dirty="0">
                <a:solidFill>
                  <a:srgbClr val="92D050"/>
                </a:solidFill>
              </a:rPr>
              <a:t>client </a:t>
            </a:r>
            <a:r>
              <a:rPr lang="en-US" sz="3300" dirty="0">
                <a:solidFill>
                  <a:srgbClr val="92D050"/>
                </a:solidFill>
              </a:rPr>
              <a:t>program </a:t>
            </a:r>
            <a:r>
              <a:rPr lang="en-US" dirty="0"/>
              <a:t>to delegate a user's </a:t>
            </a:r>
            <a:r>
              <a:rPr lang="en-US" sz="3300" dirty="0">
                <a:solidFill>
                  <a:srgbClr val="FFC000"/>
                </a:solidFill>
              </a:rPr>
              <a:t>credentials</a:t>
            </a:r>
            <a:r>
              <a:rPr lang="en-US" sz="3800" dirty="0">
                <a:solidFill>
                  <a:srgbClr val="FFC000"/>
                </a:solidFill>
              </a:rPr>
              <a:t> </a:t>
            </a:r>
            <a:r>
              <a:rPr lang="en-US" dirty="0"/>
              <a:t>to a service such that that service may make requests of other services in the name of that user. The protocol defines a REST service that works alongside other IVO services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It is based on </a:t>
            </a:r>
            <a:r>
              <a:rPr lang="en-US" dirty="0" smtClean="0">
                <a:sym typeface="Wingdings"/>
              </a:rPr>
              <a:t>X.509 certificates</a:t>
            </a:r>
          </a:p>
          <a:p>
            <a:pPr marL="0" indent="0">
              <a:buNone/>
            </a:pPr>
            <a:r>
              <a:rPr lang="en-US" dirty="0" smtClean="0"/>
              <a:t>But also other protocols as </a:t>
            </a:r>
            <a:r>
              <a:rPr lang="en-US" dirty="0" err="1" smtClean="0"/>
              <a:t>oAuth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26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576" y="932281"/>
            <a:ext cx="7112133" cy="857250"/>
          </a:xfrm>
        </p:spPr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85800" y="1901739"/>
            <a:ext cx="8458200" cy="34022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Trend in projects and infrastructures is: “take care of your own authorization” but:</a:t>
            </a:r>
          </a:p>
          <a:p>
            <a:r>
              <a:rPr lang="en-US" dirty="0"/>
              <a:t>The owner(s) of a resource may, at any time, change the rules by which a resource may be accessed. This is the granting and revoking of access. </a:t>
            </a:r>
          </a:p>
          <a:p>
            <a:r>
              <a:rPr lang="en-US" dirty="0"/>
              <a:t>When users try to access resources, the granting rules for that resource are evaluated at runtime. This is the authorization </a:t>
            </a:r>
            <a:r>
              <a:rPr lang="en-US" dirty="0" smtClean="0"/>
              <a:t>check. </a:t>
            </a:r>
          </a:p>
          <a:p>
            <a:r>
              <a:rPr lang="en-US" dirty="0" smtClean="0"/>
              <a:t>Is the application aware of service authorization?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Not necessary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but it must implement  standard messages (</a:t>
            </a:r>
            <a:r>
              <a:rPr lang="en-US" dirty="0" err="1" smtClean="0"/>
              <a:t>eg</a:t>
            </a:r>
            <a:r>
              <a:rPr lang="en-US" dirty="0" smtClean="0"/>
              <a:t>. 501 Error: Authorization failed)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2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IVOA </a:t>
            </a:r>
            <a:r>
              <a:rPr lang="en-US" dirty="0" err="1" smtClean="0"/>
              <a:t>Authz</a:t>
            </a:r>
            <a:r>
              <a:rPr lang="en-US" dirty="0" smtClean="0"/>
              <a:t>: GMS 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GMS: Group Management Service: manage </a:t>
            </a:r>
            <a:r>
              <a:rPr lang="en-US" dirty="0" err="1" smtClean="0"/>
              <a:t>authz</a:t>
            </a:r>
            <a:r>
              <a:rPr lang="en-US" dirty="0" smtClean="0"/>
              <a:t> in terms of groups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single individual is too restrictive </a:t>
            </a:r>
          </a:p>
          <a:p>
            <a:pPr lvl="1"/>
            <a:r>
              <a:rPr lang="en-US" dirty="0"/>
              <a:t>Having a list of individuals is difficult to maintain </a:t>
            </a:r>
          </a:p>
          <a:p>
            <a:pPr lvl="1"/>
            <a:r>
              <a:rPr lang="en-US" dirty="0"/>
              <a:t>Grouping individuals and referencing them by a group identifier provides a necessary level of abstraction </a:t>
            </a:r>
            <a:endParaRPr lang="en-US" dirty="0" smtClean="0"/>
          </a:p>
          <a:p>
            <a:r>
              <a:rPr lang="en-US" dirty="0" smtClean="0"/>
              <a:t>Used and proposed by Canadian CADC tested by INAF</a:t>
            </a:r>
          </a:p>
          <a:p>
            <a:r>
              <a:rPr lang="en-US" dirty="0" smtClean="0"/>
              <a:t>Based on RESTful  APIs</a:t>
            </a:r>
          </a:p>
          <a:p>
            <a:r>
              <a:rPr lang="en-US" dirty="0" smtClean="0"/>
              <a:t>Fully integrated with IVOA Registry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19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H2020-</a:t>
            </a:r>
            <a:r>
              <a:rPr lang="fr-FR" dirty="0">
                <a:latin typeface="Century Gothic" panose="020B0502020202020204" pitchFamily="34" charset="0"/>
              </a:rPr>
              <a:t>Astronomy ESFRI and </a:t>
            </a:r>
            <a:r>
              <a:rPr lang="fr-FR" dirty="0" err="1">
                <a:latin typeface="Century Gothic" panose="020B0502020202020204" pitchFamily="34" charset="0"/>
              </a:rPr>
              <a:t>Research</a:t>
            </a:r>
            <a:r>
              <a:rPr lang="fr-FR" dirty="0">
                <a:latin typeface="Century Gothic" panose="020B0502020202020204" pitchFamily="34" charset="0"/>
              </a:rPr>
              <a:t> Infrastructure </a:t>
            </a:r>
            <a:r>
              <a:rPr lang="fr-FR" dirty="0" smtClean="0">
                <a:latin typeface="Century Gothic" panose="020B0502020202020204" pitchFamily="34" charset="0"/>
              </a:rPr>
              <a:t>Cluster (Grant Agreement </a:t>
            </a:r>
            <a:r>
              <a:rPr lang="fr-FR" dirty="0" err="1" smtClean="0">
                <a:latin typeface="Century Gothic" panose="020B0502020202020204" pitchFamily="34" charset="0"/>
              </a:rPr>
              <a:t>number</a:t>
            </a:r>
            <a:r>
              <a:rPr lang="fr-FR" dirty="0">
                <a:latin typeface="Century Gothic" panose="020B0502020202020204" pitchFamily="34" charset="0"/>
              </a:rPr>
              <a:t>: </a:t>
            </a:r>
            <a:r>
              <a:rPr lang="fr-FR" dirty="0" smtClean="0">
                <a:latin typeface="Century Gothic" panose="020B0502020202020204" pitchFamily="34" charset="0"/>
              </a:rPr>
              <a:t>653477).</a:t>
            </a:r>
            <a:endParaRPr lang="fr-FR" dirty="0">
              <a:latin typeface="Century Gothic" panose="020B0502020202020204" pitchFamily="34" charset="0"/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12/12/2016</a:t>
            </a:r>
            <a:endParaRPr lang="en-US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ASTERICS-OBELICS Workshop 2016 / </a:t>
            </a:r>
            <a:r>
              <a:rPr lang="fr-FR" dirty="0" smtClean="0"/>
              <a:t>Rome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769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Asterics_eu_def</Template>
  <TotalTime>619</TotalTime>
  <Words>489</Words>
  <Application>Microsoft Office PowerPoint</Application>
  <PresentationFormat>Presentazione su schermo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Gothic</vt:lpstr>
      <vt:lpstr>PF Paperback</vt:lpstr>
      <vt:lpstr>PF Paperback Light</vt:lpstr>
      <vt:lpstr>PF Paperback Medium</vt:lpstr>
      <vt:lpstr>Wingdings</vt:lpstr>
      <vt:lpstr>Thème Office</vt:lpstr>
      <vt:lpstr>Presentazione standard di PowerPoint</vt:lpstr>
      <vt:lpstr>Presentazione standard di PowerPoint</vt:lpstr>
      <vt:lpstr>What is Auth and Authz</vt:lpstr>
      <vt:lpstr>The Virtual Observatory Approach</vt:lpstr>
      <vt:lpstr>Single Sign On Standard</vt:lpstr>
      <vt:lpstr>Credential Delegation</vt:lpstr>
      <vt:lpstr>Authorization</vt:lpstr>
      <vt:lpstr>IVOA Authz: GMS discussion</vt:lpstr>
      <vt:lpstr>Acknowledgement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WP3 OBELICS</dc:title>
  <dc:creator>Jayesh WAGH</dc:creator>
  <cp:lastModifiedBy>fabio</cp:lastModifiedBy>
  <cp:revision>26</cp:revision>
  <dcterms:created xsi:type="dcterms:W3CDTF">2016-09-02T08:03:48Z</dcterms:created>
  <dcterms:modified xsi:type="dcterms:W3CDTF">2016-12-12T13:00:34Z</dcterms:modified>
</cp:coreProperties>
</file>