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9"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72" autoAdjust="0"/>
  </p:normalViewPr>
  <p:slideViewPr>
    <p:cSldViewPr>
      <p:cViewPr>
        <p:scale>
          <a:sx n="53" d="100"/>
          <a:sy n="53" d="100"/>
        </p:scale>
        <p:origin x="-2048" y="-1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504D6-D178-4C40-8132-C4BC13CA8D94}" type="datetimeFigureOut">
              <a:rPr lang="en-GB" smtClean="0"/>
              <a:t>12/12/16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40423-DA05-46D2-940C-BDA5075B580F}" type="slidenum">
              <a:rPr lang="en-GB" smtClean="0"/>
              <a:t>‹#›</a:t>
            </a:fld>
            <a:endParaRPr lang="en-GB"/>
          </a:p>
        </p:txBody>
      </p:sp>
    </p:spTree>
    <p:extLst>
      <p:ext uri="{BB962C8B-B14F-4D97-AF65-F5344CB8AC3E}">
        <p14:creationId xmlns:p14="http://schemas.microsoft.com/office/powerpoint/2010/main" val="195520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udat.eu/services/b2access" TargetMode="External"/><Relationship Id="rId4" Type="http://schemas.openxmlformats.org/officeDocument/2006/relationships/hyperlink" Target="https://eudat.eu/services/userdoc/b2access-usage"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B2ACCESS is the simple and secure authorisation and authentication platform of EUDAT. </a:t>
            </a:r>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1</a:t>
            </a:fld>
            <a:endParaRPr lang="en-GB"/>
          </a:p>
        </p:txBody>
      </p:sp>
    </p:spTree>
    <p:extLst>
      <p:ext uri="{BB962C8B-B14F-4D97-AF65-F5344CB8AC3E}">
        <p14:creationId xmlns:p14="http://schemas.microsoft.com/office/powerpoint/2010/main" val="92415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more info please visit: </a:t>
            </a:r>
            <a:r>
              <a:rPr lang="en-GB" sz="1200" u="sng" kern="1200" dirty="0" smtClean="0">
                <a:solidFill>
                  <a:schemeClr val="tx1"/>
                </a:solidFill>
                <a:effectLst/>
                <a:latin typeface="+mn-lt"/>
                <a:ea typeface="+mn-ea"/>
                <a:cs typeface="+mn-cs"/>
                <a:hlinkClick r:id="rId3"/>
              </a:rPr>
              <a:t>http://eudat.eu/services/b2access</a:t>
            </a:r>
            <a:r>
              <a:rPr lang="en-GB" sz="1200" kern="1200" dirty="0" smtClean="0">
                <a:solidFill>
                  <a:schemeClr val="tx1"/>
                </a:solidFill>
                <a:effectLst/>
                <a:latin typeface="+mn-lt"/>
                <a:ea typeface="+mn-ea"/>
                <a:cs typeface="+mn-cs"/>
              </a:rPr>
              <a:t> . The User documentation can be found at : </a:t>
            </a:r>
            <a:r>
              <a:rPr lang="en-GB" sz="1200" u="sng" kern="1200" dirty="0" smtClean="0">
                <a:solidFill>
                  <a:schemeClr val="tx1"/>
                </a:solidFill>
                <a:effectLst/>
                <a:latin typeface="+mn-lt"/>
                <a:ea typeface="+mn-ea"/>
                <a:cs typeface="+mn-cs"/>
                <a:hlinkClick r:id="rId4"/>
              </a:rPr>
              <a:t>http://eudat.eu/services/userdoc/b2access-usage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10</a:t>
            </a:fld>
            <a:endParaRPr lang="en-GB"/>
          </a:p>
        </p:txBody>
      </p:sp>
    </p:spTree>
    <p:extLst>
      <p:ext uri="{BB962C8B-B14F-4D97-AF65-F5344CB8AC3E}">
        <p14:creationId xmlns:p14="http://schemas.microsoft.com/office/powerpoint/2010/main" val="2748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B2ACCESS is one of the services offered by EUDAT, the pan-European Infrastructure.  EUDAT offers common data services, supporting multiple research communities as well as individuals, through a geographically distributed resilient network connecting general purpose data centres and community-specific data repositories. EUDAT wants to enable European researchers from any discipline to preserve, find, access, and process data in a trusted environment, as part of a Collaborative Data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2</a:t>
            </a:fld>
            <a:endParaRPr lang="en-GB"/>
          </a:p>
        </p:txBody>
      </p:sp>
    </p:spTree>
    <p:extLst>
      <p:ext uri="{BB962C8B-B14F-4D97-AF65-F5344CB8AC3E}">
        <p14:creationId xmlns:p14="http://schemas.microsoft.com/office/powerpoint/2010/main" val="46562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services offered by EUDAT are community driven as they are designed, built and </a:t>
            </a:r>
            <a:r>
              <a:rPr lang="en-GB" sz="1200" kern="1200" smtClean="0">
                <a:solidFill>
                  <a:schemeClr val="tx1"/>
                </a:solidFill>
                <a:effectLst/>
                <a:latin typeface="+mn-lt"/>
                <a:ea typeface="+mn-ea"/>
                <a:cs typeface="+mn-cs"/>
              </a:rPr>
              <a:t>implemented based on </a:t>
            </a:r>
            <a:r>
              <a:rPr lang="en-GB" sz="1200" kern="1200" dirty="0" smtClean="0">
                <a:solidFill>
                  <a:schemeClr val="tx1"/>
                </a:solidFill>
                <a:effectLst/>
                <a:latin typeface="+mn-lt"/>
                <a:ea typeface="+mn-ea"/>
                <a:cs typeface="+mn-cs"/>
              </a:rPr>
              <a:t>user community requirements. This means that the communities have direct influence on these services and contribute to the development of them. </a:t>
            </a:r>
            <a:r>
              <a:rPr lang="en-US" sz="1200" kern="1200" dirty="0" smtClean="0">
                <a:solidFill>
                  <a:schemeClr val="tx1"/>
                </a:solidFill>
                <a:effectLst/>
                <a:latin typeface="+mn-lt"/>
                <a:ea typeface="+mn-ea"/>
                <a:cs typeface="+mn-cs"/>
              </a:rPr>
              <a:t>Services are defined not just by researchers in the EUDAT collaboration, but we also elicit requirements</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other communities to ensure our services are as generic and applicable to as wide an audience as possible.</a:t>
            </a:r>
            <a:endParaRPr lang="en-GB" sz="1200" kern="1200" dirty="0" smtClean="0">
              <a:solidFill>
                <a:schemeClr val="tx1"/>
              </a:solidFill>
              <a:effectLst/>
              <a:latin typeface="+mn-lt"/>
              <a:ea typeface="+mn-ea"/>
              <a:cs typeface="+mn-cs"/>
            </a:endParaRP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4A135094-64D1-F647-9BB8-82B15787932B}" type="slidenum">
              <a:rPr lang="en-US" smtClean="0"/>
              <a:t>3</a:t>
            </a:fld>
            <a:endParaRPr lang="en-US"/>
          </a:p>
        </p:txBody>
      </p:sp>
    </p:spTree>
    <p:extLst>
      <p:ext uri="{BB962C8B-B14F-4D97-AF65-F5344CB8AC3E}">
        <p14:creationId xmlns:p14="http://schemas.microsoft.com/office/powerpoint/2010/main" val="204866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EUDAT service suite represents an integrated set of services to support researchers manage their data through the data lifecycle. As your data moves through the data lifecycle, EUDAT services will help you manage your data using best practices followed by some of the world’s largest communities. The services available cover a wide range of functionalities.</a:t>
            </a:r>
            <a:r>
              <a:rPr lang="en-GB" sz="1200" kern="1200" baseline="0" dirty="0" smtClean="0">
                <a:solidFill>
                  <a:schemeClr val="tx1"/>
                </a:solidFill>
                <a:effectLst/>
                <a:latin typeface="+mn-lt"/>
                <a:ea typeface="+mn-ea"/>
                <a:cs typeface="+mn-cs"/>
              </a:rPr>
              <a:t> B2SAFE enables communities to replicate and safely store their large-scale data on robust, reliable datacentres operated by the EUDAT partners. B2HANDLE registers all data on EUDAT with a unique identifier</a:t>
            </a:r>
            <a:r>
              <a:rPr lang="en-GB" sz="1200" kern="1200" dirty="0" smtClean="0">
                <a:solidFill>
                  <a:schemeClr val="tx1"/>
                </a:solidFill>
                <a:effectLst/>
                <a:latin typeface="+mn-lt"/>
                <a:ea typeface="+mn-ea"/>
                <a:cs typeface="+mn-cs"/>
              </a:rPr>
              <a:t> which can</a:t>
            </a:r>
            <a:r>
              <a:rPr lang="en-GB" sz="1200" kern="1200" baseline="0" dirty="0" smtClean="0">
                <a:solidFill>
                  <a:schemeClr val="tx1"/>
                </a:solidFill>
                <a:effectLst/>
                <a:latin typeface="+mn-lt"/>
                <a:ea typeface="+mn-ea"/>
                <a:cs typeface="+mn-cs"/>
              </a:rPr>
              <a:t> be globally resolved on the standard handle system. B2STAGE allows users to efficiently move their data between EUDAT sites; one example of using B2STAGE is so as to move data to a compute cluster, then deposit the results of the computation back into EUDAT. B2DROP allows EUDAT users to easily exchange working data, while B2SHARE allows to deposit and disseminate final research data at a smaller scale, but easier than with B2SAFE. B2FIND allows searches on the EUDAT metadata and is one of the key enablers of multi-disciplinary research on EUDAT. </a:t>
            </a:r>
            <a:r>
              <a:rPr lang="en-GB" sz="1200" kern="1200" dirty="0" smtClean="0">
                <a:solidFill>
                  <a:schemeClr val="tx1"/>
                </a:solidFill>
                <a:effectLst/>
                <a:latin typeface="+mn-lt"/>
                <a:ea typeface="+mn-ea"/>
                <a:cs typeface="+mn-cs"/>
              </a:rPr>
              <a:t>B2ACCESS, the topic of this talk, is the simple and secure authorisation and authentication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platform of EUDAT, which allows single sign-on on EUDAT’s public and internal</a:t>
            </a:r>
            <a:r>
              <a:rPr lang="en-GB" sz="1200" kern="1200" baseline="0" dirty="0" smtClean="0">
                <a:solidFill>
                  <a:schemeClr val="tx1"/>
                </a:solidFill>
                <a:effectLst/>
                <a:latin typeface="+mn-lt"/>
                <a:ea typeface="+mn-ea"/>
                <a:cs typeface="+mn-cs"/>
              </a:rPr>
              <a:t> service</a:t>
            </a:r>
            <a:r>
              <a:rPr lang="en-GB" sz="1200" kern="1200" dirty="0" smtClean="0">
                <a:solidFill>
                  <a:schemeClr val="tx1"/>
                </a:solidFill>
                <a:effectLst/>
                <a:latin typeface="+mn-lt"/>
                <a:ea typeface="+mn-ea"/>
                <a:cs typeface="+mn-cs"/>
              </a:rPr>
              <a:t>. At the</a:t>
            </a:r>
            <a:r>
              <a:rPr lang="en-GB" sz="1200" kern="1200" baseline="0" dirty="0" smtClean="0">
                <a:solidFill>
                  <a:schemeClr val="tx1"/>
                </a:solidFill>
                <a:effectLst/>
                <a:latin typeface="+mn-lt"/>
                <a:ea typeface="+mn-ea"/>
                <a:cs typeface="+mn-cs"/>
              </a:rPr>
              <a:t> moment B2SHARE and the Site and Service Registry have adopted B2ACCESS, with more services integrating it rapidly.</a:t>
            </a: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126851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B2ACCESS i</a:t>
            </a:r>
            <a:r>
              <a:rPr lang="en-GB" dirty="0" smtClean="0"/>
              <a:t>s the easy to–use and secure EUDAT federated cross-infrastructure authorisation and authentication framework. It allows users to authenticate </a:t>
            </a:r>
            <a:r>
              <a:rPr lang="en-GB" baseline="0" dirty="0" smtClean="0"/>
              <a:t>themselves using a variety of credentials and then presents the EUDAT services with a single identity for the user. B2ACCESS makes end-user access to the EUDAT services easier, as users only need to sign on once, then use various EUDAT services without needing to input their username and password in the same session.  B2ACCESS is a recent development, but it is being adopted by the EUDAT services at a high pace, because it allows users to easily authenticate themselves and use the services. At the same time, it eases user management for the service administrators, which explains why all EUDAT services, user-facing and internal, will eventually use B2ACCESS for authentication and authorisation. B2ACCESS is based on the Open Source Unity framework for federated ID management.</a:t>
            </a:r>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5</a:t>
            </a:fld>
            <a:endParaRPr lang="en-GB"/>
          </a:p>
        </p:txBody>
      </p:sp>
    </p:spTree>
    <p:extLst>
      <p:ext uri="{BB962C8B-B14F-4D97-AF65-F5344CB8AC3E}">
        <p14:creationId xmlns:p14="http://schemas.microsoft.com/office/powerpoint/2010/main" val="259924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B2ACCESS supports several methods of authentication via the users' primary identity providers,</a:t>
            </a:r>
            <a:r>
              <a:rPr lang="en-GB" sz="1200" kern="1200" baseline="0" dirty="0" smtClean="0">
                <a:solidFill>
                  <a:schemeClr val="tx1"/>
                </a:solidFill>
                <a:effectLst/>
                <a:latin typeface="+mn-lt"/>
                <a:ea typeface="+mn-ea"/>
                <a:cs typeface="+mn-cs"/>
              </a:rPr>
              <a:t> including </a:t>
            </a:r>
            <a:r>
              <a:rPr lang="en-GB" sz="1200" kern="1200" dirty="0" smtClean="0">
                <a:solidFill>
                  <a:schemeClr val="tx1"/>
                </a:solidFill>
                <a:effectLst/>
                <a:latin typeface="+mn-lt"/>
                <a:ea typeface="+mn-ea"/>
                <a:cs typeface="+mn-cs"/>
              </a:rPr>
              <a:t>OpenID, SAML</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x.509. B2ACCESS is integrated with </a:t>
            </a:r>
            <a:r>
              <a:rPr lang="en-GB" sz="1200" kern="1200" dirty="0" err="1" smtClean="0">
                <a:solidFill>
                  <a:schemeClr val="tx1"/>
                </a:solidFill>
                <a:effectLst/>
                <a:latin typeface="+mn-lt"/>
                <a:ea typeface="+mn-ea"/>
                <a:cs typeface="+mn-cs"/>
              </a:rPr>
              <a:t>EduGain</a:t>
            </a:r>
            <a:r>
              <a:rPr lang="en-GB" sz="1200" kern="1200" dirty="0" smtClean="0">
                <a:solidFill>
                  <a:schemeClr val="tx1"/>
                </a:solidFill>
                <a:effectLst/>
                <a:latin typeface="+mn-lt"/>
                <a:ea typeface="+mn-ea"/>
                <a:cs typeface="+mn-cs"/>
              </a:rPr>
              <a:t> and therefore support identities from theoretically hundreds of Universities and Research institutions around the world.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B2ACCESS can also be used as a primary identity provider, if necessary, but the EUDAT services place higher trust on institutional</a:t>
            </a:r>
            <a:r>
              <a:rPr lang="en-GB" sz="1200" kern="1200" baseline="0" dirty="0" smtClean="0">
                <a:solidFill>
                  <a:schemeClr val="tx1"/>
                </a:solidFill>
                <a:effectLst/>
                <a:latin typeface="+mn-lt"/>
                <a:ea typeface="+mn-ea"/>
                <a:cs typeface="+mn-cs"/>
              </a:rPr>
              <a:t> IDs, then Google, Microsoft and Facebook (and in future other OpenID providers), then B2ACCESS’ own credentials</a:t>
            </a:r>
            <a:r>
              <a:rPr lang="en-GB" sz="1200" kern="1200" dirty="0" smtClean="0">
                <a:solidFill>
                  <a:schemeClr val="tx1"/>
                </a:solidFill>
                <a:effectLst/>
                <a:latin typeface="+mn-lt"/>
                <a:ea typeface="+mn-ea"/>
                <a:cs typeface="+mn-cs"/>
              </a:rPr>
              <a:t>. B2ACCESS can be integrated with any EUDAT </a:t>
            </a:r>
            <a:r>
              <a:rPr lang="en-GB" sz="1200" kern="1200" baseline="0" dirty="0" smtClean="0">
                <a:solidFill>
                  <a:schemeClr val="tx1"/>
                </a:solidFill>
                <a:effectLst/>
                <a:latin typeface="+mn-lt"/>
                <a:ea typeface="+mn-ea"/>
                <a:cs typeface="+mn-cs"/>
              </a:rPr>
              <a:t>that supports SAML, OAuth2 or X.509 certificates, so it is pretty simple to adopt.</a:t>
            </a:r>
            <a:r>
              <a:rPr lang="en-GB" sz="1200" kern="1200" dirty="0" smtClean="0">
                <a:solidFill>
                  <a:schemeClr val="tx1"/>
                </a:solidFill>
                <a:effectLst/>
                <a:latin typeface="+mn-lt"/>
                <a:ea typeface="+mn-ea"/>
                <a:cs typeface="+mn-cs"/>
              </a:rPr>
              <a:t> </a:t>
            </a:r>
            <a:r>
              <a:rPr lang="en-GB" dirty="0" smtClean="0"/>
              <a:t>Once authenticated through their preferred means,</a:t>
            </a:r>
            <a:r>
              <a:rPr lang="en-GB" baseline="0" dirty="0" smtClean="0"/>
              <a:t> users present the EUDAT services with a unique ID, which is persistent across the EUDAT infrastructure. </a:t>
            </a:r>
            <a:r>
              <a:rPr lang="en-GB" sz="1200" kern="1200" dirty="0" smtClean="0">
                <a:solidFill>
                  <a:schemeClr val="tx1"/>
                </a:solidFill>
                <a:effectLst/>
                <a:latin typeface="+mn-lt"/>
                <a:ea typeface="+mn-ea"/>
                <a:cs typeface="+mn-cs"/>
              </a:rPr>
              <a:t>One of the key reasons for</a:t>
            </a:r>
            <a:r>
              <a:rPr lang="en-GB" sz="1200" kern="1200" baseline="0" dirty="0" smtClean="0">
                <a:solidFill>
                  <a:schemeClr val="tx1"/>
                </a:solidFill>
                <a:effectLst/>
                <a:latin typeface="+mn-lt"/>
                <a:ea typeface="+mn-ea"/>
                <a:cs typeface="+mn-cs"/>
              </a:rPr>
              <a:t> EUDAT developing </a:t>
            </a:r>
            <a:r>
              <a:rPr lang="en-GB" sz="1200" kern="1200" dirty="0" smtClean="0">
                <a:solidFill>
                  <a:schemeClr val="tx1"/>
                </a:solidFill>
                <a:effectLst/>
                <a:latin typeface="+mn-lt"/>
                <a:ea typeface="+mn-ea"/>
                <a:cs typeface="+mn-cs"/>
              </a:rPr>
              <a:t>B2ACCESS is that it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allows service managers to specify authorisation decisions in a scalable fashion, by adding the users’ unique IDs to groups. This simplifies management</a:t>
            </a:r>
            <a:r>
              <a:rPr lang="en-GB" sz="1200" kern="1200" baseline="0" dirty="0" smtClean="0">
                <a:solidFill>
                  <a:schemeClr val="tx1"/>
                </a:solidFill>
                <a:effectLst/>
                <a:latin typeface="+mn-lt"/>
                <a:ea typeface="+mn-ea"/>
                <a:cs typeface="+mn-cs"/>
              </a:rPr>
              <a:t> of the service without compromising on security</a:t>
            </a:r>
            <a:r>
              <a:rPr lang="en-GB" sz="1200" kern="1200" dirty="0" smtClean="0">
                <a:solidFill>
                  <a:schemeClr val="tx1"/>
                </a:solidFill>
                <a:effectLst/>
                <a:latin typeface="+mn-lt"/>
                <a:ea typeface="+mn-ea"/>
                <a:cs typeface="+mn-cs"/>
              </a:rPr>
              <a:t>. </a:t>
            </a:r>
            <a:r>
              <a:rPr lang="en-GB" baseline="0" dirty="0" smtClean="0"/>
              <a:t>In future, B2ACCESS will also allow c</a:t>
            </a:r>
            <a:r>
              <a:rPr lang="en-GB" dirty="0" smtClean="0"/>
              <a:t>ommunities to define policies for access control, but</a:t>
            </a:r>
            <a:r>
              <a:rPr lang="en-GB" baseline="0" dirty="0" smtClean="0"/>
              <a:t> this is a service currently available for access to EUDAT services</a:t>
            </a:r>
            <a:r>
              <a:rPr lang="en-GB" dirty="0" smtClean="0"/>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6</a:t>
            </a:fld>
            <a:endParaRPr lang="en-GB"/>
          </a:p>
        </p:txBody>
      </p:sp>
    </p:spTree>
    <p:extLst>
      <p:ext uri="{BB962C8B-B14F-4D97-AF65-F5344CB8AC3E}">
        <p14:creationId xmlns:p14="http://schemas.microsoft.com/office/powerpoint/2010/main" val="241511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This slide shows the workflow of B2ACCESS. Users authenticate with B2ACCESS using their preferred OpenID, SAML or X.509 identity. At the moment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eduGAIN</a:t>
            </a:r>
            <a:r>
              <a:rPr lang="en-GB" sz="1200" kern="1200" baseline="0" dirty="0" smtClean="0">
                <a:solidFill>
                  <a:schemeClr val="tx1"/>
                </a:solidFill>
                <a:effectLst/>
                <a:latin typeface="+mn-lt"/>
                <a:ea typeface="+mn-ea"/>
                <a:cs typeface="+mn-cs"/>
              </a:rPr>
              <a:t>, Google, Microsoft, Facebook and the B2ACCESS native ID are available, with more on the pipeline. In future, the institutional IDs will contain tokens which will allow the communities to signal to B2ACCESS that users belong to this community. Irrespective of the authentication mechanism that the user elects, B2ACCESS uses the Unity framework to present a single, EUDAT-specific ID to the EUDAT service end-points. These services natively support OAuth2, SAML or X.509 schemes for authentication and authorisation and benefit from B2ACCESS’ ability to integrate with these schemes. B2ACCESS administrators handle user registration, while EUDAT Service Managers allocate users to groups that can access their services.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540423-DA05-46D2-940C-BDA5075B580F}" type="slidenum">
              <a:rPr lang="en-GB" smtClean="0"/>
              <a:t>7</a:t>
            </a:fld>
            <a:endParaRPr lang="en-GB"/>
          </a:p>
        </p:txBody>
      </p:sp>
    </p:spTree>
    <p:extLst>
      <p:ext uri="{BB962C8B-B14F-4D97-AF65-F5344CB8AC3E}">
        <p14:creationId xmlns:p14="http://schemas.microsoft.com/office/powerpoint/2010/main" val="418783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B2ACCESS makes access to EUDAT services simple for the user. Support for social and institutional</a:t>
            </a:r>
            <a:r>
              <a:rPr lang="en-GB" baseline="0" dirty="0" smtClean="0"/>
              <a:t> IDs is welcome news to the EUDAT communities. Additionally, B2ACCESS simplifies the day-to-day running of EUDAT services and increases their uptake and use. We are working towards solutions so that community applications that support one of SAML, OAuth2 or X.509 certificates can benefit from B2ACCESS support to integrate with B2ACCESS and also simplify the Authentication and Authorisation aspects of running their services.</a:t>
            </a:r>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8</a:t>
            </a:fld>
            <a:endParaRPr lang="en-GB"/>
          </a:p>
        </p:txBody>
      </p:sp>
    </p:spTree>
    <p:extLst>
      <p:ext uri="{BB962C8B-B14F-4D97-AF65-F5344CB8AC3E}">
        <p14:creationId xmlns:p14="http://schemas.microsoft.com/office/powerpoint/2010/main" val="413628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B2ACCESS can be accessed via the link shown and via the EUDAT homepage. Users can log in using their social account, home organisation ID (if the organisation is registered) or a B2ACCESS ID. Registering with the service is simple and support and help is offered at each stage. </a:t>
            </a:r>
          </a:p>
          <a:p>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9</a:t>
            </a:fld>
            <a:endParaRPr lang="en-GB"/>
          </a:p>
        </p:txBody>
      </p:sp>
    </p:spTree>
    <p:extLst>
      <p:ext uri="{BB962C8B-B14F-4D97-AF65-F5344CB8AC3E}">
        <p14:creationId xmlns:p14="http://schemas.microsoft.com/office/powerpoint/2010/main" val="4128587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b2drop.eudat.e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s://b2drop.eudat.e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b2drop.eudat.eu/"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b2drop.eudat.eu/"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hyperlink" Target="https://b2drop.eudat.eu/"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b2drop.eudat.eu/"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s://b2drop.eudat.eu/"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b2drop.eudat.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b2drop.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b2drop.eudat.eu/"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hyperlink" Target="https://b2drop.eudat.eu/"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9.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b2share.eudat.eu/" TargetMode="External"/><Relationship Id="rId5" Type="http://schemas.openxmlformats.org/officeDocument/2006/relationships/image" Target="../media/image6.png"/><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0" Type="http://schemas.openxmlformats.org/officeDocument/2006/relationships/image" Target="../media/image36.jpg"/><Relationship Id="rId21" Type="http://schemas.openxmlformats.org/officeDocument/2006/relationships/image" Target="../media/image37.jpg"/><Relationship Id="rId22" Type="http://schemas.openxmlformats.org/officeDocument/2006/relationships/image" Target="../media/image38.jpg"/><Relationship Id="rId23" Type="http://schemas.openxmlformats.org/officeDocument/2006/relationships/image" Target="../media/image39.jpg"/><Relationship Id="rId24" Type="http://schemas.openxmlformats.org/officeDocument/2006/relationships/image" Target="../media/image40.jpg"/><Relationship Id="rId25" Type="http://schemas.openxmlformats.org/officeDocument/2006/relationships/image" Target="../media/image41.jpg"/><Relationship Id="rId26" Type="http://schemas.openxmlformats.org/officeDocument/2006/relationships/image" Target="../media/image42.jpg"/><Relationship Id="rId27" Type="http://schemas.openxmlformats.org/officeDocument/2006/relationships/image" Target="../media/image43.jpg"/><Relationship Id="rId28" Type="http://schemas.openxmlformats.org/officeDocument/2006/relationships/image" Target="../media/image44.jpg"/><Relationship Id="rId29" Type="http://schemas.openxmlformats.org/officeDocument/2006/relationships/image" Target="../media/image45.jpg"/><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 Id="rId4" Type="http://schemas.openxmlformats.org/officeDocument/2006/relationships/image" Target="../media/image20.jpg"/><Relationship Id="rId5" Type="http://schemas.openxmlformats.org/officeDocument/2006/relationships/image" Target="../media/image21.jpg"/><Relationship Id="rId30" Type="http://schemas.openxmlformats.org/officeDocument/2006/relationships/image" Target="../media/image46.jpg"/><Relationship Id="rId31" Type="http://schemas.openxmlformats.org/officeDocument/2006/relationships/image" Target="../media/image47.jpg"/><Relationship Id="rId32" Type="http://schemas.openxmlformats.org/officeDocument/2006/relationships/image" Target="../media/image48.jpg"/><Relationship Id="rId9" Type="http://schemas.openxmlformats.org/officeDocument/2006/relationships/image" Target="../media/image25.jp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24.jpg"/><Relationship Id="rId33" Type="http://schemas.openxmlformats.org/officeDocument/2006/relationships/image" Target="../media/image49.jpg"/><Relationship Id="rId34" Type="http://schemas.openxmlformats.org/officeDocument/2006/relationships/image" Target="../media/image50.jpg"/><Relationship Id="rId35" Type="http://schemas.openxmlformats.org/officeDocument/2006/relationships/image" Target="../media/image51.jpg"/><Relationship Id="rId36" Type="http://schemas.openxmlformats.org/officeDocument/2006/relationships/image" Target="../media/image52.jpg"/><Relationship Id="rId10" Type="http://schemas.openxmlformats.org/officeDocument/2006/relationships/image" Target="../media/image26.jpg"/><Relationship Id="rId11" Type="http://schemas.openxmlformats.org/officeDocument/2006/relationships/image" Target="../media/image27.jpg"/><Relationship Id="rId12" Type="http://schemas.openxmlformats.org/officeDocument/2006/relationships/image" Target="../media/image28.jpg"/><Relationship Id="rId13" Type="http://schemas.openxmlformats.org/officeDocument/2006/relationships/image" Target="../media/image29.jpg"/><Relationship Id="rId14" Type="http://schemas.openxmlformats.org/officeDocument/2006/relationships/image" Target="../media/image30.jpg"/><Relationship Id="rId15" Type="http://schemas.openxmlformats.org/officeDocument/2006/relationships/image" Target="../media/image31.jpg"/><Relationship Id="rId16" Type="http://schemas.openxmlformats.org/officeDocument/2006/relationships/image" Target="../media/image32.jpg"/><Relationship Id="rId17" Type="http://schemas.openxmlformats.org/officeDocument/2006/relationships/image" Target="../media/image33.jpg"/><Relationship Id="rId18" Type="http://schemas.openxmlformats.org/officeDocument/2006/relationships/image" Target="../media/image34.jpg"/><Relationship Id="rId19" Type="http://schemas.openxmlformats.org/officeDocument/2006/relationships/image" Target="../media/image35.jpg"/><Relationship Id="rId37" Type="http://schemas.openxmlformats.org/officeDocument/2006/relationships/image" Target="../media/image53.jpg"/></Relationships>
</file>

<file path=ppt/slideLayouts/_rels/slideLayout31.xml.rels><?xml version="1.0" encoding="UTF-8" standalone="yes"?>
<Relationships xmlns="http://schemas.openxmlformats.org/package/2006/relationships"><Relationship Id="rId20" Type="http://schemas.openxmlformats.org/officeDocument/2006/relationships/image" Target="../media/image36.jpg"/><Relationship Id="rId21" Type="http://schemas.openxmlformats.org/officeDocument/2006/relationships/image" Target="../media/image37.jpg"/><Relationship Id="rId22" Type="http://schemas.openxmlformats.org/officeDocument/2006/relationships/image" Target="../media/image38.jpg"/><Relationship Id="rId23" Type="http://schemas.openxmlformats.org/officeDocument/2006/relationships/image" Target="../media/image39.jpg"/><Relationship Id="rId24" Type="http://schemas.openxmlformats.org/officeDocument/2006/relationships/image" Target="../media/image40.jpg"/><Relationship Id="rId25" Type="http://schemas.openxmlformats.org/officeDocument/2006/relationships/image" Target="../media/image41.jpg"/><Relationship Id="rId26" Type="http://schemas.openxmlformats.org/officeDocument/2006/relationships/image" Target="../media/image42.jpg"/><Relationship Id="rId27" Type="http://schemas.openxmlformats.org/officeDocument/2006/relationships/image" Target="../media/image43.jpg"/><Relationship Id="rId28" Type="http://schemas.openxmlformats.org/officeDocument/2006/relationships/image" Target="../media/image44.jpg"/><Relationship Id="rId29" Type="http://schemas.openxmlformats.org/officeDocument/2006/relationships/image" Target="../media/image45.jpg"/><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 Id="rId4" Type="http://schemas.openxmlformats.org/officeDocument/2006/relationships/image" Target="../media/image20.jpg"/><Relationship Id="rId5" Type="http://schemas.openxmlformats.org/officeDocument/2006/relationships/image" Target="../media/image21.jpg"/><Relationship Id="rId30" Type="http://schemas.openxmlformats.org/officeDocument/2006/relationships/image" Target="../media/image46.jpg"/><Relationship Id="rId31" Type="http://schemas.openxmlformats.org/officeDocument/2006/relationships/image" Target="../media/image47.jpg"/><Relationship Id="rId32" Type="http://schemas.openxmlformats.org/officeDocument/2006/relationships/image" Target="../media/image48.jpg"/><Relationship Id="rId9" Type="http://schemas.openxmlformats.org/officeDocument/2006/relationships/image" Target="../media/image25.jp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24.jpg"/><Relationship Id="rId33" Type="http://schemas.openxmlformats.org/officeDocument/2006/relationships/image" Target="../media/image49.jpg"/><Relationship Id="rId34" Type="http://schemas.openxmlformats.org/officeDocument/2006/relationships/image" Target="../media/image50.jpg"/><Relationship Id="rId35" Type="http://schemas.openxmlformats.org/officeDocument/2006/relationships/image" Target="../media/image51.jpg"/><Relationship Id="rId36" Type="http://schemas.openxmlformats.org/officeDocument/2006/relationships/image" Target="../media/image52.jpg"/><Relationship Id="rId10" Type="http://schemas.openxmlformats.org/officeDocument/2006/relationships/image" Target="../media/image26.jpg"/><Relationship Id="rId11" Type="http://schemas.openxmlformats.org/officeDocument/2006/relationships/image" Target="../media/image27.jpg"/><Relationship Id="rId12" Type="http://schemas.openxmlformats.org/officeDocument/2006/relationships/image" Target="../media/image28.jpg"/><Relationship Id="rId13" Type="http://schemas.openxmlformats.org/officeDocument/2006/relationships/image" Target="../media/image29.jpg"/><Relationship Id="rId14" Type="http://schemas.openxmlformats.org/officeDocument/2006/relationships/image" Target="../media/image30.jpg"/><Relationship Id="rId15" Type="http://schemas.openxmlformats.org/officeDocument/2006/relationships/image" Target="../media/image31.jpg"/><Relationship Id="rId16" Type="http://schemas.openxmlformats.org/officeDocument/2006/relationships/image" Target="../media/image32.jpg"/><Relationship Id="rId17" Type="http://schemas.openxmlformats.org/officeDocument/2006/relationships/image" Target="../media/image33.jpg"/><Relationship Id="rId18" Type="http://schemas.openxmlformats.org/officeDocument/2006/relationships/image" Target="../media/image34.jpg"/><Relationship Id="rId19" Type="http://schemas.openxmlformats.org/officeDocument/2006/relationships/image" Target="../media/image35.jpg"/><Relationship Id="rId37" Type="http://schemas.openxmlformats.org/officeDocument/2006/relationships/image" Target="../media/image5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jp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eudat.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b2share.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hyperlink" Target="https://b2share.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eudat.eu/" TargetMode="External"/><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CasellaDiTesto 10"/>
          <p:cNvSpPr txBox="1"/>
          <p:nvPr/>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12"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www.eudat.eu</a:t>
            </a:r>
            <a:endParaRPr lang="en-GB" sz="16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42230738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B2STAGE">
    <p:spTree>
      <p:nvGrpSpPr>
        <p:cNvPr id="1" name=""/>
        <p:cNvGrpSpPr/>
        <p:nvPr/>
      </p:nvGrpSpPr>
      <p:grpSpPr>
        <a:xfrm>
          <a:off x="0" y="0"/>
          <a:ext cx="0" cy="0"/>
          <a:chOff x="0" y="0"/>
          <a:chExt cx="0" cy="0"/>
        </a:xfrm>
      </p:grpSpPr>
      <p:pic>
        <p:nvPicPr>
          <p:cNvPr id="14" name="Picture 13"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E49C0AF8-F5C0-42CC-A44C-D1C492C00474}"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77625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B2FIND">
    <p:spTree>
      <p:nvGrpSpPr>
        <p:cNvPr id="1" name=""/>
        <p:cNvGrpSpPr/>
        <p:nvPr/>
      </p:nvGrpSpPr>
      <p:grpSpPr>
        <a:xfrm>
          <a:off x="0" y="0"/>
          <a:ext cx="0" cy="0"/>
          <a:chOff x="0" y="0"/>
          <a:chExt cx="0" cy="0"/>
        </a:xfrm>
      </p:grpSpPr>
      <p:pic>
        <p:nvPicPr>
          <p:cNvPr id="13" name="Picture 12"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a:xfrm>
            <a:off x="3124200" y="6309320"/>
            <a:ext cx="2895600" cy="365125"/>
          </a:xfrm>
        </p:spPr>
        <p:txBody>
          <a:bodyPr/>
          <a:lstStyle/>
          <a:p>
            <a:endParaRPr lang="en-GB"/>
          </a:p>
        </p:txBody>
      </p:sp>
      <p:sp>
        <p:nvSpPr>
          <p:cNvPr id="6" name="Slide Number Placeholder 5"/>
          <p:cNvSpPr>
            <a:spLocks noGrp="1"/>
          </p:cNvSpPr>
          <p:nvPr>
            <p:ph type="sldNum" sz="quarter" idx="12"/>
          </p:nvPr>
        </p:nvSpPr>
        <p:spPr>
          <a:xfrm>
            <a:off x="6553200" y="6309320"/>
            <a:ext cx="2133600" cy="365125"/>
          </a:xfrm>
        </p:spPr>
        <p:txBody>
          <a:bodyPr/>
          <a:lstStyle/>
          <a:p>
            <a:fld id="{E49C0AF8-F5C0-42CC-A44C-D1C492C00474}"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68038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1DE70-4FE8-471D-B9CE-D31DFC2E17B2}" type="datetimeFigureOut">
              <a:rPr lang="en-GB" smtClean="0"/>
              <a:t>12/12/16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9C0AF8-F5C0-42CC-A44C-D1C492C00474}" type="slidenum">
              <a:rPr lang="en-GB" smtClean="0"/>
              <a:t>‹#›</a:t>
            </a:fld>
            <a:endParaRPr lang="en-GB"/>
          </a:p>
        </p:txBody>
      </p:sp>
      <p:pic>
        <p:nvPicPr>
          <p:cNvPr id="9" name="Picture 8" descr="b2drop.png"/>
          <p:cNvPicPr>
            <a:picLocks noChangeAspect="1"/>
          </p:cNvPicPr>
          <p:nvPr/>
        </p:nvPicPr>
        <p:blipFill>
          <a:blip r:embed="rId2" cstate="print"/>
          <a:stretch>
            <a:fillRect/>
          </a:stretch>
        </p:blipFill>
        <p:spPr>
          <a:xfrm>
            <a:off x="7960145" y="126260"/>
            <a:ext cx="907692" cy="1052736"/>
          </a:xfrm>
          <a:prstGeom prst="rect">
            <a:avLst/>
          </a:prstGeom>
        </p:spPr>
      </p:pic>
      <p:sp>
        <p:nvSpPr>
          <p:cNvPr id="10"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97597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1DE70-4FE8-471D-B9CE-D31DFC2E17B2}" type="datetimeFigureOut">
              <a:rPr lang="en-GB" smtClean="0"/>
              <a:t>12/12/16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9C0AF8-F5C0-42CC-A44C-D1C492C00474}" type="slidenum">
              <a:rPr lang="en-GB" smtClean="0"/>
              <a:t>‹#›</a:t>
            </a:fld>
            <a:endParaRPr lang="en-GB"/>
          </a:p>
        </p:txBody>
      </p:sp>
      <p:pic>
        <p:nvPicPr>
          <p:cNvPr id="9" name="Picture 8"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10"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82397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1DE70-4FE8-471D-B9CE-D31DFC2E17B2}" type="datetimeFigureOut">
              <a:rPr lang="en-GB" smtClean="0"/>
              <a:t>12/12/16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9C0AF8-F5C0-42CC-A44C-D1C492C00474}" type="slidenum">
              <a:rPr lang="en-GB" smtClean="0"/>
              <a:t>‹#›</a:t>
            </a:fld>
            <a:endParaRPr lang="en-GB"/>
          </a:p>
        </p:txBody>
      </p:sp>
      <p:pic>
        <p:nvPicPr>
          <p:cNvPr id="10" name="Picture 9"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72677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1DE70-4FE8-471D-B9CE-D31DFC2E17B2}" type="datetimeFigureOut">
              <a:rPr lang="en-GB" smtClean="0"/>
              <a:t>12/12/16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9C0AF8-F5C0-42CC-A44C-D1C492C00474}" type="slidenum">
              <a:rPr lang="en-GB" smtClean="0"/>
              <a:t>‹#›</a:t>
            </a:fld>
            <a:endParaRPr lang="en-GB"/>
          </a:p>
        </p:txBody>
      </p:sp>
      <p:pic>
        <p:nvPicPr>
          <p:cNvPr id="10" name="Picture 9"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63155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1DE70-4FE8-471D-B9CE-D31DFC2E17B2}" type="datetimeFigureOut">
              <a:rPr lang="en-GB" smtClean="0"/>
              <a:t>12/12/16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9C0AF8-F5C0-42CC-A44C-D1C492C00474}" type="slidenum">
              <a:rPr lang="en-GB" smtClean="0"/>
              <a:t>‹#›</a:t>
            </a:fld>
            <a:endParaRPr lang="en-GB"/>
          </a:p>
        </p:txBody>
      </p:sp>
      <p:pic>
        <p:nvPicPr>
          <p:cNvPr id="10" name="Picture 9"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413307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9C0AF8-F5C0-42CC-A44C-D1C492C00474}" type="slidenum">
              <a:rPr lang="en-GB" smtClean="0"/>
              <a:t>‹#›</a:t>
            </a:fld>
            <a:endParaRPr lang="en-GB"/>
          </a:p>
        </p:txBody>
      </p:sp>
      <p:pic>
        <p:nvPicPr>
          <p:cNvPr id="7" name="Picture 6" descr="b2drop.png"/>
          <p:cNvPicPr>
            <a:picLocks noChangeAspect="1"/>
          </p:cNvPicPr>
          <p:nvPr/>
        </p:nvPicPr>
        <p:blipFill>
          <a:blip r:embed="rId2" cstate="print"/>
          <a:stretch>
            <a:fillRect/>
          </a:stretch>
        </p:blipFill>
        <p:spPr>
          <a:xfrm>
            <a:off x="7960145" y="72008"/>
            <a:ext cx="907692" cy="1052736"/>
          </a:xfrm>
          <a:prstGeom prst="rect">
            <a:avLst/>
          </a:prstGeom>
        </p:spPr>
      </p:pic>
      <p:sp>
        <p:nvSpPr>
          <p:cNvPr id="8"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378526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9C0AF8-F5C0-42CC-A44C-D1C492C00474}" type="slidenum">
              <a:rPr lang="en-GB" smtClean="0"/>
              <a:t>‹#›</a:t>
            </a:fld>
            <a:endParaRPr lang="en-GB"/>
          </a:p>
        </p:txBody>
      </p:sp>
      <p:pic>
        <p:nvPicPr>
          <p:cNvPr id="8" name="Picture 7"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82649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9C0AF8-F5C0-42CC-A44C-D1C492C00474}" type="slidenum">
              <a:rPr lang="en-GB" smtClean="0"/>
              <a:t>‹#›</a:t>
            </a:fld>
            <a:endParaRPr lang="en-GB"/>
          </a:p>
        </p:txBody>
      </p:sp>
      <p:pic>
        <p:nvPicPr>
          <p:cNvPr id="8" name="Picture 7"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3282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B2DR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880802"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Sync and Exchange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drop.png"/>
          <p:cNvPicPr>
            <a:picLocks noChangeAspect="1"/>
          </p:cNvPicPr>
          <p:nvPr/>
        </p:nvPicPr>
        <p:blipFill>
          <a:blip r:embed="rId4" cstate="print"/>
          <a:stretch>
            <a:fillRect/>
          </a:stretch>
        </p:blipFill>
        <p:spPr>
          <a:xfrm>
            <a:off x="6682315" y="116632"/>
            <a:ext cx="1490085" cy="1728192"/>
          </a:xfrm>
          <a:prstGeom prst="rect">
            <a:avLst/>
          </a:prstGeom>
        </p:spPr>
      </p:pic>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4" name="Rectangle 3"/>
          <p:cNvSpPr/>
          <p:nvPr/>
        </p:nvSpPr>
        <p:spPr>
          <a:xfrm>
            <a:off x="7315899" y="6192340"/>
            <a:ext cx="1864613" cy="338554"/>
          </a:xfrm>
          <a:prstGeom prst="rect">
            <a:avLst/>
          </a:prstGeom>
        </p:spPr>
        <p:txBody>
          <a:bodyPr wrap="non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b2drop.eudat.eu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5"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6"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77427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9C0AF8-F5C0-42CC-A44C-D1C492C00474}" type="slidenum">
              <a:rPr lang="en-GB" smtClean="0"/>
              <a:t>‹#›</a:t>
            </a:fld>
            <a:endParaRPr lang="en-GB"/>
          </a:p>
        </p:txBody>
      </p:sp>
      <p:pic>
        <p:nvPicPr>
          <p:cNvPr id="8" name="Picture 7"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290791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9C0AF8-F5C0-42CC-A44C-D1C492C00474}" type="slidenum">
              <a:rPr lang="en-GB" smtClean="0"/>
              <a:t>‹#›</a:t>
            </a:fld>
            <a:endParaRPr lang="en-GB"/>
          </a:p>
        </p:txBody>
      </p:sp>
      <p:pic>
        <p:nvPicPr>
          <p:cNvPr id="8" name="Picture 7"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437999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ctangle 13"/>
          <p:cNvSpPr/>
          <p:nvPr/>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7" y="1323115"/>
            <a:ext cx="4346448" cy="6766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89" y="3212976"/>
            <a:ext cx="4346448" cy="6766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89" y="4149080"/>
            <a:ext cx="4346448" cy="6766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77" y="5085184"/>
            <a:ext cx="4346448" cy="67665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077" y="2276872"/>
            <a:ext cx="4346448" cy="67665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2040" y="1531216"/>
            <a:ext cx="3846576" cy="3553968"/>
          </a:xfrm>
          <a:prstGeom prst="rect">
            <a:avLst/>
          </a:prstGeom>
        </p:spPr>
      </p:pic>
    </p:spTree>
    <p:extLst>
      <p:ext uri="{BB962C8B-B14F-4D97-AF65-F5344CB8AC3E}">
        <p14:creationId xmlns:p14="http://schemas.microsoft.com/office/powerpoint/2010/main" val="8696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US"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635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UDATpartners_with text_Geograph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3625409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UDATpartners_with text_Polit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228373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UDATpartners_Colour_NOtext_GeographicalMap">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224250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156733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UDATpartners_Black&amp;White_NOtext_GeographicalMap">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9" name="Immagine 8" descr="EUDAT-LogoGrig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671707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UDATpartners_Black&amp;White_NOtext_PoliticalMap">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9" name="Immagine 8" descr="EUDAT-LogoGrig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57016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B2SHA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Store and Share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6" name="Rettangolo 8"/>
          <p:cNvSpPr/>
          <p:nvPr/>
        </p:nvSpPr>
        <p:spPr>
          <a:xfrm>
            <a:off x="5848281"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b2share.eudat.eu</a:t>
            </a:r>
            <a:endParaRPr lang="en-GB" sz="2000" kern="1200" noProof="0" dirty="0" smtClean="0">
              <a:solidFill>
                <a:schemeClr val="tx1"/>
              </a:solidFill>
              <a:latin typeface="+mn-lt"/>
              <a:ea typeface="+mn-ea"/>
              <a:cs typeface="+mn-cs"/>
            </a:endParaRPr>
          </a:p>
        </p:txBody>
      </p:sp>
      <p:pic>
        <p:nvPicPr>
          <p:cNvPr id="18" name="Picture 17" descr="b2share.png"/>
          <p:cNvPicPr>
            <a:picLocks noChangeAspect="1"/>
          </p:cNvPicPr>
          <p:nvPr/>
        </p:nvPicPr>
        <p:blipFill>
          <a:blip r:embed="rId5" cstate="print"/>
          <a:stretch>
            <a:fillRect/>
          </a:stretch>
        </p:blipFill>
        <p:spPr>
          <a:xfrm>
            <a:off x="6682480" y="116632"/>
            <a:ext cx="1489920" cy="1728000"/>
          </a:xfrm>
          <a:prstGeom prst="rect">
            <a:avLst/>
          </a:prstGeom>
        </p:spPr>
      </p:pic>
      <p:sp>
        <p:nvSpPr>
          <p:cNvPr id="17"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574520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1037" name="Group 1036"/>
          <p:cNvGrpSpPr/>
          <p:nvPr/>
        </p:nvGrpSpPr>
        <p:grpSpPr>
          <a:xfrm>
            <a:off x="86723" y="1352576"/>
            <a:ext cx="3405157" cy="5374874"/>
            <a:chOff x="2016" y="1352576"/>
            <a:chExt cx="3405157" cy="5374874"/>
          </a:xfrm>
        </p:grpSpPr>
        <p:sp>
          <p:nvSpPr>
            <p:cNvPr id="24" name="TextBox 23"/>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664" y="1352576"/>
              <a:ext cx="798576" cy="40843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94" y="1781576"/>
              <a:ext cx="1121664" cy="414528"/>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012" y="2214892"/>
              <a:ext cx="548640" cy="475488"/>
            </a:xfrm>
            <a:prstGeom prst="rect">
              <a:avLst/>
            </a:prstGeom>
          </p:spPr>
        </p:pic>
        <p:pic>
          <p:nvPicPr>
            <p:cNvPr id="37" name="Picture 3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943" y="2755601"/>
              <a:ext cx="548640" cy="475488"/>
            </a:xfrm>
            <a:prstGeom prst="rect">
              <a:avLst/>
            </a:prstGeom>
          </p:spPr>
        </p:pic>
        <p:pic>
          <p:nvPicPr>
            <p:cNvPr id="40" name="Picture 3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776" y="3310862"/>
              <a:ext cx="1005840" cy="371856"/>
            </a:xfrm>
            <a:prstGeom prst="rect">
              <a:avLst/>
            </a:prstGeom>
          </p:spPr>
        </p:pic>
        <p:pic>
          <p:nvPicPr>
            <p:cNvPr id="44" name="Picture 4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806" y="3710086"/>
              <a:ext cx="1005840" cy="371856"/>
            </a:xfrm>
            <a:prstGeom prst="rect">
              <a:avLst/>
            </a:prstGeom>
          </p:spPr>
        </p:pic>
        <p:pic>
          <p:nvPicPr>
            <p:cNvPr id="45" name="Picture 4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53" y="4081942"/>
              <a:ext cx="1005840" cy="329184"/>
            </a:xfrm>
            <a:prstGeom prst="rect">
              <a:avLst/>
            </a:prstGeom>
          </p:spPr>
        </p:pic>
        <p:pic>
          <p:nvPicPr>
            <p:cNvPr id="46" name="Picture 4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16" y="4438355"/>
              <a:ext cx="1005840" cy="329184"/>
            </a:xfrm>
            <a:prstGeom prst="rect">
              <a:avLst/>
            </a:prstGeom>
          </p:spPr>
        </p:pic>
        <p:pic>
          <p:nvPicPr>
            <p:cNvPr id="47" name="Picture 4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425" y="4789915"/>
              <a:ext cx="1005840" cy="329184"/>
            </a:xfrm>
            <a:prstGeom prst="rect">
              <a:avLst/>
            </a:prstGeom>
          </p:spPr>
        </p:pic>
        <p:pic>
          <p:nvPicPr>
            <p:cNvPr id="49" name="Picture 4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955" y="5119791"/>
              <a:ext cx="548640" cy="475488"/>
            </a:xfrm>
            <a:prstGeom prst="rect">
              <a:avLst/>
            </a:prstGeom>
          </p:spPr>
        </p:pic>
        <p:pic>
          <p:nvPicPr>
            <p:cNvPr id="51" name="Picture 5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47" y="5593902"/>
              <a:ext cx="798576" cy="347472"/>
            </a:xfrm>
            <a:prstGeom prst="rect">
              <a:avLst/>
            </a:prstGeom>
          </p:spPr>
        </p:pic>
        <p:pic>
          <p:nvPicPr>
            <p:cNvPr id="52" name="Picture 5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2525" y="5941374"/>
              <a:ext cx="798576" cy="347472"/>
            </a:xfrm>
            <a:prstGeom prst="rect">
              <a:avLst/>
            </a:prstGeom>
          </p:spPr>
        </p:pic>
        <p:pic>
          <p:nvPicPr>
            <p:cNvPr id="54" name="Picture 5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8938" y="6319038"/>
              <a:ext cx="798576" cy="347472"/>
            </a:xfrm>
            <a:prstGeom prst="rect">
              <a:avLst/>
            </a:prstGeom>
          </p:spPr>
        </p:pic>
        <p:pic>
          <p:nvPicPr>
            <p:cNvPr id="55" name="Picture 5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6491" y="1556792"/>
              <a:ext cx="798576" cy="347472"/>
            </a:xfrm>
            <a:prstGeom prst="rect">
              <a:avLst/>
            </a:prstGeom>
          </p:spPr>
        </p:pic>
        <p:pic>
          <p:nvPicPr>
            <p:cNvPr id="56" name="Picture 5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6916" y="1904264"/>
              <a:ext cx="1005840" cy="414528"/>
            </a:xfrm>
            <a:prstGeom prst="rect">
              <a:avLst/>
            </a:prstGeom>
          </p:spPr>
        </p:pic>
        <p:pic>
          <p:nvPicPr>
            <p:cNvPr id="57" name="Picture 5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54549" y="2348492"/>
              <a:ext cx="798576" cy="347472"/>
            </a:xfrm>
            <a:prstGeom prst="rect">
              <a:avLst/>
            </a:prstGeom>
          </p:spPr>
        </p:pic>
        <p:pic>
          <p:nvPicPr>
            <p:cNvPr id="58" name="Picture 5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1984" y="2700374"/>
              <a:ext cx="1005840" cy="371856"/>
            </a:xfrm>
            <a:prstGeom prst="rect">
              <a:avLst/>
            </a:prstGeom>
          </p:spPr>
        </p:pic>
        <p:pic>
          <p:nvPicPr>
            <p:cNvPr id="59" name="Picture 5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8018" y="3072230"/>
              <a:ext cx="798576" cy="347472"/>
            </a:xfrm>
            <a:prstGeom prst="rect">
              <a:avLst/>
            </a:prstGeom>
          </p:spPr>
        </p:pic>
        <p:pic>
          <p:nvPicPr>
            <p:cNvPr id="60" name="Picture 59"/>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9517" y="3429000"/>
              <a:ext cx="548640" cy="286512"/>
            </a:xfrm>
            <a:prstGeom prst="rect">
              <a:avLst/>
            </a:prstGeom>
          </p:spPr>
        </p:pic>
        <p:pic>
          <p:nvPicPr>
            <p:cNvPr id="61" name="Picture 6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64544" y="3775359"/>
              <a:ext cx="548640" cy="475488"/>
            </a:xfrm>
            <a:prstGeom prst="rect">
              <a:avLst/>
            </a:prstGeom>
          </p:spPr>
        </p:pic>
        <p:pic>
          <p:nvPicPr>
            <p:cNvPr id="62" name="Picture 6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90548" y="4301792"/>
              <a:ext cx="798576" cy="347472"/>
            </a:xfrm>
            <a:prstGeom prst="rect">
              <a:avLst/>
            </a:prstGeom>
          </p:spPr>
        </p:pic>
        <p:pic>
          <p:nvPicPr>
            <p:cNvPr id="63" name="Picture 6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373887" y="4906683"/>
              <a:ext cx="548640" cy="475488"/>
            </a:xfrm>
            <a:prstGeom prst="rect">
              <a:avLst/>
            </a:prstGeom>
          </p:spPr>
        </p:pic>
        <p:pic>
          <p:nvPicPr>
            <p:cNvPr id="1024" name="Picture 1023"/>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07856" y="5377711"/>
              <a:ext cx="1402080" cy="414528"/>
            </a:xfrm>
            <a:prstGeom prst="rect">
              <a:avLst/>
            </a:prstGeom>
          </p:spPr>
        </p:pic>
        <p:pic>
          <p:nvPicPr>
            <p:cNvPr id="1025" name="Picture 1024"/>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32702" y="5890521"/>
              <a:ext cx="548640" cy="323088"/>
            </a:xfrm>
            <a:prstGeom prst="rect">
              <a:avLst/>
            </a:prstGeom>
          </p:spPr>
        </p:pic>
        <p:pic>
          <p:nvPicPr>
            <p:cNvPr id="1027" name="Picture 102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332702" y="6251962"/>
              <a:ext cx="548640" cy="475488"/>
            </a:xfrm>
            <a:prstGeom prst="rect">
              <a:avLst/>
            </a:prstGeom>
          </p:spPr>
        </p:pic>
        <p:pic>
          <p:nvPicPr>
            <p:cNvPr id="1028" name="Picture 102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356" y="2288600"/>
              <a:ext cx="548640" cy="359664"/>
            </a:xfrm>
            <a:prstGeom prst="rect">
              <a:avLst/>
            </a:prstGeom>
          </p:spPr>
        </p:pic>
        <p:pic>
          <p:nvPicPr>
            <p:cNvPr id="1029" name="Picture 102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28134" y="2690380"/>
              <a:ext cx="548640" cy="359664"/>
            </a:xfrm>
            <a:prstGeom prst="rect">
              <a:avLst/>
            </a:prstGeom>
          </p:spPr>
        </p:pic>
        <p:pic>
          <p:nvPicPr>
            <p:cNvPr id="1030" name="Picture 102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25137" y="3096768"/>
              <a:ext cx="548640" cy="475488"/>
            </a:xfrm>
            <a:prstGeom prst="rect">
              <a:avLst/>
            </a:prstGeom>
          </p:spPr>
        </p:pic>
        <p:pic>
          <p:nvPicPr>
            <p:cNvPr id="1031" name="Picture 103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554332" y="3666744"/>
              <a:ext cx="548640" cy="475488"/>
            </a:xfrm>
            <a:prstGeom prst="rect">
              <a:avLst/>
            </a:prstGeom>
          </p:spPr>
        </p:pic>
        <p:pic>
          <p:nvPicPr>
            <p:cNvPr id="1032" name="Picture 1031"/>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343421" y="4154500"/>
              <a:ext cx="1005840" cy="371856"/>
            </a:xfrm>
            <a:prstGeom prst="rect">
              <a:avLst/>
            </a:prstGeom>
          </p:spPr>
        </p:pic>
        <p:pic>
          <p:nvPicPr>
            <p:cNvPr id="1033" name="Picture 103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26756" y="4552861"/>
              <a:ext cx="1005840" cy="371856"/>
            </a:xfrm>
            <a:prstGeom prst="rect">
              <a:avLst/>
            </a:prstGeom>
          </p:spPr>
        </p:pic>
        <p:pic>
          <p:nvPicPr>
            <p:cNvPr id="1034" name="Picture 103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326756" y="4975843"/>
              <a:ext cx="1005840" cy="286512"/>
            </a:xfrm>
            <a:prstGeom prst="rect">
              <a:avLst/>
            </a:prstGeom>
          </p:spPr>
        </p:pic>
        <p:pic>
          <p:nvPicPr>
            <p:cNvPr id="1035" name="Picture 103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572021" y="5329019"/>
              <a:ext cx="548640" cy="475488"/>
            </a:xfrm>
            <a:prstGeom prst="rect">
              <a:avLst/>
            </a:prstGeom>
          </p:spPr>
        </p:pic>
        <p:pic>
          <p:nvPicPr>
            <p:cNvPr id="1036" name="Picture 1035"/>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85509" y="5844801"/>
              <a:ext cx="1121664" cy="414528"/>
            </a:xfrm>
            <a:prstGeom prst="rect">
              <a:avLst/>
            </a:prstGeom>
          </p:spPr>
        </p:pic>
      </p:grpSp>
    </p:spTree>
    <p:extLst>
      <p:ext uri="{BB962C8B-B14F-4D97-AF65-F5344CB8AC3E}">
        <p14:creationId xmlns:p14="http://schemas.microsoft.com/office/powerpoint/2010/main" val="427788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UDATPartnerLogos_Polit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44" name="Group 43"/>
          <p:cNvGrpSpPr/>
          <p:nvPr/>
        </p:nvGrpSpPr>
        <p:grpSpPr>
          <a:xfrm>
            <a:off x="86723" y="1352576"/>
            <a:ext cx="3405157" cy="5374874"/>
            <a:chOff x="2016" y="1352576"/>
            <a:chExt cx="3405157" cy="5374874"/>
          </a:xfrm>
        </p:grpSpPr>
        <p:sp>
          <p:nvSpPr>
            <p:cNvPr id="45" name="TextBox 44"/>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46" name="Picture 4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664" y="1352576"/>
              <a:ext cx="798576" cy="408432"/>
            </a:xfrm>
            <a:prstGeom prst="rect">
              <a:avLst/>
            </a:prstGeom>
          </p:spPr>
        </p:pic>
        <p:pic>
          <p:nvPicPr>
            <p:cNvPr id="47" name="Picture 4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94" y="1781576"/>
              <a:ext cx="1121664" cy="414528"/>
            </a:xfrm>
            <a:prstGeom prst="rect">
              <a:avLst/>
            </a:prstGeom>
          </p:spPr>
        </p:pic>
        <p:pic>
          <p:nvPicPr>
            <p:cNvPr id="85" name="Picture 8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012" y="2214892"/>
              <a:ext cx="548640" cy="475488"/>
            </a:xfrm>
            <a:prstGeom prst="rect">
              <a:avLst/>
            </a:prstGeom>
          </p:spPr>
        </p:pic>
        <p:pic>
          <p:nvPicPr>
            <p:cNvPr id="86" name="Picture 8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943" y="2755601"/>
              <a:ext cx="548640" cy="475488"/>
            </a:xfrm>
            <a:prstGeom prst="rect">
              <a:avLst/>
            </a:prstGeom>
          </p:spPr>
        </p:pic>
        <p:pic>
          <p:nvPicPr>
            <p:cNvPr id="87" name="Picture 8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776" y="3310862"/>
              <a:ext cx="1005840" cy="371856"/>
            </a:xfrm>
            <a:prstGeom prst="rect">
              <a:avLst/>
            </a:prstGeom>
          </p:spPr>
        </p:pic>
        <p:pic>
          <p:nvPicPr>
            <p:cNvPr id="88" name="Picture 8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806" y="3710086"/>
              <a:ext cx="1005840" cy="371856"/>
            </a:xfrm>
            <a:prstGeom prst="rect">
              <a:avLst/>
            </a:prstGeom>
          </p:spPr>
        </p:pic>
        <p:pic>
          <p:nvPicPr>
            <p:cNvPr id="89" name="Picture 8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53" y="4081942"/>
              <a:ext cx="1005840" cy="329184"/>
            </a:xfrm>
            <a:prstGeom prst="rect">
              <a:avLst/>
            </a:prstGeom>
          </p:spPr>
        </p:pic>
        <p:pic>
          <p:nvPicPr>
            <p:cNvPr id="90" name="Picture 8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16" y="4438355"/>
              <a:ext cx="1005840" cy="329184"/>
            </a:xfrm>
            <a:prstGeom prst="rect">
              <a:avLst/>
            </a:prstGeom>
          </p:spPr>
        </p:pic>
        <p:pic>
          <p:nvPicPr>
            <p:cNvPr id="91" name="Picture 9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425" y="4789915"/>
              <a:ext cx="1005840" cy="329184"/>
            </a:xfrm>
            <a:prstGeom prst="rect">
              <a:avLst/>
            </a:prstGeom>
          </p:spPr>
        </p:pic>
        <p:pic>
          <p:nvPicPr>
            <p:cNvPr id="92" name="Picture 9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955" y="5119791"/>
              <a:ext cx="548640" cy="475488"/>
            </a:xfrm>
            <a:prstGeom prst="rect">
              <a:avLst/>
            </a:prstGeom>
          </p:spPr>
        </p:pic>
        <p:pic>
          <p:nvPicPr>
            <p:cNvPr id="93" name="Picture 9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47" y="5593902"/>
              <a:ext cx="798576" cy="347472"/>
            </a:xfrm>
            <a:prstGeom prst="rect">
              <a:avLst/>
            </a:prstGeom>
          </p:spPr>
        </p:pic>
        <p:pic>
          <p:nvPicPr>
            <p:cNvPr id="94" name="Picture 9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2525" y="5941374"/>
              <a:ext cx="798576" cy="347472"/>
            </a:xfrm>
            <a:prstGeom prst="rect">
              <a:avLst/>
            </a:prstGeom>
          </p:spPr>
        </p:pic>
        <p:pic>
          <p:nvPicPr>
            <p:cNvPr id="95" name="Picture 9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8938" y="6319038"/>
              <a:ext cx="798576" cy="347472"/>
            </a:xfrm>
            <a:prstGeom prst="rect">
              <a:avLst/>
            </a:prstGeom>
          </p:spPr>
        </p:pic>
        <p:pic>
          <p:nvPicPr>
            <p:cNvPr id="96" name="Picture 9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6491" y="1556792"/>
              <a:ext cx="798576" cy="347472"/>
            </a:xfrm>
            <a:prstGeom prst="rect">
              <a:avLst/>
            </a:prstGeom>
          </p:spPr>
        </p:pic>
        <p:pic>
          <p:nvPicPr>
            <p:cNvPr id="97" name="Picture 9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6916" y="1904264"/>
              <a:ext cx="1005840" cy="414528"/>
            </a:xfrm>
            <a:prstGeom prst="rect">
              <a:avLst/>
            </a:prstGeom>
          </p:spPr>
        </p:pic>
        <p:pic>
          <p:nvPicPr>
            <p:cNvPr id="98" name="Picture 9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54549" y="2348492"/>
              <a:ext cx="798576" cy="347472"/>
            </a:xfrm>
            <a:prstGeom prst="rect">
              <a:avLst/>
            </a:prstGeom>
          </p:spPr>
        </p:pic>
        <p:pic>
          <p:nvPicPr>
            <p:cNvPr id="99" name="Picture 9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1984" y="2700374"/>
              <a:ext cx="1005840" cy="371856"/>
            </a:xfrm>
            <a:prstGeom prst="rect">
              <a:avLst/>
            </a:prstGeom>
          </p:spPr>
        </p:pic>
        <p:pic>
          <p:nvPicPr>
            <p:cNvPr id="100" name="Picture 99"/>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8018" y="3072230"/>
              <a:ext cx="798576" cy="347472"/>
            </a:xfrm>
            <a:prstGeom prst="rect">
              <a:avLst/>
            </a:prstGeom>
          </p:spPr>
        </p:pic>
        <p:pic>
          <p:nvPicPr>
            <p:cNvPr id="101" name="Picture 10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9517" y="3429000"/>
              <a:ext cx="548640" cy="286512"/>
            </a:xfrm>
            <a:prstGeom prst="rect">
              <a:avLst/>
            </a:prstGeom>
          </p:spPr>
        </p:pic>
        <p:pic>
          <p:nvPicPr>
            <p:cNvPr id="102" name="Picture 10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64544" y="3775359"/>
              <a:ext cx="548640" cy="475488"/>
            </a:xfrm>
            <a:prstGeom prst="rect">
              <a:avLst/>
            </a:prstGeom>
          </p:spPr>
        </p:pic>
        <p:pic>
          <p:nvPicPr>
            <p:cNvPr id="103" name="Picture 10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90548" y="4301792"/>
              <a:ext cx="798576" cy="347472"/>
            </a:xfrm>
            <a:prstGeom prst="rect">
              <a:avLst/>
            </a:prstGeom>
          </p:spPr>
        </p:pic>
        <p:pic>
          <p:nvPicPr>
            <p:cNvPr id="104" name="Picture 10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373887" y="4906683"/>
              <a:ext cx="548640" cy="475488"/>
            </a:xfrm>
            <a:prstGeom prst="rect">
              <a:avLst/>
            </a:prstGeom>
          </p:spPr>
        </p:pic>
        <p:pic>
          <p:nvPicPr>
            <p:cNvPr id="105" name="Picture 10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07856" y="5377711"/>
              <a:ext cx="1402080" cy="414528"/>
            </a:xfrm>
            <a:prstGeom prst="rect">
              <a:avLst/>
            </a:prstGeom>
          </p:spPr>
        </p:pic>
        <p:pic>
          <p:nvPicPr>
            <p:cNvPr id="106" name="Picture 105"/>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32702" y="5890521"/>
              <a:ext cx="548640" cy="323088"/>
            </a:xfrm>
            <a:prstGeom prst="rect">
              <a:avLst/>
            </a:prstGeom>
          </p:spPr>
        </p:pic>
        <p:pic>
          <p:nvPicPr>
            <p:cNvPr id="107" name="Picture 10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332702" y="6251962"/>
              <a:ext cx="548640" cy="475488"/>
            </a:xfrm>
            <a:prstGeom prst="rect">
              <a:avLst/>
            </a:prstGeom>
          </p:spPr>
        </p:pic>
        <p:pic>
          <p:nvPicPr>
            <p:cNvPr id="108" name="Picture 10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356" y="2288600"/>
              <a:ext cx="548640" cy="359664"/>
            </a:xfrm>
            <a:prstGeom prst="rect">
              <a:avLst/>
            </a:prstGeom>
          </p:spPr>
        </p:pic>
        <p:pic>
          <p:nvPicPr>
            <p:cNvPr id="109" name="Picture 10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28134" y="2690380"/>
              <a:ext cx="548640" cy="359664"/>
            </a:xfrm>
            <a:prstGeom prst="rect">
              <a:avLst/>
            </a:prstGeom>
          </p:spPr>
        </p:pic>
        <p:pic>
          <p:nvPicPr>
            <p:cNvPr id="110" name="Picture 10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25137" y="3096768"/>
              <a:ext cx="548640" cy="475488"/>
            </a:xfrm>
            <a:prstGeom prst="rect">
              <a:avLst/>
            </a:prstGeom>
          </p:spPr>
        </p:pic>
        <p:pic>
          <p:nvPicPr>
            <p:cNvPr id="111" name="Picture 11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554332" y="3666744"/>
              <a:ext cx="548640" cy="475488"/>
            </a:xfrm>
            <a:prstGeom prst="rect">
              <a:avLst/>
            </a:prstGeom>
          </p:spPr>
        </p:pic>
        <p:pic>
          <p:nvPicPr>
            <p:cNvPr id="112" name="Picture 111"/>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343421" y="4154500"/>
              <a:ext cx="1005840" cy="371856"/>
            </a:xfrm>
            <a:prstGeom prst="rect">
              <a:avLst/>
            </a:prstGeom>
          </p:spPr>
        </p:pic>
        <p:pic>
          <p:nvPicPr>
            <p:cNvPr id="113" name="Picture 11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26756" y="4552861"/>
              <a:ext cx="1005840" cy="371856"/>
            </a:xfrm>
            <a:prstGeom prst="rect">
              <a:avLst/>
            </a:prstGeom>
          </p:spPr>
        </p:pic>
        <p:pic>
          <p:nvPicPr>
            <p:cNvPr id="114" name="Picture 11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326756" y="4975843"/>
              <a:ext cx="1005840" cy="286512"/>
            </a:xfrm>
            <a:prstGeom prst="rect">
              <a:avLst/>
            </a:prstGeom>
          </p:spPr>
        </p:pic>
        <p:pic>
          <p:nvPicPr>
            <p:cNvPr id="115" name="Picture 11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572021" y="5329019"/>
              <a:ext cx="548640" cy="475488"/>
            </a:xfrm>
            <a:prstGeom prst="rect">
              <a:avLst/>
            </a:prstGeom>
          </p:spPr>
        </p:pic>
        <p:pic>
          <p:nvPicPr>
            <p:cNvPr id="116" name="Picture 115"/>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85509" y="5844801"/>
              <a:ext cx="1121664" cy="414528"/>
            </a:xfrm>
            <a:prstGeom prst="rect">
              <a:avLst/>
            </a:prstGeom>
          </p:spPr>
        </p:pic>
      </p:grpSp>
    </p:spTree>
    <p:extLst>
      <p:ext uri="{BB962C8B-B14F-4D97-AF65-F5344CB8AC3E}">
        <p14:creationId xmlns:p14="http://schemas.microsoft.com/office/powerpoint/2010/main" val="2029702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UDATPartnersWith numbers_Geograph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4428"/>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1197906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UDATPartnersWith numbers_Polit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8548"/>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2723903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4122565412"/>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23271884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71DE70-4FE8-471D-B9CE-D31DFC2E17B2}" type="datetimeFigureOut">
              <a:rPr lang="en-GB" smtClean="0"/>
              <a:t>12/12/16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9C0AF8-F5C0-42CC-A44C-D1C492C00474}" type="slidenum">
              <a:rPr lang="en-GB" smtClean="0"/>
              <a:t>‹#›</a:t>
            </a:fld>
            <a:endParaRPr lang="en-GB"/>
          </a:p>
        </p:txBody>
      </p:sp>
    </p:spTree>
    <p:extLst>
      <p:ext uri="{BB962C8B-B14F-4D97-AF65-F5344CB8AC3E}">
        <p14:creationId xmlns:p14="http://schemas.microsoft.com/office/powerpoint/2010/main" val="3695184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56464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B2SAF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Replicate Research Data Safely</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safe.png"/>
          <p:cNvPicPr>
            <a:picLocks noChangeAspect="1"/>
          </p:cNvPicPr>
          <p:nvPr/>
        </p:nvPicPr>
        <p:blipFill>
          <a:blip r:embed="rId4" cstate="print"/>
          <a:stretch>
            <a:fillRect/>
          </a:stretch>
        </p:blipFill>
        <p:spPr>
          <a:xfrm>
            <a:off x="6692342" y="116632"/>
            <a:ext cx="1489920" cy="1728000"/>
          </a:xfrm>
          <a:prstGeom prst="rect">
            <a:avLst/>
          </a:prstGeom>
        </p:spPr>
      </p:pic>
      <p:sp>
        <p:nvSpPr>
          <p:cNvPr id="16" name="Rettangolo 8"/>
          <p:cNvSpPr/>
          <p:nvPr/>
        </p:nvSpPr>
        <p:spPr>
          <a:xfrm>
            <a:off x="5863428"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eudat.eu/b2safe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363283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B2ST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788024" y="1828800"/>
            <a:ext cx="365163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Get Data to Computation</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6" name="Picture 15" descr="b2stage.png"/>
          <p:cNvPicPr>
            <a:picLocks noChangeAspect="1"/>
          </p:cNvPicPr>
          <p:nvPr/>
        </p:nvPicPr>
        <p:blipFill>
          <a:blip r:embed="rId4" cstate="print"/>
          <a:stretch>
            <a:fillRect/>
          </a:stretch>
        </p:blipFill>
        <p:spPr>
          <a:xfrm>
            <a:off x="6700236" y="125510"/>
            <a:ext cx="1489920" cy="1728000"/>
          </a:xfrm>
          <a:prstGeom prst="rect">
            <a:avLst/>
          </a:prstGeom>
        </p:spPr>
      </p:pic>
      <p:sp>
        <p:nvSpPr>
          <p:cNvPr id="15" name="Rettangolo 8"/>
          <p:cNvSpPr/>
          <p:nvPr/>
        </p:nvSpPr>
        <p:spPr>
          <a:xfrm>
            <a:off x="5854549"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eudat.eu/b2stage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235377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8" name="Rettangolo 10"/>
          <p:cNvSpPr/>
          <p:nvPr/>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36296" y="247487"/>
            <a:ext cx="1360299" cy="1569575"/>
          </a:xfrm>
          <a:prstGeom prst="rect">
            <a:avLst/>
          </a:prstGeom>
        </p:spPr>
      </p:pic>
      <p:sp>
        <p:nvSpPr>
          <p:cNvPr id="27" name="TextBox 5"/>
          <p:cNvSpPr txBox="1"/>
          <p:nvPr userDrawn="1"/>
        </p:nvSpPr>
        <p:spPr>
          <a:xfrm>
            <a:off x="7091093" y="6200618"/>
            <a:ext cx="2390151" cy="338554"/>
          </a:xfrm>
          <a:prstGeom prst="rect">
            <a:avLst/>
          </a:prstGeom>
          <a:noFill/>
        </p:spPr>
        <p:txBody>
          <a:bodyPr wrap="square" rtlCol="0">
            <a:spAutoFit/>
          </a:bodyPr>
          <a:lstStyle/>
          <a:p>
            <a:r>
              <a:rPr lang="en-GB" sz="1600" b="1" u="sng" kern="1200" dirty="0" smtClean="0">
                <a:solidFill>
                  <a:srgbClr val="311FB7"/>
                </a:solidFill>
                <a:latin typeface="Century Gothic" panose="020B0502020202020204" pitchFamily="34" charset="0"/>
                <a:ea typeface="+mn-ea"/>
                <a:cs typeface="+mn-cs"/>
              </a:rPr>
              <a:t>b2access.eudat.eu</a:t>
            </a:r>
            <a:endParaRPr lang="en-GB" sz="1600" b="1" u="sng" kern="1200" dirty="0">
              <a:solidFill>
                <a:srgbClr val="311FB7"/>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64021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E49C0AF8-F5C0-42CC-A44C-D1C492C00474}" type="slidenum">
              <a:rPr lang="en-GB" smtClean="0"/>
              <a:t>‹#›</a:t>
            </a:fld>
            <a:endParaRPr lang="en-GB"/>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12" name="Picture 11" descr="b2drop.png"/>
          <p:cNvPicPr>
            <a:picLocks noChangeAspect="1"/>
          </p:cNvPicPr>
          <p:nvPr/>
        </p:nvPicPr>
        <p:blipFill>
          <a:blip r:embed="rId3" cstate="print"/>
          <a:stretch>
            <a:fillRect/>
          </a:stretch>
        </p:blipFill>
        <p:spPr>
          <a:xfrm>
            <a:off x="7960145" y="126260"/>
            <a:ext cx="907692" cy="1052736"/>
          </a:xfrm>
          <a:prstGeom prst="rect">
            <a:avLst/>
          </a:prstGeom>
        </p:spPr>
      </p:pic>
      <p:sp>
        <p:nvSpPr>
          <p:cNvPr id="13"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70867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B2SHARE">
    <p:spTree>
      <p:nvGrpSpPr>
        <p:cNvPr id="1" name=""/>
        <p:cNvGrpSpPr/>
        <p:nvPr/>
      </p:nvGrpSpPr>
      <p:grpSpPr>
        <a:xfrm>
          <a:off x="0" y="0"/>
          <a:ext cx="0" cy="0"/>
          <a:chOff x="0" y="0"/>
          <a:chExt cx="0" cy="0"/>
        </a:xfrm>
      </p:grpSpPr>
      <p:pic>
        <p:nvPicPr>
          <p:cNvPr id="15" name="Picture 14"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E49C0AF8-F5C0-42CC-A44C-D1C492C00474}"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92943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2SAFE">
    <p:spTree>
      <p:nvGrpSpPr>
        <p:cNvPr id="1" name=""/>
        <p:cNvGrpSpPr/>
        <p:nvPr/>
      </p:nvGrpSpPr>
      <p:grpSpPr>
        <a:xfrm>
          <a:off x="0" y="0"/>
          <a:ext cx="0" cy="0"/>
          <a:chOff x="0" y="0"/>
          <a:chExt cx="0" cy="0"/>
        </a:xfrm>
      </p:grpSpPr>
      <p:pic>
        <p:nvPicPr>
          <p:cNvPr id="13" name="Picture 12"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F171DE70-4FE8-471D-B9CE-D31DFC2E17B2}" type="datetimeFigureOut">
              <a:rPr lang="en-GB" smtClean="0"/>
              <a:t>12/12/16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E49C0AF8-F5C0-42CC-A44C-D1C492C00474}"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94935523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 Id="rId38" Type="http://schemas.openxmlformats.org/officeDocument/2006/relationships/image" Target="../media/image1.png"/><Relationship Id="rId3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theme" Target="../theme/theme2.xml"/><Relationship Id="rId3" Type="http://schemas.openxmlformats.org/officeDocument/2006/relationships/image" Target="../media/image5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71DE70-4FE8-471D-B9CE-D31DFC2E17B2}" type="datetimeFigureOut">
              <a:rPr lang="en-GB" smtClean="0"/>
              <a:t>12/12/16</a:t>
            </a:fld>
            <a:endParaRPr lang="en-GB"/>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E49C0AF8-F5C0-42CC-A44C-D1C492C00474}" type="slidenum">
              <a:rPr lang="en-GB" smtClean="0"/>
              <a:t>‹#›</a:t>
            </a:fld>
            <a:endParaRPr lang="en-GB"/>
          </a:p>
        </p:txBody>
      </p:sp>
      <p:pic>
        <p:nvPicPr>
          <p:cNvPr id="7" name="Immagine 14" descr="logo.png"/>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8764502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850484"/>
      </p:ext>
    </p:extLst>
  </p:cSld>
  <p:clrMap bg1="lt1" tx1="dk1" bg2="lt2" tx2="dk2" accent1="accent1" accent2="accent2" accent3="accent3" accent4="accent4" accent5="accent5" accent6="accent6" hlink="hlink" folHlink="folHlink"/>
  <p:sldLayoutIdLst>
    <p:sldLayoutId id="2147483700"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udat.eu/services/b2access" TargetMode="External"/><Relationship Id="rId4" Type="http://schemas.openxmlformats.org/officeDocument/2006/relationships/hyperlink" Target="http://eudat.eu/services/userdoc/b2access-usage" TargetMode="External"/><Relationship Id="rId5" Type="http://schemas.openxmlformats.org/officeDocument/2006/relationships/image" Target="../media/image9.png"/><Relationship Id="rId6" Type="http://schemas.openxmlformats.org/officeDocument/2006/relationships/image" Target="../media/image104.png"/><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0" Type="http://schemas.openxmlformats.org/officeDocument/2006/relationships/image" Target="../media/image79.png"/><Relationship Id="rId21" Type="http://schemas.openxmlformats.org/officeDocument/2006/relationships/image" Target="../media/image80.png"/><Relationship Id="rId22" Type="http://schemas.openxmlformats.org/officeDocument/2006/relationships/image" Target="../media/image81.jpeg"/><Relationship Id="rId23" Type="http://schemas.openxmlformats.org/officeDocument/2006/relationships/image" Target="../media/image82.jpeg"/><Relationship Id="rId24" Type="http://schemas.openxmlformats.org/officeDocument/2006/relationships/image" Target="../media/image83.png"/><Relationship Id="rId25" Type="http://schemas.openxmlformats.org/officeDocument/2006/relationships/image" Target="../media/image84.png"/><Relationship Id="rId26" Type="http://schemas.openxmlformats.org/officeDocument/2006/relationships/image" Target="../media/image85.jpeg"/><Relationship Id="rId27" Type="http://schemas.openxmlformats.org/officeDocument/2006/relationships/image" Target="../media/image86.png"/><Relationship Id="rId28" Type="http://schemas.openxmlformats.org/officeDocument/2006/relationships/image" Target="../media/image87.png"/><Relationship Id="rId29" Type="http://schemas.openxmlformats.org/officeDocument/2006/relationships/image" Target="../media/image88.jpeg"/><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png"/><Relationship Id="rId30" Type="http://schemas.openxmlformats.org/officeDocument/2006/relationships/image" Target="../media/image89.jpeg"/><Relationship Id="rId31" Type="http://schemas.openxmlformats.org/officeDocument/2006/relationships/image" Target="../media/image90.png"/><Relationship Id="rId32" Type="http://schemas.openxmlformats.org/officeDocument/2006/relationships/image" Target="../media/image91.png"/><Relationship Id="rId9" Type="http://schemas.openxmlformats.org/officeDocument/2006/relationships/image" Target="../media/image68.png"/><Relationship Id="rId6" Type="http://schemas.openxmlformats.org/officeDocument/2006/relationships/image" Target="../media/image65.jpeg"/><Relationship Id="rId7" Type="http://schemas.openxmlformats.org/officeDocument/2006/relationships/image" Target="../media/image66.jpeg"/><Relationship Id="rId8" Type="http://schemas.openxmlformats.org/officeDocument/2006/relationships/image" Target="../media/image67.jpeg"/><Relationship Id="rId33" Type="http://schemas.openxmlformats.org/officeDocument/2006/relationships/image" Target="../media/image92.png"/><Relationship Id="rId34" Type="http://schemas.openxmlformats.org/officeDocument/2006/relationships/image" Target="../media/image93.png"/><Relationship Id="rId35" Type="http://schemas.openxmlformats.org/officeDocument/2006/relationships/image" Target="../media/image9.png"/><Relationship Id="rId10" Type="http://schemas.openxmlformats.org/officeDocument/2006/relationships/image" Target="../media/image69.jpeg"/><Relationship Id="rId11" Type="http://schemas.openxmlformats.org/officeDocument/2006/relationships/image" Target="../media/image70.jpeg"/><Relationship Id="rId12" Type="http://schemas.openxmlformats.org/officeDocument/2006/relationships/image" Target="../media/image71.jpeg"/><Relationship Id="rId13" Type="http://schemas.openxmlformats.org/officeDocument/2006/relationships/image" Target="../media/image72.png"/><Relationship Id="rId14" Type="http://schemas.openxmlformats.org/officeDocument/2006/relationships/image" Target="../media/image73.png"/><Relationship Id="rId15" Type="http://schemas.openxmlformats.org/officeDocument/2006/relationships/image" Target="../media/image74.png"/><Relationship Id="rId16" Type="http://schemas.openxmlformats.org/officeDocument/2006/relationships/image" Target="../media/image75.png"/><Relationship Id="rId17" Type="http://schemas.openxmlformats.org/officeDocument/2006/relationships/image" Target="../media/image76.png"/><Relationship Id="rId18" Type="http://schemas.openxmlformats.org/officeDocument/2006/relationships/image" Target="../media/image77.png"/><Relationship Id="rId19"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 Id="rId8" Type="http://schemas.openxmlformats.org/officeDocument/2006/relationships/image" Target="../media/image99.png"/><Relationship Id="rId9" Type="http://schemas.openxmlformats.org/officeDocument/2006/relationships/image" Target="../media/image100.png"/><Relationship Id="rId10" Type="http://schemas.openxmlformats.org/officeDocument/2006/relationships/image" Target="../media/image101.png"/><Relationship Id="rId11"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unity-idm.eu/" TargetMode="External"/><Relationship Id="rId4"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b2access.eudat.eu/" TargetMode="External"/><Relationship Id="rId4" Type="http://schemas.openxmlformats.org/officeDocument/2006/relationships/image" Target="../media/image103.png"/><Relationship Id="rId5"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b="1" dirty="0" smtClean="0"/>
              <a:t>B2ACCESS</a:t>
            </a:r>
            <a:endParaRPr lang="en-GB" b="1" dirty="0"/>
          </a:p>
        </p:txBody>
      </p:sp>
      <p:sp>
        <p:nvSpPr>
          <p:cNvPr id="3" name="Subtitle 2"/>
          <p:cNvSpPr>
            <a:spLocks noGrp="1"/>
          </p:cNvSpPr>
          <p:nvPr>
            <p:ph type="subTitle" idx="1"/>
          </p:nvPr>
        </p:nvSpPr>
        <p:spPr>
          <a:xfrm>
            <a:off x="1183710" y="3933055"/>
            <a:ext cx="7086600" cy="1064829"/>
          </a:xfrm>
        </p:spPr>
        <p:txBody>
          <a:bodyPr>
            <a:normAutofit/>
          </a:bodyPr>
          <a:lstStyle/>
          <a:p>
            <a:r>
              <a:rPr lang="en-GB" dirty="0" smtClean="0"/>
              <a:t>The simple and secure authorisation and authentication platform of EUDAT</a:t>
            </a:r>
            <a:endParaRPr lang="en-GB" dirty="0"/>
          </a:p>
        </p:txBody>
      </p:sp>
      <p:sp>
        <p:nvSpPr>
          <p:cNvPr id="5" name="Text Placeholder 1"/>
          <p:cNvSpPr txBox="1">
            <a:spLocks/>
          </p:cNvSpPr>
          <p:nvPr/>
        </p:nvSpPr>
        <p:spPr bwMode="auto">
          <a:xfrm>
            <a:off x="179388" y="5732463"/>
            <a:ext cx="37782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spcBef>
                <a:spcPct val="20000"/>
              </a:spcBef>
              <a:spcAft>
                <a:spcPct val="0"/>
              </a:spcAft>
              <a:buSzPct val="100000"/>
              <a:buFont typeface="Arial" panose="020B0604020202020204" pitchFamily="34" charset="0"/>
              <a:buNone/>
              <a:defRPr sz="1800" kern="1200" baseline="0">
                <a:solidFill>
                  <a:schemeClr val="bg1">
                    <a:lumMod val="50000"/>
                  </a:schemeClr>
                </a:solidFill>
                <a:latin typeface="Century Gothic" pitchFamily="34" charset="0"/>
                <a:ea typeface="ＭＳ Ｐゴシック" charset="0"/>
                <a:cs typeface="+mn-cs"/>
              </a:defRPr>
            </a:lvl1pPr>
            <a:lvl2pPr marL="742950" indent="-285750" algn="l" rtl="0" eaLnBrk="1" fontAlgn="base" hangingPunct="1">
              <a:spcBef>
                <a:spcPct val="20000"/>
              </a:spcBef>
              <a:spcAft>
                <a:spcPct val="0"/>
              </a:spcAft>
              <a:buSzPct val="100000"/>
              <a:buBlip>
                <a:blip r:embed="rId3"/>
              </a:buBlip>
              <a:defRPr sz="2400" kern="1200">
                <a:solidFill>
                  <a:schemeClr val="tx1"/>
                </a:solidFill>
                <a:latin typeface="Century Gothic" pitchFamily="34" charset="0"/>
                <a:ea typeface="ＭＳ Ｐゴシック" charset="0"/>
                <a:cs typeface="+mn-cs"/>
              </a:defRPr>
            </a:lvl2pPr>
            <a:lvl3pPr marL="1143000" indent="-228600" algn="l" rtl="0" eaLnBrk="1" fontAlgn="base" hangingPunct="1">
              <a:spcBef>
                <a:spcPct val="20000"/>
              </a:spcBef>
              <a:spcAft>
                <a:spcPct val="0"/>
              </a:spcAft>
              <a:buSzPct val="100000"/>
              <a:buBlip>
                <a:blip r:embed="rId3"/>
              </a:buBlip>
              <a:defRPr sz="2400" kern="1200">
                <a:solidFill>
                  <a:schemeClr val="tx1"/>
                </a:solidFill>
                <a:latin typeface="Century Gothic" pitchFamily="34" charset="0"/>
                <a:ea typeface="ＭＳ Ｐゴシック" charset="0"/>
                <a:cs typeface="+mn-cs"/>
              </a:defRPr>
            </a:lvl3pPr>
            <a:lvl4pPr marL="1600200" indent="-228600" algn="l" rtl="0" eaLnBrk="1" fontAlgn="base" hangingPunct="1">
              <a:spcBef>
                <a:spcPct val="20000"/>
              </a:spcBef>
              <a:spcAft>
                <a:spcPct val="0"/>
              </a:spcAft>
              <a:buSzPct val="100000"/>
              <a:buBlip>
                <a:blip r:embed="rId3"/>
              </a:buBlip>
              <a:defRPr sz="2400" kern="1200">
                <a:solidFill>
                  <a:schemeClr val="tx1"/>
                </a:solidFill>
                <a:latin typeface="Century Gothic" pitchFamily="34" charset="0"/>
                <a:ea typeface="ＭＳ Ｐゴシック" charset="0"/>
                <a:cs typeface="+mn-cs"/>
              </a:defRPr>
            </a:lvl4pPr>
            <a:lvl5pPr marL="2057400" indent="-228600" algn="l" rtl="0" eaLnBrk="1" fontAlgn="base" hangingPunct="1">
              <a:spcBef>
                <a:spcPct val="20000"/>
              </a:spcBef>
              <a:spcAft>
                <a:spcPct val="0"/>
              </a:spcAft>
              <a:buSzPct val="100000"/>
              <a:buBlip>
                <a:blip r:embed="rId3"/>
              </a:buBlip>
              <a:defRPr sz="2400" kern="1200">
                <a:solidFill>
                  <a:schemeClr val="tx1"/>
                </a:solidFill>
                <a:latin typeface="Century Gothic"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fontAlgn="auto">
              <a:spcAft>
                <a:spcPts val="0"/>
              </a:spcAft>
              <a:defRPr/>
            </a:pPr>
            <a:r>
              <a:rPr lang="en-GB" sz="1400" smtClean="0">
                <a:ea typeface="+mn-ea"/>
              </a:rPr>
              <a:t>This work is licensed under the Creative Commons CC-BY 4.0 licence</a:t>
            </a:r>
            <a:endParaRPr lang="en-US" sz="1400" dirty="0">
              <a:ea typeface="+mn-ea"/>
            </a:endParaRPr>
          </a:p>
        </p:txBody>
      </p:sp>
      <p:pic>
        <p:nvPicPr>
          <p:cNvPr id="6" name="Picture 4" descr="http://mirrors.creativecommons.org/presskit/buttons/88x31/png/b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6061075"/>
            <a:ext cx="4603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27984" y="5949280"/>
            <a:ext cx="2016224" cy="646331"/>
          </a:xfrm>
          <a:prstGeom prst="rect">
            <a:avLst/>
          </a:prstGeom>
          <a:noFill/>
        </p:spPr>
        <p:txBody>
          <a:bodyPr wrap="square" rtlCol="0">
            <a:spAutoFit/>
          </a:bodyPr>
          <a:lstStyle/>
          <a:p>
            <a:r>
              <a:rPr lang="en-GB" dirty="0" smtClean="0"/>
              <a:t>Version 1</a:t>
            </a:r>
          </a:p>
          <a:p>
            <a:r>
              <a:rPr lang="en-GB" dirty="0" smtClean="0"/>
              <a:t>January 2016</a:t>
            </a:r>
          </a:p>
        </p:txBody>
      </p:sp>
    </p:spTree>
    <p:extLst>
      <p:ext uri="{BB962C8B-B14F-4D97-AF65-F5344CB8AC3E}">
        <p14:creationId xmlns:p14="http://schemas.microsoft.com/office/powerpoint/2010/main" val="30595356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6" y="5445224"/>
            <a:ext cx="8856984" cy="1193304"/>
          </a:xfrm>
        </p:spPr>
        <p:txBody>
          <a:bodyPr/>
          <a:lstStyle/>
          <a:p>
            <a:pPr lvl="0" algn="ctr">
              <a:spcBef>
                <a:spcPct val="0"/>
              </a:spcBef>
              <a:defRPr/>
            </a:pPr>
            <a:r>
              <a:rPr lang="en-GB" sz="2000" dirty="0"/>
              <a:t>For more info: </a:t>
            </a:r>
            <a:r>
              <a:rPr lang="en-GB" sz="2000" dirty="0" smtClean="0">
                <a:hlinkClick r:id="rId3"/>
              </a:rPr>
              <a:t>http</a:t>
            </a:r>
            <a:r>
              <a:rPr lang="en-GB" sz="2000" dirty="0">
                <a:hlinkClick r:id="rId3"/>
              </a:rPr>
              <a:t>://</a:t>
            </a:r>
            <a:r>
              <a:rPr lang="en-GB" sz="2000" dirty="0" smtClean="0">
                <a:hlinkClick r:id="rId3"/>
              </a:rPr>
              <a:t>eudat.eu/services/b2access</a:t>
            </a:r>
            <a:endParaRPr lang="en-GB" sz="2000" dirty="0" smtClean="0"/>
          </a:p>
          <a:p>
            <a:pPr lvl="0" algn="ctr">
              <a:spcBef>
                <a:spcPct val="0"/>
              </a:spcBef>
              <a:defRPr/>
            </a:pPr>
            <a:r>
              <a:rPr lang="it-IT" sz="2000" dirty="0" smtClean="0"/>
              <a:t>User </a:t>
            </a:r>
            <a:r>
              <a:rPr lang="it-IT" sz="2000" dirty="0"/>
              <a:t>documentation: </a:t>
            </a:r>
            <a:r>
              <a:rPr lang="it-IT" sz="2000" dirty="0" smtClean="0">
                <a:hlinkClick r:id="rId4"/>
              </a:rPr>
              <a:t>http://eudat.eu/services/userdoc/b2access-usage</a:t>
            </a:r>
            <a:endParaRPr lang="it-IT" sz="2000" dirty="0" smtClean="0"/>
          </a:p>
          <a:p>
            <a:pPr lvl="0" algn="ctr">
              <a:spcBef>
                <a:spcPct val="0"/>
              </a:spcBef>
              <a:defRPr/>
            </a:pPr>
            <a:endParaRPr lang="en-GB" dirty="0"/>
          </a:p>
        </p:txBody>
      </p:sp>
      <p:sp>
        <p:nvSpPr>
          <p:cNvPr id="3" name="Title 2"/>
          <p:cNvSpPr>
            <a:spLocks noGrp="1"/>
          </p:cNvSpPr>
          <p:nvPr>
            <p:ph type="title"/>
          </p:nvPr>
        </p:nvSpPr>
        <p:spPr>
          <a:xfrm>
            <a:off x="2699792" y="274638"/>
            <a:ext cx="5976664" cy="792162"/>
          </a:xfrm>
        </p:spPr>
        <p:txBody>
          <a:bodyPr/>
          <a:lstStyle/>
          <a:p>
            <a:pPr algn="l"/>
            <a:r>
              <a:rPr lang="en-GB" dirty="0" smtClean="0"/>
              <a:t>Thank you </a:t>
            </a: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977755"/>
            <a:ext cx="2880327" cy="3323453"/>
          </a:xfrm>
          <a:prstGeom prst="rect">
            <a:avLst/>
          </a:prstGeom>
        </p:spPr>
      </p:pic>
      <p:pic>
        <p:nvPicPr>
          <p:cNvPr id="5" name="Immagine 3"/>
          <p:cNvPicPr>
            <a:picLocks noChangeAspect="1"/>
          </p:cNvPicPr>
          <p:nvPr/>
        </p:nvPicPr>
        <p:blipFill>
          <a:blip r:embed="rId6" cstate="print"/>
          <a:srcRect/>
          <a:stretch>
            <a:fillRect/>
          </a:stretch>
        </p:blipFill>
        <p:spPr bwMode="auto">
          <a:xfrm>
            <a:off x="3849650" y="1892883"/>
            <a:ext cx="3782794" cy="3419757"/>
          </a:xfrm>
          <a:prstGeom prst="rect">
            <a:avLst/>
          </a:prstGeom>
          <a:noFill/>
          <a:ln w="9525">
            <a:noFill/>
            <a:miter lim="800000"/>
            <a:headEnd/>
            <a:tailEnd/>
          </a:ln>
        </p:spPr>
      </p:pic>
      <p:pic>
        <p:nvPicPr>
          <p:cNvPr id="8"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9"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558677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74638"/>
            <a:ext cx="6224736" cy="792162"/>
          </a:xfrm>
        </p:spPr>
        <p:txBody>
          <a:bodyPr>
            <a:normAutofit/>
          </a:bodyPr>
          <a:lstStyle/>
          <a:p>
            <a:r>
              <a:rPr lang="en-GB" dirty="0" smtClean="0">
                <a:latin typeface="Century Gothic" charset="0"/>
              </a:rPr>
              <a:t>A </a:t>
            </a:r>
            <a:r>
              <a:rPr lang="en-GB" dirty="0">
                <a:latin typeface="Century Gothic" charset="0"/>
              </a:rPr>
              <a:t>truly pan-European Infrastructure</a:t>
            </a:r>
            <a:endParaRPr lang="en-GB"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Our vision is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29" y="1979974"/>
            <a:ext cx="4886093" cy="421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pic>
        <p:nvPicPr>
          <p:cNvPr id="13"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14"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23704248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1560" y="274638"/>
            <a:ext cx="7315200" cy="792162"/>
          </a:xfrm>
        </p:spPr>
        <p:txBody>
          <a:bodyPr/>
          <a:lstStyle/>
          <a:p>
            <a:pPr eaLnBrk="1" hangingPunct="1"/>
            <a:r>
              <a:rPr lang="en-US">
                <a:latin typeface="Century Gothic" charset="0"/>
              </a:rPr>
              <a:t>Community-Driven Solutions</a:t>
            </a:r>
            <a:endParaRPr lang="en-GB" dirty="0">
              <a:latin typeface="Century Gothic" charset="0"/>
            </a:endParaRPr>
          </a:p>
        </p:txBody>
      </p:sp>
      <p:grpSp>
        <p:nvGrpSpPr>
          <p:cNvPr id="43011" name="Group 49"/>
          <p:cNvGrpSpPr>
            <a:grpSpLocks/>
          </p:cNvGrpSpPr>
          <p:nvPr/>
        </p:nvGrpSpPr>
        <p:grpSpPr bwMode="auto">
          <a:xfrm>
            <a:off x="842964" y="1892882"/>
            <a:ext cx="7401444" cy="4848485"/>
            <a:chOff x="843369" y="1268761"/>
            <a:chExt cx="8224255" cy="5328590"/>
          </a:xfrm>
        </p:grpSpPr>
        <p:pic>
          <p:nvPicPr>
            <p:cNvPr id="43013" name="Picture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750" y="3983538"/>
              <a:ext cx="378152" cy="39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20365">
              <a:off x="6589579" y="2625755"/>
              <a:ext cx="1457657" cy="1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542" y="4484302"/>
              <a:ext cx="353789" cy="35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1274" y="4444595"/>
              <a:ext cx="434896" cy="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4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4856" y="2725064"/>
              <a:ext cx="1713058" cy="11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4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543" y="3981524"/>
              <a:ext cx="1284538" cy="6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2168" y="4843134"/>
              <a:ext cx="864096" cy="52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5789" y="3997657"/>
              <a:ext cx="615572" cy="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44313" y="3887675"/>
              <a:ext cx="350465" cy="2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6629" y="3744313"/>
              <a:ext cx="549160" cy="42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12928" y="2439418"/>
              <a:ext cx="1523445" cy="5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9761" y="1785563"/>
              <a:ext cx="1232019" cy="52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7"/>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13078" y="4487139"/>
              <a:ext cx="1280831" cy="1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36880" y="4409494"/>
              <a:ext cx="682788" cy="5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53429" y="4677879"/>
              <a:ext cx="1122724" cy="12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1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40437" y="5980216"/>
              <a:ext cx="649633" cy="19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14"/>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57914" y="6077011"/>
              <a:ext cx="700807" cy="1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1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3015" y="3702138"/>
              <a:ext cx="1181201" cy="2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16"/>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371519" y="4028360"/>
              <a:ext cx="718063" cy="41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Hexagon 18"/>
            <p:cNvSpPr/>
            <p:nvPr/>
          </p:nvSpPr>
          <p:spPr>
            <a:xfrm rot="5400000">
              <a:off x="4628539" y="4428255"/>
              <a:ext cx="1726990" cy="1601674"/>
            </a:xfrm>
            <a:prstGeom prst="hexagon">
              <a:avLst/>
            </a:prstGeom>
            <a:noFill/>
            <a:ln w="88900">
              <a:solidFill>
                <a:srgbClr val="E9B2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3033" name="Picture 19"/>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90636" y="5240643"/>
              <a:ext cx="993813" cy="1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4" name="TextBox 21"/>
            <p:cNvSpPr txBox="1">
              <a:spLocks noChangeArrowheads="1"/>
            </p:cNvSpPr>
            <p:nvPr/>
          </p:nvSpPr>
          <p:spPr bwMode="auto">
            <a:xfrm>
              <a:off x="4671127" y="5382094"/>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E9B217"/>
                  </a:solidFill>
                  <a:latin typeface="Calibri" charset="0"/>
                </a:rPr>
                <a:t>PHYSICAL SCIENCES </a:t>
              </a:r>
            </a:p>
            <a:p>
              <a:pPr algn="ctr" eaLnBrk="1" hangingPunct="1"/>
              <a:r>
                <a:rPr lang="it-IT" sz="1200" b="1">
                  <a:solidFill>
                    <a:srgbClr val="E9B217"/>
                  </a:solidFill>
                  <a:latin typeface="Calibri" charset="0"/>
                </a:rPr>
                <a:t>&amp; ENGINEERING</a:t>
              </a:r>
              <a:endParaRPr lang="en-GB" sz="1200" b="1">
                <a:solidFill>
                  <a:srgbClr val="E9B217"/>
                </a:solidFill>
                <a:latin typeface="Calibri" charset="0"/>
              </a:endParaRPr>
            </a:p>
          </p:txBody>
        </p:sp>
        <p:sp>
          <p:nvSpPr>
            <p:cNvPr id="23" name="Hexagon 22"/>
            <p:cNvSpPr/>
            <p:nvPr/>
          </p:nvSpPr>
          <p:spPr>
            <a:xfrm rot="5400000">
              <a:off x="2559391" y="4513168"/>
              <a:ext cx="2236515" cy="1931851"/>
            </a:xfrm>
            <a:prstGeom prst="hexagon">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TextBox 23"/>
            <p:cNvSpPr txBox="1"/>
            <p:nvPr/>
          </p:nvSpPr>
          <p:spPr>
            <a:xfrm rot="20034723">
              <a:off x="2651403" y="4586233"/>
              <a:ext cx="1322294" cy="461906"/>
            </a:xfrm>
            <a:prstGeom prst="rect">
              <a:avLst/>
            </a:prstGeom>
            <a:noFill/>
          </p:spPr>
          <p:txBody>
            <a:bodyPr>
              <a:spAutoFit/>
            </a:bodyPr>
            <a:lstStyle/>
            <a:p>
              <a:pPr algn="ctr" fontAlgn="auto">
                <a:spcBef>
                  <a:spcPts val="0"/>
                </a:spcBef>
                <a:spcAft>
                  <a:spcPts val="0"/>
                </a:spcAft>
                <a:defRPr/>
              </a:pPr>
              <a:r>
                <a:rPr lang="it-IT" sz="1200" b="1" dirty="0">
                  <a:solidFill>
                    <a:schemeClr val="bg1">
                      <a:lumMod val="50000"/>
                    </a:schemeClr>
                  </a:solidFill>
                  <a:latin typeface="+mn-lt"/>
                  <a:ea typeface="+mn-ea"/>
                  <a:cs typeface="+mn-cs"/>
                </a:rPr>
                <a:t>SOCIAL SCIENCES &amp; HUMANITIES</a:t>
              </a:r>
              <a:endParaRPr lang="en-GB" sz="1200" b="1" dirty="0">
                <a:solidFill>
                  <a:schemeClr val="bg1">
                    <a:lumMod val="50000"/>
                  </a:schemeClr>
                </a:solidFill>
                <a:latin typeface="+mn-lt"/>
                <a:ea typeface="+mn-ea"/>
                <a:cs typeface="+mn-cs"/>
              </a:endParaRPr>
            </a:p>
          </p:txBody>
        </p:sp>
        <p:sp>
          <p:nvSpPr>
            <p:cNvPr id="25" name="Hexagon 24"/>
            <p:cNvSpPr/>
            <p:nvPr/>
          </p:nvSpPr>
          <p:spPr>
            <a:xfrm rot="5400000">
              <a:off x="3724521" y="2990948"/>
              <a:ext cx="1734927" cy="1601675"/>
            </a:xfrm>
            <a:prstGeom prst="hexagon">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TextBox 25"/>
            <p:cNvSpPr txBox="1"/>
            <p:nvPr/>
          </p:nvSpPr>
          <p:spPr>
            <a:xfrm>
              <a:off x="3751463" y="3165593"/>
              <a:ext cx="1692155" cy="461907"/>
            </a:xfrm>
            <a:prstGeom prst="rect">
              <a:avLst/>
            </a:prstGeom>
            <a:noFill/>
          </p:spPr>
          <p:txBody>
            <a:bodyPr>
              <a:spAutoFit/>
            </a:bodyPr>
            <a:lstStyle/>
            <a:p>
              <a:pPr algn="ctr" fontAlgn="auto">
                <a:spcBef>
                  <a:spcPts val="0"/>
                </a:spcBef>
                <a:spcAft>
                  <a:spcPts val="0"/>
                </a:spcAft>
                <a:defRPr/>
              </a:pPr>
              <a:r>
                <a:rPr lang="it-IT" sz="1200" b="1" dirty="0">
                  <a:solidFill>
                    <a:schemeClr val="accent6">
                      <a:lumMod val="75000"/>
                    </a:schemeClr>
                  </a:solidFill>
                  <a:latin typeface="+mn-lt"/>
                  <a:ea typeface="+mn-ea"/>
                  <a:cs typeface="+mn-cs"/>
                </a:rPr>
                <a:t>MATERIALS &amp; ANALYTICAL FACILITIES</a:t>
              </a:r>
              <a:endParaRPr lang="en-GB" sz="1200" b="1" dirty="0">
                <a:solidFill>
                  <a:schemeClr val="accent6">
                    <a:lumMod val="75000"/>
                  </a:schemeClr>
                </a:solidFill>
                <a:latin typeface="+mn-lt"/>
                <a:ea typeface="+mn-ea"/>
                <a:cs typeface="+mn-cs"/>
              </a:endParaRPr>
            </a:p>
          </p:txBody>
        </p:sp>
        <p:sp>
          <p:nvSpPr>
            <p:cNvPr id="27" name="Hexagon 26"/>
            <p:cNvSpPr/>
            <p:nvPr/>
          </p:nvSpPr>
          <p:spPr>
            <a:xfrm rot="5400000">
              <a:off x="5367520" y="1448039"/>
              <a:ext cx="3815887" cy="3457330"/>
            </a:xfrm>
            <a:prstGeom prst="hexagon">
              <a:avLst/>
            </a:prstGeom>
            <a:noFill/>
            <a:ln w="88900">
              <a:solidFill>
                <a:srgbClr val="20CE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40" name="TextBox 27"/>
            <p:cNvSpPr txBox="1">
              <a:spLocks noChangeArrowheads="1"/>
            </p:cNvSpPr>
            <p:nvPr/>
          </p:nvSpPr>
          <p:spPr bwMode="auto">
            <a:xfrm rot="1580017">
              <a:off x="7017526" y="1660497"/>
              <a:ext cx="2050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20CE24"/>
                  </a:solidFill>
                  <a:latin typeface="Calibri" charset="0"/>
                </a:rPr>
                <a:t>ENVIRONMENTAL SCIENCES</a:t>
              </a:r>
              <a:endParaRPr lang="en-GB" sz="1200" b="1">
                <a:solidFill>
                  <a:srgbClr val="20CE24"/>
                </a:solidFill>
                <a:latin typeface="Calibri" charset="0"/>
              </a:endParaRPr>
            </a:p>
          </p:txBody>
        </p:sp>
        <p:pic>
          <p:nvPicPr>
            <p:cNvPr id="43041" name="Picture 28"/>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09126" y="3634288"/>
              <a:ext cx="438320" cy="3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29"/>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87542" y="3756438"/>
              <a:ext cx="296597" cy="39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3" name="Picture 30"/>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41803" y="3991081"/>
              <a:ext cx="635916" cy="31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1"/>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21593" y="3683294"/>
              <a:ext cx="819360" cy="2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33"/>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28873" y="3958071"/>
              <a:ext cx="307785" cy="29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3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53461" y="4365112"/>
              <a:ext cx="533081" cy="15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37"/>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333087" y="2377834"/>
              <a:ext cx="1574928" cy="73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38"/>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49404" y="4328778"/>
              <a:ext cx="763739" cy="1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39"/>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32023" y="4316633"/>
              <a:ext cx="601430" cy="2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Hexagon 40"/>
            <p:cNvSpPr/>
            <p:nvPr/>
          </p:nvSpPr>
          <p:spPr>
            <a:xfrm rot="5400000">
              <a:off x="760899" y="2144885"/>
              <a:ext cx="2926995" cy="2762055"/>
            </a:xfrm>
            <a:prstGeom prst="hexagon">
              <a:avLst/>
            </a:prstGeom>
            <a:noFill/>
            <a:ln w="88900">
              <a:solidFill>
                <a:srgbClr val="AA21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51" name="TextBox 42"/>
            <p:cNvSpPr txBox="1">
              <a:spLocks noChangeArrowheads="1"/>
            </p:cNvSpPr>
            <p:nvPr/>
          </p:nvSpPr>
          <p:spPr bwMode="auto">
            <a:xfrm>
              <a:off x="2136601" y="4210958"/>
              <a:ext cx="10607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900" b="1">
                  <a:latin typeface="Calibri" charset="0"/>
                </a:rPr>
                <a:t>MAPPER</a:t>
              </a:r>
              <a:endParaRPr lang="en-GB" sz="900" b="1">
                <a:latin typeface="Calibri" charset="0"/>
              </a:endParaRPr>
            </a:p>
          </p:txBody>
        </p:sp>
        <p:pic>
          <p:nvPicPr>
            <p:cNvPr id="43052" name="Picture 43"/>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811300" y="3844078"/>
              <a:ext cx="557781" cy="31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3" name="Picture 44"/>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1193723" y="3071969"/>
              <a:ext cx="808480" cy="6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4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15616" y="3938349"/>
              <a:ext cx="482347" cy="15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5" name="TextBox 48"/>
            <p:cNvSpPr txBox="1">
              <a:spLocks noChangeArrowheads="1"/>
            </p:cNvSpPr>
            <p:nvPr/>
          </p:nvSpPr>
          <p:spPr bwMode="auto">
            <a:xfrm>
              <a:off x="1310881" y="2425473"/>
              <a:ext cx="1692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AA211F"/>
                  </a:solidFill>
                  <a:latin typeface="Calibri" charset="0"/>
                </a:rPr>
                <a:t>BIOMEDICAL &amp; MEDICAL SCIENCES</a:t>
              </a:r>
              <a:endParaRPr lang="en-GB" sz="1200" b="1">
                <a:solidFill>
                  <a:srgbClr val="AA211F"/>
                </a:solidFill>
                <a:latin typeface="Calibri" charset="0"/>
              </a:endParaRPr>
            </a:p>
          </p:txBody>
        </p:sp>
      </p:grpSp>
      <p:sp>
        <p:nvSpPr>
          <p:cNvPr id="43012" name="Rettangolo 60"/>
          <p:cNvSpPr>
            <a:spLocks noChangeArrowheads="1"/>
          </p:cNvSpPr>
          <p:nvPr/>
        </p:nvSpPr>
        <p:spPr bwMode="auto">
          <a:xfrm>
            <a:off x="190500" y="1150611"/>
            <a:ext cx="6162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a:t>
            </a:r>
            <a:r>
              <a:rPr lang="en-GB" sz="2000" dirty="0" smtClean="0">
                <a:latin typeface="Century Gothic" charset="0"/>
              </a:rPr>
              <a:t>services are </a:t>
            </a:r>
            <a:r>
              <a:rPr lang="en-GB" sz="2000" b="1" dirty="0">
                <a:latin typeface="Century Gothic" charset="0"/>
              </a:rPr>
              <a:t>designed, built and implemented</a:t>
            </a:r>
            <a:r>
              <a:rPr lang="en-GB" sz="2000" dirty="0">
                <a:latin typeface="Century Gothic" charset="0"/>
              </a:rPr>
              <a:t> based on </a:t>
            </a:r>
            <a:r>
              <a:rPr lang="en-GB" sz="2000" b="1" dirty="0">
                <a:latin typeface="Century Gothic" charset="0"/>
              </a:rPr>
              <a:t>user community requirements.</a:t>
            </a:r>
          </a:p>
        </p:txBody>
      </p:sp>
      <p:pic>
        <p:nvPicPr>
          <p:cNvPr id="48" name="Picture 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49"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841736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437" y="2270088"/>
            <a:ext cx="5390250" cy="4111841"/>
          </a:xfrm>
          <a:prstGeom prst="rect">
            <a:avLst/>
          </a:prstGeom>
        </p:spPr>
      </p:pic>
      <p:sp>
        <p:nvSpPr>
          <p:cNvPr id="2" name="Titel 1"/>
          <p:cNvSpPr>
            <a:spLocks noGrp="1"/>
          </p:cNvSpPr>
          <p:nvPr>
            <p:ph type="title"/>
          </p:nvPr>
        </p:nvSpPr>
        <p:spPr>
          <a:xfrm>
            <a:off x="395536" y="274638"/>
            <a:ext cx="7304856" cy="792162"/>
          </a:xfrm>
        </p:spPr>
        <p:txBody>
          <a:bodyPr/>
          <a:lstStyle/>
          <a:p>
            <a:r>
              <a:rPr lang="de-DE" dirty="0" smtClean="0"/>
              <a:t>The EUDAT Service Suite</a:t>
            </a:r>
            <a:endParaRPr lang="en-US" dirty="0"/>
          </a:p>
        </p:txBody>
      </p:sp>
      <p:pic>
        <p:nvPicPr>
          <p:cNvPr id="5"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33" y="2256834"/>
            <a:ext cx="3248288" cy="504393"/>
          </a:xfrm>
          <a:prstGeom prst="rect">
            <a:avLst/>
          </a:prstGeom>
          <a:noFill/>
          <a:ln w="9525">
            <a:noFill/>
            <a:miter lim="800000"/>
            <a:headEnd/>
            <a:tailEnd/>
          </a:ln>
        </p:spPr>
      </p:pic>
      <p:pic>
        <p:nvPicPr>
          <p:cNvPr id="6"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49" y="2893564"/>
            <a:ext cx="3247102" cy="503206"/>
          </a:xfrm>
          <a:prstGeom prst="rect">
            <a:avLst/>
          </a:prstGeom>
          <a:noFill/>
          <a:ln w="9525">
            <a:noFill/>
            <a:miter lim="800000"/>
            <a:headEnd/>
            <a:tailEnd/>
          </a:ln>
        </p:spPr>
      </p:pic>
      <p:pic>
        <p:nvPicPr>
          <p:cNvPr id="7"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550" y="3466770"/>
            <a:ext cx="3247102" cy="504392"/>
          </a:xfrm>
          <a:prstGeom prst="rect">
            <a:avLst/>
          </a:prstGeom>
          <a:noFill/>
          <a:ln w="9525">
            <a:noFill/>
            <a:miter lim="800000"/>
            <a:headEnd/>
            <a:tailEnd/>
          </a:ln>
        </p:spPr>
      </p:pic>
      <p:pic>
        <p:nvPicPr>
          <p:cNvPr id="8" name="Picture 6" descr="C:\Users\lbermude\Documents\Laura\eudat\conference\3rd-conference\poster-services\b2stage\presentacion\B2STAGE_payof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051" y="4067022"/>
            <a:ext cx="3247102" cy="504393"/>
          </a:xfrm>
          <a:prstGeom prst="rect">
            <a:avLst/>
          </a:prstGeom>
          <a:noFill/>
          <a:ln w="9525">
            <a:noFill/>
            <a:miter lim="800000"/>
            <a:headEnd/>
            <a:tailEnd/>
          </a:ln>
        </p:spPr>
      </p:pic>
      <p:pic>
        <p:nvPicPr>
          <p:cNvPr id="9"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833" y="4667275"/>
            <a:ext cx="3248289" cy="504393"/>
          </a:xfrm>
          <a:prstGeom prst="rect">
            <a:avLst/>
          </a:prstGeom>
          <a:noFill/>
          <a:ln w="9525">
            <a:noFill/>
            <a:miter lim="800000"/>
            <a:headEnd/>
            <a:tailEnd/>
          </a:ln>
        </p:spPr>
      </p:pic>
      <p:pic>
        <p:nvPicPr>
          <p:cNvPr id="19459" name="Picture 3" descr="C:\Users\jkr\projects\eudat\logos\B2ACCE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833" y="5890748"/>
            <a:ext cx="3248289" cy="5044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549" y="5171667"/>
            <a:ext cx="3247102" cy="791715"/>
          </a:xfrm>
          <a:prstGeom prst="rect">
            <a:avLst/>
          </a:prstGeom>
        </p:spPr>
      </p:pic>
      <p:sp>
        <p:nvSpPr>
          <p:cNvPr id="4" name="Rectangle 3"/>
          <p:cNvSpPr/>
          <p:nvPr/>
        </p:nvSpPr>
        <p:spPr>
          <a:xfrm>
            <a:off x="337209" y="5832596"/>
            <a:ext cx="3382785" cy="620740"/>
          </a:xfrm>
          <a:prstGeom prst="rect">
            <a:avLst/>
          </a:prstGeom>
          <a:noFill/>
          <a:ln w="889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24129" y="3145167"/>
            <a:ext cx="1678724" cy="2505440"/>
          </a:xfrm>
          <a:prstGeom prst="rect">
            <a:avLst/>
          </a:prstGeom>
          <a:noFill/>
          <a:ln w="889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15"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42265175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7333"/>
            <a:ext cx="8229600" cy="4525963"/>
          </a:xfrm>
        </p:spPr>
        <p:txBody>
          <a:bodyPr>
            <a:normAutofit/>
          </a:bodyPr>
          <a:lstStyle/>
          <a:p>
            <a:endParaRPr lang="en-GB" dirty="0" smtClean="0"/>
          </a:p>
          <a:p>
            <a:r>
              <a:rPr lang="en-GB" dirty="0" smtClean="0"/>
              <a:t>The federated cross-infrastructure </a:t>
            </a:r>
            <a:r>
              <a:rPr lang="en-GB" b="1" dirty="0" smtClean="0"/>
              <a:t>Authorisation and Authentication Framework </a:t>
            </a:r>
          </a:p>
          <a:p>
            <a:endParaRPr lang="en-GB" dirty="0"/>
          </a:p>
          <a:p>
            <a:r>
              <a:rPr lang="en-GB" dirty="0" smtClean="0"/>
              <a:t>Enables </a:t>
            </a:r>
            <a:r>
              <a:rPr lang="en-GB" b="1" dirty="0" smtClean="0"/>
              <a:t>single sign-on </a:t>
            </a:r>
            <a:r>
              <a:rPr lang="en-GB" dirty="0" smtClean="0"/>
              <a:t>access to the EUDAT services</a:t>
            </a:r>
          </a:p>
          <a:p>
            <a:endParaRPr lang="en-GB" dirty="0"/>
          </a:p>
          <a:p>
            <a:r>
              <a:rPr lang="en-GB" b="1" dirty="0" smtClean="0"/>
              <a:t>Easy to use and secure</a:t>
            </a:r>
            <a:endParaRPr lang="en-GB" dirty="0" smtClean="0"/>
          </a:p>
          <a:p>
            <a:endParaRPr lang="en-GB" dirty="0"/>
          </a:p>
          <a:p>
            <a:r>
              <a:rPr lang="en-GB" dirty="0" smtClean="0"/>
              <a:t>Developed on top of the </a:t>
            </a:r>
            <a:r>
              <a:rPr lang="en-GB" dirty="0" smtClean="0">
                <a:hlinkClick r:id="rId3"/>
              </a:rPr>
              <a:t>Unity</a:t>
            </a:r>
            <a:r>
              <a:rPr lang="en-GB" dirty="0" smtClean="0"/>
              <a:t> Open Source security framework</a:t>
            </a:r>
            <a:endParaRPr lang="en-GB" dirty="0"/>
          </a:p>
        </p:txBody>
      </p:sp>
      <p:sp>
        <p:nvSpPr>
          <p:cNvPr id="3" name="Title 2"/>
          <p:cNvSpPr>
            <a:spLocks noGrp="1"/>
          </p:cNvSpPr>
          <p:nvPr>
            <p:ph type="title"/>
          </p:nvPr>
        </p:nvSpPr>
        <p:spPr>
          <a:xfrm>
            <a:off x="1691680" y="274638"/>
            <a:ext cx="6984776" cy="792162"/>
          </a:xfrm>
        </p:spPr>
        <p:txBody>
          <a:bodyPr/>
          <a:lstStyle/>
          <a:p>
            <a:pPr algn="l"/>
            <a:r>
              <a:rPr lang="en-GB" dirty="0" smtClean="0"/>
              <a:t>What is B2ACCESS?	</a:t>
            </a:r>
            <a:endParaRPr lang="en-GB" dirty="0"/>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6"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27732058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99381"/>
            <a:ext cx="8229600" cy="4525963"/>
          </a:xfrm>
        </p:spPr>
        <p:txBody>
          <a:bodyPr>
            <a:noAutofit/>
          </a:bodyPr>
          <a:lstStyle/>
          <a:p>
            <a:r>
              <a:rPr lang="en-GB" sz="1800" dirty="0" smtClean="0"/>
              <a:t>Supports </a:t>
            </a:r>
            <a:r>
              <a:rPr lang="en-GB" sz="1800" b="1" dirty="0" smtClean="0"/>
              <a:t>several methods of authentication </a:t>
            </a:r>
            <a:r>
              <a:rPr lang="en-GB" sz="1800" dirty="0" smtClean="0"/>
              <a:t>via </a:t>
            </a:r>
            <a:r>
              <a:rPr lang="en-GB" sz="1800" dirty="0"/>
              <a:t>the </a:t>
            </a:r>
            <a:r>
              <a:rPr lang="en-GB" sz="1800" b="1" dirty="0"/>
              <a:t>users' primary identity </a:t>
            </a:r>
            <a:r>
              <a:rPr lang="en-GB" sz="1800" b="1" dirty="0" smtClean="0"/>
              <a:t>providers,</a:t>
            </a:r>
            <a:r>
              <a:rPr lang="en-GB" sz="1800" dirty="0" smtClean="0"/>
              <a:t> also including Google, Microsoft and Facebook</a:t>
            </a:r>
          </a:p>
          <a:p>
            <a:endParaRPr lang="en-GB" sz="1800" dirty="0" smtClean="0"/>
          </a:p>
          <a:p>
            <a:r>
              <a:rPr lang="en-GB" sz="1800" b="1" dirty="0" smtClean="0"/>
              <a:t>Integrated </a:t>
            </a:r>
            <a:r>
              <a:rPr lang="en-GB" sz="1800" b="1" dirty="0"/>
              <a:t>with </a:t>
            </a:r>
            <a:r>
              <a:rPr lang="en-GB" sz="1800" b="1" dirty="0" err="1"/>
              <a:t>EduGain</a:t>
            </a:r>
            <a:r>
              <a:rPr lang="en-GB" sz="1800" b="1" dirty="0"/>
              <a:t> </a:t>
            </a:r>
            <a:r>
              <a:rPr lang="en-GB" sz="1800" dirty="0"/>
              <a:t>and therefore </a:t>
            </a:r>
            <a:r>
              <a:rPr lang="en-GB" sz="1800" b="1" dirty="0" smtClean="0"/>
              <a:t>supports </a:t>
            </a:r>
            <a:r>
              <a:rPr lang="en-GB" sz="1800" b="1" dirty="0"/>
              <a:t>identities </a:t>
            </a:r>
            <a:r>
              <a:rPr lang="en-GB" sz="1800" dirty="0"/>
              <a:t>from </a:t>
            </a:r>
            <a:r>
              <a:rPr lang="en-GB" sz="1800" b="1" dirty="0" smtClean="0"/>
              <a:t>hundreds </a:t>
            </a:r>
            <a:r>
              <a:rPr lang="en-GB" sz="1800" b="1" dirty="0"/>
              <a:t>of Universities and Research institutions </a:t>
            </a:r>
            <a:r>
              <a:rPr lang="en-GB" sz="1800" dirty="0"/>
              <a:t>around the world</a:t>
            </a:r>
            <a:r>
              <a:rPr lang="en-GB" sz="1800" dirty="0" smtClean="0"/>
              <a:t>.</a:t>
            </a:r>
          </a:p>
          <a:p>
            <a:endParaRPr lang="en-GB" sz="1800" dirty="0"/>
          </a:p>
          <a:p>
            <a:r>
              <a:rPr lang="en-GB" sz="1800" dirty="0" smtClean="0"/>
              <a:t>Can </a:t>
            </a:r>
            <a:r>
              <a:rPr lang="en-GB" sz="1800" dirty="0"/>
              <a:t>be used as primary identity provider, if necessary </a:t>
            </a:r>
          </a:p>
          <a:p>
            <a:endParaRPr lang="en-GB" sz="1800" dirty="0"/>
          </a:p>
          <a:p>
            <a:r>
              <a:rPr lang="en-GB" sz="1800" dirty="0"/>
              <a:t>Can be </a:t>
            </a:r>
            <a:r>
              <a:rPr lang="en-GB" sz="1800" b="1" dirty="0"/>
              <a:t>integrated with any EUDAT service </a:t>
            </a:r>
            <a:r>
              <a:rPr lang="en-GB" sz="1800" dirty="0"/>
              <a:t>and </a:t>
            </a:r>
            <a:r>
              <a:rPr lang="en-GB" sz="1800" dirty="0" smtClean="0"/>
              <a:t>beyond (SAML, OAuth2 </a:t>
            </a:r>
            <a:r>
              <a:rPr lang="en-GB" sz="1800" dirty="0"/>
              <a:t>and X.509)</a:t>
            </a:r>
          </a:p>
          <a:p>
            <a:endParaRPr lang="en-GB" sz="1800" b="1" dirty="0"/>
          </a:p>
          <a:p>
            <a:r>
              <a:rPr lang="en-GB" sz="1800" dirty="0"/>
              <a:t>Provides unique and persistent EUDAT IDs</a:t>
            </a:r>
          </a:p>
          <a:p>
            <a:endParaRPr lang="en-GB" sz="1800" dirty="0" smtClean="0"/>
          </a:p>
          <a:p>
            <a:r>
              <a:rPr lang="en-GB" sz="1800" dirty="0" smtClean="0"/>
              <a:t>Allows service </a:t>
            </a:r>
            <a:r>
              <a:rPr lang="en-GB" sz="1800" dirty="0"/>
              <a:t>managers to </a:t>
            </a:r>
            <a:r>
              <a:rPr lang="en-GB" sz="1800" b="1" dirty="0"/>
              <a:t>specify authorisation decisions</a:t>
            </a:r>
            <a:r>
              <a:rPr lang="en-GB" sz="1800" dirty="0" smtClean="0"/>
              <a:t>.</a:t>
            </a:r>
            <a:endParaRPr lang="en-GB" sz="1800" dirty="0"/>
          </a:p>
          <a:p>
            <a:pPr marL="0" indent="0">
              <a:buNone/>
            </a:pPr>
            <a:endParaRPr lang="en-GB" sz="1800" dirty="0" smtClean="0"/>
          </a:p>
        </p:txBody>
      </p:sp>
      <p:sp>
        <p:nvSpPr>
          <p:cNvPr id="3" name="Title 2"/>
          <p:cNvSpPr>
            <a:spLocks noGrp="1"/>
          </p:cNvSpPr>
          <p:nvPr>
            <p:ph type="title"/>
          </p:nvPr>
        </p:nvSpPr>
        <p:spPr>
          <a:xfrm>
            <a:off x="1835696" y="274638"/>
            <a:ext cx="6840760" cy="792162"/>
          </a:xfrm>
        </p:spPr>
        <p:txBody>
          <a:bodyPr/>
          <a:lstStyle/>
          <a:p>
            <a:pPr algn="l"/>
            <a:r>
              <a:rPr lang="en-GB" dirty="0" smtClean="0"/>
              <a:t>B2ACCESS Features</a:t>
            </a:r>
            <a:endParaRPr lang="en-GB"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6"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55867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6" y="1432912"/>
            <a:ext cx="6840759" cy="4522815"/>
          </a:xfrm>
        </p:spPr>
      </p:pic>
      <p:sp>
        <p:nvSpPr>
          <p:cNvPr id="3" name="Title 2"/>
          <p:cNvSpPr>
            <a:spLocks noGrp="1"/>
          </p:cNvSpPr>
          <p:nvPr>
            <p:ph type="title"/>
          </p:nvPr>
        </p:nvSpPr>
        <p:spPr>
          <a:xfrm>
            <a:off x="1763688" y="274638"/>
            <a:ext cx="6912768" cy="792162"/>
          </a:xfrm>
        </p:spPr>
        <p:txBody>
          <a:bodyPr/>
          <a:lstStyle/>
          <a:p>
            <a:pPr algn="l"/>
            <a:r>
              <a:rPr lang="en-GB" dirty="0" smtClean="0"/>
              <a:t>How it works</a:t>
            </a:r>
            <a:endParaRPr lang="en-GB" dirty="0"/>
          </a:p>
        </p:txBody>
      </p:sp>
      <p:sp>
        <p:nvSpPr>
          <p:cNvPr id="8" name="TextBox 7"/>
          <p:cNvSpPr txBox="1"/>
          <p:nvPr/>
        </p:nvSpPr>
        <p:spPr>
          <a:xfrm>
            <a:off x="1259632" y="6021288"/>
            <a:ext cx="7161584" cy="830997"/>
          </a:xfrm>
          <a:prstGeom prst="rect">
            <a:avLst/>
          </a:prstGeom>
          <a:noFill/>
        </p:spPr>
        <p:txBody>
          <a:bodyPr wrap="square" rtlCol="0">
            <a:spAutoFit/>
          </a:bodyPr>
          <a:lstStyle/>
          <a:p>
            <a:r>
              <a:rPr lang="en-GB" sz="2400" dirty="0" smtClean="0">
                <a:latin typeface="Century Gothic" panose="020B0502020202020204" pitchFamily="34" charset="0"/>
              </a:rPr>
              <a:t>Different methods are used for </a:t>
            </a:r>
            <a:r>
              <a:rPr lang="en-GB" sz="2400" b="1" dirty="0" smtClean="0">
                <a:latin typeface="Century Gothic" panose="020B0502020202020204" pitchFamily="34" charset="0"/>
              </a:rPr>
              <a:t>authentication </a:t>
            </a:r>
            <a:r>
              <a:rPr lang="en-GB" sz="2400" dirty="0" smtClean="0">
                <a:latin typeface="Century Gothic" panose="020B0502020202020204" pitchFamily="34" charset="0"/>
              </a:rPr>
              <a:t>and for </a:t>
            </a:r>
            <a:r>
              <a:rPr lang="en-GB" sz="2400" b="1" dirty="0" smtClean="0">
                <a:latin typeface="Century Gothic" panose="020B0502020202020204" pitchFamily="34" charset="0"/>
              </a:rPr>
              <a:t>integration</a:t>
            </a:r>
            <a:r>
              <a:rPr lang="en-GB" sz="2400" dirty="0" smtClean="0">
                <a:latin typeface="Century Gothic" panose="020B0502020202020204" pitchFamily="34" charset="0"/>
              </a:rPr>
              <a:t> with the EUDAT services</a:t>
            </a:r>
            <a:endParaRPr lang="en-GB" sz="2000" dirty="0">
              <a:latin typeface="Century Gothic" panose="020B0502020202020204" pitchFamily="34" charset="0"/>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9"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55867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99444"/>
            <a:ext cx="8229600" cy="4193852"/>
          </a:xfrm>
        </p:spPr>
        <p:txBody>
          <a:bodyPr/>
          <a:lstStyle/>
          <a:p>
            <a:r>
              <a:rPr lang="en-GB" b="1" dirty="0"/>
              <a:t>End </a:t>
            </a:r>
            <a:r>
              <a:rPr lang="en-GB" b="1" dirty="0" smtClean="0"/>
              <a:t>Users </a:t>
            </a:r>
            <a:r>
              <a:rPr lang="en-GB" dirty="0"/>
              <a:t>of the </a:t>
            </a:r>
            <a:r>
              <a:rPr lang="en-GB" dirty="0" smtClean="0"/>
              <a:t>EUDAT services </a:t>
            </a:r>
            <a:r>
              <a:rPr lang="en-GB" dirty="0"/>
              <a:t>integrated with B2ACCESS</a:t>
            </a:r>
          </a:p>
          <a:p>
            <a:endParaRPr lang="en-GB" b="1" dirty="0" smtClean="0"/>
          </a:p>
          <a:p>
            <a:r>
              <a:rPr lang="en-GB" b="1" dirty="0" smtClean="0"/>
              <a:t>Managers and administrators </a:t>
            </a:r>
            <a:r>
              <a:rPr lang="en-GB" dirty="0" smtClean="0"/>
              <a:t>of the </a:t>
            </a:r>
            <a:r>
              <a:rPr lang="en-GB" dirty="0"/>
              <a:t>EUDAT services integrated </a:t>
            </a:r>
            <a:r>
              <a:rPr lang="en-GB" dirty="0" smtClean="0"/>
              <a:t>with B2ACCESS</a:t>
            </a:r>
          </a:p>
          <a:p>
            <a:endParaRPr lang="en-GB" dirty="0"/>
          </a:p>
          <a:p>
            <a:r>
              <a:rPr lang="en-GB" dirty="0" smtClean="0"/>
              <a:t>Investigating ways so </a:t>
            </a:r>
            <a:r>
              <a:rPr lang="en-GB" b="1" dirty="0"/>
              <a:t>c</a:t>
            </a:r>
            <a:r>
              <a:rPr lang="en-GB" b="1" dirty="0" smtClean="0"/>
              <a:t>ommunity applications</a:t>
            </a:r>
            <a:r>
              <a:rPr lang="en-GB" dirty="0" smtClean="0"/>
              <a:t> can </a:t>
            </a:r>
            <a:r>
              <a:rPr lang="en-GB" dirty="0"/>
              <a:t>be integrated with B2ACCESS to get user identities and attributes for Authorization and Authentication </a:t>
            </a:r>
            <a:r>
              <a:rPr lang="en-GB" dirty="0" smtClean="0"/>
              <a:t>decisions</a:t>
            </a:r>
            <a:endParaRPr lang="en-GB" dirty="0"/>
          </a:p>
        </p:txBody>
      </p:sp>
      <p:sp>
        <p:nvSpPr>
          <p:cNvPr id="3" name="Title 2"/>
          <p:cNvSpPr>
            <a:spLocks noGrp="1"/>
          </p:cNvSpPr>
          <p:nvPr>
            <p:ph type="title"/>
          </p:nvPr>
        </p:nvSpPr>
        <p:spPr>
          <a:xfrm>
            <a:off x="1371600" y="274637"/>
            <a:ext cx="6224736" cy="1271069"/>
          </a:xfrm>
        </p:spPr>
        <p:txBody>
          <a:bodyPr>
            <a:normAutofit/>
          </a:bodyPr>
          <a:lstStyle/>
          <a:p>
            <a:r>
              <a:rPr lang="en-GB" dirty="0" smtClean="0"/>
              <a:t>Who benefits from B2ACCESS?</a:t>
            </a:r>
            <a:endParaRPr lang="en-GB"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6"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558677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25352"/>
            <a:ext cx="3070176" cy="4361656"/>
          </a:xfrm>
        </p:spPr>
        <p:txBody>
          <a:bodyPr/>
          <a:lstStyle/>
          <a:p>
            <a:r>
              <a:rPr lang="en-GB" dirty="0" smtClean="0"/>
              <a:t>Access </a:t>
            </a:r>
            <a:r>
              <a:rPr lang="en-GB" dirty="0"/>
              <a:t>via </a:t>
            </a:r>
            <a:r>
              <a:rPr lang="en-GB" dirty="0">
                <a:hlinkClick r:id="rId3"/>
              </a:rPr>
              <a:t>https://</a:t>
            </a:r>
            <a:r>
              <a:rPr lang="en-GB" dirty="0" smtClean="0">
                <a:hlinkClick r:id="rId3"/>
              </a:rPr>
              <a:t>b2access.eudat.eu</a:t>
            </a:r>
            <a:endParaRPr lang="en-GB" dirty="0" smtClean="0"/>
          </a:p>
          <a:p>
            <a:endParaRPr lang="en-GB" dirty="0" smtClean="0"/>
          </a:p>
          <a:p>
            <a:r>
              <a:rPr lang="en-GB" dirty="0" smtClean="0"/>
              <a:t>Register and log in using your </a:t>
            </a:r>
            <a:r>
              <a:rPr lang="en-GB" b="1" dirty="0" smtClean="0"/>
              <a:t>Social account, Home organisation ID Provider or B2ACCESS ID</a:t>
            </a:r>
            <a:endParaRPr lang="en-GB" b="1" dirty="0"/>
          </a:p>
        </p:txBody>
      </p:sp>
      <p:sp>
        <p:nvSpPr>
          <p:cNvPr id="3" name="Title 2"/>
          <p:cNvSpPr>
            <a:spLocks noGrp="1"/>
          </p:cNvSpPr>
          <p:nvPr>
            <p:ph type="title"/>
          </p:nvPr>
        </p:nvSpPr>
        <p:spPr>
          <a:xfrm>
            <a:off x="1835696" y="274638"/>
            <a:ext cx="6840760" cy="792162"/>
          </a:xfrm>
        </p:spPr>
        <p:txBody>
          <a:bodyPr/>
          <a:lstStyle/>
          <a:p>
            <a:pPr algn="l"/>
            <a:r>
              <a:rPr lang="en-GB" dirty="0" smtClean="0"/>
              <a:t>Simple &amp; Easy to Access</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752" y="2123333"/>
            <a:ext cx="5570343" cy="3897955"/>
          </a:xfrm>
          <a:prstGeom prst="rect">
            <a:avLst/>
          </a:prstGeom>
        </p:spPr>
      </p:pic>
      <p:pic>
        <p:nvPicPr>
          <p:cNvPr id="7"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116632"/>
            <a:ext cx="1238532" cy="1429075"/>
          </a:xfrm>
          <a:prstGeom prst="rect">
            <a:avLst/>
          </a:prstGeom>
        </p:spPr>
      </p:pic>
      <p:sp>
        <p:nvSpPr>
          <p:cNvPr id="8" name="TextBox 5"/>
          <p:cNvSpPr txBox="1"/>
          <p:nvPr/>
        </p:nvSpPr>
        <p:spPr>
          <a:xfrm>
            <a:off x="6876255" y="1523551"/>
            <a:ext cx="2390151" cy="369332"/>
          </a:xfrm>
          <a:prstGeom prst="rect">
            <a:avLst/>
          </a:prstGeom>
          <a:noFill/>
        </p:spPr>
        <p:txBody>
          <a:bodyPr wrap="square" rtlCol="0">
            <a:spAutoFit/>
          </a:body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558677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UDATServicesPptTemplate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EUDATServicesPPT_Template_final</Template>
  <TotalTime>3461</TotalTime>
  <Words>1432</Words>
  <Application>Microsoft Macintosh PowerPoint</Application>
  <PresentationFormat>On-screen Show (4:3)</PresentationFormat>
  <Paragraphs>86</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EUDATServicesPptTemplate_final1.0</vt:lpstr>
      <vt:lpstr>Presentation1</vt:lpstr>
      <vt:lpstr>B2ACCESS</vt:lpstr>
      <vt:lpstr>A truly pan-European Infrastructure</vt:lpstr>
      <vt:lpstr>Community-Driven Solutions</vt:lpstr>
      <vt:lpstr>The EUDAT Service Suite</vt:lpstr>
      <vt:lpstr>What is B2ACCESS? </vt:lpstr>
      <vt:lpstr>B2ACCESS Features</vt:lpstr>
      <vt:lpstr>How it works</vt:lpstr>
      <vt:lpstr>Who benefits from B2ACCESS?</vt:lpstr>
      <vt:lpstr>Simple &amp; Easy to Access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B2ACCESS</dc:title>
  <dc:creator>Alex</dc:creator>
  <cp:lastModifiedBy>Raphael Ritz</cp:lastModifiedBy>
  <cp:revision>44</cp:revision>
  <dcterms:created xsi:type="dcterms:W3CDTF">2016-01-11T08:52:59Z</dcterms:created>
  <dcterms:modified xsi:type="dcterms:W3CDTF">2016-12-12T15:32:12Z</dcterms:modified>
</cp:coreProperties>
</file>