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21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howGuides="1">
      <p:cViewPr varScale="1">
        <p:scale>
          <a:sx n="88" d="100"/>
          <a:sy n="88" d="100"/>
        </p:scale>
        <p:origin x="341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36FB1-8458-4A81-9FCE-E6EB27618602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3951D-A577-42A4-BA3F-63C36802A2E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96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1F18D-F05E-47DD-8133-946B9A184440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38A7F-2A4F-462F-A213-2C0759FFCC78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EA7DA-B271-48ED-A164-890165104392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28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E26E-63C9-4500-A7B0-CBEBC4293308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18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6974-4AA1-4803-AC2C-C334C8D27CF4}" type="datetime1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92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98884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708920"/>
            <a:ext cx="4040188" cy="34172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98884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85FF3-BE1A-4B7F-8668-D1630C3DDA60}" type="datetime1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817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0D5FE-8997-422A-867C-D8DE57D3106F}" type="datetime1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D3238-F08D-4A06-80DA-2DF4D987090E}" type="datetime1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12C2A-43D7-40ED-B6B5-D9EBF88CA425}" type="datetime1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9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80727"/>
            <a:ext cx="5486400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013F-FB13-4B04-9D76-92610EECEC9A}" type="datetime1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0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églalap 9"/>
          <p:cNvSpPr/>
          <p:nvPr userDrawn="1"/>
        </p:nvSpPr>
        <p:spPr>
          <a:xfrm>
            <a:off x="0" y="6381328"/>
            <a:ext cx="9144000" cy="360040"/>
          </a:xfrm>
          <a:prstGeom prst="rect">
            <a:avLst/>
          </a:prstGeom>
          <a:solidFill>
            <a:srgbClr val="C321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443930E-B9FE-452B-8BA3-5D8C324E38D7}" type="datetime1">
              <a:rPr lang="en-US" smtClean="0"/>
              <a:pPr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74B269A-82B5-4A44-BF6B-85C5902E589A}" type="slidenum">
              <a:rPr lang="en-US" smtClean="0"/>
              <a:pPr/>
              <a:t>‹N›</a:t>
            </a:fld>
            <a:endParaRPr lang="en-US"/>
          </a:p>
        </p:txBody>
      </p:sp>
      <p:pic>
        <p:nvPicPr>
          <p:cNvPr id="7" name="Kép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968529" cy="684042"/>
          </a:xfrm>
          <a:prstGeom prst="rect">
            <a:avLst/>
          </a:prstGeom>
        </p:spPr>
      </p:pic>
      <p:pic>
        <p:nvPicPr>
          <p:cNvPr id="8" name="Kép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7956376" y="332656"/>
            <a:ext cx="720080" cy="476686"/>
          </a:xfrm>
          <a:prstGeom prst="rect">
            <a:avLst/>
          </a:prstGeom>
        </p:spPr>
      </p:pic>
      <p:sp>
        <p:nvSpPr>
          <p:cNvPr id="9" name="Szövegdoboz 8"/>
          <p:cNvSpPr txBox="1"/>
          <p:nvPr userDrawn="1"/>
        </p:nvSpPr>
        <p:spPr>
          <a:xfrm>
            <a:off x="3995936" y="34568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Astronomy ESFRI &amp; Research Infrastructure Cluster</a:t>
            </a:r>
          </a:p>
          <a:p>
            <a:pPr algn="r"/>
            <a:r>
              <a:rPr lang="en-US" sz="1200" i="1" smtClean="0">
                <a:solidFill>
                  <a:schemeClr val="bg1">
                    <a:lumMod val="50000"/>
                  </a:schemeClr>
                </a:solidFill>
              </a:rPr>
              <a:t> ASTERICS - 653477</a:t>
            </a:r>
          </a:p>
        </p:txBody>
      </p:sp>
    </p:spTree>
    <p:extLst>
      <p:ext uri="{BB962C8B-B14F-4D97-AF65-F5344CB8AC3E}">
        <p14:creationId xmlns:p14="http://schemas.microsoft.com/office/powerpoint/2010/main" val="8597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C32128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12/12/2016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1</a:t>
            </a:fld>
            <a:endParaRPr lang="en-US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US" dirty="0" smtClean="0"/>
              <a:t>ASTERICS-OBELICS Workshop 2016 / </a:t>
            </a:r>
            <a:r>
              <a:rPr lang="fr-FR" dirty="0" smtClean="0"/>
              <a:t>Rome </a:t>
            </a:r>
            <a:endParaRPr lang="en-US" dirty="0"/>
          </a:p>
        </p:txBody>
      </p:sp>
      <p:grpSp>
        <p:nvGrpSpPr>
          <p:cNvPr id="10" name="Groupe 9"/>
          <p:cNvGrpSpPr/>
          <p:nvPr/>
        </p:nvGrpSpPr>
        <p:grpSpPr>
          <a:xfrm>
            <a:off x="2352436" y="4109633"/>
            <a:ext cx="4972527" cy="2034374"/>
            <a:chOff x="1363657" y="2085940"/>
            <a:chExt cx="5980651" cy="2660904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27984" y="2085940"/>
              <a:ext cx="2428174" cy="1717668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63657" y="2109591"/>
              <a:ext cx="2638295" cy="1766411"/>
            </a:xfrm>
            <a:prstGeom prst="rect">
              <a:avLst/>
            </a:prstGeom>
          </p:spPr>
        </p:pic>
        <p:sp>
          <p:nvSpPr>
            <p:cNvPr id="9" name="ZoneTexte 8"/>
            <p:cNvSpPr txBox="1"/>
            <p:nvPr/>
          </p:nvSpPr>
          <p:spPr>
            <a:xfrm>
              <a:off x="1511660" y="4008180"/>
              <a:ext cx="5832648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Century Gothic" panose="020B0502020202020204" pitchFamily="34" charset="0"/>
                </a:rPr>
                <a:t>H2020-</a:t>
              </a:r>
              <a:r>
                <a:rPr lang="fr-FR" sz="1200" dirty="0">
                  <a:latin typeface="Century Gothic" panose="020B0502020202020204" pitchFamily="34" charset="0"/>
                </a:rPr>
                <a:t>Astronomy ESFRI and </a:t>
              </a:r>
              <a:r>
                <a:rPr lang="fr-FR" sz="1200" dirty="0" err="1">
                  <a:latin typeface="Century Gothic" panose="020B0502020202020204" pitchFamily="34" charset="0"/>
                </a:rPr>
                <a:t>Research</a:t>
              </a:r>
              <a:r>
                <a:rPr lang="fr-FR" sz="1200" dirty="0">
                  <a:latin typeface="Century Gothic" panose="020B0502020202020204" pitchFamily="34" charset="0"/>
                </a:rPr>
                <a:t> Infrastructure Cluster (Grant Agreement </a:t>
              </a:r>
              <a:r>
                <a:rPr lang="fr-FR" sz="1200" dirty="0" err="1">
                  <a:latin typeface="Century Gothic" panose="020B0502020202020204" pitchFamily="34" charset="0"/>
                </a:rPr>
                <a:t>number</a:t>
              </a:r>
              <a:r>
                <a:rPr lang="fr-FR" sz="1200" dirty="0">
                  <a:latin typeface="Century Gothic" panose="020B0502020202020204" pitchFamily="34" charset="0"/>
                </a:rPr>
                <a:t>: 653477).</a:t>
              </a:r>
            </a:p>
            <a:p>
              <a:endParaRPr lang="en-GB" dirty="0"/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783940" y="1700808"/>
            <a:ext cx="79028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>
                <a:solidFill>
                  <a:srgbClr val="C00000"/>
                </a:solidFill>
              </a:rPr>
              <a:t>A&amp;A Panel Discussion – Introduction </a:t>
            </a:r>
            <a:endParaRPr lang="en-GB" sz="4000" b="1" u="sng" dirty="0">
              <a:solidFill>
                <a:srgbClr val="C00000"/>
              </a:solidFill>
            </a:endParaRPr>
          </a:p>
        </p:txBody>
      </p:sp>
      <p:sp>
        <p:nvSpPr>
          <p:cNvPr id="12" name="ZoneTexte 17"/>
          <p:cNvSpPr txBox="1"/>
          <p:nvPr/>
        </p:nvSpPr>
        <p:spPr>
          <a:xfrm>
            <a:off x="1182970" y="2996952"/>
            <a:ext cx="69887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1</a:t>
            </a:r>
            <a:r>
              <a:rPr lang="en-GB" sz="3200" b="1" baseline="30000" dirty="0">
                <a:latin typeface="Century Gothic" panose="020B0502020202020204" pitchFamily="34" charset="0"/>
              </a:rPr>
              <a:t>st</a:t>
            </a:r>
            <a:r>
              <a:rPr lang="en-GB" sz="3200" b="1" dirty="0">
                <a:latin typeface="Century Gothic" panose="020B0502020202020204" pitchFamily="34" charset="0"/>
              </a:rPr>
              <a:t> ASTERICS-OBELICS </a:t>
            </a:r>
            <a:r>
              <a:rPr lang="en-GB" sz="3200" b="1" dirty="0" smtClean="0">
                <a:latin typeface="Century Gothic" panose="020B0502020202020204" pitchFamily="34" charset="0"/>
              </a:rPr>
              <a:t>Workshop</a:t>
            </a:r>
            <a:r>
              <a:rPr lang="en-US" sz="2400" b="1" dirty="0" smtClean="0">
                <a:latin typeface="Century Gothic" panose="020B0502020202020204" pitchFamily="34" charset="0"/>
              </a:rPr>
              <a:t> </a:t>
            </a:r>
            <a:endParaRPr lang="en-GB" sz="3200" b="1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000" dirty="0" smtClean="0">
                <a:latin typeface="Century Gothic" panose="020B0502020202020204" pitchFamily="34" charset="0"/>
              </a:rPr>
              <a:t>12-14 December 2016, Rome, Italy. </a:t>
            </a:r>
            <a:endParaRPr lang="en-GB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6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2132856"/>
            <a:ext cx="7772400" cy="1362075"/>
          </a:xfrm>
        </p:spPr>
        <p:txBody>
          <a:bodyPr>
            <a:noAutofit/>
          </a:bodyPr>
          <a:lstStyle/>
          <a:p>
            <a:pPr algn="ctr"/>
            <a:r>
              <a:rPr lang="en-GB" sz="3000" dirty="0"/>
              <a:t>How to harmonise 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dirty="0" smtClean="0"/>
              <a:t>A&amp;A </a:t>
            </a:r>
            <a:r>
              <a:rPr lang="en-GB" sz="3000" dirty="0"/>
              <a:t>mechanisms 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dirty="0" smtClean="0"/>
              <a:t>across </a:t>
            </a:r>
            <a:r>
              <a:rPr lang="en-GB" sz="3000" dirty="0"/>
              <a:t>the world-class projects </a:t>
            </a: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3000" dirty="0" smtClean="0"/>
              <a:t>in </a:t>
            </a:r>
            <a:r>
              <a:rPr lang="en-GB" sz="3000" dirty="0"/>
              <a:t>astrophysics and </a:t>
            </a:r>
            <a:r>
              <a:rPr lang="en-GB" sz="3000" dirty="0" err="1"/>
              <a:t>astroparticles</a:t>
            </a:r>
            <a:r>
              <a:rPr lang="en-GB" sz="3000" dirty="0" smtClean="0"/>
              <a:t>?</a:t>
            </a:r>
            <a:br>
              <a:rPr lang="en-GB" sz="3000" dirty="0" smtClean="0"/>
            </a:br>
            <a:r>
              <a:rPr lang="en-GB" sz="3000" dirty="0" smtClean="0"/>
              <a:t/>
            </a:r>
            <a:br>
              <a:rPr lang="en-GB" sz="3000" dirty="0" smtClean="0"/>
            </a:br>
            <a:r>
              <a:rPr lang="en-GB" sz="2000" dirty="0" smtClean="0">
                <a:solidFill>
                  <a:srgbClr val="0070C0"/>
                </a:solidFill>
              </a:rPr>
              <a:t>Moderator: Fabio Pasian – INAF – AGA Chair</a:t>
            </a:r>
            <a:endParaRPr lang="en-GB" sz="3000" dirty="0">
              <a:solidFill>
                <a:srgbClr val="0070C0"/>
              </a:solidFill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6E26E-63C9-4500-A7B0-CBEBC4293308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89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A&amp;A </a:t>
            </a:r>
            <a:r>
              <a:rPr lang="it-IT" dirty="0" err="1" smtClean="0"/>
              <a:t>Federation</a:t>
            </a:r>
            <a:r>
              <a:rPr lang="it-IT" dirty="0" smtClean="0"/>
              <a:t> Meeting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Representatives</a:t>
            </a:r>
            <a:r>
              <a:rPr lang="it-IT" dirty="0" smtClean="0"/>
              <a:t> from Europe and Canada (CTA, SKA, ESAC, ASTERICS + some data centres)</a:t>
            </a:r>
          </a:p>
          <a:p>
            <a:r>
              <a:rPr lang="it-IT" dirty="0" err="1" smtClean="0"/>
              <a:t>Held</a:t>
            </a:r>
            <a:r>
              <a:rPr lang="it-IT" dirty="0" smtClean="0"/>
              <a:t> 18 </a:t>
            </a:r>
            <a:r>
              <a:rPr lang="it-IT" dirty="0" err="1" smtClean="0"/>
              <a:t>October</a:t>
            </a:r>
            <a:r>
              <a:rPr lang="it-IT" dirty="0" smtClean="0"/>
              <a:t>, </a:t>
            </a:r>
            <a:r>
              <a:rPr lang="it-IT" dirty="0" err="1" smtClean="0"/>
              <a:t>during</a:t>
            </a:r>
            <a:r>
              <a:rPr lang="it-IT" dirty="0" smtClean="0"/>
              <a:t> the ADASS XXVI Conference</a:t>
            </a:r>
          </a:p>
          <a:p>
            <a:r>
              <a:rPr lang="it-IT" dirty="0" err="1" smtClean="0"/>
              <a:t>Conclusions</a:t>
            </a:r>
            <a:r>
              <a:rPr lang="it-IT" dirty="0" smtClean="0"/>
              <a:t>:</a:t>
            </a:r>
          </a:p>
          <a:p>
            <a:pPr lvl="1"/>
            <a:r>
              <a:rPr lang="en-GB" sz="3000" dirty="0" smtClean="0"/>
              <a:t>authentication </a:t>
            </a:r>
            <a:r>
              <a:rPr lang="en-GB" sz="3000" dirty="0"/>
              <a:t>should be clearly separated from authorisation for every </a:t>
            </a:r>
            <a:r>
              <a:rPr lang="en-GB" sz="3000" dirty="0" smtClean="0"/>
              <a:t>project</a:t>
            </a:r>
          </a:p>
          <a:p>
            <a:pPr lvl="1"/>
            <a:r>
              <a:rPr lang="en-GB" sz="3000" dirty="0" smtClean="0"/>
              <a:t>federated </a:t>
            </a:r>
            <a:r>
              <a:rPr lang="en-GB" sz="3000" dirty="0"/>
              <a:t>authentication </a:t>
            </a:r>
            <a:r>
              <a:rPr lang="en-GB" sz="3000" dirty="0" smtClean="0"/>
              <a:t>(</a:t>
            </a:r>
            <a:r>
              <a:rPr lang="en-GB" sz="3000" dirty="0" err="1" smtClean="0"/>
              <a:t>EduGain</a:t>
            </a:r>
            <a:r>
              <a:rPr lang="en-GB" sz="3000" dirty="0" smtClean="0"/>
              <a:t>-like) </a:t>
            </a:r>
            <a:r>
              <a:rPr lang="it-IT" sz="3000" dirty="0" err="1" smtClean="0"/>
              <a:t>seems</a:t>
            </a:r>
            <a:r>
              <a:rPr lang="it-IT" sz="3000" dirty="0" smtClean="0"/>
              <a:t> to be </a:t>
            </a:r>
            <a:r>
              <a:rPr lang="en-GB" sz="3000" dirty="0" smtClean="0"/>
              <a:t>acceptable for everyone </a:t>
            </a:r>
          </a:p>
          <a:p>
            <a:pPr lvl="1"/>
            <a:r>
              <a:rPr lang="en-GB" sz="3000" dirty="0" smtClean="0"/>
              <a:t>federation </a:t>
            </a:r>
            <a:r>
              <a:rPr lang="en-GB" sz="3000" dirty="0"/>
              <a:t>of authorisation </a:t>
            </a:r>
            <a:r>
              <a:rPr lang="en-GB" sz="3000" dirty="0" smtClean="0"/>
              <a:t>to be investigated (e.g. </a:t>
            </a:r>
            <a:r>
              <a:rPr lang="en-GB" sz="3000" dirty="0" err="1" smtClean="0"/>
              <a:t>VOSpace</a:t>
            </a:r>
            <a:r>
              <a:rPr lang="en-GB" sz="3000" dirty="0" smtClean="0"/>
              <a:t> CADC-INAF experiment in EGI-Engage, to be extended to other partners using GMS)</a:t>
            </a:r>
          </a:p>
          <a:p>
            <a:pPr lvl="1"/>
            <a:r>
              <a:rPr lang="en-GB" sz="3000" dirty="0" smtClean="0"/>
              <a:t>share information </a:t>
            </a:r>
            <a:r>
              <a:rPr lang="en-GB" sz="3000" dirty="0"/>
              <a:t>on </a:t>
            </a:r>
            <a:r>
              <a:rPr lang="en-GB" sz="3000" dirty="0" smtClean="0"/>
              <a:t>A&amp;A </a:t>
            </a:r>
            <a:r>
              <a:rPr lang="en-GB" sz="3000" dirty="0"/>
              <a:t>activities</a:t>
            </a:r>
            <a:r>
              <a:rPr lang="en-GB" sz="3000" dirty="0" smtClean="0"/>
              <a:t> </a:t>
            </a:r>
            <a:endParaRPr lang="it-IT" sz="3000" dirty="0" smtClean="0"/>
          </a:p>
          <a:p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DB5D-2964-4B8C-859D-B6457B16DB3A}" type="datetime1">
              <a:rPr lang="en-US" smtClean="0"/>
              <a:t>12/12/2016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Name Occasion / Place</a:t>
            </a: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85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H2020-</a:t>
            </a:r>
            <a:r>
              <a:rPr lang="fr-FR" dirty="0">
                <a:latin typeface="Century Gothic" panose="020B0502020202020204" pitchFamily="34" charset="0"/>
              </a:rPr>
              <a:t>Astronomy ESFRI and </a:t>
            </a:r>
            <a:r>
              <a:rPr lang="fr-FR" dirty="0" err="1">
                <a:latin typeface="Century Gothic" panose="020B0502020202020204" pitchFamily="34" charset="0"/>
              </a:rPr>
              <a:t>Research</a:t>
            </a:r>
            <a:r>
              <a:rPr lang="fr-FR" dirty="0">
                <a:latin typeface="Century Gothic" panose="020B0502020202020204" pitchFamily="34" charset="0"/>
              </a:rPr>
              <a:t> Infrastructure </a:t>
            </a:r>
            <a:r>
              <a:rPr lang="fr-FR" dirty="0" smtClean="0">
                <a:latin typeface="Century Gothic" panose="020B0502020202020204" pitchFamily="34" charset="0"/>
              </a:rPr>
              <a:t>Cluster (Grant Agreement </a:t>
            </a:r>
            <a:r>
              <a:rPr lang="fr-FR" dirty="0" err="1" smtClean="0">
                <a:latin typeface="Century Gothic" panose="020B0502020202020204" pitchFamily="34" charset="0"/>
              </a:rPr>
              <a:t>number</a:t>
            </a:r>
            <a:r>
              <a:rPr lang="fr-FR" dirty="0">
                <a:latin typeface="Century Gothic" panose="020B0502020202020204" pitchFamily="34" charset="0"/>
              </a:rPr>
              <a:t>: </a:t>
            </a:r>
            <a:r>
              <a:rPr lang="fr-FR" dirty="0" smtClean="0">
                <a:latin typeface="Century Gothic" panose="020B0502020202020204" pitchFamily="34" charset="0"/>
              </a:rPr>
              <a:t>653477).</a:t>
            </a:r>
            <a:endParaRPr lang="fr-FR" dirty="0">
              <a:latin typeface="Century Gothic" panose="020B0502020202020204" pitchFamily="34" charset="0"/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12/12/2016</a:t>
            </a:r>
            <a:endParaRPr lang="en-US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ASTERICS-OBELICS Workshop 2016 / </a:t>
            </a:r>
            <a:r>
              <a:rPr lang="fr-FR" dirty="0" smtClean="0"/>
              <a:t>Rome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B269A-82B5-4A44-BF6B-85C5902E589A}" type="slidenum">
              <a:rPr lang="en-US" smtClean="0"/>
              <a:t>4</a:t>
            </a:fld>
            <a:endParaRPr lang="en-US"/>
          </a:p>
        </p:txBody>
      </p:sp>
      <p:sp>
        <p:nvSpPr>
          <p:cNvPr id="9" name="ZoneTexte 8"/>
          <p:cNvSpPr txBox="1"/>
          <p:nvPr/>
        </p:nvSpPr>
        <p:spPr>
          <a:xfrm>
            <a:off x="2411760" y="683404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Text for acknowledgement Slide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369769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Asterics_eu_def</Template>
  <TotalTime>609</TotalTime>
  <Words>160</Words>
  <Application>Microsoft Office PowerPoint</Application>
  <PresentationFormat>Presentazione su schermo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Thème Office</vt:lpstr>
      <vt:lpstr>Presentazione standard di PowerPoint</vt:lpstr>
      <vt:lpstr>How to harmonise  A&amp;A mechanisms  across the world-class projects  in astrophysics and astroparticles?  Moderator: Fabio Pasian – INAF – AGA Chair</vt:lpstr>
      <vt:lpstr>A&amp;A Federation Meeting</vt:lpstr>
      <vt:lpstr>Acknowledgement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WP3 OBELICS</dc:title>
  <dc:creator>Jayesh WAGH</dc:creator>
  <cp:lastModifiedBy>fabio</cp:lastModifiedBy>
  <cp:revision>28</cp:revision>
  <dcterms:created xsi:type="dcterms:W3CDTF">2016-09-02T08:03:48Z</dcterms:created>
  <dcterms:modified xsi:type="dcterms:W3CDTF">2016-12-12T13:00:25Z</dcterms:modified>
</cp:coreProperties>
</file>