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1"/>
  </p:sldMasterIdLst>
  <p:notesMasterIdLst>
    <p:notesMasterId r:id="rId20"/>
  </p:notesMasterIdLst>
  <p:sldIdLst>
    <p:sldId id="271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74" r:id="rId11"/>
    <p:sldId id="265" r:id="rId12"/>
    <p:sldId id="266" r:id="rId13"/>
    <p:sldId id="267" r:id="rId14"/>
    <p:sldId id="268" r:id="rId15"/>
    <p:sldId id="269" r:id="rId16"/>
    <p:sldId id="275" r:id="rId17"/>
    <p:sldId id="270" r:id="rId18"/>
    <p:sldId id="272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97" d="100"/>
          <a:sy n="97" d="100"/>
        </p:scale>
        <p:origin x="15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ichele\Virgo\Computing\ComputingUsagePerAsteric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Analysis!$D$1</c:f>
              <c:strCache>
                <c:ptCount val="1"/>
                <c:pt idx="0">
                  <c:v>Core M-hours (52 weeks)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E02-4E7F-8C20-53977849F26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E02-4E7F-8C20-53977849F26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E02-4E7F-8C20-53977849F26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E02-4E7F-8C20-53977849F26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E02-4E7F-8C20-53977849F26B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FE02-4E7F-8C20-53977849F26B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FE02-4E7F-8C20-53977849F26B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FE02-4E7F-8C20-53977849F26B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FE02-4E7F-8C20-53977849F26B}"/>
                </c:ext>
              </c:extLst>
            </c:dLbl>
            <c:dLbl>
              <c:idx val="4"/>
              <c:layout>
                <c:manualLayout>
                  <c:x val="0.21954939882143268"/>
                  <c:y val="3.307086614173228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FE02-4E7F-8C20-53977849F2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Analysis!$A$2:$A$6</c:f>
              <c:strCache>
                <c:ptCount val="5"/>
                <c:pt idx="0">
                  <c:v>burst</c:v>
                </c:pt>
                <c:pt idx="1">
                  <c:v>cbc</c:v>
                </c:pt>
                <c:pt idx="2">
                  <c:v>cw</c:v>
                </c:pt>
                <c:pt idx="3">
                  <c:v>sgwb</c:v>
                </c:pt>
                <c:pt idx="4">
                  <c:v>detchar</c:v>
                </c:pt>
              </c:strCache>
            </c:strRef>
          </c:cat>
          <c:val>
            <c:numRef>
              <c:f>Analysis!$D$2:$D$6</c:f>
              <c:numCache>
                <c:formatCode>0.00</c:formatCode>
                <c:ptCount val="5"/>
                <c:pt idx="0">
                  <c:v>12.185930000000001</c:v>
                </c:pt>
                <c:pt idx="1">
                  <c:v>87.757574000000005</c:v>
                </c:pt>
                <c:pt idx="2">
                  <c:v>45.980215999999999</c:v>
                </c:pt>
                <c:pt idx="3">
                  <c:v>0.44168000000000002</c:v>
                </c:pt>
                <c:pt idx="4">
                  <c:v>2.4596149999999999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E02-4E7F-8C20-53977849F2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82278-B1E3-4C29-AFA5-E98E11A45DB9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445E9-2341-4A45-BA46-EF03085A1DA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77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8D0CF-4651-4040-921B-C715F825CD5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14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8ECD3-9F5D-498E-BB2F-919B6E5813CE}" type="datetime1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&amp; Virgo computing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47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EB9B-63FE-43EC-8746-D7AE6AF621D2}" type="datetime1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&amp; Virgo computing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0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5F63C-F4F8-4F36-8679-A6DD1F0840AF}" type="datetime1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&amp; Virgo computing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93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3E1D7-DF89-4AE3-A7B0-8EA4C909487F}" type="datetime1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&amp; Virgo computing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013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F86DC-A030-4B3D-9C0D-93C5F395E0FC}" type="datetime1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&amp; Virgo computing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98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ACC2A-5C32-47FC-BF85-6DECC65A4A14}" type="datetime1">
              <a:rPr lang="en-US" smtClean="0"/>
              <a:t>12/13/2016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&amp; Virgo computing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85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8036D-E76F-490F-8F39-AA13D5DB2E74}" type="datetime1">
              <a:rPr lang="en-US" smtClean="0"/>
              <a:t>12/13/2016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&amp; Virgo computing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07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ED4D-FBBA-44F9-9FC2-6555DEE8CEEE}" type="datetime1">
              <a:rPr lang="en-US" smtClean="0"/>
              <a:t>12/13/2016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&amp; Virgo computing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59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0998F-252B-4953-BAC4-77D7CD057366}" type="datetime1">
              <a:rPr lang="en-US" smtClean="0"/>
              <a:t>12/13/2016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&amp; Virgo computing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905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91EA-DC72-46C4-935F-BD485F5225FE}" type="datetime1">
              <a:rPr lang="en-US" smtClean="0"/>
              <a:t>12/13/2016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&amp; Virgo computing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65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13C97-6F22-44C5-9B2C-028C710B74B4}" type="datetime1">
              <a:rPr lang="en-US" smtClean="0"/>
              <a:t>12/13/2016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&amp; Virgo computing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20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33CC"/>
            </a:gs>
            <a:gs pos="87000">
              <a:srgbClr val="034DE1"/>
            </a:gs>
            <a:gs pos="89000">
              <a:srgbClr val="00ADEE"/>
            </a:gs>
            <a:gs pos="87000">
              <a:srgbClr val="0066FF"/>
            </a:gs>
            <a:gs pos="89000">
              <a:srgbClr val="0066FF"/>
            </a:gs>
            <a:gs pos="100000">
              <a:srgbClr val="0066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347C1-64BF-411F-9C50-7F4898D878F5}" type="datetime1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LIGO &amp; Virgo computing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305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video" Target="../media/media1.mp4"/><Relationship Id="rId7" Type="http://schemas.openxmlformats.org/officeDocument/2006/relationships/image" Target="../media/image16.gif"/><Relationship Id="rId2" Type="http://schemas.microsoft.com/office/2007/relationships/media" Target="../media/media1.mp4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5.wmf"/><Relationship Id="rId5" Type="http://schemas.openxmlformats.org/officeDocument/2006/relationships/video" Target="file:///D:\Michele\FP7\DesignStudyProposal\ETWebSite\Documentation\VideoGravWaves\GravWavePropagation.wmv" TargetMode="External"/><Relationship Id="rId10" Type="http://schemas.openxmlformats.org/officeDocument/2006/relationships/oleObject" Target="../embeddings/oleObject1.bin"/><Relationship Id="rId4" Type="http://schemas.microsoft.com/office/2007/relationships/media" Target="file:///D:\Michele\FP7\DesignStudyProposal\ETWebSite\Documentation\VideoGravWaves\GravWavePropagation.wmv" TargetMode="Externa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video" Target="../media/media2.mp4"/><Relationship Id="rId7" Type="http://schemas.openxmlformats.org/officeDocument/2006/relationships/image" Target="../media/image22.wmf"/><Relationship Id="rId2" Type="http://schemas.microsoft.com/office/2007/relationships/media" Target="../media/media2.mp4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2352436" y="4109633"/>
            <a:ext cx="4972527" cy="2034374"/>
            <a:chOff x="1363657" y="2085940"/>
            <a:chExt cx="5980651" cy="2660904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27984" y="2085940"/>
              <a:ext cx="2428174" cy="1717668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3657" y="2109591"/>
              <a:ext cx="2638295" cy="1766411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1511660" y="4008180"/>
              <a:ext cx="583264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entury Gothic" panose="020B0502020202020204" pitchFamily="34" charset="0"/>
                </a:rPr>
                <a:t>H2020-</a:t>
              </a:r>
              <a:r>
                <a:rPr lang="fr-FR" sz="1200" dirty="0">
                  <a:latin typeface="Century Gothic" panose="020B0502020202020204" pitchFamily="34" charset="0"/>
                </a:rPr>
                <a:t>Astronomy ESFRI and </a:t>
              </a:r>
              <a:r>
                <a:rPr lang="fr-FR" sz="1200" dirty="0" err="1">
                  <a:latin typeface="Century Gothic" panose="020B0502020202020204" pitchFamily="34" charset="0"/>
                </a:rPr>
                <a:t>Research</a:t>
              </a:r>
              <a:r>
                <a:rPr lang="fr-FR" sz="1200" dirty="0">
                  <a:latin typeface="Century Gothic" panose="020B0502020202020204" pitchFamily="34" charset="0"/>
                </a:rPr>
                <a:t> Infrastructure Cluster (Grant Agreement </a:t>
              </a:r>
              <a:r>
                <a:rPr lang="fr-FR" sz="1200" dirty="0" err="1">
                  <a:latin typeface="Century Gothic" panose="020B0502020202020204" pitchFamily="34" charset="0"/>
                </a:rPr>
                <a:t>number</a:t>
              </a:r>
              <a:r>
                <a:rPr lang="fr-FR" sz="1200" dirty="0">
                  <a:latin typeface="Century Gothic" panose="020B0502020202020204" pitchFamily="34" charset="0"/>
                </a:rPr>
                <a:t>: 653477).</a:t>
              </a:r>
            </a:p>
            <a:p>
              <a:endParaRPr lang="en-GB" dirty="0"/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297885" y="918768"/>
            <a:ext cx="5339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LIGO &amp; Virgo Analysis and computing: Overview</a:t>
            </a:r>
            <a:endParaRPr lang="en-GB" sz="3600" dirty="0"/>
          </a:p>
        </p:txBody>
      </p:sp>
      <p:sp>
        <p:nvSpPr>
          <p:cNvPr id="12" name="ZoneTexte 17"/>
          <p:cNvSpPr txBox="1"/>
          <p:nvPr/>
        </p:nvSpPr>
        <p:spPr>
          <a:xfrm>
            <a:off x="1182970" y="2996952"/>
            <a:ext cx="6988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1</a:t>
            </a:r>
            <a:r>
              <a:rPr lang="en-GB" sz="2000" b="1" baseline="30000" dirty="0">
                <a:latin typeface="Century Gothic" panose="020B0502020202020204" pitchFamily="34" charset="0"/>
              </a:rPr>
              <a:t>st</a:t>
            </a:r>
            <a:r>
              <a:rPr lang="en-GB" sz="2000" b="1" dirty="0">
                <a:latin typeface="Century Gothic" panose="020B0502020202020204" pitchFamily="34" charset="0"/>
              </a:rPr>
              <a:t> ASTERICS-OBELICS </a:t>
            </a:r>
            <a:r>
              <a:rPr lang="en-GB" sz="2000" b="1" dirty="0" smtClean="0">
                <a:latin typeface="Century Gothic" panose="020B0502020202020204" pitchFamily="34" charset="0"/>
              </a:rPr>
              <a:t>Workshop</a:t>
            </a:r>
            <a:r>
              <a:rPr lang="en-US" sz="2400" b="1" dirty="0" smtClean="0">
                <a:latin typeface="Century Gothic" panose="020B0502020202020204" pitchFamily="34" charset="0"/>
              </a:rPr>
              <a:t> </a:t>
            </a:r>
            <a:endParaRPr lang="en-GB" sz="32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GB" sz="1200" dirty="0" smtClean="0">
                <a:latin typeface="Century Gothic" panose="020B0502020202020204" pitchFamily="34" charset="0"/>
              </a:rPr>
              <a:t>12-14 December 2016, Rome, Italy. </a:t>
            </a:r>
            <a:endParaRPr lang="en-GB" sz="1200" dirty="0">
              <a:latin typeface="Century Gothic" panose="020B0502020202020204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721802" y="2425161"/>
            <a:ext cx="3187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Michele Punturo – INFN Perugia</a:t>
            </a:r>
            <a:endParaRPr lang="en-US" dirty="0"/>
          </a:p>
        </p:txBody>
      </p:sp>
      <p:pic>
        <p:nvPicPr>
          <p:cNvPr id="13" name="cgwlogo_new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61329" y="91830"/>
            <a:ext cx="2620901" cy="1953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55712"/>
            <a:ext cx="120015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5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analysis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The main target of the online analysis is providing triggers to </a:t>
            </a:r>
            <a:r>
              <a:rPr lang="en-US" dirty="0" err="1" smtClean="0"/>
              <a:t>e.m</a:t>
            </a:r>
            <a:r>
              <a:rPr lang="en-US" dirty="0" smtClean="0"/>
              <a:t>. telescopes (and neutrino detectors)</a:t>
            </a:r>
          </a:p>
          <a:p>
            <a:pPr lvl="1"/>
            <a:r>
              <a:rPr lang="en-US" dirty="0" smtClean="0"/>
              <a:t>82 MOU signed</a:t>
            </a:r>
          </a:p>
          <a:p>
            <a:pPr lvl="1"/>
            <a:r>
              <a:rPr lang="en-US" dirty="0" smtClean="0"/>
              <a:t>60 telescopes are ready for triggers in O2</a:t>
            </a:r>
          </a:p>
          <a:p>
            <a:r>
              <a:rPr lang="en-US" dirty="0" smtClean="0"/>
              <a:t>Requirements: provide detection, significance,  (poor) parameters estimation and localization within few minutes</a:t>
            </a:r>
          </a:p>
          <a:p>
            <a:r>
              <a:rPr lang="en-US" dirty="0" smtClean="0"/>
              <a:t>Analysis performed with hierarchical algorithms, with a sub-set of templates, or with burst detection methods </a:t>
            </a:r>
          </a:p>
          <a:p>
            <a:pPr lvl="1"/>
            <a:r>
              <a:rPr lang="en-US" dirty="0" smtClean="0"/>
              <a:t>Analysis both at the Tier0 (Virgo) and Tier1 (ATLAS, Caltech, UWM) sites.  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&amp; Virgo computing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CW analysis for unknown sources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1317" y="1384871"/>
            <a:ext cx="7886700" cy="93731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Computing power bounded problem</a:t>
            </a:r>
          </a:p>
          <a:p>
            <a:r>
              <a:rPr lang="en-US" dirty="0" smtClean="0"/>
              <a:t>Requirements mitigated by a hierarchical approach</a:t>
            </a:r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570" y="2322181"/>
            <a:ext cx="5784397" cy="4335177"/>
          </a:xfrm>
          <a:prstGeom prst="rect">
            <a:avLst/>
          </a:prstGeom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&amp; Virgo computing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3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5255" y="365127"/>
            <a:ext cx="9005418" cy="799196"/>
          </a:xfrm>
        </p:spPr>
        <p:txBody>
          <a:bodyPr/>
          <a:lstStyle/>
          <a:p>
            <a:r>
              <a:rPr lang="en-US" dirty="0" smtClean="0"/>
              <a:t>Key elements of the computing model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5255" y="1108577"/>
            <a:ext cx="8239056" cy="2943728"/>
          </a:xfrm>
        </p:spPr>
        <p:txBody>
          <a:bodyPr>
            <a:normAutofit/>
          </a:bodyPr>
          <a:lstStyle/>
          <a:p>
            <a:r>
              <a:rPr lang="en-US" dirty="0" smtClean="0"/>
              <a:t>Relatively small amount of data</a:t>
            </a:r>
          </a:p>
          <a:p>
            <a:r>
              <a:rPr lang="en-US" dirty="0" smtClean="0"/>
              <a:t>High computing requirements</a:t>
            </a:r>
          </a:p>
          <a:p>
            <a:pPr lvl="1"/>
            <a:r>
              <a:rPr lang="en-US" dirty="0" smtClean="0"/>
              <a:t>FFT</a:t>
            </a:r>
          </a:p>
          <a:p>
            <a:pPr lvl="1"/>
            <a:r>
              <a:rPr lang="en-US" dirty="0" smtClean="0"/>
              <a:t>“embarrassingly parallel” problem, we can </a:t>
            </a:r>
            <a:r>
              <a:rPr lang="en-US" dirty="0" err="1" smtClean="0"/>
              <a:t>parallelise</a:t>
            </a:r>
            <a:endParaRPr lang="en-US" dirty="0" smtClean="0"/>
          </a:p>
          <a:p>
            <a:pPr lvl="2"/>
            <a:r>
              <a:rPr lang="en-US" dirty="0" smtClean="0"/>
              <a:t>Over time</a:t>
            </a:r>
          </a:p>
          <a:p>
            <a:pPr lvl="2"/>
            <a:r>
              <a:rPr lang="en-US" dirty="0" smtClean="0"/>
              <a:t>Over templates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&amp; Virgo computing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12</a:t>
            </a:fld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258" y="3256317"/>
            <a:ext cx="5973415" cy="3581949"/>
          </a:xfrm>
          <a:prstGeom prst="rect">
            <a:avLst/>
          </a:prstGeom>
        </p:spPr>
      </p:pic>
      <p:sp>
        <p:nvSpPr>
          <p:cNvPr id="8" name="Segnaposto contenuto 2"/>
          <p:cNvSpPr txBox="1">
            <a:spLocks/>
          </p:cNvSpPr>
          <p:nvPr/>
        </p:nvSpPr>
        <p:spPr>
          <a:xfrm>
            <a:off x="105257" y="3572081"/>
            <a:ext cx="3282630" cy="2724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dirty="0"/>
              <a:t>Over background </a:t>
            </a:r>
            <a:r>
              <a:rPr lang="en-US" dirty="0" smtClean="0"/>
              <a:t>estimation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97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49" y="170284"/>
            <a:ext cx="7886700" cy="1325563"/>
          </a:xfrm>
        </p:spPr>
        <p:txBody>
          <a:bodyPr/>
          <a:lstStyle/>
          <a:p>
            <a:r>
              <a:rPr lang="en-US" dirty="0" smtClean="0"/>
              <a:t>Current LSC computing 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0537" y="1280695"/>
            <a:ext cx="7886700" cy="4351338"/>
          </a:xfrm>
        </p:spPr>
        <p:txBody>
          <a:bodyPr/>
          <a:lstStyle/>
          <a:p>
            <a:r>
              <a:rPr lang="en-US" dirty="0" err="1" smtClean="0"/>
              <a:t>Organised</a:t>
            </a:r>
            <a:r>
              <a:rPr lang="en-US" dirty="0" smtClean="0"/>
              <a:t> in 8 main clusters</a:t>
            </a:r>
          </a:p>
          <a:p>
            <a:pPr lvl="1"/>
            <a:r>
              <a:rPr lang="en-US" dirty="0" smtClean="0"/>
              <a:t>“big farms” with shared </a:t>
            </a:r>
            <a:r>
              <a:rPr lang="en-US" dirty="0" err="1" smtClean="0"/>
              <a:t>filesystem</a:t>
            </a:r>
            <a:endParaRPr lang="en-US" dirty="0" smtClean="0"/>
          </a:p>
          <a:p>
            <a:pPr lvl="1"/>
            <a:r>
              <a:rPr lang="en-US" dirty="0" smtClean="0"/>
              <a:t>Job submission and workflow through Condor</a:t>
            </a:r>
          </a:p>
          <a:p>
            <a:pPr lvl="2"/>
            <a:r>
              <a:rPr lang="en-US" dirty="0" err="1" smtClean="0"/>
              <a:t>pyCBC</a:t>
            </a:r>
            <a:r>
              <a:rPr lang="en-US" dirty="0" smtClean="0"/>
              <a:t> uses Pegasus WMS on top of Condor</a:t>
            </a:r>
          </a:p>
          <a:p>
            <a:pPr lvl="1"/>
            <a:r>
              <a:rPr lang="en-US" dirty="0" err="1" smtClean="0"/>
              <a:t>Ligo</a:t>
            </a:r>
            <a:r>
              <a:rPr lang="en-US" dirty="0" smtClean="0"/>
              <a:t> Analysis Libraries accessible by all the nodes</a:t>
            </a:r>
          </a:p>
          <a:p>
            <a:pPr lvl="1"/>
            <a:r>
              <a:rPr lang="en-US" dirty="0"/>
              <a:t>Authentication via proxy/</a:t>
            </a:r>
            <a:r>
              <a:rPr lang="en-US" dirty="0" err="1"/>
              <a:t>ssh</a:t>
            </a:r>
            <a:endParaRPr lang="en-US" dirty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2"/>
          <a:srcRect t="36122"/>
          <a:stretch/>
        </p:blipFill>
        <p:spPr>
          <a:xfrm>
            <a:off x="352425" y="4001294"/>
            <a:ext cx="8162925" cy="2506756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604" y="5385547"/>
            <a:ext cx="4196846" cy="1452281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&amp; Virgo computing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98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13921"/>
          </a:xfrm>
        </p:spPr>
        <p:txBody>
          <a:bodyPr/>
          <a:lstStyle/>
          <a:p>
            <a:r>
              <a:rPr lang="en-US" dirty="0" smtClean="0"/>
              <a:t>Current Virgo computing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84606" y="1690688"/>
            <a:ext cx="4341182" cy="483113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Data Storage:</a:t>
            </a:r>
          </a:p>
          <a:p>
            <a:pPr lvl="1"/>
            <a:r>
              <a:rPr lang="en-US" dirty="0" smtClean="0"/>
              <a:t>CNAF and CCIN2P3</a:t>
            </a:r>
          </a:p>
          <a:p>
            <a:r>
              <a:rPr lang="en-US" dirty="0" smtClean="0"/>
              <a:t>Jobs executed through EGI (or locally):</a:t>
            </a:r>
          </a:p>
          <a:p>
            <a:pPr lvl="1"/>
            <a:r>
              <a:rPr lang="en-US" dirty="0" smtClean="0"/>
              <a:t>CCIN2P3 </a:t>
            </a:r>
          </a:p>
          <a:p>
            <a:pPr lvl="1"/>
            <a:r>
              <a:rPr lang="en-US" dirty="0" smtClean="0"/>
              <a:t>CNAF</a:t>
            </a:r>
          </a:p>
          <a:p>
            <a:pPr lvl="1"/>
            <a:r>
              <a:rPr lang="en-US" dirty="0" err="1" smtClean="0"/>
              <a:t>Nikhef</a:t>
            </a:r>
            <a:endParaRPr lang="en-US" dirty="0"/>
          </a:p>
          <a:p>
            <a:pPr lvl="1"/>
            <a:r>
              <a:rPr lang="en-US" dirty="0" smtClean="0"/>
              <a:t>Polish grid infrastructure</a:t>
            </a:r>
          </a:p>
          <a:p>
            <a:r>
              <a:rPr lang="en-US" dirty="0" smtClean="0"/>
              <a:t>Recently, Virgo CC accessible via OSG for some LSC pipelines:</a:t>
            </a:r>
          </a:p>
          <a:p>
            <a:pPr lvl="1"/>
            <a:r>
              <a:rPr lang="en-US" dirty="0" err="1" smtClean="0"/>
              <a:t>pyCBC</a:t>
            </a:r>
            <a:endParaRPr lang="en-US" dirty="0" smtClean="0"/>
          </a:p>
          <a:p>
            <a:pPr lvl="1"/>
            <a:r>
              <a:rPr lang="en-US" dirty="0" err="1" smtClean="0"/>
              <a:t>BayesWave</a:t>
            </a:r>
            <a:endParaRPr lang="en-US" dirty="0" smtClean="0"/>
          </a:p>
          <a:p>
            <a:pPr lvl="1"/>
            <a:r>
              <a:rPr lang="en-US" dirty="0" err="1" smtClean="0"/>
              <a:t>cWB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Segnaposto contenuto 3" descr="europe_pol_2004.jpg"/>
          <p:cNvPicPr>
            <a:picLocks noChangeAspect="1"/>
          </p:cNvPicPr>
          <p:nvPr/>
        </p:nvPicPr>
        <p:blipFill rotWithShape="1">
          <a:blip r:embed="rId2" cstate="print"/>
          <a:srcRect l="28873" t="46916" r="27544" b="7509"/>
          <a:stretch/>
        </p:blipFill>
        <p:spPr>
          <a:xfrm>
            <a:off x="4988872" y="1279047"/>
            <a:ext cx="4061012" cy="5462321"/>
          </a:xfrm>
          <a:prstGeom prst="rect">
            <a:avLst/>
          </a:prstGeom>
        </p:spPr>
      </p:pic>
      <p:sp>
        <p:nvSpPr>
          <p:cNvPr id="5" name="mainfrm"/>
          <p:cNvSpPr>
            <a:spLocks noEditPoints="1" noChangeArrowheads="1"/>
          </p:cNvSpPr>
          <p:nvPr/>
        </p:nvSpPr>
        <p:spPr bwMode="auto">
          <a:xfrm>
            <a:off x="7024396" y="4149080"/>
            <a:ext cx="360040" cy="328811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0603 w 21600"/>
              <a:gd name="T9" fmla="*/ 21600 h 21600"/>
              <a:gd name="T10" fmla="*/ 10800 w 21600"/>
              <a:gd name="T11" fmla="*/ 21600 h 21600"/>
              <a:gd name="T12" fmla="*/ 1163 w 21600"/>
              <a:gd name="T13" fmla="*/ 21600 h 21600"/>
              <a:gd name="T14" fmla="*/ 0 w 21600"/>
              <a:gd name="T15" fmla="*/ 10800 h 21600"/>
              <a:gd name="T16" fmla="*/ 332 w 21600"/>
              <a:gd name="T17" fmla="*/ 22174 h 21600"/>
              <a:gd name="T18" fmla="*/ 21579 w 21600"/>
              <a:gd name="T19" fmla="*/ 2791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21600" y="10885"/>
                </a:moveTo>
                <a:lnTo>
                  <a:pt x="21600" y="0"/>
                </a:lnTo>
                <a:lnTo>
                  <a:pt x="10634" y="0"/>
                </a:lnTo>
                <a:lnTo>
                  <a:pt x="0" y="0"/>
                </a:lnTo>
                <a:lnTo>
                  <a:pt x="0" y="10885"/>
                </a:lnTo>
                <a:lnTo>
                  <a:pt x="0" y="19729"/>
                </a:lnTo>
                <a:lnTo>
                  <a:pt x="1163" y="19729"/>
                </a:lnTo>
                <a:lnTo>
                  <a:pt x="1163" y="21600"/>
                </a:lnTo>
                <a:lnTo>
                  <a:pt x="10800" y="21600"/>
                </a:lnTo>
                <a:lnTo>
                  <a:pt x="20603" y="21600"/>
                </a:lnTo>
                <a:lnTo>
                  <a:pt x="20603" y="19729"/>
                </a:lnTo>
                <a:lnTo>
                  <a:pt x="21600" y="19729"/>
                </a:lnTo>
                <a:lnTo>
                  <a:pt x="21600" y="10885"/>
                </a:lnTo>
                <a:close/>
              </a:path>
              <a:path w="21600" h="21600" extrusionOk="0">
                <a:moveTo>
                  <a:pt x="1163" y="19729"/>
                </a:moveTo>
                <a:lnTo>
                  <a:pt x="4320" y="19729"/>
                </a:lnTo>
                <a:lnTo>
                  <a:pt x="16449" y="19729"/>
                </a:lnTo>
                <a:lnTo>
                  <a:pt x="20603" y="19729"/>
                </a:lnTo>
                <a:lnTo>
                  <a:pt x="1163" y="19729"/>
                </a:lnTo>
                <a:moveTo>
                  <a:pt x="1495" y="2381"/>
                </a:moveTo>
                <a:lnTo>
                  <a:pt x="2160" y="2381"/>
                </a:lnTo>
                <a:lnTo>
                  <a:pt x="4985" y="2381"/>
                </a:lnTo>
                <a:lnTo>
                  <a:pt x="5982" y="2381"/>
                </a:lnTo>
                <a:lnTo>
                  <a:pt x="1495" y="2381"/>
                </a:lnTo>
                <a:lnTo>
                  <a:pt x="1495" y="3402"/>
                </a:lnTo>
                <a:lnTo>
                  <a:pt x="2160" y="3402"/>
                </a:lnTo>
                <a:lnTo>
                  <a:pt x="4985" y="3402"/>
                </a:lnTo>
                <a:lnTo>
                  <a:pt x="5982" y="3402"/>
                </a:lnTo>
                <a:lnTo>
                  <a:pt x="1495" y="3402"/>
                </a:lnTo>
                <a:lnTo>
                  <a:pt x="1495" y="4422"/>
                </a:lnTo>
                <a:lnTo>
                  <a:pt x="2160" y="4422"/>
                </a:lnTo>
                <a:lnTo>
                  <a:pt x="4985" y="4422"/>
                </a:lnTo>
                <a:lnTo>
                  <a:pt x="5982" y="4422"/>
                </a:lnTo>
                <a:lnTo>
                  <a:pt x="1495" y="4422"/>
                </a:lnTo>
                <a:lnTo>
                  <a:pt x="1495" y="5443"/>
                </a:lnTo>
                <a:lnTo>
                  <a:pt x="2160" y="5443"/>
                </a:lnTo>
                <a:lnTo>
                  <a:pt x="4985" y="5443"/>
                </a:lnTo>
                <a:lnTo>
                  <a:pt x="5982" y="5443"/>
                </a:lnTo>
                <a:lnTo>
                  <a:pt x="1495" y="5443"/>
                </a:lnTo>
                <a:lnTo>
                  <a:pt x="1495" y="6463"/>
                </a:lnTo>
                <a:lnTo>
                  <a:pt x="2160" y="6463"/>
                </a:lnTo>
                <a:lnTo>
                  <a:pt x="4985" y="6463"/>
                </a:lnTo>
                <a:lnTo>
                  <a:pt x="5982" y="6463"/>
                </a:lnTo>
                <a:lnTo>
                  <a:pt x="1495" y="6463"/>
                </a:lnTo>
                <a:lnTo>
                  <a:pt x="1495" y="7483"/>
                </a:lnTo>
                <a:lnTo>
                  <a:pt x="2160" y="7483"/>
                </a:lnTo>
                <a:lnTo>
                  <a:pt x="4985" y="7483"/>
                </a:lnTo>
                <a:lnTo>
                  <a:pt x="5982" y="7483"/>
                </a:lnTo>
                <a:lnTo>
                  <a:pt x="1495" y="7483"/>
                </a:lnTo>
                <a:lnTo>
                  <a:pt x="1495" y="8504"/>
                </a:lnTo>
                <a:lnTo>
                  <a:pt x="2160" y="8504"/>
                </a:lnTo>
                <a:lnTo>
                  <a:pt x="4985" y="8504"/>
                </a:lnTo>
                <a:lnTo>
                  <a:pt x="5982" y="8504"/>
                </a:lnTo>
                <a:lnTo>
                  <a:pt x="1495" y="8504"/>
                </a:lnTo>
                <a:lnTo>
                  <a:pt x="1495" y="9524"/>
                </a:lnTo>
                <a:lnTo>
                  <a:pt x="2160" y="9524"/>
                </a:lnTo>
                <a:lnTo>
                  <a:pt x="4985" y="9524"/>
                </a:lnTo>
                <a:lnTo>
                  <a:pt x="5982" y="9524"/>
                </a:lnTo>
                <a:lnTo>
                  <a:pt x="1495" y="9524"/>
                </a:lnTo>
                <a:lnTo>
                  <a:pt x="1495" y="10545"/>
                </a:lnTo>
                <a:lnTo>
                  <a:pt x="2160" y="10545"/>
                </a:lnTo>
                <a:lnTo>
                  <a:pt x="4985" y="10545"/>
                </a:lnTo>
                <a:lnTo>
                  <a:pt x="5982" y="10545"/>
                </a:lnTo>
                <a:lnTo>
                  <a:pt x="1495" y="10545"/>
                </a:lnTo>
                <a:lnTo>
                  <a:pt x="1495" y="11565"/>
                </a:lnTo>
                <a:lnTo>
                  <a:pt x="2160" y="11565"/>
                </a:lnTo>
                <a:lnTo>
                  <a:pt x="4985" y="11565"/>
                </a:lnTo>
                <a:lnTo>
                  <a:pt x="5982" y="11565"/>
                </a:lnTo>
                <a:lnTo>
                  <a:pt x="1495" y="11565"/>
                </a:lnTo>
                <a:lnTo>
                  <a:pt x="1495" y="12586"/>
                </a:lnTo>
                <a:lnTo>
                  <a:pt x="2160" y="12586"/>
                </a:lnTo>
                <a:lnTo>
                  <a:pt x="4985" y="12586"/>
                </a:lnTo>
                <a:lnTo>
                  <a:pt x="5982" y="12586"/>
                </a:lnTo>
                <a:lnTo>
                  <a:pt x="1495" y="12586"/>
                </a:lnTo>
                <a:lnTo>
                  <a:pt x="1495" y="13606"/>
                </a:lnTo>
                <a:lnTo>
                  <a:pt x="2160" y="13606"/>
                </a:lnTo>
                <a:lnTo>
                  <a:pt x="4985" y="13606"/>
                </a:lnTo>
                <a:lnTo>
                  <a:pt x="5982" y="13606"/>
                </a:lnTo>
                <a:lnTo>
                  <a:pt x="1495" y="13606"/>
                </a:lnTo>
                <a:lnTo>
                  <a:pt x="1495" y="14627"/>
                </a:lnTo>
                <a:lnTo>
                  <a:pt x="2160" y="14627"/>
                </a:lnTo>
                <a:lnTo>
                  <a:pt x="4985" y="14627"/>
                </a:lnTo>
                <a:lnTo>
                  <a:pt x="5982" y="14627"/>
                </a:lnTo>
                <a:lnTo>
                  <a:pt x="1495" y="14627"/>
                </a:lnTo>
                <a:lnTo>
                  <a:pt x="1495" y="15647"/>
                </a:lnTo>
                <a:lnTo>
                  <a:pt x="2160" y="15647"/>
                </a:lnTo>
                <a:lnTo>
                  <a:pt x="4985" y="15647"/>
                </a:lnTo>
                <a:lnTo>
                  <a:pt x="5982" y="15647"/>
                </a:lnTo>
                <a:lnTo>
                  <a:pt x="1495" y="15647"/>
                </a:lnTo>
                <a:lnTo>
                  <a:pt x="1495" y="16668"/>
                </a:lnTo>
                <a:lnTo>
                  <a:pt x="2160" y="16668"/>
                </a:lnTo>
                <a:lnTo>
                  <a:pt x="4985" y="16668"/>
                </a:lnTo>
                <a:lnTo>
                  <a:pt x="5982" y="16668"/>
                </a:lnTo>
                <a:lnTo>
                  <a:pt x="1495" y="16668"/>
                </a:lnTo>
                <a:lnTo>
                  <a:pt x="1495" y="17688"/>
                </a:lnTo>
                <a:lnTo>
                  <a:pt x="2160" y="17688"/>
                </a:lnTo>
                <a:lnTo>
                  <a:pt x="4985" y="17688"/>
                </a:lnTo>
                <a:lnTo>
                  <a:pt x="5982" y="17688"/>
                </a:lnTo>
                <a:lnTo>
                  <a:pt x="1495" y="17688"/>
                </a:lnTo>
                <a:moveTo>
                  <a:pt x="1994" y="19729"/>
                </a:moveTo>
                <a:lnTo>
                  <a:pt x="1994" y="20069"/>
                </a:lnTo>
                <a:lnTo>
                  <a:pt x="1994" y="21260"/>
                </a:lnTo>
                <a:lnTo>
                  <a:pt x="1994" y="21600"/>
                </a:lnTo>
                <a:lnTo>
                  <a:pt x="1994" y="19729"/>
                </a:lnTo>
                <a:lnTo>
                  <a:pt x="2658" y="19729"/>
                </a:lnTo>
                <a:lnTo>
                  <a:pt x="2658" y="20069"/>
                </a:lnTo>
                <a:lnTo>
                  <a:pt x="2658" y="21260"/>
                </a:lnTo>
                <a:lnTo>
                  <a:pt x="2658" y="21600"/>
                </a:lnTo>
                <a:lnTo>
                  <a:pt x="2658" y="19729"/>
                </a:lnTo>
                <a:lnTo>
                  <a:pt x="3489" y="19729"/>
                </a:lnTo>
                <a:lnTo>
                  <a:pt x="3489" y="20069"/>
                </a:lnTo>
                <a:lnTo>
                  <a:pt x="3489" y="21260"/>
                </a:lnTo>
                <a:lnTo>
                  <a:pt x="3489" y="21600"/>
                </a:lnTo>
                <a:lnTo>
                  <a:pt x="3489" y="19729"/>
                </a:lnTo>
                <a:lnTo>
                  <a:pt x="4320" y="19729"/>
                </a:lnTo>
                <a:lnTo>
                  <a:pt x="4320" y="20069"/>
                </a:lnTo>
                <a:lnTo>
                  <a:pt x="4320" y="21260"/>
                </a:lnTo>
                <a:lnTo>
                  <a:pt x="4320" y="21600"/>
                </a:lnTo>
                <a:lnTo>
                  <a:pt x="4320" y="19729"/>
                </a:lnTo>
                <a:lnTo>
                  <a:pt x="5151" y="19729"/>
                </a:lnTo>
                <a:lnTo>
                  <a:pt x="5151" y="20069"/>
                </a:lnTo>
                <a:lnTo>
                  <a:pt x="5151" y="21260"/>
                </a:lnTo>
                <a:lnTo>
                  <a:pt x="5151" y="21600"/>
                </a:lnTo>
                <a:lnTo>
                  <a:pt x="5151" y="19729"/>
                </a:lnTo>
                <a:lnTo>
                  <a:pt x="5982" y="19729"/>
                </a:lnTo>
                <a:lnTo>
                  <a:pt x="5982" y="20069"/>
                </a:lnTo>
                <a:lnTo>
                  <a:pt x="5982" y="21260"/>
                </a:lnTo>
                <a:lnTo>
                  <a:pt x="5982" y="21600"/>
                </a:lnTo>
                <a:lnTo>
                  <a:pt x="5982" y="19729"/>
                </a:lnTo>
                <a:lnTo>
                  <a:pt x="6812" y="19729"/>
                </a:lnTo>
                <a:lnTo>
                  <a:pt x="6812" y="20069"/>
                </a:lnTo>
                <a:lnTo>
                  <a:pt x="6812" y="21260"/>
                </a:lnTo>
                <a:lnTo>
                  <a:pt x="6812" y="21600"/>
                </a:lnTo>
                <a:lnTo>
                  <a:pt x="6812" y="19729"/>
                </a:lnTo>
                <a:lnTo>
                  <a:pt x="7643" y="19729"/>
                </a:lnTo>
                <a:lnTo>
                  <a:pt x="7643" y="20069"/>
                </a:lnTo>
                <a:lnTo>
                  <a:pt x="7643" y="21260"/>
                </a:lnTo>
                <a:lnTo>
                  <a:pt x="7643" y="21600"/>
                </a:lnTo>
                <a:lnTo>
                  <a:pt x="7643" y="19729"/>
                </a:lnTo>
                <a:lnTo>
                  <a:pt x="8474" y="19729"/>
                </a:lnTo>
                <a:lnTo>
                  <a:pt x="8474" y="20069"/>
                </a:lnTo>
                <a:lnTo>
                  <a:pt x="8474" y="21260"/>
                </a:lnTo>
                <a:lnTo>
                  <a:pt x="8474" y="21600"/>
                </a:lnTo>
                <a:lnTo>
                  <a:pt x="8474" y="19729"/>
                </a:lnTo>
                <a:lnTo>
                  <a:pt x="9305" y="19729"/>
                </a:lnTo>
                <a:lnTo>
                  <a:pt x="9305" y="20069"/>
                </a:lnTo>
                <a:lnTo>
                  <a:pt x="9305" y="21260"/>
                </a:lnTo>
                <a:lnTo>
                  <a:pt x="9305" y="21600"/>
                </a:lnTo>
                <a:lnTo>
                  <a:pt x="9305" y="19729"/>
                </a:lnTo>
                <a:lnTo>
                  <a:pt x="10135" y="19729"/>
                </a:lnTo>
                <a:lnTo>
                  <a:pt x="10135" y="20069"/>
                </a:lnTo>
                <a:lnTo>
                  <a:pt x="10135" y="21260"/>
                </a:lnTo>
                <a:lnTo>
                  <a:pt x="10135" y="21600"/>
                </a:lnTo>
                <a:lnTo>
                  <a:pt x="10135" y="19729"/>
                </a:lnTo>
                <a:lnTo>
                  <a:pt x="10966" y="19729"/>
                </a:lnTo>
                <a:lnTo>
                  <a:pt x="10966" y="20069"/>
                </a:lnTo>
                <a:lnTo>
                  <a:pt x="10966" y="21260"/>
                </a:lnTo>
                <a:lnTo>
                  <a:pt x="10966" y="21600"/>
                </a:lnTo>
                <a:lnTo>
                  <a:pt x="10966" y="19729"/>
                </a:lnTo>
                <a:lnTo>
                  <a:pt x="11797" y="19729"/>
                </a:lnTo>
                <a:lnTo>
                  <a:pt x="11797" y="20069"/>
                </a:lnTo>
                <a:lnTo>
                  <a:pt x="11797" y="21260"/>
                </a:lnTo>
                <a:lnTo>
                  <a:pt x="11797" y="21600"/>
                </a:lnTo>
                <a:lnTo>
                  <a:pt x="11797" y="19729"/>
                </a:lnTo>
                <a:lnTo>
                  <a:pt x="12462" y="19729"/>
                </a:lnTo>
                <a:lnTo>
                  <a:pt x="12462" y="20069"/>
                </a:lnTo>
                <a:lnTo>
                  <a:pt x="12462" y="21260"/>
                </a:lnTo>
                <a:lnTo>
                  <a:pt x="12462" y="21600"/>
                </a:lnTo>
                <a:lnTo>
                  <a:pt x="12462" y="19729"/>
                </a:lnTo>
                <a:lnTo>
                  <a:pt x="13292" y="19729"/>
                </a:lnTo>
                <a:lnTo>
                  <a:pt x="13292" y="20069"/>
                </a:lnTo>
                <a:lnTo>
                  <a:pt x="13292" y="21260"/>
                </a:lnTo>
                <a:lnTo>
                  <a:pt x="13292" y="21600"/>
                </a:lnTo>
                <a:lnTo>
                  <a:pt x="13292" y="19729"/>
                </a:lnTo>
                <a:lnTo>
                  <a:pt x="14123" y="19729"/>
                </a:lnTo>
                <a:lnTo>
                  <a:pt x="14123" y="20069"/>
                </a:lnTo>
                <a:lnTo>
                  <a:pt x="14123" y="21260"/>
                </a:lnTo>
                <a:lnTo>
                  <a:pt x="14123" y="21600"/>
                </a:lnTo>
                <a:lnTo>
                  <a:pt x="14123" y="19729"/>
                </a:lnTo>
                <a:lnTo>
                  <a:pt x="14954" y="19729"/>
                </a:lnTo>
                <a:lnTo>
                  <a:pt x="14954" y="20069"/>
                </a:lnTo>
                <a:lnTo>
                  <a:pt x="14954" y="21260"/>
                </a:lnTo>
                <a:lnTo>
                  <a:pt x="14954" y="21600"/>
                </a:lnTo>
                <a:lnTo>
                  <a:pt x="14954" y="19729"/>
                </a:lnTo>
                <a:lnTo>
                  <a:pt x="15785" y="19729"/>
                </a:lnTo>
                <a:lnTo>
                  <a:pt x="15785" y="20069"/>
                </a:lnTo>
                <a:lnTo>
                  <a:pt x="15785" y="21260"/>
                </a:lnTo>
                <a:lnTo>
                  <a:pt x="15785" y="21600"/>
                </a:lnTo>
                <a:lnTo>
                  <a:pt x="15785" y="19729"/>
                </a:lnTo>
                <a:lnTo>
                  <a:pt x="16615" y="19729"/>
                </a:lnTo>
                <a:lnTo>
                  <a:pt x="16615" y="20069"/>
                </a:lnTo>
                <a:lnTo>
                  <a:pt x="16615" y="21260"/>
                </a:lnTo>
                <a:lnTo>
                  <a:pt x="16615" y="21600"/>
                </a:lnTo>
                <a:lnTo>
                  <a:pt x="16615" y="19729"/>
                </a:lnTo>
                <a:lnTo>
                  <a:pt x="17446" y="19729"/>
                </a:lnTo>
                <a:lnTo>
                  <a:pt x="17446" y="20069"/>
                </a:lnTo>
                <a:lnTo>
                  <a:pt x="17446" y="21260"/>
                </a:lnTo>
                <a:lnTo>
                  <a:pt x="17446" y="21600"/>
                </a:lnTo>
                <a:lnTo>
                  <a:pt x="17446" y="19729"/>
                </a:lnTo>
                <a:lnTo>
                  <a:pt x="18277" y="19729"/>
                </a:lnTo>
                <a:lnTo>
                  <a:pt x="18277" y="20069"/>
                </a:lnTo>
                <a:lnTo>
                  <a:pt x="18277" y="21260"/>
                </a:lnTo>
                <a:lnTo>
                  <a:pt x="18277" y="21600"/>
                </a:lnTo>
                <a:lnTo>
                  <a:pt x="18277" y="19729"/>
                </a:lnTo>
                <a:lnTo>
                  <a:pt x="19108" y="19729"/>
                </a:lnTo>
                <a:lnTo>
                  <a:pt x="19108" y="20069"/>
                </a:lnTo>
                <a:lnTo>
                  <a:pt x="19108" y="21260"/>
                </a:lnTo>
                <a:lnTo>
                  <a:pt x="19108" y="21600"/>
                </a:lnTo>
                <a:lnTo>
                  <a:pt x="19108" y="19729"/>
                </a:lnTo>
                <a:lnTo>
                  <a:pt x="19938" y="19729"/>
                </a:lnTo>
                <a:lnTo>
                  <a:pt x="19938" y="20069"/>
                </a:lnTo>
                <a:lnTo>
                  <a:pt x="19938" y="21260"/>
                </a:lnTo>
                <a:lnTo>
                  <a:pt x="19938" y="21600"/>
                </a:lnTo>
                <a:lnTo>
                  <a:pt x="19938" y="19729"/>
                </a:lnTo>
                <a:moveTo>
                  <a:pt x="1495" y="1531"/>
                </a:moveTo>
                <a:lnTo>
                  <a:pt x="5982" y="1531"/>
                </a:lnTo>
                <a:lnTo>
                  <a:pt x="5982" y="18539"/>
                </a:lnTo>
                <a:lnTo>
                  <a:pt x="1495" y="18539"/>
                </a:lnTo>
                <a:lnTo>
                  <a:pt x="1495" y="1531"/>
                </a:lnTo>
                <a:moveTo>
                  <a:pt x="7311" y="1531"/>
                </a:moveTo>
                <a:lnTo>
                  <a:pt x="7975" y="1531"/>
                </a:lnTo>
                <a:lnTo>
                  <a:pt x="7975" y="8334"/>
                </a:lnTo>
                <a:lnTo>
                  <a:pt x="7311" y="8334"/>
                </a:lnTo>
                <a:lnTo>
                  <a:pt x="7311" y="1531"/>
                </a:lnTo>
                <a:moveTo>
                  <a:pt x="7145" y="9865"/>
                </a:moveTo>
                <a:lnTo>
                  <a:pt x="8142" y="9865"/>
                </a:lnTo>
                <a:lnTo>
                  <a:pt x="8142" y="10715"/>
                </a:lnTo>
                <a:lnTo>
                  <a:pt x="7145" y="10715"/>
                </a:lnTo>
                <a:lnTo>
                  <a:pt x="7145" y="9865"/>
                </a:lnTo>
                <a:moveTo>
                  <a:pt x="8972" y="1531"/>
                </a:moveTo>
                <a:lnTo>
                  <a:pt x="12462" y="1531"/>
                </a:lnTo>
                <a:lnTo>
                  <a:pt x="12462" y="5443"/>
                </a:lnTo>
                <a:lnTo>
                  <a:pt x="8972" y="5443"/>
                </a:lnTo>
                <a:lnTo>
                  <a:pt x="8972" y="1531"/>
                </a:lnTo>
                <a:moveTo>
                  <a:pt x="13625" y="1531"/>
                </a:moveTo>
                <a:lnTo>
                  <a:pt x="20271" y="1531"/>
                </a:lnTo>
                <a:lnTo>
                  <a:pt x="20271" y="5443"/>
                </a:lnTo>
                <a:lnTo>
                  <a:pt x="13625" y="5443"/>
                </a:lnTo>
                <a:lnTo>
                  <a:pt x="13625" y="1531"/>
                </a:lnTo>
                <a:moveTo>
                  <a:pt x="18609" y="6463"/>
                </a:moveTo>
                <a:lnTo>
                  <a:pt x="20437" y="6463"/>
                </a:lnTo>
                <a:lnTo>
                  <a:pt x="20437" y="10885"/>
                </a:lnTo>
                <a:lnTo>
                  <a:pt x="18609" y="10885"/>
                </a:lnTo>
                <a:lnTo>
                  <a:pt x="18609" y="6463"/>
                </a:lnTo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mainfrm"/>
          <p:cNvSpPr>
            <a:spLocks noEditPoints="1" noChangeArrowheads="1"/>
          </p:cNvSpPr>
          <p:nvPr/>
        </p:nvSpPr>
        <p:spPr bwMode="auto">
          <a:xfrm>
            <a:off x="5584236" y="3933056"/>
            <a:ext cx="360040" cy="328811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0603 w 21600"/>
              <a:gd name="T9" fmla="*/ 21600 h 21600"/>
              <a:gd name="T10" fmla="*/ 10800 w 21600"/>
              <a:gd name="T11" fmla="*/ 21600 h 21600"/>
              <a:gd name="T12" fmla="*/ 1163 w 21600"/>
              <a:gd name="T13" fmla="*/ 21600 h 21600"/>
              <a:gd name="T14" fmla="*/ 0 w 21600"/>
              <a:gd name="T15" fmla="*/ 10800 h 21600"/>
              <a:gd name="T16" fmla="*/ 332 w 21600"/>
              <a:gd name="T17" fmla="*/ 22174 h 21600"/>
              <a:gd name="T18" fmla="*/ 21579 w 21600"/>
              <a:gd name="T19" fmla="*/ 2791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21600" y="10885"/>
                </a:moveTo>
                <a:lnTo>
                  <a:pt x="21600" y="0"/>
                </a:lnTo>
                <a:lnTo>
                  <a:pt x="10634" y="0"/>
                </a:lnTo>
                <a:lnTo>
                  <a:pt x="0" y="0"/>
                </a:lnTo>
                <a:lnTo>
                  <a:pt x="0" y="10885"/>
                </a:lnTo>
                <a:lnTo>
                  <a:pt x="0" y="19729"/>
                </a:lnTo>
                <a:lnTo>
                  <a:pt x="1163" y="19729"/>
                </a:lnTo>
                <a:lnTo>
                  <a:pt x="1163" y="21600"/>
                </a:lnTo>
                <a:lnTo>
                  <a:pt x="10800" y="21600"/>
                </a:lnTo>
                <a:lnTo>
                  <a:pt x="20603" y="21600"/>
                </a:lnTo>
                <a:lnTo>
                  <a:pt x="20603" y="19729"/>
                </a:lnTo>
                <a:lnTo>
                  <a:pt x="21600" y="19729"/>
                </a:lnTo>
                <a:lnTo>
                  <a:pt x="21600" y="10885"/>
                </a:lnTo>
                <a:close/>
              </a:path>
              <a:path w="21600" h="21600" extrusionOk="0">
                <a:moveTo>
                  <a:pt x="1163" y="19729"/>
                </a:moveTo>
                <a:lnTo>
                  <a:pt x="4320" y="19729"/>
                </a:lnTo>
                <a:lnTo>
                  <a:pt x="16449" y="19729"/>
                </a:lnTo>
                <a:lnTo>
                  <a:pt x="20603" y="19729"/>
                </a:lnTo>
                <a:lnTo>
                  <a:pt x="1163" y="19729"/>
                </a:lnTo>
                <a:moveTo>
                  <a:pt x="1495" y="2381"/>
                </a:moveTo>
                <a:lnTo>
                  <a:pt x="2160" y="2381"/>
                </a:lnTo>
                <a:lnTo>
                  <a:pt x="4985" y="2381"/>
                </a:lnTo>
                <a:lnTo>
                  <a:pt x="5982" y="2381"/>
                </a:lnTo>
                <a:lnTo>
                  <a:pt x="1495" y="2381"/>
                </a:lnTo>
                <a:lnTo>
                  <a:pt x="1495" y="3402"/>
                </a:lnTo>
                <a:lnTo>
                  <a:pt x="2160" y="3402"/>
                </a:lnTo>
                <a:lnTo>
                  <a:pt x="4985" y="3402"/>
                </a:lnTo>
                <a:lnTo>
                  <a:pt x="5982" y="3402"/>
                </a:lnTo>
                <a:lnTo>
                  <a:pt x="1495" y="3402"/>
                </a:lnTo>
                <a:lnTo>
                  <a:pt x="1495" y="4422"/>
                </a:lnTo>
                <a:lnTo>
                  <a:pt x="2160" y="4422"/>
                </a:lnTo>
                <a:lnTo>
                  <a:pt x="4985" y="4422"/>
                </a:lnTo>
                <a:lnTo>
                  <a:pt x="5982" y="4422"/>
                </a:lnTo>
                <a:lnTo>
                  <a:pt x="1495" y="4422"/>
                </a:lnTo>
                <a:lnTo>
                  <a:pt x="1495" y="5443"/>
                </a:lnTo>
                <a:lnTo>
                  <a:pt x="2160" y="5443"/>
                </a:lnTo>
                <a:lnTo>
                  <a:pt x="4985" y="5443"/>
                </a:lnTo>
                <a:lnTo>
                  <a:pt x="5982" y="5443"/>
                </a:lnTo>
                <a:lnTo>
                  <a:pt x="1495" y="5443"/>
                </a:lnTo>
                <a:lnTo>
                  <a:pt x="1495" y="6463"/>
                </a:lnTo>
                <a:lnTo>
                  <a:pt x="2160" y="6463"/>
                </a:lnTo>
                <a:lnTo>
                  <a:pt x="4985" y="6463"/>
                </a:lnTo>
                <a:lnTo>
                  <a:pt x="5982" y="6463"/>
                </a:lnTo>
                <a:lnTo>
                  <a:pt x="1495" y="6463"/>
                </a:lnTo>
                <a:lnTo>
                  <a:pt x="1495" y="7483"/>
                </a:lnTo>
                <a:lnTo>
                  <a:pt x="2160" y="7483"/>
                </a:lnTo>
                <a:lnTo>
                  <a:pt x="4985" y="7483"/>
                </a:lnTo>
                <a:lnTo>
                  <a:pt x="5982" y="7483"/>
                </a:lnTo>
                <a:lnTo>
                  <a:pt x="1495" y="7483"/>
                </a:lnTo>
                <a:lnTo>
                  <a:pt x="1495" y="8504"/>
                </a:lnTo>
                <a:lnTo>
                  <a:pt x="2160" y="8504"/>
                </a:lnTo>
                <a:lnTo>
                  <a:pt x="4985" y="8504"/>
                </a:lnTo>
                <a:lnTo>
                  <a:pt x="5982" y="8504"/>
                </a:lnTo>
                <a:lnTo>
                  <a:pt x="1495" y="8504"/>
                </a:lnTo>
                <a:lnTo>
                  <a:pt x="1495" y="9524"/>
                </a:lnTo>
                <a:lnTo>
                  <a:pt x="2160" y="9524"/>
                </a:lnTo>
                <a:lnTo>
                  <a:pt x="4985" y="9524"/>
                </a:lnTo>
                <a:lnTo>
                  <a:pt x="5982" y="9524"/>
                </a:lnTo>
                <a:lnTo>
                  <a:pt x="1495" y="9524"/>
                </a:lnTo>
                <a:lnTo>
                  <a:pt x="1495" y="10545"/>
                </a:lnTo>
                <a:lnTo>
                  <a:pt x="2160" y="10545"/>
                </a:lnTo>
                <a:lnTo>
                  <a:pt x="4985" y="10545"/>
                </a:lnTo>
                <a:lnTo>
                  <a:pt x="5982" y="10545"/>
                </a:lnTo>
                <a:lnTo>
                  <a:pt x="1495" y="10545"/>
                </a:lnTo>
                <a:lnTo>
                  <a:pt x="1495" y="11565"/>
                </a:lnTo>
                <a:lnTo>
                  <a:pt x="2160" y="11565"/>
                </a:lnTo>
                <a:lnTo>
                  <a:pt x="4985" y="11565"/>
                </a:lnTo>
                <a:lnTo>
                  <a:pt x="5982" y="11565"/>
                </a:lnTo>
                <a:lnTo>
                  <a:pt x="1495" y="11565"/>
                </a:lnTo>
                <a:lnTo>
                  <a:pt x="1495" y="12586"/>
                </a:lnTo>
                <a:lnTo>
                  <a:pt x="2160" y="12586"/>
                </a:lnTo>
                <a:lnTo>
                  <a:pt x="4985" y="12586"/>
                </a:lnTo>
                <a:lnTo>
                  <a:pt x="5982" y="12586"/>
                </a:lnTo>
                <a:lnTo>
                  <a:pt x="1495" y="12586"/>
                </a:lnTo>
                <a:lnTo>
                  <a:pt x="1495" y="13606"/>
                </a:lnTo>
                <a:lnTo>
                  <a:pt x="2160" y="13606"/>
                </a:lnTo>
                <a:lnTo>
                  <a:pt x="4985" y="13606"/>
                </a:lnTo>
                <a:lnTo>
                  <a:pt x="5982" y="13606"/>
                </a:lnTo>
                <a:lnTo>
                  <a:pt x="1495" y="13606"/>
                </a:lnTo>
                <a:lnTo>
                  <a:pt x="1495" y="14627"/>
                </a:lnTo>
                <a:lnTo>
                  <a:pt x="2160" y="14627"/>
                </a:lnTo>
                <a:lnTo>
                  <a:pt x="4985" y="14627"/>
                </a:lnTo>
                <a:lnTo>
                  <a:pt x="5982" y="14627"/>
                </a:lnTo>
                <a:lnTo>
                  <a:pt x="1495" y="14627"/>
                </a:lnTo>
                <a:lnTo>
                  <a:pt x="1495" y="15647"/>
                </a:lnTo>
                <a:lnTo>
                  <a:pt x="2160" y="15647"/>
                </a:lnTo>
                <a:lnTo>
                  <a:pt x="4985" y="15647"/>
                </a:lnTo>
                <a:lnTo>
                  <a:pt x="5982" y="15647"/>
                </a:lnTo>
                <a:lnTo>
                  <a:pt x="1495" y="15647"/>
                </a:lnTo>
                <a:lnTo>
                  <a:pt x="1495" y="16668"/>
                </a:lnTo>
                <a:lnTo>
                  <a:pt x="2160" y="16668"/>
                </a:lnTo>
                <a:lnTo>
                  <a:pt x="4985" y="16668"/>
                </a:lnTo>
                <a:lnTo>
                  <a:pt x="5982" y="16668"/>
                </a:lnTo>
                <a:lnTo>
                  <a:pt x="1495" y="16668"/>
                </a:lnTo>
                <a:lnTo>
                  <a:pt x="1495" y="17688"/>
                </a:lnTo>
                <a:lnTo>
                  <a:pt x="2160" y="17688"/>
                </a:lnTo>
                <a:lnTo>
                  <a:pt x="4985" y="17688"/>
                </a:lnTo>
                <a:lnTo>
                  <a:pt x="5982" y="17688"/>
                </a:lnTo>
                <a:lnTo>
                  <a:pt x="1495" y="17688"/>
                </a:lnTo>
                <a:moveTo>
                  <a:pt x="1994" y="19729"/>
                </a:moveTo>
                <a:lnTo>
                  <a:pt x="1994" y="20069"/>
                </a:lnTo>
                <a:lnTo>
                  <a:pt x="1994" y="21260"/>
                </a:lnTo>
                <a:lnTo>
                  <a:pt x="1994" y="21600"/>
                </a:lnTo>
                <a:lnTo>
                  <a:pt x="1994" y="19729"/>
                </a:lnTo>
                <a:lnTo>
                  <a:pt x="2658" y="19729"/>
                </a:lnTo>
                <a:lnTo>
                  <a:pt x="2658" y="20069"/>
                </a:lnTo>
                <a:lnTo>
                  <a:pt x="2658" y="21260"/>
                </a:lnTo>
                <a:lnTo>
                  <a:pt x="2658" y="21600"/>
                </a:lnTo>
                <a:lnTo>
                  <a:pt x="2658" y="19729"/>
                </a:lnTo>
                <a:lnTo>
                  <a:pt x="3489" y="19729"/>
                </a:lnTo>
                <a:lnTo>
                  <a:pt x="3489" y="20069"/>
                </a:lnTo>
                <a:lnTo>
                  <a:pt x="3489" y="21260"/>
                </a:lnTo>
                <a:lnTo>
                  <a:pt x="3489" y="21600"/>
                </a:lnTo>
                <a:lnTo>
                  <a:pt x="3489" y="19729"/>
                </a:lnTo>
                <a:lnTo>
                  <a:pt x="4320" y="19729"/>
                </a:lnTo>
                <a:lnTo>
                  <a:pt x="4320" y="20069"/>
                </a:lnTo>
                <a:lnTo>
                  <a:pt x="4320" y="21260"/>
                </a:lnTo>
                <a:lnTo>
                  <a:pt x="4320" y="21600"/>
                </a:lnTo>
                <a:lnTo>
                  <a:pt x="4320" y="19729"/>
                </a:lnTo>
                <a:lnTo>
                  <a:pt x="5151" y="19729"/>
                </a:lnTo>
                <a:lnTo>
                  <a:pt x="5151" y="20069"/>
                </a:lnTo>
                <a:lnTo>
                  <a:pt x="5151" y="21260"/>
                </a:lnTo>
                <a:lnTo>
                  <a:pt x="5151" y="21600"/>
                </a:lnTo>
                <a:lnTo>
                  <a:pt x="5151" y="19729"/>
                </a:lnTo>
                <a:lnTo>
                  <a:pt x="5982" y="19729"/>
                </a:lnTo>
                <a:lnTo>
                  <a:pt x="5982" y="20069"/>
                </a:lnTo>
                <a:lnTo>
                  <a:pt x="5982" y="21260"/>
                </a:lnTo>
                <a:lnTo>
                  <a:pt x="5982" y="21600"/>
                </a:lnTo>
                <a:lnTo>
                  <a:pt x="5982" y="19729"/>
                </a:lnTo>
                <a:lnTo>
                  <a:pt x="6812" y="19729"/>
                </a:lnTo>
                <a:lnTo>
                  <a:pt x="6812" y="20069"/>
                </a:lnTo>
                <a:lnTo>
                  <a:pt x="6812" y="21260"/>
                </a:lnTo>
                <a:lnTo>
                  <a:pt x="6812" y="21600"/>
                </a:lnTo>
                <a:lnTo>
                  <a:pt x="6812" y="19729"/>
                </a:lnTo>
                <a:lnTo>
                  <a:pt x="7643" y="19729"/>
                </a:lnTo>
                <a:lnTo>
                  <a:pt x="7643" y="20069"/>
                </a:lnTo>
                <a:lnTo>
                  <a:pt x="7643" y="21260"/>
                </a:lnTo>
                <a:lnTo>
                  <a:pt x="7643" y="21600"/>
                </a:lnTo>
                <a:lnTo>
                  <a:pt x="7643" y="19729"/>
                </a:lnTo>
                <a:lnTo>
                  <a:pt x="8474" y="19729"/>
                </a:lnTo>
                <a:lnTo>
                  <a:pt x="8474" y="20069"/>
                </a:lnTo>
                <a:lnTo>
                  <a:pt x="8474" y="21260"/>
                </a:lnTo>
                <a:lnTo>
                  <a:pt x="8474" y="21600"/>
                </a:lnTo>
                <a:lnTo>
                  <a:pt x="8474" y="19729"/>
                </a:lnTo>
                <a:lnTo>
                  <a:pt x="9305" y="19729"/>
                </a:lnTo>
                <a:lnTo>
                  <a:pt x="9305" y="20069"/>
                </a:lnTo>
                <a:lnTo>
                  <a:pt x="9305" y="21260"/>
                </a:lnTo>
                <a:lnTo>
                  <a:pt x="9305" y="21600"/>
                </a:lnTo>
                <a:lnTo>
                  <a:pt x="9305" y="19729"/>
                </a:lnTo>
                <a:lnTo>
                  <a:pt x="10135" y="19729"/>
                </a:lnTo>
                <a:lnTo>
                  <a:pt x="10135" y="20069"/>
                </a:lnTo>
                <a:lnTo>
                  <a:pt x="10135" y="21260"/>
                </a:lnTo>
                <a:lnTo>
                  <a:pt x="10135" y="21600"/>
                </a:lnTo>
                <a:lnTo>
                  <a:pt x="10135" y="19729"/>
                </a:lnTo>
                <a:lnTo>
                  <a:pt x="10966" y="19729"/>
                </a:lnTo>
                <a:lnTo>
                  <a:pt x="10966" y="20069"/>
                </a:lnTo>
                <a:lnTo>
                  <a:pt x="10966" y="21260"/>
                </a:lnTo>
                <a:lnTo>
                  <a:pt x="10966" y="21600"/>
                </a:lnTo>
                <a:lnTo>
                  <a:pt x="10966" y="19729"/>
                </a:lnTo>
                <a:lnTo>
                  <a:pt x="11797" y="19729"/>
                </a:lnTo>
                <a:lnTo>
                  <a:pt x="11797" y="20069"/>
                </a:lnTo>
                <a:lnTo>
                  <a:pt x="11797" y="21260"/>
                </a:lnTo>
                <a:lnTo>
                  <a:pt x="11797" y="21600"/>
                </a:lnTo>
                <a:lnTo>
                  <a:pt x="11797" y="19729"/>
                </a:lnTo>
                <a:lnTo>
                  <a:pt x="12462" y="19729"/>
                </a:lnTo>
                <a:lnTo>
                  <a:pt x="12462" y="20069"/>
                </a:lnTo>
                <a:lnTo>
                  <a:pt x="12462" y="21260"/>
                </a:lnTo>
                <a:lnTo>
                  <a:pt x="12462" y="21600"/>
                </a:lnTo>
                <a:lnTo>
                  <a:pt x="12462" y="19729"/>
                </a:lnTo>
                <a:lnTo>
                  <a:pt x="13292" y="19729"/>
                </a:lnTo>
                <a:lnTo>
                  <a:pt x="13292" y="20069"/>
                </a:lnTo>
                <a:lnTo>
                  <a:pt x="13292" y="21260"/>
                </a:lnTo>
                <a:lnTo>
                  <a:pt x="13292" y="21600"/>
                </a:lnTo>
                <a:lnTo>
                  <a:pt x="13292" y="19729"/>
                </a:lnTo>
                <a:lnTo>
                  <a:pt x="14123" y="19729"/>
                </a:lnTo>
                <a:lnTo>
                  <a:pt x="14123" y="20069"/>
                </a:lnTo>
                <a:lnTo>
                  <a:pt x="14123" y="21260"/>
                </a:lnTo>
                <a:lnTo>
                  <a:pt x="14123" y="21600"/>
                </a:lnTo>
                <a:lnTo>
                  <a:pt x="14123" y="19729"/>
                </a:lnTo>
                <a:lnTo>
                  <a:pt x="14954" y="19729"/>
                </a:lnTo>
                <a:lnTo>
                  <a:pt x="14954" y="20069"/>
                </a:lnTo>
                <a:lnTo>
                  <a:pt x="14954" y="21260"/>
                </a:lnTo>
                <a:lnTo>
                  <a:pt x="14954" y="21600"/>
                </a:lnTo>
                <a:lnTo>
                  <a:pt x="14954" y="19729"/>
                </a:lnTo>
                <a:lnTo>
                  <a:pt x="15785" y="19729"/>
                </a:lnTo>
                <a:lnTo>
                  <a:pt x="15785" y="20069"/>
                </a:lnTo>
                <a:lnTo>
                  <a:pt x="15785" y="21260"/>
                </a:lnTo>
                <a:lnTo>
                  <a:pt x="15785" y="21600"/>
                </a:lnTo>
                <a:lnTo>
                  <a:pt x="15785" y="19729"/>
                </a:lnTo>
                <a:lnTo>
                  <a:pt x="16615" y="19729"/>
                </a:lnTo>
                <a:lnTo>
                  <a:pt x="16615" y="20069"/>
                </a:lnTo>
                <a:lnTo>
                  <a:pt x="16615" y="21260"/>
                </a:lnTo>
                <a:lnTo>
                  <a:pt x="16615" y="21600"/>
                </a:lnTo>
                <a:lnTo>
                  <a:pt x="16615" y="19729"/>
                </a:lnTo>
                <a:lnTo>
                  <a:pt x="17446" y="19729"/>
                </a:lnTo>
                <a:lnTo>
                  <a:pt x="17446" y="20069"/>
                </a:lnTo>
                <a:lnTo>
                  <a:pt x="17446" y="21260"/>
                </a:lnTo>
                <a:lnTo>
                  <a:pt x="17446" y="21600"/>
                </a:lnTo>
                <a:lnTo>
                  <a:pt x="17446" y="19729"/>
                </a:lnTo>
                <a:lnTo>
                  <a:pt x="18277" y="19729"/>
                </a:lnTo>
                <a:lnTo>
                  <a:pt x="18277" y="20069"/>
                </a:lnTo>
                <a:lnTo>
                  <a:pt x="18277" y="21260"/>
                </a:lnTo>
                <a:lnTo>
                  <a:pt x="18277" y="21600"/>
                </a:lnTo>
                <a:lnTo>
                  <a:pt x="18277" y="19729"/>
                </a:lnTo>
                <a:lnTo>
                  <a:pt x="19108" y="19729"/>
                </a:lnTo>
                <a:lnTo>
                  <a:pt x="19108" y="20069"/>
                </a:lnTo>
                <a:lnTo>
                  <a:pt x="19108" y="21260"/>
                </a:lnTo>
                <a:lnTo>
                  <a:pt x="19108" y="21600"/>
                </a:lnTo>
                <a:lnTo>
                  <a:pt x="19108" y="19729"/>
                </a:lnTo>
                <a:lnTo>
                  <a:pt x="19938" y="19729"/>
                </a:lnTo>
                <a:lnTo>
                  <a:pt x="19938" y="20069"/>
                </a:lnTo>
                <a:lnTo>
                  <a:pt x="19938" y="21260"/>
                </a:lnTo>
                <a:lnTo>
                  <a:pt x="19938" y="21600"/>
                </a:lnTo>
                <a:lnTo>
                  <a:pt x="19938" y="19729"/>
                </a:lnTo>
                <a:moveTo>
                  <a:pt x="1495" y="1531"/>
                </a:moveTo>
                <a:lnTo>
                  <a:pt x="5982" y="1531"/>
                </a:lnTo>
                <a:lnTo>
                  <a:pt x="5982" y="18539"/>
                </a:lnTo>
                <a:lnTo>
                  <a:pt x="1495" y="18539"/>
                </a:lnTo>
                <a:lnTo>
                  <a:pt x="1495" y="1531"/>
                </a:lnTo>
                <a:moveTo>
                  <a:pt x="7311" y="1531"/>
                </a:moveTo>
                <a:lnTo>
                  <a:pt x="7975" y="1531"/>
                </a:lnTo>
                <a:lnTo>
                  <a:pt x="7975" y="8334"/>
                </a:lnTo>
                <a:lnTo>
                  <a:pt x="7311" y="8334"/>
                </a:lnTo>
                <a:lnTo>
                  <a:pt x="7311" y="1531"/>
                </a:lnTo>
                <a:moveTo>
                  <a:pt x="7145" y="9865"/>
                </a:moveTo>
                <a:lnTo>
                  <a:pt x="8142" y="9865"/>
                </a:lnTo>
                <a:lnTo>
                  <a:pt x="8142" y="10715"/>
                </a:lnTo>
                <a:lnTo>
                  <a:pt x="7145" y="10715"/>
                </a:lnTo>
                <a:lnTo>
                  <a:pt x="7145" y="9865"/>
                </a:lnTo>
                <a:moveTo>
                  <a:pt x="8972" y="1531"/>
                </a:moveTo>
                <a:lnTo>
                  <a:pt x="12462" y="1531"/>
                </a:lnTo>
                <a:lnTo>
                  <a:pt x="12462" y="5443"/>
                </a:lnTo>
                <a:lnTo>
                  <a:pt x="8972" y="5443"/>
                </a:lnTo>
                <a:lnTo>
                  <a:pt x="8972" y="1531"/>
                </a:lnTo>
                <a:moveTo>
                  <a:pt x="13625" y="1531"/>
                </a:moveTo>
                <a:lnTo>
                  <a:pt x="20271" y="1531"/>
                </a:lnTo>
                <a:lnTo>
                  <a:pt x="20271" y="5443"/>
                </a:lnTo>
                <a:lnTo>
                  <a:pt x="13625" y="5443"/>
                </a:lnTo>
                <a:lnTo>
                  <a:pt x="13625" y="1531"/>
                </a:lnTo>
                <a:moveTo>
                  <a:pt x="18609" y="6463"/>
                </a:moveTo>
                <a:lnTo>
                  <a:pt x="20437" y="6463"/>
                </a:lnTo>
                <a:lnTo>
                  <a:pt x="20437" y="10885"/>
                </a:lnTo>
                <a:lnTo>
                  <a:pt x="18609" y="10885"/>
                </a:lnTo>
                <a:lnTo>
                  <a:pt x="18609" y="6463"/>
                </a:lnTo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11" descr="C:\Users\punturo\AppData\Local\Microsoft\Windows\INetCache\IE\P0A6SJJ3\large-Server-s-Frame-33.3-14481[1]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2219" y="1495071"/>
            <a:ext cx="360000" cy="673800"/>
          </a:xfrm>
          <a:prstGeom prst="rect">
            <a:avLst/>
          </a:prstGeom>
          <a:noFill/>
        </p:spPr>
      </p:pic>
      <p:pic>
        <p:nvPicPr>
          <p:cNvPr id="11" name="Immagine 10" descr="logo-virgo.png"/>
          <p:cNvPicPr>
            <a:picLocks noChangeAspect="1"/>
          </p:cNvPicPr>
          <p:nvPr/>
        </p:nvPicPr>
        <p:blipFill>
          <a:blip r:embed="rId4" cstate="print"/>
          <a:srcRect r="55970"/>
          <a:stretch>
            <a:fillRect/>
          </a:stretch>
        </p:blipFill>
        <p:spPr>
          <a:xfrm>
            <a:off x="6808372" y="4725144"/>
            <a:ext cx="648072" cy="26944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8" descr="C:\Users\punturo\AppData\Local\Microsoft\Windows\INetCache\IE\P0A6SJJ3\large-Server-s-Frame-33.3-14481[1]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2059" y="4349663"/>
            <a:ext cx="360000" cy="673800"/>
          </a:xfrm>
          <a:prstGeom prst="rect">
            <a:avLst/>
          </a:prstGeom>
          <a:noFill/>
        </p:spPr>
      </p:pic>
      <p:sp>
        <p:nvSpPr>
          <p:cNvPr id="13" name="Segnaposto numero diapositiva 3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DBFA273-5BF8-40A0-9F37-66490B488FE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5" name="mainfrm"/>
          <p:cNvSpPr>
            <a:spLocks noEditPoints="1" noChangeArrowheads="1"/>
          </p:cNvSpPr>
          <p:nvPr/>
        </p:nvSpPr>
        <p:spPr bwMode="auto">
          <a:xfrm>
            <a:off x="5904597" y="1803267"/>
            <a:ext cx="360040" cy="328811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0603 w 21600"/>
              <a:gd name="T9" fmla="*/ 21600 h 21600"/>
              <a:gd name="T10" fmla="*/ 10800 w 21600"/>
              <a:gd name="T11" fmla="*/ 21600 h 21600"/>
              <a:gd name="T12" fmla="*/ 1163 w 21600"/>
              <a:gd name="T13" fmla="*/ 21600 h 21600"/>
              <a:gd name="T14" fmla="*/ 0 w 21600"/>
              <a:gd name="T15" fmla="*/ 10800 h 21600"/>
              <a:gd name="T16" fmla="*/ 332 w 21600"/>
              <a:gd name="T17" fmla="*/ 22174 h 21600"/>
              <a:gd name="T18" fmla="*/ 21579 w 21600"/>
              <a:gd name="T19" fmla="*/ 2791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21600" y="10885"/>
                </a:moveTo>
                <a:lnTo>
                  <a:pt x="21600" y="0"/>
                </a:lnTo>
                <a:lnTo>
                  <a:pt x="10634" y="0"/>
                </a:lnTo>
                <a:lnTo>
                  <a:pt x="0" y="0"/>
                </a:lnTo>
                <a:lnTo>
                  <a:pt x="0" y="10885"/>
                </a:lnTo>
                <a:lnTo>
                  <a:pt x="0" y="19729"/>
                </a:lnTo>
                <a:lnTo>
                  <a:pt x="1163" y="19729"/>
                </a:lnTo>
                <a:lnTo>
                  <a:pt x="1163" y="21600"/>
                </a:lnTo>
                <a:lnTo>
                  <a:pt x="10800" y="21600"/>
                </a:lnTo>
                <a:lnTo>
                  <a:pt x="20603" y="21600"/>
                </a:lnTo>
                <a:lnTo>
                  <a:pt x="20603" y="19729"/>
                </a:lnTo>
                <a:lnTo>
                  <a:pt x="21600" y="19729"/>
                </a:lnTo>
                <a:lnTo>
                  <a:pt x="21600" y="10885"/>
                </a:lnTo>
                <a:close/>
              </a:path>
              <a:path w="21600" h="21600" extrusionOk="0">
                <a:moveTo>
                  <a:pt x="1163" y="19729"/>
                </a:moveTo>
                <a:lnTo>
                  <a:pt x="4320" y="19729"/>
                </a:lnTo>
                <a:lnTo>
                  <a:pt x="16449" y="19729"/>
                </a:lnTo>
                <a:lnTo>
                  <a:pt x="20603" y="19729"/>
                </a:lnTo>
                <a:lnTo>
                  <a:pt x="1163" y="19729"/>
                </a:lnTo>
                <a:moveTo>
                  <a:pt x="1495" y="2381"/>
                </a:moveTo>
                <a:lnTo>
                  <a:pt x="2160" y="2381"/>
                </a:lnTo>
                <a:lnTo>
                  <a:pt x="4985" y="2381"/>
                </a:lnTo>
                <a:lnTo>
                  <a:pt x="5982" y="2381"/>
                </a:lnTo>
                <a:lnTo>
                  <a:pt x="1495" y="2381"/>
                </a:lnTo>
                <a:lnTo>
                  <a:pt x="1495" y="3402"/>
                </a:lnTo>
                <a:lnTo>
                  <a:pt x="2160" y="3402"/>
                </a:lnTo>
                <a:lnTo>
                  <a:pt x="4985" y="3402"/>
                </a:lnTo>
                <a:lnTo>
                  <a:pt x="5982" y="3402"/>
                </a:lnTo>
                <a:lnTo>
                  <a:pt x="1495" y="3402"/>
                </a:lnTo>
                <a:lnTo>
                  <a:pt x="1495" y="4422"/>
                </a:lnTo>
                <a:lnTo>
                  <a:pt x="2160" y="4422"/>
                </a:lnTo>
                <a:lnTo>
                  <a:pt x="4985" y="4422"/>
                </a:lnTo>
                <a:lnTo>
                  <a:pt x="5982" y="4422"/>
                </a:lnTo>
                <a:lnTo>
                  <a:pt x="1495" y="4422"/>
                </a:lnTo>
                <a:lnTo>
                  <a:pt x="1495" y="5443"/>
                </a:lnTo>
                <a:lnTo>
                  <a:pt x="2160" y="5443"/>
                </a:lnTo>
                <a:lnTo>
                  <a:pt x="4985" y="5443"/>
                </a:lnTo>
                <a:lnTo>
                  <a:pt x="5982" y="5443"/>
                </a:lnTo>
                <a:lnTo>
                  <a:pt x="1495" y="5443"/>
                </a:lnTo>
                <a:lnTo>
                  <a:pt x="1495" y="6463"/>
                </a:lnTo>
                <a:lnTo>
                  <a:pt x="2160" y="6463"/>
                </a:lnTo>
                <a:lnTo>
                  <a:pt x="4985" y="6463"/>
                </a:lnTo>
                <a:lnTo>
                  <a:pt x="5982" y="6463"/>
                </a:lnTo>
                <a:lnTo>
                  <a:pt x="1495" y="6463"/>
                </a:lnTo>
                <a:lnTo>
                  <a:pt x="1495" y="7483"/>
                </a:lnTo>
                <a:lnTo>
                  <a:pt x="2160" y="7483"/>
                </a:lnTo>
                <a:lnTo>
                  <a:pt x="4985" y="7483"/>
                </a:lnTo>
                <a:lnTo>
                  <a:pt x="5982" y="7483"/>
                </a:lnTo>
                <a:lnTo>
                  <a:pt x="1495" y="7483"/>
                </a:lnTo>
                <a:lnTo>
                  <a:pt x="1495" y="8504"/>
                </a:lnTo>
                <a:lnTo>
                  <a:pt x="2160" y="8504"/>
                </a:lnTo>
                <a:lnTo>
                  <a:pt x="4985" y="8504"/>
                </a:lnTo>
                <a:lnTo>
                  <a:pt x="5982" y="8504"/>
                </a:lnTo>
                <a:lnTo>
                  <a:pt x="1495" y="8504"/>
                </a:lnTo>
                <a:lnTo>
                  <a:pt x="1495" y="9524"/>
                </a:lnTo>
                <a:lnTo>
                  <a:pt x="2160" y="9524"/>
                </a:lnTo>
                <a:lnTo>
                  <a:pt x="4985" y="9524"/>
                </a:lnTo>
                <a:lnTo>
                  <a:pt x="5982" y="9524"/>
                </a:lnTo>
                <a:lnTo>
                  <a:pt x="1495" y="9524"/>
                </a:lnTo>
                <a:lnTo>
                  <a:pt x="1495" y="10545"/>
                </a:lnTo>
                <a:lnTo>
                  <a:pt x="2160" y="10545"/>
                </a:lnTo>
                <a:lnTo>
                  <a:pt x="4985" y="10545"/>
                </a:lnTo>
                <a:lnTo>
                  <a:pt x="5982" y="10545"/>
                </a:lnTo>
                <a:lnTo>
                  <a:pt x="1495" y="10545"/>
                </a:lnTo>
                <a:lnTo>
                  <a:pt x="1495" y="11565"/>
                </a:lnTo>
                <a:lnTo>
                  <a:pt x="2160" y="11565"/>
                </a:lnTo>
                <a:lnTo>
                  <a:pt x="4985" y="11565"/>
                </a:lnTo>
                <a:lnTo>
                  <a:pt x="5982" y="11565"/>
                </a:lnTo>
                <a:lnTo>
                  <a:pt x="1495" y="11565"/>
                </a:lnTo>
                <a:lnTo>
                  <a:pt x="1495" y="12586"/>
                </a:lnTo>
                <a:lnTo>
                  <a:pt x="2160" y="12586"/>
                </a:lnTo>
                <a:lnTo>
                  <a:pt x="4985" y="12586"/>
                </a:lnTo>
                <a:lnTo>
                  <a:pt x="5982" y="12586"/>
                </a:lnTo>
                <a:lnTo>
                  <a:pt x="1495" y="12586"/>
                </a:lnTo>
                <a:lnTo>
                  <a:pt x="1495" y="13606"/>
                </a:lnTo>
                <a:lnTo>
                  <a:pt x="2160" y="13606"/>
                </a:lnTo>
                <a:lnTo>
                  <a:pt x="4985" y="13606"/>
                </a:lnTo>
                <a:lnTo>
                  <a:pt x="5982" y="13606"/>
                </a:lnTo>
                <a:lnTo>
                  <a:pt x="1495" y="13606"/>
                </a:lnTo>
                <a:lnTo>
                  <a:pt x="1495" y="14627"/>
                </a:lnTo>
                <a:lnTo>
                  <a:pt x="2160" y="14627"/>
                </a:lnTo>
                <a:lnTo>
                  <a:pt x="4985" y="14627"/>
                </a:lnTo>
                <a:lnTo>
                  <a:pt x="5982" y="14627"/>
                </a:lnTo>
                <a:lnTo>
                  <a:pt x="1495" y="14627"/>
                </a:lnTo>
                <a:lnTo>
                  <a:pt x="1495" y="15647"/>
                </a:lnTo>
                <a:lnTo>
                  <a:pt x="2160" y="15647"/>
                </a:lnTo>
                <a:lnTo>
                  <a:pt x="4985" y="15647"/>
                </a:lnTo>
                <a:lnTo>
                  <a:pt x="5982" y="15647"/>
                </a:lnTo>
                <a:lnTo>
                  <a:pt x="1495" y="15647"/>
                </a:lnTo>
                <a:lnTo>
                  <a:pt x="1495" y="16668"/>
                </a:lnTo>
                <a:lnTo>
                  <a:pt x="2160" y="16668"/>
                </a:lnTo>
                <a:lnTo>
                  <a:pt x="4985" y="16668"/>
                </a:lnTo>
                <a:lnTo>
                  <a:pt x="5982" y="16668"/>
                </a:lnTo>
                <a:lnTo>
                  <a:pt x="1495" y="16668"/>
                </a:lnTo>
                <a:lnTo>
                  <a:pt x="1495" y="17688"/>
                </a:lnTo>
                <a:lnTo>
                  <a:pt x="2160" y="17688"/>
                </a:lnTo>
                <a:lnTo>
                  <a:pt x="4985" y="17688"/>
                </a:lnTo>
                <a:lnTo>
                  <a:pt x="5982" y="17688"/>
                </a:lnTo>
                <a:lnTo>
                  <a:pt x="1495" y="17688"/>
                </a:lnTo>
                <a:moveTo>
                  <a:pt x="1994" y="19729"/>
                </a:moveTo>
                <a:lnTo>
                  <a:pt x="1994" y="20069"/>
                </a:lnTo>
                <a:lnTo>
                  <a:pt x="1994" y="21260"/>
                </a:lnTo>
                <a:lnTo>
                  <a:pt x="1994" y="21600"/>
                </a:lnTo>
                <a:lnTo>
                  <a:pt x="1994" y="19729"/>
                </a:lnTo>
                <a:lnTo>
                  <a:pt x="2658" y="19729"/>
                </a:lnTo>
                <a:lnTo>
                  <a:pt x="2658" y="20069"/>
                </a:lnTo>
                <a:lnTo>
                  <a:pt x="2658" y="21260"/>
                </a:lnTo>
                <a:lnTo>
                  <a:pt x="2658" y="21600"/>
                </a:lnTo>
                <a:lnTo>
                  <a:pt x="2658" y="19729"/>
                </a:lnTo>
                <a:lnTo>
                  <a:pt x="3489" y="19729"/>
                </a:lnTo>
                <a:lnTo>
                  <a:pt x="3489" y="20069"/>
                </a:lnTo>
                <a:lnTo>
                  <a:pt x="3489" y="21260"/>
                </a:lnTo>
                <a:lnTo>
                  <a:pt x="3489" y="21600"/>
                </a:lnTo>
                <a:lnTo>
                  <a:pt x="3489" y="19729"/>
                </a:lnTo>
                <a:lnTo>
                  <a:pt x="4320" y="19729"/>
                </a:lnTo>
                <a:lnTo>
                  <a:pt x="4320" y="20069"/>
                </a:lnTo>
                <a:lnTo>
                  <a:pt x="4320" y="21260"/>
                </a:lnTo>
                <a:lnTo>
                  <a:pt x="4320" y="21600"/>
                </a:lnTo>
                <a:lnTo>
                  <a:pt x="4320" y="19729"/>
                </a:lnTo>
                <a:lnTo>
                  <a:pt x="5151" y="19729"/>
                </a:lnTo>
                <a:lnTo>
                  <a:pt x="5151" y="20069"/>
                </a:lnTo>
                <a:lnTo>
                  <a:pt x="5151" y="21260"/>
                </a:lnTo>
                <a:lnTo>
                  <a:pt x="5151" y="21600"/>
                </a:lnTo>
                <a:lnTo>
                  <a:pt x="5151" y="19729"/>
                </a:lnTo>
                <a:lnTo>
                  <a:pt x="5982" y="19729"/>
                </a:lnTo>
                <a:lnTo>
                  <a:pt x="5982" y="20069"/>
                </a:lnTo>
                <a:lnTo>
                  <a:pt x="5982" y="21260"/>
                </a:lnTo>
                <a:lnTo>
                  <a:pt x="5982" y="21600"/>
                </a:lnTo>
                <a:lnTo>
                  <a:pt x="5982" y="19729"/>
                </a:lnTo>
                <a:lnTo>
                  <a:pt x="6812" y="19729"/>
                </a:lnTo>
                <a:lnTo>
                  <a:pt x="6812" y="20069"/>
                </a:lnTo>
                <a:lnTo>
                  <a:pt x="6812" y="21260"/>
                </a:lnTo>
                <a:lnTo>
                  <a:pt x="6812" y="21600"/>
                </a:lnTo>
                <a:lnTo>
                  <a:pt x="6812" y="19729"/>
                </a:lnTo>
                <a:lnTo>
                  <a:pt x="7643" y="19729"/>
                </a:lnTo>
                <a:lnTo>
                  <a:pt x="7643" y="20069"/>
                </a:lnTo>
                <a:lnTo>
                  <a:pt x="7643" y="21260"/>
                </a:lnTo>
                <a:lnTo>
                  <a:pt x="7643" y="21600"/>
                </a:lnTo>
                <a:lnTo>
                  <a:pt x="7643" y="19729"/>
                </a:lnTo>
                <a:lnTo>
                  <a:pt x="8474" y="19729"/>
                </a:lnTo>
                <a:lnTo>
                  <a:pt x="8474" y="20069"/>
                </a:lnTo>
                <a:lnTo>
                  <a:pt x="8474" y="21260"/>
                </a:lnTo>
                <a:lnTo>
                  <a:pt x="8474" y="21600"/>
                </a:lnTo>
                <a:lnTo>
                  <a:pt x="8474" y="19729"/>
                </a:lnTo>
                <a:lnTo>
                  <a:pt x="9305" y="19729"/>
                </a:lnTo>
                <a:lnTo>
                  <a:pt x="9305" y="20069"/>
                </a:lnTo>
                <a:lnTo>
                  <a:pt x="9305" y="21260"/>
                </a:lnTo>
                <a:lnTo>
                  <a:pt x="9305" y="21600"/>
                </a:lnTo>
                <a:lnTo>
                  <a:pt x="9305" y="19729"/>
                </a:lnTo>
                <a:lnTo>
                  <a:pt x="10135" y="19729"/>
                </a:lnTo>
                <a:lnTo>
                  <a:pt x="10135" y="20069"/>
                </a:lnTo>
                <a:lnTo>
                  <a:pt x="10135" y="21260"/>
                </a:lnTo>
                <a:lnTo>
                  <a:pt x="10135" y="21600"/>
                </a:lnTo>
                <a:lnTo>
                  <a:pt x="10135" y="19729"/>
                </a:lnTo>
                <a:lnTo>
                  <a:pt x="10966" y="19729"/>
                </a:lnTo>
                <a:lnTo>
                  <a:pt x="10966" y="20069"/>
                </a:lnTo>
                <a:lnTo>
                  <a:pt x="10966" y="21260"/>
                </a:lnTo>
                <a:lnTo>
                  <a:pt x="10966" y="21600"/>
                </a:lnTo>
                <a:lnTo>
                  <a:pt x="10966" y="19729"/>
                </a:lnTo>
                <a:lnTo>
                  <a:pt x="11797" y="19729"/>
                </a:lnTo>
                <a:lnTo>
                  <a:pt x="11797" y="20069"/>
                </a:lnTo>
                <a:lnTo>
                  <a:pt x="11797" y="21260"/>
                </a:lnTo>
                <a:lnTo>
                  <a:pt x="11797" y="21600"/>
                </a:lnTo>
                <a:lnTo>
                  <a:pt x="11797" y="19729"/>
                </a:lnTo>
                <a:lnTo>
                  <a:pt x="12462" y="19729"/>
                </a:lnTo>
                <a:lnTo>
                  <a:pt x="12462" y="20069"/>
                </a:lnTo>
                <a:lnTo>
                  <a:pt x="12462" y="21260"/>
                </a:lnTo>
                <a:lnTo>
                  <a:pt x="12462" y="21600"/>
                </a:lnTo>
                <a:lnTo>
                  <a:pt x="12462" y="19729"/>
                </a:lnTo>
                <a:lnTo>
                  <a:pt x="13292" y="19729"/>
                </a:lnTo>
                <a:lnTo>
                  <a:pt x="13292" y="20069"/>
                </a:lnTo>
                <a:lnTo>
                  <a:pt x="13292" y="21260"/>
                </a:lnTo>
                <a:lnTo>
                  <a:pt x="13292" y="21600"/>
                </a:lnTo>
                <a:lnTo>
                  <a:pt x="13292" y="19729"/>
                </a:lnTo>
                <a:lnTo>
                  <a:pt x="14123" y="19729"/>
                </a:lnTo>
                <a:lnTo>
                  <a:pt x="14123" y="20069"/>
                </a:lnTo>
                <a:lnTo>
                  <a:pt x="14123" y="21260"/>
                </a:lnTo>
                <a:lnTo>
                  <a:pt x="14123" y="21600"/>
                </a:lnTo>
                <a:lnTo>
                  <a:pt x="14123" y="19729"/>
                </a:lnTo>
                <a:lnTo>
                  <a:pt x="14954" y="19729"/>
                </a:lnTo>
                <a:lnTo>
                  <a:pt x="14954" y="20069"/>
                </a:lnTo>
                <a:lnTo>
                  <a:pt x="14954" y="21260"/>
                </a:lnTo>
                <a:lnTo>
                  <a:pt x="14954" y="21600"/>
                </a:lnTo>
                <a:lnTo>
                  <a:pt x="14954" y="19729"/>
                </a:lnTo>
                <a:lnTo>
                  <a:pt x="15785" y="19729"/>
                </a:lnTo>
                <a:lnTo>
                  <a:pt x="15785" y="20069"/>
                </a:lnTo>
                <a:lnTo>
                  <a:pt x="15785" y="21260"/>
                </a:lnTo>
                <a:lnTo>
                  <a:pt x="15785" y="21600"/>
                </a:lnTo>
                <a:lnTo>
                  <a:pt x="15785" y="19729"/>
                </a:lnTo>
                <a:lnTo>
                  <a:pt x="16615" y="19729"/>
                </a:lnTo>
                <a:lnTo>
                  <a:pt x="16615" y="20069"/>
                </a:lnTo>
                <a:lnTo>
                  <a:pt x="16615" y="21260"/>
                </a:lnTo>
                <a:lnTo>
                  <a:pt x="16615" y="21600"/>
                </a:lnTo>
                <a:lnTo>
                  <a:pt x="16615" y="19729"/>
                </a:lnTo>
                <a:lnTo>
                  <a:pt x="17446" y="19729"/>
                </a:lnTo>
                <a:lnTo>
                  <a:pt x="17446" y="20069"/>
                </a:lnTo>
                <a:lnTo>
                  <a:pt x="17446" y="21260"/>
                </a:lnTo>
                <a:lnTo>
                  <a:pt x="17446" y="21600"/>
                </a:lnTo>
                <a:lnTo>
                  <a:pt x="17446" y="19729"/>
                </a:lnTo>
                <a:lnTo>
                  <a:pt x="18277" y="19729"/>
                </a:lnTo>
                <a:lnTo>
                  <a:pt x="18277" y="20069"/>
                </a:lnTo>
                <a:lnTo>
                  <a:pt x="18277" y="21260"/>
                </a:lnTo>
                <a:lnTo>
                  <a:pt x="18277" y="21600"/>
                </a:lnTo>
                <a:lnTo>
                  <a:pt x="18277" y="19729"/>
                </a:lnTo>
                <a:lnTo>
                  <a:pt x="19108" y="19729"/>
                </a:lnTo>
                <a:lnTo>
                  <a:pt x="19108" y="20069"/>
                </a:lnTo>
                <a:lnTo>
                  <a:pt x="19108" y="21260"/>
                </a:lnTo>
                <a:lnTo>
                  <a:pt x="19108" y="21600"/>
                </a:lnTo>
                <a:lnTo>
                  <a:pt x="19108" y="19729"/>
                </a:lnTo>
                <a:lnTo>
                  <a:pt x="19938" y="19729"/>
                </a:lnTo>
                <a:lnTo>
                  <a:pt x="19938" y="20069"/>
                </a:lnTo>
                <a:lnTo>
                  <a:pt x="19938" y="21260"/>
                </a:lnTo>
                <a:lnTo>
                  <a:pt x="19938" y="21600"/>
                </a:lnTo>
                <a:lnTo>
                  <a:pt x="19938" y="19729"/>
                </a:lnTo>
                <a:moveTo>
                  <a:pt x="1495" y="1531"/>
                </a:moveTo>
                <a:lnTo>
                  <a:pt x="5982" y="1531"/>
                </a:lnTo>
                <a:lnTo>
                  <a:pt x="5982" y="18539"/>
                </a:lnTo>
                <a:lnTo>
                  <a:pt x="1495" y="18539"/>
                </a:lnTo>
                <a:lnTo>
                  <a:pt x="1495" y="1531"/>
                </a:lnTo>
                <a:moveTo>
                  <a:pt x="7311" y="1531"/>
                </a:moveTo>
                <a:lnTo>
                  <a:pt x="7975" y="1531"/>
                </a:lnTo>
                <a:lnTo>
                  <a:pt x="7975" y="8334"/>
                </a:lnTo>
                <a:lnTo>
                  <a:pt x="7311" y="8334"/>
                </a:lnTo>
                <a:lnTo>
                  <a:pt x="7311" y="1531"/>
                </a:lnTo>
                <a:moveTo>
                  <a:pt x="7145" y="9865"/>
                </a:moveTo>
                <a:lnTo>
                  <a:pt x="8142" y="9865"/>
                </a:lnTo>
                <a:lnTo>
                  <a:pt x="8142" y="10715"/>
                </a:lnTo>
                <a:lnTo>
                  <a:pt x="7145" y="10715"/>
                </a:lnTo>
                <a:lnTo>
                  <a:pt x="7145" y="9865"/>
                </a:lnTo>
                <a:moveTo>
                  <a:pt x="8972" y="1531"/>
                </a:moveTo>
                <a:lnTo>
                  <a:pt x="12462" y="1531"/>
                </a:lnTo>
                <a:lnTo>
                  <a:pt x="12462" y="5443"/>
                </a:lnTo>
                <a:lnTo>
                  <a:pt x="8972" y="5443"/>
                </a:lnTo>
                <a:lnTo>
                  <a:pt x="8972" y="1531"/>
                </a:lnTo>
                <a:moveTo>
                  <a:pt x="13625" y="1531"/>
                </a:moveTo>
                <a:lnTo>
                  <a:pt x="20271" y="1531"/>
                </a:lnTo>
                <a:lnTo>
                  <a:pt x="20271" y="5443"/>
                </a:lnTo>
                <a:lnTo>
                  <a:pt x="13625" y="5443"/>
                </a:lnTo>
                <a:lnTo>
                  <a:pt x="13625" y="1531"/>
                </a:lnTo>
                <a:moveTo>
                  <a:pt x="18609" y="6463"/>
                </a:moveTo>
                <a:lnTo>
                  <a:pt x="20437" y="6463"/>
                </a:lnTo>
                <a:lnTo>
                  <a:pt x="20437" y="10885"/>
                </a:lnTo>
                <a:lnTo>
                  <a:pt x="18609" y="10885"/>
                </a:lnTo>
                <a:lnTo>
                  <a:pt x="18609" y="6463"/>
                </a:lnTo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&amp; Virgo computing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3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9393" y="174352"/>
            <a:ext cx="7886700" cy="1325563"/>
          </a:xfrm>
        </p:spPr>
        <p:txBody>
          <a:bodyPr/>
          <a:lstStyle/>
          <a:p>
            <a:r>
              <a:rPr lang="en-US" dirty="0" smtClean="0"/>
              <a:t>Sizing the problem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year of Data Analysis</a:t>
            </a:r>
            <a:endParaRPr lang="en-US" dirty="0"/>
          </a:p>
        </p:txBody>
      </p:sp>
      <p:graphicFrame>
        <p:nvGraphicFramePr>
          <p:cNvPr id="4" name="Segnaposto contenut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9671209"/>
              </p:ext>
            </p:extLst>
          </p:nvPr>
        </p:nvGraphicFramePr>
        <p:xfrm>
          <a:off x="3571501" y="1027907"/>
          <a:ext cx="5572499" cy="2987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Segnaposto contenuto 6"/>
          <p:cNvPicPr>
            <a:picLocks noChangeAspect="1"/>
          </p:cNvPicPr>
          <p:nvPr/>
        </p:nvPicPr>
        <p:blipFill rotWithShape="1">
          <a:blip r:embed="rId3"/>
          <a:srcRect t="33248"/>
          <a:stretch/>
        </p:blipFill>
        <p:spPr>
          <a:xfrm>
            <a:off x="289393" y="3933265"/>
            <a:ext cx="8565213" cy="2195334"/>
          </a:xfrm>
          <a:prstGeom prst="rect">
            <a:avLst/>
          </a:prstGeom>
        </p:spPr>
      </p:pic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&amp; Virgo computing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5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180930"/>
            <a:ext cx="7886700" cy="937401"/>
          </a:xfrm>
        </p:spPr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4990" y="1230164"/>
            <a:ext cx="8390360" cy="494679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Integrates new physics in the template based analysis</a:t>
            </a:r>
          </a:p>
          <a:p>
            <a:pPr lvl="1"/>
            <a:r>
              <a:rPr lang="en-US" dirty="0" smtClean="0"/>
              <a:t>Grown of the computing requests by one or two orders of magnitude if we don’t find “clever” solutions</a:t>
            </a:r>
          </a:p>
          <a:p>
            <a:pPr lvl="2"/>
            <a:r>
              <a:rPr lang="en-US" dirty="0" smtClean="0"/>
              <a:t>Hierarchical approach</a:t>
            </a:r>
          </a:p>
          <a:p>
            <a:pPr lvl="2"/>
            <a:r>
              <a:rPr lang="en-US" dirty="0" smtClean="0"/>
              <a:t>GPUs (see P. Couvares talk)</a:t>
            </a:r>
          </a:p>
          <a:p>
            <a:r>
              <a:rPr lang="en-US" dirty="0" smtClean="0"/>
              <a:t>Include new detectors in the network (Advanced Virgo, KAGRA, LIGO-India) </a:t>
            </a:r>
          </a:p>
          <a:p>
            <a:r>
              <a:rPr lang="en-US" dirty="0" smtClean="0"/>
              <a:t>Online analysis</a:t>
            </a:r>
          </a:p>
          <a:p>
            <a:pPr lvl="1"/>
            <a:r>
              <a:rPr lang="en-US" dirty="0" smtClean="0"/>
              <a:t>Provide triggers within seconds of delay, but having well estimated sources</a:t>
            </a:r>
          </a:p>
          <a:p>
            <a:r>
              <a:rPr lang="en-US" dirty="0" smtClean="0"/>
              <a:t>Better sensitivity in low frequency: </a:t>
            </a:r>
          </a:p>
          <a:p>
            <a:pPr lvl="1"/>
            <a:r>
              <a:rPr lang="en-US" dirty="0" smtClean="0"/>
              <a:t>longer templates, of the order of minutes </a:t>
            </a:r>
            <a:r>
              <a:rPr lang="en-US" dirty="0" err="1" smtClean="0"/>
              <a:t>wrt</a:t>
            </a:r>
            <a:r>
              <a:rPr lang="en-US" dirty="0" smtClean="0"/>
              <a:t> the current duration (seconds) </a:t>
            </a:r>
          </a:p>
          <a:p>
            <a:pPr lvl="2"/>
            <a:r>
              <a:rPr lang="en-US" dirty="0" smtClean="0"/>
              <a:t>1 order of magnitude more CPU in  O3 and later absent </a:t>
            </a:r>
            <a:r>
              <a:rPr lang="en-US" dirty="0" err="1" smtClean="0"/>
              <a:t>optimisation</a:t>
            </a:r>
            <a:endParaRPr lang="en-US" dirty="0" smtClean="0"/>
          </a:p>
          <a:p>
            <a:pPr lvl="2"/>
            <a:r>
              <a:rPr lang="en-US" dirty="0" smtClean="0"/>
              <a:t>3G evolution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&amp; Virgo computing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07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GPUs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36823" y="1473564"/>
            <a:ext cx="8591413" cy="492723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CBC analysis is made mainly of thousands of FFT and </a:t>
            </a:r>
            <a:r>
              <a:rPr lang="en-US" dirty="0" smtClean="0">
                <a:latin typeface="Symbol" panose="05050102010706020507" pitchFamily="18" charset="2"/>
              </a:rPr>
              <a:t>c</a:t>
            </a:r>
            <a:r>
              <a:rPr lang="en-US" baseline="30000" dirty="0" smtClean="0"/>
              <a:t>2</a:t>
            </a:r>
            <a:r>
              <a:rPr lang="en-US" dirty="0" smtClean="0"/>
              <a:t> computation</a:t>
            </a:r>
            <a:r>
              <a:rPr lang="en-US" dirty="0"/>
              <a:t> </a:t>
            </a:r>
            <a:r>
              <a:rPr lang="en-US" dirty="0" smtClean="0"/>
              <a:t>in parallel</a:t>
            </a:r>
          </a:p>
          <a:p>
            <a:r>
              <a:rPr lang="en-US" dirty="0" smtClean="0"/>
              <a:t>GPUs appeared since the beginning a promising instrument to parallelize and optimize the code</a:t>
            </a:r>
          </a:p>
          <a:p>
            <a:r>
              <a:rPr lang="en-US" dirty="0" smtClean="0"/>
              <a:t>First attempts in Virgo 2005-2010</a:t>
            </a:r>
          </a:p>
          <a:p>
            <a:pPr lvl="1"/>
            <a:r>
              <a:rPr lang="en-US" dirty="0" err="1" smtClean="0"/>
              <a:t>Merlino</a:t>
            </a:r>
            <a:r>
              <a:rPr lang="en-US" dirty="0" smtClean="0"/>
              <a:t> data analysis environment, based on MPI and built in a many-cores environment</a:t>
            </a:r>
          </a:p>
          <a:p>
            <a:pPr lvl="1"/>
            <a:r>
              <a:rPr lang="en-US" dirty="0" smtClean="0"/>
              <a:t>MACGO project (</a:t>
            </a:r>
            <a:r>
              <a:rPr lang="en-US" dirty="0" err="1" smtClean="0"/>
              <a:t>Manycore</a:t>
            </a:r>
            <a:r>
              <a:rPr lang="en-US" dirty="0" smtClean="0"/>
              <a:t> computing for future Gravitational Observatories)</a:t>
            </a:r>
          </a:p>
          <a:p>
            <a:pPr lvl="1"/>
            <a:r>
              <a:rPr lang="en-US" dirty="0" smtClean="0"/>
              <a:t>First tests on GPUs shown a speed-up of about 50.</a:t>
            </a:r>
          </a:p>
          <a:p>
            <a:r>
              <a:rPr lang="en-US" dirty="0" smtClean="0"/>
              <a:t>Currently a </a:t>
            </a:r>
            <a:r>
              <a:rPr lang="en-US" dirty="0" err="1" smtClean="0"/>
              <a:t>pyCBC</a:t>
            </a:r>
            <a:r>
              <a:rPr lang="en-US" dirty="0" smtClean="0"/>
              <a:t> GPU version is under development in LIGO (see P. Couvares talk). 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&amp; Virgo computing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44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640" y="1680809"/>
            <a:ext cx="7886700" cy="1325563"/>
          </a:xfrm>
        </p:spPr>
        <p:txBody>
          <a:bodyPr/>
          <a:lstStyle/>
          <a:p>
            <a:r>
              <a:rPr lang="en-US" dirty="0" smtClean="0"/>
              <a:t>Acknowledgement</a:t>
            </a:r>
            <a:endParaRPr lang="en-US" dirty="0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628650" y="3368149"/>
            <a:ext cx="7886700" cy="2808813"/>
          </a:xfrm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H2020-</a:t>
            </a:r>
            <a:r>
              <a:rPr lang="fr-FR" dirty="0">
                <a:latin typeface="Century Gothic" panose="020B0502020202020204" pitchFamily="34" charset="0"/>
              </a:rPr>
              <a:t>Astronomy ESFRI and </a:t>
            </a:r>
            <a:r>
              <a:rPr lang="fr-FR" dirty="0" err="1">
                <a:latin typeface="Century Gothic" panose="020B0502020202020204" pitchFamily="34" charset="0"/>
              </a:rPr>
              <a:t>Research</a:t>
            </a:r>
            <a:r>
              <a:rPr lang="fr-FR" dirty="0">
                <a:latin typeface="Century Gothic" panose="020B0502020202020204" pitchFamily="34" charset="0"/>
              </a:rPr>
              <a:t> Infrastructure </a:t>
            </a:r>
            <a:r>
              <a:rPr lang="fr-FR" dirty="0" smtClean="0">
                <a:latin typeface="Century Gothic" panose="020B0502020202020204" pitchFamily="34" charset="0"/>
              </a:rPr>
              <a:t>Cluster (Grant Agreement </a:t>
            </a:r>
            <a:r>
              <a:rPr lang="fr-FR" dirty="0" err="1" smtClean="0">
                <a:latin typeface="Century Gothic" panose="020B0502020202020204" pitchFamily="34" charset="0"/>
              </a:rPr>
              <a:t>number</a:t>
            </a:r>
            <a:r>
              <a:rPr lang="fr-FR" dirty="0">
                <a:latin typeface="Century Gothic" panose="020B0502020202020204" pitchFamily="34" charset="0"/>
              </a:rPr>
              <a:t>: </a:t>
            </a:r>
            <a:r>
              <a:rPr lang="fr-FR" dirty="0" smtClean="0">
                <a:latin typeface="Century Gothic" panose="020B0502020202020204" pitchFamily="34" charset="0"/>
              </a:rPr>
              <a:t>653477).</a:t>
            </a:r>
            <a:endParaRPr lang="fr-FR" dirty="0">
              <a:latin typeface="Century Gothic" panose="020B0502020202020204" pitchFamily="34" charset="0"/>
            </a:endParaRPr>
          </a:p>
          <a:p>
            <a:endParaRPr lang="en-GB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&amp; Virgo computing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4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Detection of GW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5235" y="1473564"/>
            <a:ext cx="8400638" cy="4828559"/>
          </a:xfrm>
        </p:spPr>
        <p:txBody>
          <a:bodyPr>
            <a:normAutofit/>
          </a:bodyPr>
          <a:lstStyle/>
          <a:p>
            <a:r>
              <a:rPr lang="en-US" dirty="0" smtClean="0"/>
              <a:t>In February 2016 the LIGO scientific collaboration and the Virgo collaboration announced the first direct detection of the GW in the LIGO detectors</a:t>
            </a:r>
          </a:p>
          <a:p>
            <a:pPr lvl="1"/>
            <a:r>
              <a:rPr lang="en-US" dirty="0" smtClean="0"/>
              <a:t>One century after the prediction of Albert Einstein</a:t>
            </a:r>
          </a:p>
          <a:p>
            <a:pPr lvl="1"/>
            <a:r>
              <a:rPr lang="en-US" dirty="0" smtClean="0"/>
              <a:t>GW150914: The first direct evidence of the existence of Black Holes binaries:</a:t>
            </a:r>
          </a:p>
          <a:p>
            <a:pPr lvl="2"/>
            <a:r>
              <a:rPr lang="en-US" dirty="0" smtClean="0"/>
              <a:t>Ha been detected the “voices” of these BHs during their coalescence</a:t>
            </a:r>
          </a:p>
          <a:p>
            <a:pPr lvl="1"/>
            <a:r>
              <a:rPr lang="en-US" dirty="0" smtClean="0"/>
              <a:t>On the same scientific run another event GW151226 has been detected and a strong candidate LVT151012</a:t>
            </a:r>
          </a:p>
          <a:p>
            <a:pPr lvl="1"/>
            <a:r>
              <a:rPr lang="en-US" dirty="0" smtClean="0"/>
              <a:t>A cornerstone achievement in science, but, even more, the opening of the new era of the GW astronomy and astrophysics </a:t>
            </a:r>
            <a:endParaRPr lang="en-US" dirty="0"/>
          </a:p>
        </p:txBody>
      </p:sp>
      <p:pic>
        <p:nvPicPr>
          <p:cNvPr id="4" name="cgwlogo_ne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78377" y="91830"/>
            <a:ext cx="1903853" cy="141871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&amp; Virgo computing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3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0748" y="2628102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How it has been achieved?</a:t>
            </a:r>
            <a:endParaRPr lang="en-US" dirty="0"/>
          </a:p>
        </p:txBody>
      </p:sp>
      <p:pic>
        <p:nvPicPr>
          <p:cNvPr id="3" name="cgwlogo_ne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61329" y="98408"/>
            <a:ext cx="2620901" cy="195304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&amp; Virgo computing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0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88640"/>
          </a:xfrm>
        </p:spPr>
        <p:txBody>
          <a:bodyPr/>
          <a:lstStyle/>
          <a:p>
            <a:r>
              <a:rPr lang="en-US" dirty="0" smtClean="0"/>
              <a:t>Terrestrial Detectors</a:t>
            </a:r>
            <a:endParaRPr lang="en-US" dirty="0"/>
          </a:p>
        </p:txBody>
      </p:sp>
      <p:pic>
        <p:nvPicPr>
          <p:cNvPr id="3" name="Picture 3" descr="TerradiNot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76872"/>
            <a:ext cx="914400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HiResHanford_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800213"/>
            <a:ext cx="1584325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LLOaeri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3995726"/>
            <a:ext cx="1589088" cy="111918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6" name="Picture 6" descr="ligo_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38" y="3995726"/>
            <a:ext cx="503237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aeria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3646497"/>
            <a:ext cx="1512888" cy="106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virgo_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6813" y="3708388"/>
            <a:ext cx="936625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ligo_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1831963"/>
            <a:ext cx="50482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250825" y="5148251"/>
            <a:ext cx="208892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200" dirty="0" err="1" smtClean="0">
                <a:latin typeface="Verdana" pitchFamily="34" charset="0"/>
              </a:rPr>
              <a:t>aLIGO</a:t>
            </a:r>
            <a:r>
              <a:rPr lang="it-IT" sz="1200" dirty="0" smtClean="0">
                <a:latin typeface="Verdana" pitchFamily="34" charset="0"/>
              </a:rPr>
              <a:t> </a:t>
            </a:r>
            <a:r>
              <a:rPr lang="it-IT" sz="1200" dirty="0" err="1">
                <a:latin typeface="Verdana" pitchFamily="34" charset="0"/>
              </a:rPr>
              <a:t>Livingston</a:t>
            </a:r>
            <a:r>
              <a:rPr lang="it-IT" sz="1200" dirty="0">
                <a:latin typeface="Verdana" pitchFamily="34" charset="0"/>
              </a:rPr>
              <a:t>, 4 km</a:t>
            </a: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3214678" y="4786322"/>
            <a:ext cx="19732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dirty="0" err="1" smtClean="0">
                <a:latin typeface="Verdana" pitchFamily="34" charset="0"/>
              </a:rPr>
              <a:t>AdV</a:t>
            </a:r>
            <a:r>
              <a:rPr lang="it-IT" sz="1200" dirty="0" smtClean="0">
                <a:latin typeface="Verdana" pitchFamily="34" charset="0"/>
              </a:rPr>
              <a:t>, </a:t>
            </a:r>
            <a:r>
              <a:rPr lang="it-IT" sz="1200" dirty="0">
                <a:latin typeface="Verdana" pitchFamily="34" charset="0"/>
              </a:rPr>
              <a:t>Cascina, 3 km</a:t>
            </a:r>
          </a:p>
        </p:txBody>
      </p:sp>
      <p:grpSp>
        <p:nvGrpSpPr>
          <p:cNvPr id="13" name="Gruppo 33"/>
          <p:cNvGrpSpPr/>
          <p:nvPr/>
        </p:nvGrpSpPr>
        <p:grpSpPr>
          <a:xfrm rot="18589186">
            <a:off x="4471751" y="3040719"/>
            <a:ext cx="214314" cy="214314"/>
            <a:chOff x="7858148" y="1785926"/>
            <a:chExt cx="214314" cy="214314"/>
          </a:xfrm>
        </p:grpSpPr>
        <p:cxnSp>
          <p:nvCxnSpPr>
            <p:cNvPr id="23" name="Connettore 1 22"/>
            <p:cNvCxnSpPr/>
            <p:nvPr/>
          </p:nvCxnSpPr>
          <p:spPr>
            <a:xfrm rot="5400000">
              <a:off x="7750991" y="1893083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23"/>
            <p:cNvCxnSpPr/>
            <p:nvPr/>
          </p:nvCxnSpPr>
          <p:spPr>
            <a:xfrm rot="10800000">
              <a:off x="7858148" y="2000240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o 36"/>
          <p:cNvGrpSpPr/>
          <p:nvPr/>
        </p:nvGrpSpPr>
        <p:grpSpPr>
          <a:xfrm rot="15002078">
            <a:off x="439105" y="3143248"/>
            <a:ext cx="214314" cy="214314"/>
            <a:chOff x="7858148" y="1785926"/>
            <a:chExt cx="214314" cy="214314"/>
          </a:xfrm>
        </p:grpSpPr>
        <p:cxnSp>
          <p:nvCxnSpPr>
            <p:cNvPr id="26" name="Connettore 1 25"/>
            <p:cNvCxnSpPr/>
            <p:nvPr/>
          </p:nvCxnSpPr>
          <p:spPr>
            <a:xfrm rot="5400000">
              <a:off x="7750991" y="1893083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26"/>
            <p:cNvCxnSpPr/>
            <p:nvPr/>
          </p:nvCxnSpPr>
          <p:spPr>
            <a:xfrm rot="10800000">
              <a:off x="7858148" y="2000240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0" y="2924156"/>
            <a:ext cx="19732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dirty="0" err="1" smtClean="0">
                <a:latin typeface="Verdana" pitchFamily="34" charset="0"/>
              </a:rPr>
              <a:t>aLIGO</a:t>
            </a:r>
            <a:r>
              <a:rPr lang="it-IT" sz="1200" dirty="0" smtClean="0">
                <a:latin typeface="Verdana" pitchFamily="34" charset="0"/>
              </a:rPr>
              <a:t> </a:t>
            </a:r>
            <a:r>
              <a:rPr lang="it-IT" sz="1200" dirty="0" err="1">
                <a:latin typeface="Verdana" pitchFamily="34" charset="0"/>
              </a:rPr>
              <a:t>Hanford</a:t>
            </a:r>
            <a:r>
              <a:rPr lang="it-IT" sz="1200" dirty="0">
                <a:latin typeface="Verdana" pitchFamily="34" charset="0"/>
              </a:rPr>
              <a:t>, 4 </a:t>
            </a:r>
            <a:r>
              <a:rPr lang="it-IT" sz="1200" dirty="0" smtClean="0">
                <a:latin typeface="Verdana" pitchFamily="34" charset="0"/>
              </a:rPr>
              <a:t>km</a:t>
            </a:r>
            <a:endParaRPr lang="it-IT" sz="1200" dirty="0">
              <a:latin typeface="Verdana" pitchFamily="34" charset="0"/>
            </a:endParaRPr>
          </a:p>
        </p:txBody>
      </p:sp>
      <p:grpSp>
        <p:nvGrpSpPr>
          <p:cNvPr id="18" name="Gruppo 39"/>
          <p:cNvGrpSpPr/>
          <p:nvPr/>
        </p:nvGrpSpPr>
        <p:grpSpPr>
          <a:xfrm rot="9912954">
            <a:off x="1443119" y="3622937"/>
            <a:ext cx="214314" cy="214314"/>
            <a:chOff x="7858148" y="1785926"/>
            <a:chExt cx="214314" cy="214314"/>
          </a:xfrm>
        </p:grpSpPr>
        <p:cxnSp>
          <p:nvCxnSpPr>
            <p:cNvPr id="30" name="Connettore 1 29"/>
            <p:cNvCxnSpPr/>
            <p:nvPr/>
          </p:nvCxnSpPr>
          <p:spPr>
            <a:xfrm rot="5400000">
              <a:off x="7750991" y="1893083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30"/>
            <p:cNvCxnSpPr/>
            <p:nvPr/>
          </p:nvCxnSpPr>
          <p:spPr>
            <a:xfrm rot="10800000">
              <a:off x="7858148" y="2000240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84368" y="3284984"/>
            <a:ext cx="997516" cy="9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CasellaDiTesto 34"/>
          <p:cNvSpPr txBox="1"/>
          <p:nvPr/>
        </p:nvSpPr>
        <p:spPr>
          <a:xfrm>
            <a:off x="2123728" y="908720"/>
            <a:ext cx="4923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Advanced detectors 2015-2025 </a:t>
            </a:r>
            <a:endParaRPr lang="en-US" sz="2800" dirty="0"/>
          </a:p>
        </p:txBody>
      </p:sp>
      <p:grpSp>
        <p:nvGrpSpPr>
          <p:cNvPr id="19" name="Gruppo 42"/>
          <p:cNvGrpSpPr/>
          <p:nvPr/>
        </p:nvGrpSpPr>
        <p:grpSpPr>
          <a:xfrm rot="20406938">
            <a:off x="8358214" y="3429000"/>
            <a:ext cx="214314" cy="214314"/>
            <a:chOff x="7858148" y="1785926"/>
            <a:chExt cx="214314" cy="214314"/>
          </a:xfrm>
        </p:grpSpPr>
        <p:cxnSp>
          <p:nvCxnSpPr>
            <p:cNvPr id="33" name="Connettore 1 32"/>
            <p:cNvCxnSpPr/>
            <p:nvPr/>
          </p:nvCxnSpPr>
          <p:spPr>
            <a:xfrm rot="5400000">
              <a:off x="7750991" y="1893083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33"/>
            <p:cNvCxnSpPr/>
            <p:nvPr/>
          </p:nvCxnSpPr>
          <p:spPr>
            <a:xfrm rot="10800000">
              <a:off x="7858148" y="2000240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Immagine 35" descr="KAGRA-logo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884368" y="4077072"/>
            <a:ext cx="1044972" cy="416781"/>
          </a:xfrm>
          <a:prstGeom prst="rect">
            <a:avLst/>
          </a:prstGeom>
        </p:spPr>
      </p:pic>
      <p:sp>
        <p:nvSpPr>
          <p:cNvPr id="37" name="CasellaDiTesto 36"/>
          <p:cNvSpPr txBox="1"/>
          <p:nvPr/>
        </p:nvSpPr>
        <p:spPr>
          <a:xfrm>
            <a:off x="7812360" y="2780928"/>
            <a:ext cx="1095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~2019</a:t>
            </a:r>
            <a:endParaRPr lang="en-US" sz="2800" dirty="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3789040"/>
            <a:ext cx="1125055" cy="792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9" name="CasellaDiTesto 38"/>
          <p:cNvSpPr txBox="1"/>
          <p:nvPr/>
        </p:nvSpPr>
        <p:spPr>
          <a:xfrm>
            <a:off x="5940152" y="3212976"/>
            <a:ext cx="1095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~2024</a:t>
            </a:r>
            <a:endParaRPr lang="en-US" sz="2800" dirty="0"/>
          </a:p>
        </p:txBody>
      </p:sp>
      <p:sp>
        <p:nvSpPr>
          <p:cNvPr id="40" name="CasellaDiTesto 39"/>
          <p:cNvSpPr txBox="1"/>
          <p:nvPr/>
        </p:nvSpPr>
        <p:spPr>
          <a:xfrm>
            <a:off x="1763688" y="2924944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2015</a:t>
            </a:r>
            <a:endParaRPr lang="en-US" sz="2800" dirty="0"/>
          </a:p>
        </p:txBody>
      </p:sp>
      <p:sp>
        <p:nvSpPr>
          <p:cNvPr id="41" name="CasellaDiTesto 40"/>
          <p:cNvSpPr txBox="1"/>
          <p:nvPr/>
        </p:nvSpPr>
        <p:spPr>
          <a:xfrm>
            <a:off x="3635896" y="4221088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2017</a:t>
            </a:r>
            <a:endParaRPr lang="en-US" sz="2800" dirty="0"/>
          </a:p>
        </p:txBody>
      </p:sp>
      <p:sp>
        <p:nvSpPr>
          <p:cNvPr id="42" name="Segnaposto numero diapositiva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59F2-F166-494A-986C-23D9B677BC5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4" name="Segnaposto piè di pagina 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&amp; Virgo computing</a:t>
            </a:r>
            <a:endParaRPr lang="en-US"/>
          </a:p>
        </p:txBody>
      </p:sp>
      <p:pic>
        <p:nvPicPr>
          <p:cNvPr id="43" name="Picture 10" descr="Luftb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738" y="2130413"/>
            <a:ext cx="104298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5" name="Gruppo 30"/>
          <p:cNvGrpSpPr/>
          <p:nvPr/>
        </p:nvGrpSpPr>
        <p:grpSpPr>
          <a:xfrm>
            <a:off x="4357686" y="2852936"/>
            <a:ext cx="214314" cy="214314"/>
            <a:chOff x="7858148" y="1785926"/>
            <a:chExt cx="214314" cy="214314"/>
          </a:xfrm>
        </p:grpSpPr>
        <p:cxnSp>
          <p:nvCxnSpPr>
            <p:cNvPr id="46" name="Connettore 1 19"/>
            <p:cNvCxnSpPr/>
            <p:nvPr/>
          </p:nvCxnSpPr>
          <p:spPr>
            <a:xfrm rot="5400000">
              <a:off x="7750991" y="1893083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20"/>
            <p:cNvCxnSpPr/>
            <p:nvPr/>
          </p:nvCxnSpPr>
          <p:spPr>
            <a:xfrm rot="10800000">
              <a:off x="7858148" y="2000240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 Box 17"/>
          <p:cNvSpPr txBox="1">
            <a:spLocks noChangeArrowheads="1"/>
          </p:cNvSpPr>
          <p:nvPr/>
        </p:nvSpPr>
        <p:spPr bwMode="auto">
          <a:xfrm>
            <a:off x="5038725" y="2275210"/>
            <a:ext cx="19732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dirty="0" smtClean="0">
                <a:latin typeface="Verdana" pitchFamily="34" charset="0"/>
              </a:rPr>
              <a:t>GEO600, 0.6 km</a:t>
            </a:r>
            <a:endParaRPr lang="it-IT" sz="1200" dirty="0">
              <a:latin typeface="Verdana" pitchFamily="34" charset="0"/>
            </a:endParaRPr>
          </a:p>
        </p:txBody>
      </p:sp>
      <p:sp>
        <p:nvSpPr>
          <p:cNvPr id="10" name="Freccia a inversione 9"/>
          <p:cNvSpPr/>
          <p:nvPr/>
        </p:nvSpPr>
        <p:spPr>
          <a:xfrm>
            <a:off x="2737573" y="1424131"/>
            <a:ext cx="1006498" cy="1619036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Freccia a inversione 48"/>
          <p:cNvSpPr/>
          <p:nvPr/>
        </p:nvSpPr>
        <p:spPr>
          <a:xfrm rot="10800000">
            <a:off x="2678107" y="2748427"/>
            <a:ext cx="1006498" cy="1619036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0" name="cgwlogo_new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315406" y="91830"/>
            <a:ext cx="1666824" cy="124208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CasellaDiTesto 10"/>
          <p:cNvSpPr txBox="1"/>
          <p:nvPr/>
        </p:nvSpPr>
        <p:spPr>
          <a:xfrm>
            <a:off x="3674761" y="1416577"/>
            <a:ext cx="5376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Standard format (</a:t>
            </a:r>
            <a:r>
              <a:rPr lang="en-US" dirty="0" err="1" smtClean="0"/>
              <a:t>FrVector</a:t>
            </a:r>
            <a:r>
              <a:rPr lang="en-US" dirty="0" smtClean="0"/>
              <a:t>) for all the GW experiments, driven by the specific format of GW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61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3802325" y="5667307"/>
            <a:ext cx="414440" cy="1085438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ADC</a:t>
            </a:r>
            <a:endParaRPr lang="en-US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4784" y="3500257"/>
            <a:ext cx="3774761" cy="124100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Output of the interferometer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07632" y="4848294"/>
            <a:ext cx="4180172" cy="170381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Sampling frequency:</a:t>
            </a:r>
          </a:p>
          <a:p>
            <a:pPr lvl="1"/>
            <a:r>
              <a:rPr lang="en-US" dirty="0" smtClean="0"/>
              <a:t>~20kHz</a:t>
            </a:r>
          </a:p>
          <a:p>
            <a:r>
              <a:rPr lang="en-US" dirty="0" smtClean="0"/>
              <a:t>DAQ rate:</a:t>
            </a:r>
          </a:p>
          <a:p>
            <a:pPr lvl="1"/>
            <a:r>
              <a:rPr lang="en-US" dirty="0" smtClean="0"/>
              <a:t>25-35MB/s</a:t>
            </a:r>
            <a:endParaRPr lang="en-US" dirty="0"/>
          </a:p>
        </p:txBody>
      </p:sp>
      <p:pic>
        <p:nvPicPr>
          <p:cNvPr id="4" name="Inhaltsplatzhalter 3" descr="interference_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53746" y="3361607"/>
            <a:ext cx="4337625" cy="3312368"/>
          </a:xfrm>
          <a:prstGeom prst="rect">
            <a:avLst/>
          </a:prstGeom>
        </p:spPr>
      </p:pic>
      <p:pic>
        <p:nvPicPr>
          <p:cNvPr id="6" name="GW151226_Horizons_24FPS_1080p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6032409" cy="3393230"/>
          </a:xfrm>
          <a:prstGeom prst="rect">
            <a:avLst/>
          </a:prstGeom>
        </p:spPr>
      </p:pic>
      <p:cxnSp>
        <p:nvCxnSpPr>
          <p:cNvPr id="17" name="Connettore 2 16"/>
          <p:cNvCxnSpPr/>
          <p:nvPr/>
        </p:nvCxnSpPr>
        <p:spPr>
          <a:xfrm flipH="1" flipV="1">
            <a:off x="4216765" y="6381065"/>
            <a:ext cx="1466988" cy="1315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vWavePropagation.wmv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082875" y="0"/>
            <a:ext cx="3061157" cy="2295868"/>
          </a:xfrm>
          <a:prstGeom prst="rect">
            <a:avLst/>
          </a:prstGeom>
        </p:spPr>
      </p:pic>
      <p:graphicFrame>
        <p:nvGraphicFramePr>
          <p:cNvPr id="1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4745828"/>
              </p:ext>
            </p:extLst>
          </p:nvPr>
        </p:nvGraphicFramePr>
        <p:xfrm>
          <a:off x="6328438" y="2465756"/>
          <a:ext cx="2698636" cy="7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Equazione" r:id="rId10" imgW="1460160" imgH="393480" progId="Equation.3">
                  <p:embed/>
                </p:oleObj>
              </mc:Choice>
              <mc:Fallback>
                <p:oleObj name="Equazione" r:id="rId10" imgW="1460160" imgH="393480" progId="Equation.3">
                  <p:embed/>
                  <p:pic>
                    <p:nvPicPr>
                      <p:cNvPr id="307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8438" y="2465756"/>
                        <a:ext cx="2698636" cy="7259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&amp; Virgo computing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61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9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8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8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>
                <p:cTn id="2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25568"/>
          </a:xfrm>
        </p:spPr>
        <p:txBody>
          <a:bodyPr/>
          <a:lstStyle/>
          <a:p>
            <a:r>
              <a:rPr lang="en-US" dirty="0" smtClean="0"/>
              <a:t>GWD is mainly a noise generator</a:t>
            </a:r>
            <a:endParaRPr lang="en-US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97" y="2019575"/>
            <a:ext cx="7206805" cy="421497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026233" y="1499879"/>
            <a:ext cx="2607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GW151226 event at 16.6s</a:t>
            </a:r>
            <a:endParaRPr lang="en-US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324" y="3030868"/>
            <a:ext cx="6839720" cy="3606755"/>
          </a:xfrm>
          <a:prstGeom prst="rect">
            <a:avLst/>
          </a:prstGeom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&amp; Virgo computing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8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7873" y="154617"/>
            <a:ext cx="7886700" cy="838724"/>
          </a:xfrm>
        </p:spPr>
        <p:txBody>
          <a:bodyPr/>
          <a:lstStyle/>
          <a:p>
            <a:r>
              <a:rPr lang="en-US" dirty="0" smtClean="0"/>
              <a:t>Analysis methods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8690" y="1094937"/>
            <a:ext cx="8960834" cy="2454285"/>
          </a:xfrm>
        </p:spPr>
        <p:txBody>
          <a:bodyPr/>
          <a:lstStyle/>
          <a:p>
            <a:r>
              <a:rPr lang="en-US" dirty="0" smtClean="0"/>
              <a:t>Several are the methods used to extract the signal from the noise, obviously depending on the GW sources, but we can define 3 major sectors: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28569" t="1685" r="28820" b="7209"/>
          <a:stretch/>
        </p:blipFill>
        <p:spPr>
          <a:xfrm>
            <a:off x="5727953" y="2868186"/>
            <a:ext cx="3361571" cy="3960207"/>
          </a:xfrm>
          <a:prstGeom prst="rect">
            <a:avLst/>
          </a:prstGeom>
        </p:spPr>
      </p:pic>
      <p:sp>
        <p:nvSpPr>
          <p:cNvPr id="6" name="Segnaposto contenuto 2"/>
          <p:cNvSpPr txBox="1">
            <a:spLocks/>
          </p:cNvSpPr>
          <p:nvPr/>
        </p:nvSpPr>
        <p:spPr>
          <a:xfrm>
            <a:off x="128691" y="2438400"/>
            <a:ext cx="5949768" cy="3988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Bursts (</a:t>
            </a:r>
            <a:r>
              <a:rPr lang="en-US" dirty="0" err="1" smtClean="0"/>
              <a:t>unmodeled</a:t>
            </a:r>
            <a:r>
              <a:rPr lang="en-US" dirty="0" smtClean="0"/>
              <a:t>):</a:t>
            </a:r>
          </a:p>
          <a:p>
            <a:pPr lvl="2"/>
            <a:r>
              <a:rPr lang="en-US" dirty="0" smtClean="0"/>
              <a:t>Fourier transforms, wavelets, energy evaluation, </a:t>
            </a:r>
            <a:r>
              <a:rPr lang="en-US" dirty="0" smtClean="0">
                <a:latin typeface="Symbol" panose="05050102010706020507" pitchFamily="18" charset="2"/>
              </a:rPr>
              <a:t>c</a:t>
            </a:r>
            <a:r>
              <a:rPr lang="en-US" baseline="30000" dirty="0" smtClean="0">
                <a:latin typeface="Symbol" panose="05050102010706020507" pitchFamily="18" charset="2"/>
              </a:rPr>
              <a:t>2</a:t>
            </a:r>
            <a:r>
              <a:rPr lang="en-US" dirty="0" smtClean="0"/>
              <a:t> calculation, parameters estimation, online and offline</a:t>
            </a:r>
          </a:p>
          <a:p>
            <a:pPr lvl="1"/>
            <a:r>
              <a:rPr lang="en-US" dirty="0" smtClean="0"/>
              <a:t>CBC (modeled):</a:t>
            </a:r>
          </a:p>
          <a:p>
            <a:pPr lvl="2"/>
            <a:r>
              <a:rPr lang="en-US" dirty="0" smtClean="0"/>
              <a:t>Fourier transforms, matched </a:t>
            </a:r>
            <a:r>
              <a:rPr lang="en-US" dirty="0"/>
              <a:t>filtering, </a:t>
            </a:r>
            <a:r>
              <a:rPr lang="en-US" dirty="0">
                <a:latin typeface="Symbol" panose="05050102010706020507" pitchFamily="18" charset="2"/>
              </a:rPr>
              <a:t>c</a:t>
            </a:r>
            <a:r>
              <a:rPr lang="en-US" baseline="30000" dirty="0">
                <a:latin typeface="Symbol" panose="05050102010706020507" pitchFamily="18" charset="2"/>
              </a:rPr>
              <a:t>2</a:t>
            </a:r>
            <a:r>
              <a:rPr lang="en-US" dirty="0"/>
              <a:t> </a:t>
            </a:r>
            <a:r>
              <a:rPr lang="en-US" dirty="0" smtClean="0"/>
              <a:t>calculation, parameters </a:t>
            </a:r>
            <a:r>
              <a:rPr lang="en-US" dirty="0" err="1" smtClean="0"/>
              <a:t>estimationonline</a:t>
            </a:r>
            <a:r>
              <a:rPr lang="en-US" dirty="0" smtClean="0"/>
              <a:t> and offline</a:t>
            </a:r>
          </a:p>
          <a:p>
            <a:pPr lvl="1"/>
            <a:r>
              <a:rPr lang="en-US" dirty="0"/>
              <a:t>Continuous waves</a:t>
            </a:r>
          </a:p>
          <a:p>
            <a:pPr lvl="2"/>
            <a:r>
              <a:rPr lang="en-US" dirty="0"/>
              <a:t>Fourier transform/</a:t>
            </a:r>
            <a:r>
              <a:rPr lang="en-US" dirty="0" err="1"/>
              <a:t>mathed</a:t>
            </a:r>
            <a:r>
              <a:rPr lang="en-US" dirty="0"/>
              <a:t> filtering (known sources), </a:t>
            </a:r>
            <a:r>
              <a:rPr lang="en-US" dirty="0" err="1"/>
              <a:t>frequencyHough</a:t>
            </a:r>
            <a:r>
              <a:rPr lang="en-US" dirty="0"/>
              <a:t> transform (unknown sources</a:t>
            </a:r>
            <a:r>
              <a:rPr lang="en-US" dirty="0" smtClean="0"/>
              <a:t>), offline</a:t>
            </a:r>
            <a:endParaRPr lang="en-US" dirty="0"/>
          </a:p>
        </p:txBody>
      </p:sp>
      <p:cxnSp>
        <p:nvCxnSpPr>
          <p:cNvPr id="8" name="Connettore 2 7"/>
          <p:cNvCxnSpPr/>
          <p:nvPr/>
        </p:nvCxnSpPr>
        <p:spPr>
          <a:xfrm flipH="1">
            <a:off x="7369387" y="3447627"/>
            <a:ext cx="778933" cy="1490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&amp; Virgo computing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5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8955" y="167775"/>
            <a:ext cx="4522251" cy="1147910"/>
          </a:xfrm>
        </p:spPr>
        <p:txBody>
          <a:bodyPr/>
          <a:lstStyle/>
          <a:p>
            <a:r>
              <a:rPr lang="en-US" dirty="0" smtClean="0"/>
              <a:t>Matched filtering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5004" y="1315685"/>
            <a:ext cx="4745917" cy="1782750"/>
          </a:xfrm>
        </p:spPr>
        <p:txBody>
          <a:bodyPr/>
          <a:lstStyle/>
          <a:p>
            <a:r>
              <a:rPr lang="en-US" dirty="0" smtClean="0"/>
              <a:t>The matched filter is the detection (and estimation) optimal filter if the template of the signal is known:</a:t>
            </a:r>
            <a:endParaRPr lang="en-US" dirty="0"/>
          </a:p>
        </p:txBody>
      </p:sp>
      <p:pic>
        <p:nvPicPr>
          <p:cNvPr id="4" name="matched-filter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9906" y="0"/>
            <a:ext cx="3429000" cy="6858000"/>
          </a:xfrm>
          <a:prstGeom prst="rect">
            <a:avLst/>
          </a:prstGeom>
        </p:spPr>
      </p:pic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2009437"/>
              </p:ext>
            </p:extLst>
          </p:nvPr>
        </p:nvGraphicFramePr>
        <p:xfrm>
          <a:off x="748622" y="3266411"/>
          <a:ext cx="4152299" cy="1052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Equazione" r:id="rId6" imgW="1854000" imgH="469800" progId="Equation.3">
                  <p:embed/>
                </p:oleObj>
              </mc:Choice>
              <mc:Fallback>
                <p:oleObj name="Equazione" r:id="rId6" imgW="1854000" imgH="469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48622" y="3266411"/>
                        <a:ext cx="4152299" cy="105229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Connettore 2 7"/>
          <p:cNvCxnSpPr/>
          <p:nvPr/>
        </p:nvCxnSpPr>
        <p:spPr>
          <a:xfrm flipV="1">
            <a:off x="2549550" y="1874849"/>
            <a:ext cx="3805201" cy="146150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magin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899" y="4637986"/>
            <a:ext cx="4086515" cy="2154921"/>
          </a:xfrm>
          <a:prstGeom prst="rect">
            <a:avLst/>
          </a:prstGeom>
        </p:spPr>
      </p:pic>
      <p:cxnSp>
        <p:nvCxnSpPr>
          <p:cNvPr id="16" name="Connettore 2 15"/>
          <p:cNvCxnSpPr/>
          <p:nvPr/>
        </p:nvCxnSpPr>
        <p:spPr>
          <a:xfrm flipV="1">
            <a:off x="2370080" y="4318706"/>
            <a:ext cx="227076" cy="114796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 &amp; Virgo computing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28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5249" y="226979"/>
            <a:ext cx="7886700" cy="812411"/>
          </a:xfrm>
        </p:spPr>
        <p:txBody>
          <a:bodyPr/>
          <a:lstStyle/>
          <a:p>
            <a:r>
              <a:rPr lang="en-US" dirty="0" smtClean="0"/>
              <a:t>CBC Template bank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9220" y="940990"/>
            <a:ext cx="8929790" cy="183197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But, we don’ know the signal parameters and then we have to create a template grid (masses, orientations, spins, ….)</a:t>
            </a:r>
          </a:p>
          <a:p>
            <a:r>
              <a:rPr lang="en-US" dirty="0" smtClean="0"/>
              <a:t>For GW150914 a bank of ~250.000 templates has been created</a:t>
            </a:r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115" y="2332211"/>
            <a:ext cx="4334802" cy="3528834"/>
          </a:xfrm>
          <a:prstGeom prst="rect">
            <a:avLst/>
          </a:prstGeom>
        </p:spPr>
      </p:pic>
      <p:sp>
        <p:nvSpPr>
          <p:cNvPr id="6" name="Segnaposto contenuto 2"/>
          <p:cNvSpPr txBox="1">
            <a:spLocks/>
          </p:cNvSpPr>
          <p:nvPr/>
        </p:nvSpPr>
        <p:spPr>
          <a:xfrm>
            <a:off x="89220" y="2262971"/>
            <a:ext cx="4334802" cy="3032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To compute the significance of the detection, the outputs of the 2 (or more) detectors are repetitively displaced by an arbitrary time offset and the analysis repeated </a:t>
            </a:r>
            <a:endParaRPr lang="en-US" dirty="0"/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89220" y="5177852"/>
            <a:ext cx="8929790" cy="73020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More detailed physics (precession)? </a:t>
            </a:r>
          </a:p>
          <a:p>
            <a:r>
              <a:rPr lang="en-US" dirty="0" smtClean="0"/>
              <a:t>Parameter estimation ?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028950" y="6455021"/>
            <a:ext cx="3086100" cy="365125"/>
          </a:xfrm>
        </p:spPr>
        <p:txBody>
          <a:bodyPr/>
          <a:lstStyle/>
          <a:p>
            <a:r>
              <a:rPr lang="en-US" smtClean="0"/>
              <a:t>LIGO &amp; Virgo computing</a:t>
            </a:r>
            <a:endParaRPr lang="en-US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9</a:t>
            </a:fld>
            <a:endParaRPr lang="en-US"/>
          </a:p>
        </p:txBody>
      </p:sp>
      <p:sp>
        <p:nvSpPr>
          <p:cNvPr id="9" name="Segnaposto contenuto 2"/>
          <p:cNvSpPr txBox="1">
            <a:spLocks/>
          </p:cNvSpPr>
          <p:nvPr/>
        </p:nvSpPr>
        <p:spPr>
          <a:xfrm>
            <a:off x="1657760" y="5908056"/>
            <a:ext cx="7377277" cy="7195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→ More templates </a:t>
            </a:r>
            <a:r>
              <a:rPr lang="en-US" dirty="0" smtClean="0"/>
              <a:t>(by </a:t>
            </a:r>
            <a:r>
              <a:rPr lang="en-US" dirty="0" smtClean="0"/>
              <a:t>more than 1 order of magnitude)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53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1" id="{1B1B4C9C-1863-4D7E-BB74-D0270F98DDD9}" vid="{3611EBEE-7FA5-409C-A228-62EC016FC158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AzzurroArcoNuovo</Template>
  <TotalTime>3033</TotalTime>
  <Words>953</Words>
  <Application>Microsoft Office PowerPoint</Application>
  <PresentationFormat>Presentazione su schermo (4:3)</PresentationFormat>
  <Paragraphs>151</Paragraphs>
  <Slides>18</Slides>
  <Notes>1</Notes>
  <HiddenSlides>0</HiddenSlides>
  <MMClips>3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Symbol</vt:lpstr>
      <vt:lpstr>Verdana</vt:lpstr>
      <vt:lpstr>Tema di Office</vt:lpstr>
      <vt:lpstr>Equazione</vt:lpstr>
      <vt:lpstr>Presentazione standard di PowerPoint</vt:lpstr>
      <vt:lpstr>Detection of GW</vt:lpstr>
      <vt:lpstr>How it has been achieved?</vt:lpstr>
      <vt:lpstr>Terrestrial Detectors</vt:lpstr>
      <vt:lpstr>Output of the interferometer</vt:lpstr>
      <vt:lpstr>GWD is mainly a noise generator</vt:lpstr>
      <vt:lpstr>Analysis methods</vt:lpstr>
      <vt:lpstr>Matched filtering</vt:lpstr>
      <vt:lpstr>CBC Template bank</vt:lpstr>
      <vt:lpstr>Online analysis</vt:lpstr>
      <vt:lpstr>CW analysis for unknown sources</vt:lpstr>
      <vt:lpstr>Key elements of the computing model</vt:lpstr>
      <vt:lpstr>Current LSC computing </vt:lpstr>
      <vt:lpstr>Current Virgo computing</vt:lpstr>
      <vt:lpstr>Sizing the problem</vt:lpstr>
      <vt:lpstr>Challenges</vt:lpstr>
      <vt:lpstr>GPUs</vt:lpstr>
      <vt:lpstr>Acknowledgement</vt:lpstr>
    </vt:vector>
  </TitlesOfParts>
  <Company>INFN Sezione di Perugia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LIGO &amp; Virgo Analysis and computing: Overview</dc:title>
  <dc:creator>Michele Punturo</dc:creator>
  <cp:lastModifiedBy>Michele Punturo</cp:lastModifiedBy>
  <cp:revision>44</cp:revision>
  <dcterms:created xsi:type="dcterms:W3CDTF">2016-12-07T11:22:33Z</dcterms:created>
  <dcterms:modified xsi:type="dcterms:W3CDTF">2016-12-13T15:15:26Z</dcterms:modified>
</cp:coreProperties>
</file>