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MOV" ContentType="video/quicktime"/>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7" r:id="rId2"/>
    <p:sldId id="505" r:id="rId3"/>
    <p:sldId id="258" r:id="rId4"/>
    <p:sldId id="486" r:id="rId5"/>
    <p:sldId id="325" r:id="rId6"/>
    <p:sldId id="494" r:id="rId7"/>
    <p:sldId id="499" r:id="rId8"/>
    <p:sldId id="497" r:id="rId9"/>
    <p:sldId id="490" r:id="rId10"/>
    <p:sldId id="291" r:id="rId11"/>
    <p:sldId id="461" r:id="rId12"/>
    <p:sldId id="498" r:id="rId13"/>
    <p:sldId id="526" r:id="rId14"/>
    <p:sldId id="527" r:id="rId15"/>
    <p:sldId id="528" r:id="rId16"/>
    <p:sldId id="433" r:id="rId17"/>
    <p:sldId id="524" r:id="rId18"/>
    <p:sldId id="468" r:id="rId19"/>
    <p:sldId id="523" r:id="rId20"/>
    <p:sldId id="513" r:id="rId21"/>
    <p:sldId id="515" r:id="rId22"/>
    <p:sldId id="516" r:id="rId23"/>
    <p:sldId id="522" r:id="rId24"/>
    <p:sldId id="517" r:id="rId25"/>
    <p:sldId id="518" r:id="rId26"/>
    <p:sldId id="519" r:id="rId27"/>
    <p:sldId id="511" r:id="rId28"/>
    <p:sldId id="507" r:id="rId29"/>
    <p:sldId id="267" r:id="rId30"/>
    <p:sldId id="525" r:id="rId31"/>
    <p:sldId id="280" r:id="rId32"/>
    <p:sldId id="387" r:id="rId33"/>
    <p:sldId id="493" r:id="rId34"/>
    <p:sldId id="424" r:id="rId35"/>
    <p:sldId id="512"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1DEE6"/>
    <a:srgbClr val="D8D4DE"/>
    <a:srgbClr val="B1AFBD"/>
    <a:srgbClr val="515E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Stile chiaro 3 - Colore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16DA210-FB5B-4158-B5E0-FEB733F419BA}" styleName="Stile chi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C083E6E3-FA7D-4D7B-A595-EF9225AFEA82}" styleName="Stile chiaro 1 - Colore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97" autoAdjust="0"/>
    <p:restoredTop sz="89650" autoAdjust="0"/>
  </p:normalViewPr>
  <p:slideViewPr>
    <p:cSldViewPr snapToGrid="0">
      <p:cViewPr varScale="1">
        <p:scale>
          <a:sx n="96" d="100"/>
          <a:sy n="96" d="100"/>
        </p:scale>
        <p:origin x="664" y="176"/>
      </p:cViewPr>
      <p:guideLst/>
    </p:cSldViewPr>
  </p:slideViewPr>
  <p:outlineViewPr>
    <p:cViewPr>
      <p:scale>
        <a:sx n="33" d="100"/>
        <a:sy n="33" d="100"/>
      </p:scale>
      <p:origin x="0" y="0"/>
    </p:cViewPr>
  </p:outlineViewPr>
  <p:notesTextViewPr>
    <p:cViewPr>
      <p:scale>
        <a:sx n="200" d="100"/>
        <a:sy n="2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54E770-4CC9-544B-8398-B0727EE29D4C}" type="datetimeFigureOut">
              <a:rPr lang="it-IT" smtClean="0"/>
              <a:t>13/12/16</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61BFC2-4890-1745-B53B-DE7B6FAC2E5D}" type="slidenum">
              <a:rPr lang="it-IT" smtClean="0"/>
              <a:t>‹n.›</a:t>
            </a:fld>
            <a:endParaRPr lang="it-IT"/>
          </a:p>
        </p:txBody>
      </p:sp>
    </p:spTree>
    <p:extLst>
      <p:ext uri="{BB962C8B-B14F-4D97-AF65-F5344CB8AC3E}">
        <p14:creationId xmlns:p14="http://schemas.microsoft.com/office/powerpoint/2010/main" val="16416167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baseline="0" dirty="0"/>
          </a:p>
        </p:txBody>
      </p:sp>
      <p:sp>
        <p:nvSpPr>
          <p:cNvPr id="4" name="Segnaposto numero diapositiva 3"/>
          <p:cNvSpPr>
            <a:spLocks noGrp="1"/>
          </p:cNvSpPr>
          <p:nvPr>
            <p:ph type="sldNum" sz="quarter" idx="10"/>
          </p:nvPr>
        </p:nvSpPr>
        <p:spPr/>
        <p:txBody>
          <a:bodyPr/>
          <a:lstStyle/>
          <a:p>
            <a:fld id="{2361BFC2-4890-1745-B53B-DE7B6FAC2E5D}" type="slidenum">
              <a:rPr lang="it-IT" smtClean="0"/>
              <a:t>2</a:t>
            </a:fld>
            <a:endParaRPr lang="it-IT"/>
          </a:p>
        </p:txBody>
      </p:sp>
    </p:spTree>
    <p:extLst>
      <p:ext uri="{BB962C8B-B14F-4D97-AF65-F5344CB8AC3E}">
        <p14:creationId xmlns:p14="http://schemas.microsoft.com/office/powerpoint/2010/main" val="18705633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361BFC2-4890-1745-B53B-DE7B6FAC2E5D}" type="slidenum">
              <a:rPr lang="it-IT" smtClean="0"/>
              <a:t>16</a:t>
            </a:fld>
            <a:endParaRPr lang="it-IT"/>
          </a:p>
        </p:txBody>
      </p:sp>
    </p:spTree>
    <p:extLst>
      <p:ext uri="{BB962C8B-B14F-4D97-AF65-F5344CB8AC3E}">
        <p14:creationId xmlns:p14="http://schemas.microsoft.com/office/powerpoint/2010/main" val="1087771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361BFC2-4890-1745-B53B-DE7B6FAC2E5D}" type="slidenum">
              <a:rPr lang="it-IT" smtClean="0"/>
              <a:t>17</a:t>
            </a:fld>
            <a:endParaRPr lang="it-IT"/>
          </a:p>
        </p:txBody>
      </p:sp>
    </p:spTree>
    <p:extLst>
      <p:ext uri="{BB962C8B-B14F-4D97-AF65-F5344CB8AC3E}">
        <p14:creationId xmlns:p14="http://schemas.microsoft.com/office/powerpoint/2010/main" val="492863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361BFC2-4890-1745-B53B-DE7B6FAC2E5D}" type="slidenum">
              <a:rPr lang="it-IT" smtClean="0"/>
              <a:t>18</a:t>
            </a:fld>
            <a:endParaRPr lang="it-IT"/>
          </a:p>
        </p:txBody>
      </p:sp>
    </p:spTree>
    <p:extLst>
      <p:ext uri="{BB962C8B-B14F-4D97-AF65-F5344CB8AC3E}">
        <p14:creationId xmlns:p14="http://schemas.microsoft.com/office/powerpoint/2010/main" val="7820698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361BFC2-4890-1745-B53B-DE7B6FAC2E5D}" type="slidenum">
              <a:rPr lang="it-IT" smtClean="0"/>
              <a:t>19</a:t>
            </a:fld>
            <a:endParaRPr lang="it-IT"/>
          </a:p>
        </p:txBody>
      </p:sp>
    </p:spTree>
    <p:extLst>
      <p:ext uri="{BB962C8B-B14F-4D97-AF65-F5344CB8AC3E}">
        <p14:creationId xmlns:p14="http://schemas.microsoft.com/office/powerpoint/2010/main" val="290841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361BFC2-4890-1745-B53B-DE7B6FAC2E5D}" type="slidenum">
              <a:rPr lang="it-IT" smtClean="0"/>
              <a:t>20</a:t>
            </a:fld>
            <a:endParaRPr lang="it-IT"/>
          </a:p>
        </p:txBody>
      </p:sp>
    </p:spTree>
    <p:extLst>
      <p:ext uri="{BB962C8B-B14F-4D97-AF65-F5344CB8AC3E}">
        <p14:creationId xmlns:p14="http://schemas.microsoft.com/office/powerpoint/2010/main" val="15153033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361BFC2-4890-1745-B53B-DE7B6FAC2E5D}" type="slidenum">
              <a:rPr lang="it-IT" smtClean="0"/>
              <a:t>21</a:t>
            </a:fld>
            <a:endParaRPr lang="it-IT"/>
          </a:p>
        </p:txBody>
      </p:sp>
    </p:spTree>
    <p:extLst>
      <p:ext uri="{BB962C8B-B14F-4D97-AF65-F5344CB8AC3E}">
        <p14:creationId xmlns:p14="http://schemas.microsoft.com/office/powerpoint/2010/main" val="17432986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361BFC2-4890-1745-B53B-DE7B6FAC2E5D}" type="slidenum">
              <a:rPr lang="it-IT" smtClean="0"/>
              <a:t>22</a:t>
            </a:fld>
            <a:endParaRPr lang="it-IT"/>
          </a:p>
        </p:txBody>
      </p:sp>
    </p:spTree>
    <p:extLst>
      <p:ext uri="{BB962C8B-B14F-4D97-AF65-F5344CB8AC3E}">
        <p14:creationId xmlns:p14="http://schemas.microsoft.com/office/powerpoint/2010/main" val="1571258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361BFC2-4890-1745-B53B-DE7B6FAC2E5D}" type="slidenum">
              <a:rPr lang="it-IT" smtClean="0"/>
              <a:t>23</a:t>
            </a:fld>
            <a:endParaRPr lang="it-IT"/>
          </a:p>
        </p:txBody>
      </p:sp>
    </p:spTree>
    <p:extLst>
      <p:ext uri="{BB962C8B-B14F-4D97-AF65-F5344CB8AC3E}">
        <p14:creationId xmlns:p14="http://schemas.microsoft.com/office/powerpoint/2010/main" val="12361903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361BFC2-4890-1745-B53B-DE7B6FAC2E5D}" type="slidenum">
              <a:rPr lang="it-IT" smtClean="0"/>
              <a:t>24</a:t>
            </a:fld>
            <a:endParaRPr lang="it-IT"/>
          </a:p>
        </p:txBody>
      </p:sp>
    </p:spTree>
    <p:extLst>
      <p:ext uri="{BB962C8B-B14F-4D97-AF65-F5344CB8AC3E}">
        <p14:creationId xmlns:p14="http://schemas.microsoft.com/office/powerpoint/2010/main" val="3711244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361BFC2-4890-1745-B53B-DE7B6FAC2E5D}" type="slidenum">
              <a:rPr lang="it-IT" smtClean="0"/>
              <a:t>25</a:t>
            </a:fld>
            <a:endParaRPr lang="it-IT"/>
          </a:p>
        </p:txBody>
      </p:sp>
    </p:spTree>
    <p:extLst>
      <p:ext uri="{BB962C8B-B14F-4D97-AF65-F5344CB8AC3E}">
        <p14:creationId xmlns:p14="http://schemas.microsoft.com/office/powerpoint/2010/main" val="714500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baseline="0" dirty="0"/>
          </a:p>
        </p:txBody>
      </p:sp>
      <p:sp>
        <p:nvSpPr>
          <p:cNvPr id="4" name="Segnaposto numero diapositiva 3"/>
          <p:cNvSpPr>
            <a:spLocks noGrp="1"/>
          </p:cNvSpPr>
          <p:nvPr>
            <p:ph type="sldNum" sz="quarter" idx="10"/>
          </p:nvPr>
        </p:nvSpPr>
        <p:spPr/>
        <p:txBody>
          <a:bodyPr/>
          <a:lstStyle/>
          <a:p>
            <a:fld id="{2361BFC2-4890-1745-B53B-DE7B6FAC2E5D}" type="slidenum">
              <a:rPr lang="it-IT" smtClean="0"/>
              <a:t>3</a:t>
            </a:fld>
            <a:endParaRPr lang="it-IT"/>
          </a:p>
        </p:txBody>
      </p:sp>
    </p:spTree>
    <p:extLst>
      <p:ext uri="{BB962C8B-B14F-4D97-AF65-F5344CB8AC3E}">
        <p14:creationId xmlns:p14="http://schemas.microsoft.com/office/powerpoint/2010/main" val="19309765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361BFC2-4890-1745-B53B-DE7B6FAC2E5D}" type="slidenum">
              <a:rPr lang="it-IT" smtClean="0"/>
              <a:t>26</a:t>
            </a:fld>
            <a:endParaRPr lang="it-IT"/>
          </a:p>
        </p:txBody>
      </p:sp>
    </p:spTree>
    <p:extLst>
      <p:ext uri="{BB962C8B-B14F-4D97-AF65-F5344CB8AC3E}">
        <p14:creationId xmlns:p14="http://schemas.microsoft.com/office/powerpoint/2010/main" val="4144935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361BFC2-4890-1745-B53B-DE7B6FAC2E5D}" type="slidenum">
              <a:rPr lang="it-IT" smtClean="0"/>
              <a:t>27</a:t>
            </a:fld>
            <a:endParaRPr lang="it-IT"/>
          </a:p>
        </p:txBody>
      </p:sp>
    </p:spTree>
    <p:extLst>
      <p:ext uri="{BB962C8B-B14F-4D97-AF65-F5344CB8AC3E}">
        <p14:creationId xmlns:p14="http://schemas.microsoft.com/office/powerpoint/2010/main" val="16332658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361BFC2-4890-1745-B53B-DE7B6FAC2E5D}" type="slidenum">
              <a:rPr lang="it-IT" smtClean="0"/>
              <a:t>28</a:t>
            </a:fld>
            <a:endParaRPr lang="it-IT"/>
          </a:p>
        </p:txBody>
      </p:sp>
    </p:spTree>
    <p:extLst>
      <p:ext uri="{BB962C8B-B14F-4D97-AF65-F5344CB8AC3E}">
        <p14:creationId xmlns:p14="http://schemas.microsoft.com/office/powerpoint/2010/main" val="1063860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361BFC2-4890-1745-B53B-DE7B6FAC2E5D}" type="slidenum">
              <a:rPr lang="it-IT" smtClean="0"/>
              <a:t>29</a:t>
            </a:fld>
            <a:endParaRPr lang="it-IT"/>
          </a:p>
        </p:txBody>
      </p:sp>
    </p:spTree>
    <p:extLst>
      <p:ext uri="{BB962C8B-B14F-4D97-AF65-F5344CB8AC3E}">
        <p14:creationId xmlns:p14="http://schemas.microsoft.com/office/powerpoint/2010/main" val="15314300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361BFC2-4890-1745-B53B-DE7B6FAC2E5D}" type="slidenum">
              <a:rPr lang="it-IT" smtClean="0"/>
              <a:t>30</a:t>
            </a:fld>
            <a:endParaRPr lang="it-IT"/>
          </a:p>
        </p:txBody>
      </p:sp>
    </p:spTree>
    <p:extLst>
      <p:ext uri="{BB962C8B-B14F-4D97-AF65-F5344CB8AC3E}">
        <p14:creationId xmlns:p14="http://schemas.microsoft.com/office/powerpoint/2010/main" val="8347704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serve foto bella della sede</a:t>
            </a:r>
          </a:p>
        </p:txBody>
      </p:sp>
      <p:sp>
        <p:nvSpPr>
          <p:cNvPr id="4" name="Segnaposto numero diapositiva 3"/>
          <p:cNvSpPr>
            <a:spLocks noGrp="1"/>
          </p:cNvSpPr>
          <p:nvPr>
            <p:ph type="sldNum" sz="quarter" idx="10"/>
          </p:nvPr>
        </p:nvSpPr>
        <p:spPr/>
        <p:txBody>
          <a:bodyPr/>
          <a:lstStyle/>
          <a:p>
            <a:fld id="{2361BFC2-4890-1745-B53B-DE7B6FAC2E5D}" type="slidenum">
              <a:rPr lang="it-IT" smtClean="0"/>
              <a:t>31</a:t>
            </a:fld>
            <a:endParaRPr lang="it-IT"/>
          </a:p>
        </p:txBody>
      </p:sp>
    </p:spTree>
    <p:extLst>
      <p:ext uri="{BB962C8B-B14F-4D97-AF65-F5344CB8AC3E}">
        <p14:creationId xmlns:p14="http://schemas.microsoft.com/office/powerpoint/2010/main" val="12260213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361BFC2-4890-1745-B53B-DE7B6FAC2E5D}" type="slidenum">
              <a:rPr lang="it-IT" smtClean="0"/>
              <a:t>32</a:t>
            </a:fld>
            <a:endParaRPr lang="it-IT"/>
          </a:p>
        </p:txBody>
      </p:sp>
    </p:spTree>
    <p:extLst>
      <p:ext uri="{BB962C8B-B14F-4D97-AF65-F5344CB8AC3E}">
        <p14:creationId xmlns:p14="http://schemas.microsoft.com/office/powerpoint/2010/main" val="25385902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361BFC2-4890-1745-B53B-DE7B6FAC2E5D}" type="slidenum">
              <a:rPr lang="it-IT" smtClean="0"/>
              <a:t>33</a:t>
            </a:fld>
            <a:endParaRPr lang="it-IT"/>
          </a:p>
        </p:txBody>
      </p:sp>
    </p:spTree>
    <p:extLst>
      <p:ext uri="{BB962C8B-B14F-4D97-AF65-F5344CB8AC3E}">
        <p14:creationId xmlns:p14="http://schemas.microsoft.com/office/powerpoint/2010/main" val="20427295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361BFC2-4890-1745-B53B-DE7B6FAC2E5D}" type="slidenum">
              <a:rPr lang="it-IT" smtClean="0"/>
              <a:t>34</a:t>
            </a:fld>
            <a:endParaRPr lang="it-IT"/>
          </a:p>
        </p:txBody>
      </p:sp>
    </p:spTree>
    <p:extLst>
      <p:ext uri="{BB962C8B-B14F-4D97-AF65-F5344CB8AC3E}">
        <p14:creationId xmlns:p14="http://schemas.microsoft.com/office/powerpoint/2010/main" val="28846921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361BFC2-4890-1745-B53B-DE7B6FAC2E5D}" type="slidenum">
              <a:rPr lang="it-IT" smtClean="0"/>
              <a:t>35</a:t>
            </a:fld>
            <a:endParaRPr lang="it-IT"/>
          </a:p>
        </p:txBody>
      </p:sp>
    </p:spTree>
    <p:extLst>
      <p:ext uri="{BB962C8B-B14F-4D97-AF65-F5344CB8AC3E}">
        <p14:creationId xmlns:p14="http://schemas.microsoft.com/office/powerpoint/2010/main" val="525044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361BFC2-4890-1745-B53B-DE7B6FAC2E5D}" type="slidenum">
              <a:rPr lang="it-IT" smtClean="0"/>
              <a:t>4</a:t>
            </a:fld>
            <a:endParaRPr lang="it-IT"/>
          </a:p>
        </p:txBody>
      </p:sp>
    </p:spTree>
    <p:extLst>
      <p:ext uri="{BB962C8B-B14F-4D97-AF65-F5344CB8AC3E}">
        <p14:creationId xmlns:p14="http://schemas.microsoft.com/office/powerpoint/2010/main" val="3886418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361BFC2-4890-1745-B53B-DE7B6FAC2E5D}" type="slidenum">
              <a:rPr lang="it-IT" smtClean="0"/>
              <a:t>5</a:t>
            </a:fld>
            <a:endParaRPr lang="it-IT"/>
          </a:p>
        </p:txBody>
      </p:sp>
    </p:spTree>
    <p:extLst>
      <p:ext uri="{BB962C8B-B14F-4D97-AF65-F5344CB8AC3E}">
        <p14:creationId xmlns:p14="http://schemas.microsoft.com/office/powerpoint/2010/main" val="4163604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361BFC2-4890-1745-B53B-DE7B6FAC2E5D}" type="slidenum">
              <a:rPr lang="it-IT" smtClean="0"/>
              <a:t>7</a:t>
            </a:fld>
            <a:endParaRPr lang="it-IT"/>
          </a:p>
        </p:txBody>
      </p:sp>
    </p:spTree>
    <p:extLst>
      <p:ext uri="{BB962C8B-B14F-4D97-AF65-F5344CB8AC3E}">
        <p14:creationId xmlns:p14="http://schemas.microsoft.com/office/powerpoint/2010/main" val="552992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361BFC2-4890-1745-B53B-DE7B6FAC2E5D}" type="slidenum">
              <a:rPr lang="it-IT" smtClean="0"/>
              <a:t>10</a:t>
            </a:fld>
            <a:endParaRPr lang="it-IT"/>
          </a:p>
        </p:txBody>
      </p:sp>
    </p:spTree>
    <p:extLst>
      <p:ext uri="{BB962C8B-B14F-4D97-AF65-F5344CB8AC3E}">
        <p14:creationId xmlns:p14="http://schemas.microsoft.com/office/powerpoint/2010/main" val="3133677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361BFC2-4890-1745-B53B-DE7B6FAC2E5D}" type="slidenum">
              <a:rPr lang="it-IT" smtClean="0"/>
              <a:t>11</a:t>
            </a:fld>
            <a:endParaRPr lang="it-IT"/>
          </a:p>
        </p:txBody>
      </p:sp>
    </p:spTree>
    <p:extLst>
      <p:ext uri="{BB962C8B-B14F-4D97-AF65-F5344CB8AC3E}">
        <p14:creationId xmlns:p14="http://schemas.microsoft.com/office/powerpoint/2010/main" val="4124659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361BFC2-4890-1745-B53B-DE7B6FAC2E5D}" type="slidenum">
              <a:rPr lang="it-IT" smtClean="0"/>
              <a:t>12</a:t>
            </a:fld>
            <a:endParaRPr lang="it-IT"/>
          </a:p>
        </p:txBody>
      </p:sp>
    </p:spTree>
    <p:extLst>
      <p:ext uri="{BB962C8B-B14F-4D97-AF65-F5344CB8AC3E}">
        <p14:creationId xmlns:p14="http://schemas.microsoft.com/office/powerpoint/2010/main" val="98007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361BFC2-4890-1745-B53B-DE7B6FAC2E5D}" type="slidenum">
              <a:rPr lang="it-IT" smtClean="0"/>
              <a:t>13</a:t>
            </a:fld>
            <a:endParaRPr lang="it-IT"/>
          </a:p>
        </p:txBody>
      </p:sp>
    </p:spTree>
    <p:extLst>
      <p:ext uri="{BB962C8B-B14F-4D97-AF65-F5344CB8AC3E}">
        <p14:creationId xmlns:p14="http://schemas.microsoft.com/office/powerpoint/2010/main" val="799025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atin typeface="Brandon Grotesque Regular" panose="020B0503020203060202" pitchFamily="34" charset="0"/>
              </a:defRPr>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1">
                <a:latin typeface="Brandon Grotesque Regular" panose="020B05030202030602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8808970-7680-6C48-BA3C-4D05B6E15C12}" type="datetime1">
              <a:rPr lang="it-IT" smtClean="0"/>
              <a:t>13/12/16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EEBE2D-0ED2-4861-A2C5-8265D6483FDC}" type="slidenum">
              <a:rPr lang="en-GB" smtClean="0"/>
              <a:t>‹n.›</a:t>
            </a:fld>
            <a:endParaRPr lang="en-GB"/>
          </a:p>
        </p:txBody>
      </p:sp>
    </p:spTree>
    <p:extLst>
      <p:ext uri="{BB962C8B-B14F-4D97-AF65-F5344CB8AC3E}">
        <p14:creationId xmlns:p14="http://schemas.microsoft.com/office/powerpoint/2010/main" val="3018108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B14F669-B867-3643-B4A6-6B77583F95D0}" type="datetime1">
              <a:rPr lang="it-IT" smtClean="0"/>
              <a:t>13/12/16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EEBE2D-0ED2-4861-A2C5-8265D6483FDC}" type="slidenum">
              <a:rPr lang="en-GB" smtClean="0"/>
              <a:t>‹n.›</a:t>
            </a:fld>
            <a:endParaRPr lang="en-GB"/>
          </a:p>
        </p:txBody>
      </p:sp>
    </p:spTree>
    <p:extLst>
      <p:ext uri="{BB962C8B-B14F-4D97-AF65-F5344CB8AC3E}">
        <p14:creationId xmlns:p14="http://schemas.microsoft.com/office/powerpoint/2010/main" val="3685949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FA3FB49-F5C1-E046-8789-1EB43C309417}" type="datetime1">
              <a:rPr lang="it-IT" smtClean="0"/>
              <a:t>13/12/16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EEBE2D-0ED2-4861-A2C5-8265D6483FDC}" type="slidenum">
              <a:rPr lang="en-GB" smtClean="0"/>
              <a:t>‹n.›</a:t>
            </a:fld>
            <a:endParaRPr lang="en-GB"/>
          </a:p>
        </p:txBody>
      </p:sp>
    </p:spTree>
    <p:extLst>
      <p:ext uri="{BB962C8B-B14F-4D97-AF65-F5344CB8AC3E}">
        <p14:creationId xmlns:p14="http://schemas.microsoft.com/office/powerpoint/2010/main" val="1539219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randon Grotesque Regular" panose="020B0503020203060202" pitchFamily="34"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a:latin typeface="Brandon Grotesque Regular" panose="020B0503020203060202" pitchFamily="34" charset="0"/>
              </a:defRPr>
            </a:lvl1pPr>
            <a:lvl2pPr>
              <a:defRPr>
                <a:latin typeface="Brandon Grotesque Regular" panose="020B0503020203060202" pitchFamily="34" charset="0"/>
              </a:defRPr>
            </a:lvl2pPr>
            <a:lvl3pPr>
              <a:defRPr>
                <a:latin typeface="Brandon Grotesque Regular" panose="020B0503020203060202" pitchFamily="34" charset="0"/>
              </a:defRPr>
            </a:lvl3pPr>
            <a:lvl4pPr>
              <a:defRPr>
                <a:latin typeface="Brandon Grotesque Regular" panose="020B0503020203060202" pitchFamily="34" charset="0"/>
              </a:defRPr>
            </a:lvl4pPr>
            <a:lvl5pPr>
              <a:defRPr>
                <a:latin typeface="Brandon Grotesque Regular" panose="020B0503020203060202"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3A56306-1DA3-724D-926A-27041C05CECD}" type="datetime1">
              <a:rPr lang="it-IT" smtClean="0"/>
              <a:t>13/12/16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EEBE2D-0ED2-4861-A2C5-8265D6483FDC}" type="slidenum">
              <a:rPr lang="en-GB" smtClean="0"/>
              <a:t>‹n.›</a:t>
            </a:fld>
            <a:endParaRPr lang="en-GB"/>
          </a:p>
        </p:txBody>
      </p:sp>
    </p:spTree>
    <p:extLst>
      <p:ext uri="{BB962C8B-B14F-4D97-AF65-F5344CB8AC3E}">
        <p14:creationId xmlns:p14="http://schemas.microsoft.com/office/powerpoint/2010/main" val="2133914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atin typeface="Brandon Grotesque Regular" panose="020B0503020203060202" pitchFamily="34" charset="0"/>
              </a:defRPr>
            </a:lvl1pPr>
          </a:lstStyle>
          <a:p>
            <a:r>
              <a:rPr lang="en-US" dirty="0"/>
              <a:t>Click to edit Master title style</a:t>
            </a:r>
            <a:endParaRPr lang="en-GB"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Brandon Grotesque Regular" panose="020B05030202030602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34861BFE-B726-2C4C-B5A0-9E6623DEF94A}" type="datetime1">
              <a:rPr lang="it-IT" smtClean="0"/>
              <a:t>13/12/16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EEBE2D-0ED2-4861-A2C5-8265D6483FDC}" type="slidenum">
              <a:rPr lang="en-GB" smtClean="0"/>
              <a:t>‹n.›</a:t>
            </a:fld>
            <a:endParaRPr lang="en-GB"/>
          </a:p>
        </p:txBody>
      </p:sp>
    </p:spTree>
    <p:extLst>
      <p:ext uri="{BB962C8B-B14F-4D97-AF65-F5344CB8AC3E}">
        <p14:creationId xmlns:p14="http://schemas.microsoft.com/office/powerpoint/2010/main" val="4034477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randon Grotesque Regular" panose="020B0503020203060202" pitchFamily="34" charset="0"/>
              </a:defRPr>
            </a:lvl1p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lvl1pPr>
              <a:defRPr>
                <a:latin typeface="Brandon Grotesque Regular" panose="020B0503020203060202" pitchFamily="34" charset="0"/>
              </a:defRPr>
            </a:lvl1pPr>
            <a:lvl2pPr>
              <a:defRPr>
                <a:latin typeface="Brandon Grotesque Regular" panose="020B0503020203060202" pitchFamily="34" charset="0"/>
              </a:defRPr>
            </a:lvl2pPr>
            <a:lvl3pPr>
              <a:defRPr>
                <a:latin typeface="Brandon Grotesque Regular" panose="020B0503020203060202" pitchFamily="34" charset="0"/>
              </a:defRPr>
            </a:lvl3pPr>
            <a:lvl4pPr>
              <a:defRPr>
                <a:latin typeface="Brandon Grotesque Regular" panose="020B0503020203060202" pitchFamily="34" charset="0"/>
              </a:defRPr>
            </a:lvl4pPr>
            <a:lvl5pPr>
              <a:defRPr>
                <a:latin typeface="Brandon Grotesque Regular" panose="020B0503020203060202"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lvl1pPr>
              <a:defRPr>
                <a:latin typeface="Brandon Grotesque Regular" panose="020B0503020203060202" pitchFamily="34" charset="0"/>
              </a:defRPr>
            </a:lvl1pPr>
            <a:lvl2pPr>
              <a:defRPr>
                <a:latin typeface="Brandon Grotesque Regular" panose="020B0503020203060202" pitchFamily="34" charset="0"/>
              </a:defRPr>
            </a:lvl2pPr>
            <a:lvl3pPr>
              <a:defRPr>
                <a:latin typeface="Brandon Grotesque Regular" panose="020B0503020203060202" pitchFamily="34" charset="0"/>
              </a:defRPr>
            </a:lvl3pPr>
            <a:lvl4pPr>
              <a:defRPr>
                <a:latin typeface="Brandon Grotesque Regular" panose="020B0503020203060202" pitchFamily="34" charset="0"/>
              </a:defRPr>
            </a:lvl4pPr>
            <a:lvl5pPr>
              <a:defRPr>
                <a:latin typeface="Brandon Grotesque Regular" panose="020B0503020203060202"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8C5D1C-2F5C-B946-B6C0-9F1DAC03EE10}" type="datetime1">
              <a:rPr lang="it-IT" smtClean="0"/>
              <a:t>13/12/16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4EEBE2D-0ED2-4861-A2C5-8265D6483FDC}" type="slidenum">
              <a:rPr lang="en-GB" smtClean="0"/>
              <a:t>‹n.›</a:t>
            </a:fld>
            <a:endParaRPr lang="en-GB"/>
          </a:p>
        </p:txBody>
      </p:sp>
    </p:spTree>
    <p:extLst>
      <p:ext uri="{BB962C8B-B14F-4D97-AF65-F5344CB8AC3E}">
        <p14:creationId xmlns:p14="http://schemas.microsoft.com/office/powerpoint/2010/main" val="2417811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9DB68E2-B375-0E43-8A39-BE0ABB6BE896}" type="datetime1">
              <a:rPr lang="it-IT" smtClean="0"/>
              <a:t>13/12/16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4EEBE2D-0ED2-4861-A2C5-8265D6483FDC}" type="slidenum">
              <a:rPr lang="en-GB" smtClean="0"/>
              <a:t>‹n.›</a:t>
            </a:fld>
            <a:endParaRPr lang="en-GB"/>
          </a:p>
        </p:txBody>
      </p:sp>
    </p:spTree>
    <p:extLst>
      <p:ext uri="{BB962C8B-B14F-4D97-AF65-F5344CB8AC3E}">
        <p14:creationId xmlns:p14="http://schemas.microsoft.com/office/powerpoint/2010/main" val="830505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312564E-784F-F04B-BDC5-E8F82C1AAB02}" type="datetime1">
              <a:rPr lang="it-IT" smtClean="0"/>
              <a:t>13/12/16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4EEBE2D-0ED2-4861-A2C5-8265D6483FDC}" type="slidenum">
              <a:rPr lang="en-GB" smtClean="0"/>
              <a:t>‹n.›</a:t>
            </a:fld>
            <a:endParaRPr lang="en-GB"/>
          </a:p>
        </p:txBody>
      </p:sp>
    </p:spTree>
    <p:extLst>
      <p:ext uri="{BB962C8B-B14F-4D97-AF65-F5344CB8AC3E}">
        <p14:creationId xmlns:p14="http://schemas.microsoft.com/office/powerpoint/2010/main" val="3597976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8C2A2D-29B4-334A-9E45-BE90B5F04B4E}" type="datetime1">
              <a:rPr lang="it-IT" smtClean="0"/>
              <a:t>13/12/16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4EEBE2D-0ED2-4861-A2C5-8265D6483FDC}" type="slidenum">
              <a:rPr lang="en-GB" smtClean="0"/>
              <a:t>‹n.›</a:t>
            </a:fld>
            <a:endParaRPr lang="en-GB"/>
          </a:p>
        </p:txBody>
      </p:sp>
    </p:spTree>
    <p:extLst>
      <p:ext uri="{BB962C8B-B14F-4D97-AF65-F5344CB8AC3E}">
        <p14:creationId xmlns:p14="http://schemas.microsoft.com/office/powerpoint/2010/main" val="1093088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endParaRPr lang="en-GB"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748CAA5-BE9C-9243-BE3E-8DFBA665700E}" type="datetime1">
              <a:rPr lang="it-IT" smtClean="0"/>
              <a:t>13/12/16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4EEBE2D-0ED2-4861-A2C5-8265D6483FDC}" type="slidenum">
              <a:rPr lang="en-GB" smtClean="0"/>
              <a:t>‹n.›</a:t>
            </a:fld>
            <a:endParaRPr lang="en-GB"/>
          </a:p>
        </p:txBody>
      </p:sp>
    </p:spTree>
    <p:extLst>
      <p:ext uri="{BB962C8B-B14F-4D97-AF65-F5344CB8AC3E}">
        <p14:creationId xmlns:p14="http://schemas.microsoft.com/office/powerpoint/2010/main" val="881638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97945D-22DD-3E49-8E26-9CD5D4DE27BB}" type="datetime1">
              <a:rPr lang="it-IT" smtClean="0"/>
              <a:t>13/12/16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4EEBE2D-0ED2-4861-A2C5-8265D6483FDC}" type="slidenum">
              <a:rPr lang="en-GB" smtClean="0"/>
              <a:t>‹n.›</a:t>
            </a:fld>
            <a:endParaRPr lang="en-GB"/>
          </a:p>
        </p:txBody>
      </p:sp>
    </p:spTree>
    <p:extLst>
      <p:ext uri="{BB962C8B-B14F-4D97-AF65-F5344CB8AC3E}">
        <p14:creationId xmlns:p14="http://schemas.microsoft.com/office/powerpoint/2010/main" val="80153885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FEE870-B6EB-974A-97E2-27C48EDD5B59}" type="datetime1">
              <a:rPr lang="it-IT" smtClean="0"/>
              <a:t>13/12/16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EEBE2D-0ED2-4861-A2C5-8265D6483FDC}" type="slidenum">
              <a:rPr lang="en-GB" smtClean="0"/>
              <a:t>‹n.›</a:t>
            </a:fld>
            <a:endParaRPr lang="en-GB"/>
          </a:p>
        </p:txBody>
      </p:sp>
    </p:spTree>
    <p:extLst>
      <p:ext uri="{BB962C8B-B14F-4D97-AF65-F5344CB8AC3E}">
        <p14:creationId xmlns:p14="http://schemas.microsoft.com/office/powerpoint/2010/main" val="16479240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Brandon Grotesque Regular" panose="020B0503020203060202"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randon Grotesque Regular" panose="020B0503020203060202"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randon Grotesque Regular" panose="020B0503020203060202"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randon Grotesque Regular" panose="020B0503020203060202"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randon Grotesque Regular" panose="020B0503020203060202"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randon Grotesque Regular" panose="020B0503020203060202"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11.jp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11" Type="http://schemas.openxmlformats.org/officeDocument/2006/relationships/image" Target="../media/image20.png"/><Relationship Id="rId12"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jp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jp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8.png"/><Relationship Id="rId10"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23.jpg"/><Relationship Id="rId5"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0.jp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35.jp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37.jp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38.jpg"/><Relationship Id="rId5" Type="http://schemas.openxmlformats.org/officeDocument/2006/relationships/image" Target="../media/image39.jp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hyperlink" Target="http://www.cs.virginia.edu/stream/" TargetMode="External"/><Relationship Id="rId5" Type="http://schemas.openxmlformats.org/officeDocument/2006/relationships/image" Target="../media/image41.jp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47.png"/><Relationship Id="rId5" Type="http://schemas.openxmlformats.org/officeDocument/2006/relationships/hyperlink" Target="http://aec-analisiecalcolo.it/notizie/278-litalia-protagonista-dellinnovazione-grazie-e4-com/" TargetMode="External"/><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30.jp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51.png"/><Relationship Id="rId8"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9.xml.rels><?xml version="1.0" encoding="UTF-8" standalone="yes"?>
<Relationships xmlns="http://schemas.openxmlformats.org/package/2006/relationships"><Relationship Id="rId3" Type="http://schemas.openxmlformats.org/officeDocument/2006/relationships/hyperlink" Target="http://www.max-centre.eu/" TargetMode="External"/><Relationship Id="rId4" Type="http://schemas.openxmlformats.org/officeDocument/2006/relationships/image" Target="../media/image4.jp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0.jpg"/></Relationships>
</file>

<file path=ppt/slides/_rels/slide31.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hyperlink" Target="mailto:info@e4company.com" TargetMode="External"/><Relationship Id="rId5" Type="http://schemas.openxmlformats.org/officeDocument/2006/relationships/hyperlink" Target="mailto:sales@e4company.com" TargetMode="External"/><Relationship Id="rId6"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emf"/></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28.jp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jpeg"/><Relationship Id="rId5" Type="http://schemas.openxmlformats.org/officeDocument/2006/relationships/image" Target="../media/image28.jpg"/><Relationship Id="rId6" Type="http://schemas.openxmlformats.org/officeDocument/2006/relationships/image" Target="../media/image58.png"/><Relationship Id="rId7"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4.jp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jpg"/><Relationship Id="rId5" Type="http://schemas.openxmlformats.org/officeDocument/2006/relationships/image" Target="../media/image6.png"/><Relationship Id="rId6" Type="http://schemas.openxmlformats.org/officeDocument/2006/relationships/image" Target="../media/image7.png"/><Relationship Id="rId1" Type="http://schemas.microsoft.com/office/2007/relationships/media" Target="../media/media1.MOV"/><Relationship Id="rId2" Type="http://schemas.openxmlformats.org/officeDocument/2006/relationships/video" Target="../media/media1.MOV"/></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 Id="rId3"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tangolo 1"/>
          <p:cNvSpPr/>
          <p:nvPr/>
        </p:nvSpPr>
        <p:spPr>
          <a:xfrm>
            <a:off x="800100" y="5214938"/>
            <a:ext cx="2157413" cy="4857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CasellaDiTesto 2"/>
          <p:cNvSpPr txBox="1"/>
          <p:nvPr/>
        </p:nvSpPr>
        <p:spPr>
          <a:xfrm>
            <a:off x="8542116" y="2083443"/>
            <a:ext cx="3165676" cy="1412111"/>
          </a:xfrm>
          <a:prstGeom prst="rect">
            <a:avLst/>
          </a:prstGeom>
          <a:noFill/>
        </p:spPr>
        <p:txBody>
          <a:bodyPr wrap="square" rtlCol="0">
            <a:spAutoFit/>
          </a:bodyPr>
          <a:lstStyle/>
          <a:p>
            <a:endParaRPr lang="it-IT" dirty="0"/>
          </a:p>
        </p:txBody>
      </p:sp>
      <p:sp>
        <p:nvSpPr>
          <p:cNvPr id="6" name="CasellaDiTesto 5"/>
          <p:cNvSpPr txBox="1"/>
          <p:nvPr/>
        </p:nvSpPr>
        <p:spPr>
          <a:xfrm>
            <a:off x="366531" y="3429000"/>
            <a:ext cx="7691377" cy="1323439"/>
          </a:xfrm>
          <a:prstGeom prst="rect">
            <a:avLst/>
          </a:prstGeom>
          <a:noFill/>
        </p:spPr>
        <p:txBody>
          <a:bodyPr wrap="square" rtlCol="0">
            <a:spAutoFit/>
          </a:bodyPr>
          <a:lstStyle/>
          <a:p>
            <a:pPr algn="ctr"/>
            <a:r>
              <a:rPr lang="it-IT" sz="4000" dirty="0" smtClean="0">
                <a:latin typeface="Brandon Grotesque Regular" panose="020B0503020203060202" pitchFamily="34" charset="0"/>
              </a:rPr>
              <a:t>E4 Experience and Expertise</a:t>
            </a:r>
          </a:p>
          <a:p>
            <a:pPr algn="ctr"/>
            <a:r>
              <a:rPr lang="it-IT" sz="4000" dirty="0" smtClean="0">
                <a:latin typeface="Brandon Grotesque Regular" panose="020B0503020203060202" pitchFamily="34" charset="0"/>
              </a:rPr>
              <a:t>In HPC</a:t>
            </a:r>
            <a:endParaRPr lang="it-IT" sz="4000" dirty="0">
              <a:latin typeface="Brandon Grotesque Regular" panose="020B0503020203060202" pitchFamily="34" charset="0"/>
            </a:endParaRPr>
          </a:p>
        </p:txBody>
      </p:sp>
      <p:pic>
        <p:nvPicPr>
          <p:cNvPr id="5" name="Picture 2"/>
          <p:cNvPicPr>
            <a:picLocks noChangeAspect="1"/>
          </p:cNvPicPr>
          <p:nvPr/>
        </p:nvPicPr>
        <p:blipFill>
          <a:blip r:embed="rId3"/>
          <a:stretch>
            <a:fillRect/>
          </a:stretch>
        </p:blipFill>
        <p:spPr>
          <a:xfrm>
            <a:off x="-1" y="-1"/>
            <a:ext cx="2120901" cy="1823369"/>
          </a:xfrm>
          <a:prstGeom prst="rect">
            <a:avLst/>
          </a:prstGeom>
        </p:spPr>
      </p:pic>
      <p:sp>
        <p:nvSpPr>
          <p:cNvPr id="7" name="CasellaDiTesto 6"/>
          <p:cNvSpPr txBox="1"/>
          <p:nvPr/>
        </p:nvSpPr>
        <p:spPr>
          <a:xfrm>
            <a:off x="800100" y="5457825"/>
            <a:ext cx="2713871" cy="923330"/>
          </a:xfrm>
          <a:prstGeom prst="rect">
            <a:avLst/>
          </a:prstGeom>
          <a:noFill/>
        </p:spPr>
        <p:txBody>
          <a:bodyPr wrap="square" rtlCol="0">
            <a:spAutoFit/>
          </a:bodyPr>
          <a:lstStyle/>
          <a:p>
            <a:r>
              <a:rPr lang="it-IT" dirty="0" smtClean="0">
                <a:latin typeface="Century" charset="0"/>
                <a:ea typeface="Century" charset="0"/>
                <a:cs typeface="Century" charset="0"/>
              </a:rPr>
              <a:t>Rome</a:t>
            </a:r>
          </a:p>
          <a:p>
            <a:r>
              <a:rPr lang="it-IT" dirty="0" smtClean="0">
                <a:latin typeface="Century" charset="0"/>
                <a:ea typeface="Century" charset="0"/>
                <a:cs typeface="Century" charset="0"/>
              </a:rPr>
              <a:t>12-14 </a:t>
            </a:r>
            <a:r>
              <a:rPr lang="it-IT" dirty="0" err="1" smtClean="0">
                <a:latin typeface="Century" charset="0"/>
                <a:ea typeface="Century" charset="0"/>
                <a:cs typeface="Century" charset="0"/>
              </a:rPr>
              <a:t>Dec</a:t>
            </a:r>
            <a:r>
              <a:rPr lang="it-IT" dirty="0" smtClean="0">
                <a:latin typeface="Century" charset="0"/>
                <a:ea typeface="Century" charset="0"/>
                <a:cs typeface="Century" charset="0"/>
              </a:rPr>
              <a:t>. 2016</a:t>
            </a:r>
          </a:p>
          <a:p>
            <a:r>
              <a:rPr lang="it-IT" dirty="0" smtClean="0">
                <a:latin typeface="Century" charset="0"/>
                <a:ea typeface="Century" charset="0"/>
                <a:cs typeface="Century" charset="0"/>
              </a:rPr>
              <a:t>Daniele Gregori</a:t>
            </a:r>
          </a:p>
        </p:txBody>
      </p:sp>
      <p:sp>
        <p:nvSpPr>
          <p:cNvPr id="8" name="CasellaDiTesto 7"/>
          <p:cNvSpPr txBox="1"/>
          <p:nvPr/>
        </p:nvSpPr>
        <p:spPr>
          <a:xfrm>
            <a:off x="800100" y="2309247"/>
            <a:ext cx="4980768" cy="369332"/>
          </a:xfrm>
          <a:prstGeom prst="rect">
            <a:avLst/>
          </a:prstGeom>
          <a:noFill/>
        </p:spPr>
        <p:txBody>
          <a:bodyPr wrap="square" rtlCol="0">
            <a:spAutoFit/>
          </a:bodyPr>
          <a:lstStyle/>
          <a:p>
            <a:r>
              <a:rPr lang="it-IT" dirty="0" smtClean="0"/>
              <a:t>1</a:t>
            </a:r>
            <a:r>
              <a:rPr lang="it-IT" baseline="30000" dirty="0" smtClean="0"/>
              <a:t>st</a:t>
            </a:r>
            <a:r>
              <a:rPr lang="it-IT" dirty="0" smtClean="0"/>
              <a:t> ASTERICS-OBELICS WORKSHOP</a:t>
            </a:r>
            <a:endParaRPr lang="it-IT" dirty="0"/>
          </a:p>
        </p:txBody>
      </p:sp>
      <p:sp>
        <p:nvSpPr>
          <p:cNvPr id="9" name="Segnaposto numero diapositiva 8"/>
          <p:cNvSpPr>
            <a:spLocks noGrp="1"/>
          </p:cNvSpPr>
          <p:nvPr>
            <p:ph type="sldNum" sz="quarter" idx="12"/>
          </p:nvPr>
        </p:nvSpPr>
        <p:spPr/>
        <p:txBody>
          <a:bodyPr/>
          <a:lstStyle/>
          <a:p>
            <a:fld id="{24EEBE2D-0ED2-4861-A2C5-8265D6483FDC}" type="slidenum">
              <a:rPr lang="en-GB" smtClean="0"/>
              <a:t>1</a:t>
            </a:fld>
            <a:endParaRPr lang="en-GB"/>
          </a:p>
        </p:txBody>
      </p:sp>
    </p:spTree>
    <p:extLst>
      <p:ext uri="{BB962C8B-B14F-4D97-AF65-F5344CB8AC3E}">
        <p14:creationId xmlns:p14="http://schemas.microsoft.com/office/powerpoint/2010/main" val="7450752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
            <a:ext cx="2251882" cy="1935975"/>
          </a:xfrm>
          <a:prstGeom prst="rect">
            <a:avLst/>
          </a:prstGeom>
        </p:spPr>
      </p:pic>
      <p:sp>
        <p:nvSpPr>
          <p:cNvPr id="20" name="CasellaDiTesto 19"/>
          <p:cNvSpPr txBox="1"/>
          <p:nvPr/>
        </p:nvSpPr>
        <p:spPr>
          <a:xfrm>
            <a:off x="534014" y="3568516"/>
            <a:ext cx="2689225" cy="400110"/>
          </a:xfrm>
          <a:prstGeom prst="rect">
            <a:avLst/>
          </a:prstGeom>
          <a:noFill/>
        </p:spPr>
        <p:txBody>
          <a:bodyPr wrap="square" rtlCol="0">
            <a:spAutoFit/>
          </a:bodyPr>
          <a:lstStyle/>
          <a:p>
            <a:r>
              <a:rPr lang="it-IT" sz="2000" b="1" dirty="0">
                <a:solidFill>
                  <a:schemeClr val="bg1"/>
                </a:solidFill>
                <a:latin typeface="Brandon Grotesque Regular" panose="020B0503020203060202" pitchFamily="34" charset="0"/>
              </a:rPr>
              <a:t>SCALE-OUT</a:t>
            </a:r>
            <a:r>
              <a:rPr lang="it-IT" sz="2000" b="1" dirty="0">
                <a:solidFill>
                  <a:schemeClr val="bg1"/>
                </a:solidFill>
              </a:rPr>
              <a:t> NAS</a:t>
            </a:r>
          </a:p>
        </p:txBody>
      </p:sp>
      <p:sp>
        <p:nvSpPr>
          <p:cNvPr id="65" name="CasellaDiTesto 64"/>
          <p:cNvSpPr txBox="1"/>
          <p:nvPr/>
        </p:nvSpPr>
        <p:spPr>
          <a:xfrm>
            <a:off x="736600" y="4677838"/>
            <a:ext cx="4610100" cy="707886"/>
          </a:xfrm>
          <a:prstGeom prst="rect">
            <a:avLst/>
          </a:prstGeom>
          <a:noFill/>
        </p:spPr>
        <p:txBody>
          <a:bodyPr wrap="square" rtlCol="0">
            <a:spAutoFit/>
          </a:bodyPr>
          <a:lstStyle/>
          <a:p>
            <a:r>
              <a:rPr lang="it-IT" sz="4000" dirty="0" smtClean="0">
                <a:latin typeface="Brandon Grotesque Regular" panose="020B0503020203060202" pitchFamily="34" charset="0"/>
              </a:rPr>
              <a:t>SOLUTIONS</a:t>
            </a:r>
            <a:endParaRPr lang="it-IT" sz="4000" dirty="0">
              <a:latin typeface="Brandon Grotesque Regular" panose="020B0503020203060202" pitchFamily="34" charset="0"/>
            </a:endParaRPr>
          </a:p>
        </p:txBody>
      </p:sp>
      <p:pic>
        <p:nvPicPr>
          <p:cNvPr id="7" name="Im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2" name="CasellaDiTesto 1"/>
          <p:cNvSpPr txBox="1"/>
          <p:nvPr/>
        </p:nvSpPr>
        <p:spPr>
          <a:xfrm>
            <a:off x="1125940" y="4008518"/>
            <a:ext cx="5283200" cy="830997"/>
          </a:xfrm>
          <a:prstGeom prst="rect">
            <a:avLst/>
          </a:prstGeom>
          <a:noFill/>
        </p:spPr>
        <p:txBody>
          <a:bodyPr wrap="square" rtlCol="0">
            <a:spAutoFit/>
          </a:bodyPr>
          <a:lstStyle/>
          <a:p>
            <a:r>
              <a:rPr lang="it-IT" sz="4800" dirty="0" smtClean="0">
                <a:latin typeface="Brandon Grotesque Regular" panose="020B0503020203060202" pitchFamily="34" charset="0"/>
              </a:rPr>
              <a:t>OUR SOLUTIONS</a:t>
            </a:r>
            <a:endParaRPr lang="it-IT" sz="4800" dirty="0">
              <a:latin typeface="Brandon Grotesque Regular" panose="020B0503020203060202" pitchFamily="34" charset="0"/>
            </a:endParaRPr>
          </a:p>
        </p:txBody>
      </p:sp>
      <p:sp>
        <p:nvSpPr>
          <p:cNvPr id="4" name="Segnaposto numero diapositiva 3"/>
          <p:cNvSpPr>
            <a:spLocks noGrp="1"/>
          </p:cNvSpPr>
          <p:nvPr>
            <p:ph type="sldNum" sz="quarter" idx="12"/>
          </p:nvPr>
        </p:nvSpPr>
        <p:spPr/>
        <p:txBody>
          <a:bodyPr/>
          <a:lstStyle/>
          <a:p>
            <a:fld id="{24EEBE2D-0ED2-4861-A2C5-8265D6483FDC}" type="slidenum">
              <a:rPr lang="en-GB" smtClean="0"/>
              <a:t>10</a:t>
            </a:fld>
            <a:endParaRPr lang="en-GB"/>
          </a:p>
        </p:txBody>
      </p:sp>
    </p:spTree>
    <p:extLst>
      <p:ext uri="{BB962C8B-B14F-4D97-AF65-F5344CB8AC3E}">
        <p14:creationId xmlns:p14="http://schemas.microsoft.com/office/powerpoint/2010/main" val="41003364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8859" y="1585325"/>
            <a:ext cx="4500582" cy="2995890"/>
          </a:xfrm>
          <a:prstGeom prst="rect">
            <a:avLst/>
          </a:prstGeom>
        </p:spPr>
      </p:pic>
      <p:pic>
        <p:nvPicPr>
          <p:cNvPr id="10" name="Immagine 9"/>
          <p:cNvPicPr>
            <a:picLocks noChangeAspect="1"/>
          </p:cNvPicPr>
          <p:nvPr/>
        </p:nvPicPr>
        <p:blipFill>
          <a:blip r:embed="rId4"/>
          <a:stretch>
            <a:fillRect/>
          </a:stretch>
        </p:blipFill>
        <p:spPr>
          <a:xfrm>
            <a:off x="9632562" y="4459599"/>
            <a:ext cx="2502025" cy="1052134"/>
          </a:xfrm>
          <a:prstGeom prst="rect">
            <a:avLst/>
          </a:prstGeom>
        </p:spPr>
      </p:pic>
      <p:pic>
        <p:nvPicPr>
          <p:cNvPr id="11" name="Immagine 10"/>
          <p:cNvPicPr>
            <a:picLocks noChangeAspect="1"/>
          </p:cNvPicPr>
          <p:nvPr/>
        </p:nvPicPr>
        <p:blipFill>
          <a:blip r:embed="rId5"/>
          <a:stretch>
            <a:fillRect/>
          </a:stretch>
        </p:blipFill>
        <p:spPr>
          <a:xfrm>
            <a:off x="9954868" y="1510071"/>
            <a:ext cx="1892410" cy="3196327"/>
          </a:xfrm>
          <a:prstGeom prst="rect">
            <a:avLst/>
          </a:prstGeom>
        </p:spPr>
      </p:pic>
      <p:pic>
        <p:nvPicPr>
          <p:cNvPr id="4" name="Immagin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8525"/>
            <a:ext cx="12192000" cy="1593850"/>
          </a:xfrm>
          <a:prstGeom prst="rect">
            <a:avLst/>
          </a:prstGeom>
        </p:spPr>
      </p:pic>
      <p:pic>
        <p:nvPicPr>
          <p:cNvPr id="8" name="Immagine 7"/>
          <p:cNvPicPr>
            <a:picLocks noChangeAspect="1"/>
          </p:cNvPicPr>
          <p:nvPr/>
        </p:nvPicPr>
        <p:blipFill>
          <a:blip r:embed="rId7"/>
          <a:stretch>
            <a:fillRect/>
          </a:stretch>
        </p:blipFill>
        <p:spPr>
          <a:xfrm>
            <a:off x="798282" y="3637720"/>
            <a:ext cx="1505459" cy="316454"/>
          </a:xfrm>
          <a:prstGeom prst="rect">
            <a:avLst/>
          </a:prstGeom>
        </p:spPr>
      </p:pic>
      <p:pic>
        <p:nvPicPr>
          <p:cNvPr id="9" name="Immagine 8"/>
          <p:cNvPicPr>
            <a:picLocks noChangeAspect="1"/>
          </p:cNvPicPr>
          <p:nvPr/>
        </p:nvPicPr>
        <p:blipFill rotWithShape="1">
          <a:blip r:embed="rId8"/>
          <a:srcRect l="18657" t="20283" r="19755" b="21208"/>
          <a:stretch/>
        </p:blipFill>
        <p:spPr>
          <a:xfrm>
            <a:off x="532529" y="2040438"/>
            <a:ext cx="2278373" cy="1217532"/>
          </a:xfrm>
          <a:prstGeom prst="rect">
            <a:avLst/>
          </a:prstGeom>
        </p:spPr>
      </p:pic>
      <p:pic>
        <p:nvPicPr>
          <p:cNvPr id="12" name="Immagine 11"/>
          <p:cNvPicPr>
            <a:picLocks noChangeAspect="1"/>
          </p:cNvPicPr>
          <p:nvPr/>
        </p:nvPicPr>
        <p:blipFill>
          <a:blip r:embed="rId9"/>
          <a:stretch>
            <a:fillRect/>
          </a:stretch>
        </p:blipFill>
        <p:spPr>
          <a:xfrm>
            <a:off x="3658848" y="1763764"/>
            <a:ext cx="1117419" cy="1995391"/>
          </a:xfrm>
          <a:prstGeom prst="rect">
            <a:avLst/>
          </a:prstGeom>
        </p:spPr>
      </p:pic>
      <p:sp>
        <p:nvSpPr>
          <p:cNvPr id="3" name="CasellaDiTesto 2"/>
          <p:cNvSpPr txBox="1"/>
          <p:nvPr/>
        </p:nvSpPr>
        <p:spPr>
          <a:xfrm>
            <a:off x="2685611" y="248152"/>
            <a:ext cx="6820657" cy="553998"/>
          </a:xfrm>
          <a:prstGeom prst="rect">
            <a:avLst/>
          </a:prstGeom>
          <a:noFill/>
        </p:spPr>
        <p:txBody>
          <a:bodyPr wrap="square" rtlCol="0">
            <a:spAutoFit/>
          </a:bodyPr>
          <a:lstStyle/>
          <a:p>
            <a:r>
              <a:rPr lang="it-IT" sz="3000" dirty="0" smtClean="0"/>
              <a:t>STORAGE &amp; SOFTWARE DEFINED STORAGE</a:t>
            </a:r>
            <a:endParaRPr lang="it-IT" sz="3000" dirty="0"/>
          </a:p>
        </p:txBody>
      </p:sp>
      <p:pic>
        <p:nvPicPr>
          <p:cNvPr id="13" name="Immagine 12"/>
          <p:cNvPicPr>
            <a:picLocks noChangeAspect="1"/>
          </p:cNvPicPr>
          <p:nvPr/>
        </p:nvPicPr>
        <p:blipFill rotWithShape="1">
          <a:blip r:embed="rId10"/>
          <a:srcRect r="-15370"/>
          <a:stretch/>
        </p:blipFill>
        <p:spPr>
          <a:xfrm>
            <a:off x="8124104" y="1847229"/>
            <a:ext cx="2276634" cy="2668619"/>
          </a:xfrm>
          <a:prstGeom prst="rect">
            <a:avLst/>
          </a:prstGeom>
        </p:spPr>
      </p:pic>
      <p:pic>
        <p:nvPicPr>
          <p:cNvPr id="14" name="Immagin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40289" y="4515848"/>
            <a:ext cx="1511300" cy="443315"/>
          </a:xfrm>
          <a:prstGeom prst="rect">
            <a:avLst/>
          </a:prstGeom>
        </p:spPr>
      </p:pic>
      <p:sp>
        <p:nvSpPr>
          <p:cNvPr id="15" name="CasellaDiTesto 14"/>
          <p:cNvSpPr txBox="1"/>
          <p:nvPr/>
        </p:nvSpPr>
        <p:spPr>
          <a:xfrm>
            <a:off x="731916" y="5947578"/>
            <a:ext cx="10151658" cy="369332"/>
          </a:xfrm>
          <a:prstGeom prst="rect">
            <a:avLst/>
          </a:prstGeom>
          <a:noFill/>
        </p:spPr>
        <p:txBody>
          <a:bodyPr wrap="square" rtlCol="0">
            <a:spAutoFit/>
          </a:bodyPr>
          <a:lstStyle/>
          <a:p>
            <a:r>
              <a:rPr lang="it-IT" dirty="0" err="1"/>
              <a:t>We</a:t>
            </a:r>
            <a:r>
              <a:rPr lang="it-IT" dirty="0"/>
              <a:t> are </a:t>
            </a:r>
            <a:r>
              <a:rPr lang="it-IT" dirty="0" err="1"/>
              <a:t>able</a:t>
            </a:r>
            <a:r>
              <a:rPr lang="it-IT" dirty="0"/>
              <a:t> to </a:t>
            </a:r>
            <a:r>
              <a:rPr lang="it-IT" dirty="0" err="1"/>
              <a:t>provide</a:t>
            </a:r>
            <a:r>
              <a:rPr lang="it-IT" dirty="0"/>
              <a:t> </a:t>
            </a:r>
            <a:r>
              <a:rPr lang="it-IT" dirty="0" err="1"/>
              <a:t>solutions</a:t>
            </a:r>
            <a:r>
              <a:rPr lang="it-IT" dirty="0"/>
              <a:t> with </a:t>
            </a:r>
            <a:r>
              <a:rPr lang="it-IT" dirty="0" err="1"/>
              <a:t>Parallel</a:t>
            </a:r>
            <a:r>
              <a:rPr lang="it-IT" dirty="0"/>
              <a:t> </a:t>
            </a:r>
            <a:r>
              <a:rPr lang="it-IT" dirty="0" err="1"/>
              <a:t>Filesystem</a:t>
            </a:r>
            <a:r>
              <a:rPr lang="it-IT" dirty="0"/>
              <a:t> and </a:t>
            </a:r>
            <a:r>
              <a:rPr lang="it-IT" dirty="0" err="1"/>
              <a:t>hierarchical</a:t>
            </a:r>
            <a:r>
              <a:rPr lang="it-IT" dirty="0"/>
              <a:t> </a:t>
            </a:r>
            <a:r>
              <a:rPr lang="it-IT" dirty="0" err="1"/>
              <a:t>storage</a:t>
            </a:r>
            <a:r>
              <a:rPr lang="it-IT" dirty="0"/>
              <a:t> on tape </a:t>
            </a:r>
            <a:r>
              <a:rPr lang="it-IT" dirty="0" err="1"/>
              <a:t>library</a:t>
            </a:r>
            <a:endParaRPr lang="it-IT" dirty="0"/>
          </a:p>
        </p:txBody>
      </p:sp>
      <p:pic>
        <p:nvPicPr>
          <p:cNvPr id="16" name="Immagine 15"/>
          <p:cNvPicPr>
            <a:picLocks noChangeAspect="1"/>
          </p:cNvPicPr>
          <p:nvPr/>
        </p:nvPicPr>
        <p:blipFill>
          <a:blip r:embed="rId12"/>
          <a:stretch>
            <a:fillRect/>
          </a:stretch>
        </p:blipFill>
        <p:spPr>
          <a:xfrm>
            <a:off x="8288426" y="4537981"/>
            <a:ext cx="1010758" cy="693731"/>
          </a:xfrm>
          <a:prstGeom prst="rect">
            <a:avLst/>
          </a:prstGeom>
        </p:spPr>
      </p:pic>
      <p:sp>
        <p:nvSpPr>
          <p:cNvPr id="2" name="Segnaposto numero diapositiva 1"/>
          <p:cNvSpPr>
            <a:spLocks noGrp="1"/>
          </p:cNvSpPr>
          <p:nvPr>
            <p:ph type="sldNum" sz="quarter" idx="12"/>
          </p:nvPr>
        </p:nvSpPr>
        <p:spPr/>
        <p:txBody>
          <a:bodyPr/>
          <a:lstStyle/>
          <a:p>
            <a:fld id="{24EEBE2D-0ED2-4861-A2C5-8265D6483FDC}" type="slidenum">
              <a:rPr lang="en-GB" smtClean="0"/>
              <a:t>11</a:t>
            </a:fld>
            <a:endParaRPr lang="en-GB"/>
          </a:p>
        </p:txBody>
      </p:sp>
    </p:spTree>
    <p:extLst>
      <p:ext uri="{BB962C8B-B14F-4D97-AF65-F5344CB8AC3E}">
        <p14:creationId xmlns:p14="http://schemas.microsoft.com/office/powerpoint/2010/main" val="35042265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magin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87"/>
            <a:ext cx="12192000" cy="1593850"/>
          </a:xfrm>
          <a:prstGeom prst="rect">
            <a:avLst/>
          </a:prstGeom>
        </p:spPr>
      </p:pic>
      <p:sp>
        <p:nvSpPr>
          <p:cNvPr id="5" name="CasellaDiTesto 4"/>
          <p:cNvSpPr txBox="1"/>
          <p:nvPr/>
        </p:nvSpPr>
        <p:spPr>
          <a:xfrm>
            <a:off x="1206916" y="721848"/>
            <a:ext cx="10090272" cy="646331"/>
          </a:xfrm>
          <a:prstGeom prst="rect">
            <a:avLst/>
          </a:prstGeom>
          <a:noFill/>
        </p:spPr>
        <p:txBody>
          <a:bodyPr wrap="square" rtlCol="0">
            <a:spAutoFit/>
          </a:bodyPr>
          <a:lstStyle/>
          <a:p>
            <a:pPr algn="ctr"/>
            <a:r>
              <a:rPr lang="it-IT" sz="3600" dirty="0" smtClean="0">
                <a:latin typeface="Brandon Grotesque Regular" panose="020B0503020203060202" pitchFamily="34" charset="0"/>
              </a:rPr>
              <a:t>HPC Open Suite</a:t>
            </a:r>
            <a:endParaRPr lang="it-IT" sz="3600" dirty="0">
              <a:latin typeface="Brandon Grotesque Regular" panose="020B0503020203060202" pitchFamily="34" charset="0"/>
            </a:endParaRPr>
          </a:p>
        </p:txBody>
      </p:sp>
      <p:sp>
        <p:nvSpPr>
          <p:cNvPr id="7" name="TextBox 6"/>
          <p:cNvSpPr txBox="1"/>
          <p:nvPr/>
        </p:nvSpPr>
        <p:spPr>
          <a:xfrm>
            <a:off x="1514601" y="1462834"/>
            <a:ext cx="9782587" cy="1384995"/>
          </a:xfrm>
          <a:prstGeom prst="rect">
            <a:avLst/>
          </a:prstGeom>
          <a:noFill/>
        </p:spPr>
        <p:txBody>
          <a:bodyPr wrap="square" rtlCol="0">
            <a:spAutoFit/>
          </a:bodyPr>
          <a:lstStyle/>
          <a:p>
            <a:pPr algn="ctr" defTabSz="457200"/>
            <a:r>
              <a:rPr lang="en-US" sz="2800" b="1" dirty="0">
                <a:solidFill>
                  <a:schemeClr val="tx1">
                    <a:lumMod val="50000"/>
                    <a:lumOff val="50000"/>
                  </a:schemeClr>
                </a:solidFill>
                <a:latin typeface="Brandon Grotesque Regular" panose="020B0503020203060202" pitchFamily="34" charset="0"/>
              </a:rPr>
              <a:t>E4 HPC Open </a:t>
            </a:r>
            <a:r>
              <a:rPr lang="en-US" sz="2800" b="1" dirty="0" smtClean="0">
                <a:solidFill>
                  <a:schemeClr val="tx1">
                    <a:lumMod val="50000"/>
                    <a:lumOff val="50000"/>
                  </a:schemeClr>
                </a:solidFill>
                <a:latin typeface="Brandon Grotesque Regular" panose="020B0503020203060202" pitchFamily="34" charset="0"/>
              </a:rPr>
              <a:t>Suite - </a:t>
            </a:r>
            <a:r>
              <a:rPr lang="en-US" sz="2800" b="1" dirty="0">
                <a:solidFill>
                  <a:schemeClr val="tx1">
                    <a:lumMod val="50000"/>
                    <a:lumOff val="50000"/>
                  </a:schemeClr>
                </a:solidFill>
                <a:latin typeface="Brandon Grotesque Regular" panose="020B0503020203060202" pitchFamily="34" charset="0"/>
              </a:rPr>
              <a:t>THE PERFECT CLUSTER RECIPE</a:t>
            </a:r>
          </a:p>
          <a:p>
            <a:pPr algn="ctr"/>
            <a:r>
              <a:rPr lang="en-US" sz="1400" dirty="0" smtClean="0">
                <a:latin typeface="Brandon Grotesque Regular" panose="020B0503020203060202" pitchFamily="34" charset="0"/>
              </a:rPr>
              <a:t>HPC </a:t>
            </a:r>
            <a:r>
              <a:rPr lang="en-US" sz="1400" dirty="0">
                <a:latin typeface="Brandon Grotesque Regular" panose="020B0503020203060202" pitchFamily="34" charset="0"/>
              </a:rPr>
              <a:t>clusters coupled with different management suites, starting from a collection of open source tools</a:t>
            </a:r>
          </a:p>
          <a:p>
            <a:pPr algn="ctr"/>
            <a:r>
              <a:rPr lang="en-US" sz="1400" dirty="0">
                <a:latin typeface="Brandon Grotesque Regular" panose="020B0503020203060202" pitchFamily="34" charset="0"/>
              </a:rPr>
              <a:t>up to enterprise management </a:t>
            </a:r>
            <a:r>
              <a:rPr lang="en-US" sz="1400" dirty="0" smtClean="0">
                <a:latin typeface="Brandon Grotesque Regular" panose="020B0503020203060202" pitchFamily="34" charset="0"/>
              </a:rPr>
              <a:t>solutions. </a:t>
            </a:r>
            <a:r>
              <a:rPr lang="en-US" sz="1400" dirty="0">
                <a:latin typeface="Brandon Grotesque Regular" panose="020B0503020203060202" pitchFamily="34" charset="0"/>
              </a:rPr>
              <a:t>E4 HPC clusters are supplied by default with E4’s </a:t>
            </a:r>
            <a:r>
              <a:rPr lang="en-US" sz="1400" dirty="0" smtClean="0">
                <a:latin typeface="Brandon Grotesque Regular" panose="020B0503020203060202" pitchFamily="34" charset="0"/>
              </a:rPr>
              <a:t>HPC </a:t>
            </a:r>
            <a:r>
              <a:rPr lang="en-US" sz="1400" dirty="0">
                <a:latin typeface="Brandon Grotesque Regular" panose="020B0503020203060202" pitchFamily="34" charset="0"/>
              </a:rPr>
              <a:t>OPEN SUITE</a:t>
            </a:r>
          </a:p>
          <a:p>
            <a:pPr algn="ctr" defTabSz="457200"/>
            <a:endParaRPr lang="en-US" sz="2800" dirty="0">
              <a:latin typeface="Brandon Grotesque Regular" panose="020B0503020203060202" pitchFamily="34" charset="0"/>
            </a:endParaRPr>
          </a:p>
        </p:txBody>
      </p:sp>
      <p:sp>
        <p:nvSpPr>
          <p:cNvPr id="12" name="Rettangolo 11"/>
          <p:cNvSpPr/>
          <p:nvPr/>
        </p:nvSpPr>
        <p:spPr>
          <a:xfrm>
            <a:off x="4176309" y="4832311"/>
            <a:ext cx="1698833" cy="1629435"/>
          </a:xfrm>
          <a:prstGeom prst="rect">
            <a:avLst/>
          </a:prstGeom>
          <a:solidFill>
            <a:schemeClr val="bg2">
              <a:lumMod val="50000"/>
            </a:schemeClr>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a:latin typeface="Brandon Grotesque Regular" panose="020B0503020203060202" pitchFamily="34" charset="0"/>
              </a:rPr>
              <a:t>DEVELOPMENT TOOLS</a:t>
            </a:r>
          </a:p>
          <a:p>
            <a:pPr algn="ctr"/>
            <a:r>
              <a:rPr lang="it-IT" sz="1400" dirty="0" smtClean="0">
                <a:latin typeface="Brandon Grotesque Regular" panose="020B0503020203060202" pitchFamily="34" charset="0"/>
              </a:rPr>
              <a:t>DEBUGGING /</a:t>
            </a:r>
          </a:p>
          <a:p>
            <a:pPr algn="ctr"/>
            <a:r>
              <a:rPr lang="it-IT" sz="1400" dirty="0" smtClean="0">
                <a:latin typeface="Brandon Grotesque Regular" panose="020B0503020203060202" pitchFamily="34" charset="0"/>
              </a:rPr>
              <a:t>PROFILING </a:t>
            </a:r>
            <a:r>
              <a:rPr lang="it-IT" sz="1400" dirty="0">
                <a:latin typeface="Brandon Grotesque Regular" panose="020B0503020203060202" pitchFamily="34" charset="0"/>
              </a:rPr>
              <a:t>TOOLS</a:t>
            </a:r>
          </a:p>
        </p:txBody>
      </p:sp>
      <p:sp>
        <p:nvSpPr>
          <p:cNvPr id="13" name="Rettangolo 12"/>
          <p:cNvSpPr/>
          <p:nvPr/>
        </p:nvSpPr>
        <p:spPr>
          <a:xfrm>
            <a:off x="2100565" y="4832311"/>
            <a:ext cx="1778861" cy="1629435"/>
          </a:xfrm>
          <a:prstGeom prst="rect">
            <a:avLst/>
          </a:prstGeom>
          <a:solidFill>
            <a:schemeClr val="accent2">
              <a:lumMod val="75000"/>
            </a:schemeClr>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a:latin typeface="Brandon Grotesque Regular" panose="020B0503020203060202" pitchFamily="34" charset="0"/>
              </a:rPr>
              <a:t>CLUSTER COMMAND TOOLS</a:t>
            </a:r>
          </a:p>
          <a:p>
            <a:pPr algn="ctr"/>
            <a:r>
              <a:rPr lang="it-IT" sz="1400" dirty="0">
                <a:latin typeface="Brandon Grotesque Regular" panose="020B0503020203060202" pitchFamily="34" charset="0"/>
              </a:rPr>
              <a:t>MONITORING AND ALERTING</a:t>
            </a:r>
          </a:p>
          <a:p>
            <a:pPr algn="ctr"/>
            <a:r>
              <a:rPr lang="it-IT" sz="1400" dirty="0">
                <a:latin typeface="Brandon Grotesque Regular" panose="020B0503020203060202" pitchFamily="34" charset="0"/>
              </a:rPr>
              <a:t>POWER MANAGEMENT</a:t>
            </a:r>
          </a:p>
        </p:txBody>
      </p:sp>
      <p:sp>
        <p:nvSpPr>
          <p:cNvPr id="14" name="Rettangolo 13"/>
          <p:cNvSpPr/>
          <p:nvPr/>
        </p:nvSpPr>
        <p:spPr>
          <a:xfrm>
            <a:off x="6252053" y="4832311"/>
            <a:ext cx="1778861" cy="1629435"/>
          </a:xfrm>
          <a:prstGeom prst="rect">
            <a:avLst/>
          </a:prstGeom>
          <a:solidFill>
            <a:schemeClr val="accent2">
              <a:lumMod val="75000"/>
            </a:schemeClr>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a:latin typeface="Brandon Grotesque Regular" panose="020B0503020203060202" pitchFamily="34" charset="0"/>
              </a:rPr>
              <a:t>BENCHMARKING TOOLS</a:t>
            </a:r>
          </a:p>
          <a:p>
            <a:pPr algn="ctr"/>
            <a:r>
              <a:rPr lang="it-IT" sz="1400" dirty="0" smtClean="0">
                <a:latin typeface="Brandon Grotesque Regular" panose="020B0503020203060202" pitchFamily="34" charset="0"/>
              </a:rPr>
              <a:t>CERTIFICATIONS</a:t>
            </a:r>
            <a:endParaRPr lang="en-US" sz="1400" dirty="0">
              <a:latin typeface="Brandon Grotesque Regular" panose="020B0503020203060202" pitchFamily="34" charset="0"/>
            </a:endParaRPr>
          </a:p>
        </p:txBody>
      </p:sp>
      <p:sp>
        <p:nvSpPr>
          <p:cNvPr id="15" name="Rettangolo 14"/>
          <p:cNvSpPr/>
          <p:nvPr/>
        </p:nvSpPr>
        <p:spPr>
          <a:xfrm>
            <a:off x="8246403" y="4832311"/>
            <a:ext cx="1698833" cy="1629435"/>
          </a:xfrm>
          <a:prstGeom prst="rect">
            <a:avLst/>
          </a:prstGeom>
          <a:solidFill>
            <a:schemeClr val="bg2">
              <a:lumMod val="50000"/>
            </a:schemeClr>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00" b="1" dirty="0">
              <a:latin typeface="Brandon Grotesque Regular" panose="020B0503020203060202" pitchFamily="34" charset="0"/>
            </a:endParaRPr>
          </a:p>
        </p:txBody>
      </p:sp>
      <p:sp>
        <p:nvSpPr>
          <p:cNvPr id="16" name="Rettangolo 15"/>
          <p:cNvSpPr/>
          <p:nvPr/>
        </p:nvSpPr>
        <p:spPr>
          <a:xfrm>
            <a:off x="8244368" y="2908117"/>
            <a:ext cx="1778861" cy="1629435"/>
          </a:xfrm>
          <a:prstGeom prst="rect">
            <a:avLst/>
          </a:prstGeom>
          <a:solidFill>
            <a:schemeClr val="accent2">
              <a:lumMod val="75000"/>
            </a:schemeClr>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a:latin typeface="Brandon Grotesque Regular" panose="020B0503020203060202" pitchFamily="34" charset="0"/>
              </a:rPr>
              <a:t>IN-BAND AND</a:t>
            </a:r>
          </a:p>
          <a:p>
            <a:pPr algn="ctr"/>
            <a:r>
              <a:rPr lang="it-IT" sz="1400" dirty="0">
                <a:latin typeface="Brandon Grotesque Regular" panose="020B0503020203060202" pitchFamily="34" charset="0"/>
              </a:rPr>
              <a:t>OUT-OF-BAND</a:t>
            </a:r>
          </a:p>
          <a:p>
            <a:pPr algn="ctr"/>
            <a:r>
              <a:rPr lang="it-IT" sz="1400" dirty="0">
                <a:latin typeface="Brandon Grotesque Regular" panose="020B0503020203060202" pitchFamily="34" charset="0"/>
              </a:rPr>
              <a:t>MANAGEMENT</a:t>
            </a:r>
          </a:p>
        </p:txBody>
      </p:sp>
      <p:sp>
        <p:nvSpPr>
          <p:cNvPr id="17" name="Rettangolo 16"/>
          <p:cNvSpPr/>
          <p:nvPr/>
        </p:nvSpPr>
        <p:spPr>
          <a:xfrm>
            <a:off x="6252053" y="2886471"/>
            <a:ext cx="1698833" cy="1629435"/>
          </a:xfrm>
          <a:prstGeom prst="rect">
            <a:avLst/>
          </a:prstGeom>
          <a:solidFill>
            <a:schemeClr val="bg2">
              <a:lumMod val="50000"/>
            </a:schemeClr>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a:latin typeface="Brandon Grotesque Regular" panose="020B0503020203060202" pitchFamily="34" charset="0"/>
              </a:rPr>
              <a:t>USER MANAGEMENT</a:t>
            </a:r>
          </a:p>
          <a:p>
            <a:pPr algn="ctr"/>
            <a:r>
              <a:rPr lang="it-IT" sz="1400" dirty="0">
                <a:latin typeface="Brandon Grotesque Regular" panose="020B0503020203060202" pitchFamily="34" charset="0"/>
              </a:rPr>
              <a:t>RESOURCE/ QUEUE MANAGER</a:t>
            </a:r>
          </a:p>
        </p:txBody>
      </p:sp>
      <p:sp>
        <p:nvSpPr>
          <p:cNvPr id="18" name="Rettangolo 17"/>
          <p:cNvSpPr/>
          <p:nvPr/>
        </p:nvSpPr>
        <p:spPr>
          <a:xfrm>
            <a:off x="4176309" y="2908117"/>
            <a:ext cx="1778861" cy="1629435"/>
          </a:xfrm>
          <a:prstGeom prst="rect">
            <a:avLst/>
          </a:prstGeom>
          <a:solidFill>
            <a:schemeClr val="accent2">
              <a:lumMod val="75000"/>
            </a:schemeClr>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a:latin typeface="Brandon Grotesque Regular" panose="020B0503020203060202" pitchFamily="34" charset="0"/>
              </a:rPr>
              <a:t>NETWORK SETUP</a:t>
            </a:r>
          </a:p>
          <a:p>
            <a:pPr algn="ctr"/>
            <a:r>
              <a:rPr lang="it-IT" sz="1400" dirty="0">
                <a:latin typeface="Brandon Grotesque Regular" panose="020B0503020203060202" pitchFamily="34" charset="0"/>
              </a:rPr>
              <a:t>NETWORK SERVICES</a:t>
            </a:r>
          </a:p>
          <a:p>
            <a:pPr algn="ctr"/>
            <a:r>
              <a:rPr lang="it-IT" sz="1400" dirty="0">
                <a:latin typeface="Brandon Grotesque Regular" panose="020B0503020203060202" pitchFamily="34" charset="0"/>
              </a:rPr>
              <a:t>STORAGE</a:t>
            </a:r>
          </a:p>
        </p:txBody>
      </p:sp>
      <p:sp>
        <p:nvSpPr>
          <p:cNvPr id="20" name="Rettangolo 19"/>
          <p:cNvSpPr/>
          <p:nvPr/>
        </p:nvSpPr>
        <p:spPr>
          <a:xfrm>
            <a:off x="2100566" y="2911199"/>
            <a:ext cx="1698833" cy="1629435"/>
          </a:xfrm>
          <a:prstGeom prst="rect">
            <a:avLst/>
          </a:prstGeom>
          <a:solidFill>
            <a:schemeClr val="bg2">
              <a:lumMod val="50000"/>
            </a:schemeClr>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latin typeface="Brandon Grotesque Regular" panose="020B0503020203060202" pitchFamily="34" charset="0"/>
              </a:rPr>
              <a:t>NODE PROVISIONING</a:t>
            </a:r>
          </a:p>
          <a:p>
            <a:pPr algn="ctr"/>
            <a:r>
              <a:rPr lang="it-IT" sz="1400" dirty="0" smtClean="0">
                <a:latin typeface="Brandon Grotesque Regular" panose="020B0503020203060202" pitchFamily="34" charset="0"/>
              </a:rPr>
              <a:t>INSTALLATION CONFIGURATIONBARE METAL REINSTALL</a:t>
            </a:r>
            <a:endParaRPr lang="it-IT" sz="1400" dirty="0">
              <a:latin typeface="Brandon Grotesque Regular" panose="020B0503020203060202" pitchFamily="34" charset="0"/>
            </a:endParaRPr>
          </a:p>
        </p:txBody>
      </p:sp>
      <p:pic>
        <p:nvPicPr>
          <p:cNvPr id="21" name="Immagine 20"/>
          <p:cNvPicPr>
            <a:picLocks noChangeAspect="1"/>
          </p:cNvPicPr>
          <p:nvPr/>
        </p:nvPicPr>
        <p:blipFill rotWithShape="1">
          <a:blip r:embed="rId4"/>
          <a:srcRect l="24692" t="9127" r="26662" b="6076"/>
          <a:stretch/>
        </p:blipFill>
        <p:spPr>
          <a:xfrm>
            <a:off x="8457821" y="5023480"/>
            <a:ext cx="1271926" cy="1247096"/>
          </a:xfrm>
          <a:prstGeom prst="rect">
            <a:avLst/>
          </a:prstGeom>
        </p:spPr>
      </p:pic>
      <p:sp>
        <p:nvSpPr>
          <p:cNvPr id="2" name="Segnaposto numero diapositiva 1"/>
          <p:cNvSpPr>
            <a:spLocks noGrp="1"/>
          </p:cNvSpPr>
          <p:nvPr>
            <p:ph type="sldNum" sz="quarter" idx="12"/>
          </p:nvPr>
        </p:nvSpPr>
        <p:spPr/>
        <p:txBody>
          <a:bodyPr/>
          <a:lstStyle/>
          <a:p>
            <a:fld id="{24EEBE2D-0ED2-4861-A2C5-8265D6483FDC}" type="slidenum">
              <a:rPr lang="en-GB" smtClean="0"/>
              <a:t>12</a:t>
            </a:fld>
            <a:endParaRPr lang="en-GB"/>
          </a:p>
        </p:txBody>
      </p:sp>
    </p:spTree>
    <p:extLst>
      <p:ext uri="{BB962C8B-B14F-4D97-AF65-F5344CB8AC3E}">
        <p14:creationId xmlns:p14="http://schemas.microsoft.com/office/powerpoint/2010/main" val="9129451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magin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593850"/>
          </a:xfrm>
          <a:prstGeom prst="rect">
            <a:avLst/>
          </a:prstGeom>
        </p:spPr>
      </p:pic>
      <p:sp>
        <p:nvSpPr>
          <p:cNvPr id="5" name="CasellaDiTesto 4"/>
          <p:cNvSpPr txBox="1"/>
          <p:nvPr/>
        </p:nvSpPr>
        <p:spPr>
          <a:xfrm>
            <a:off x="1206916" y="721848"/>
            <a:ext cx="10090272" cy="646331"/>
          </a:xfrm>
          <a:prstGeom prst="rect">
            <a:avLst/>
          </a:prstGeom>
          <a:noFill/>
        </p:spPr>
        <p:txBody>
          <a:bodyPr wrap="square" rtlCol="0">
            <a:spAutoFit/>
          </a:bodyPr>
          <a:lstStyle/>
          <a:p>
            <a:pPr algn="ctr"/>
            <a:r>
              <a:rPr lang="it-IT" sz="3600" dirty="0" err="1" smtClean="0">
                <a:latin typeface="Brandon Grotesque Regular" panose="020B0503020203060202" pitchFamily="34" charset="0"/>
              </a:rPr>
              <a:t>Our</a:t>
            </a:r>
            <a:r>
              <a:rPr lang="it-IT" sz="3600" dirty="0" smtClean="0">
                <a:latin typeface="Brandon Grotesque Regular" panose="020B0503020203060202" pitchFamily="34" charset="0"/>
              </a:rPr>
              <a:t> Idea of </a:t>
            </a:r>
            <a:r>
              <a:rPr lang="it-IT" sz="3600" dirty="0" smtClean="0">
                <a:latin typeface="Brandon Grotesque Regular" panose="020B0503020203060202" pitchFamily="34" charset="0"/>
              </a:rPr>
              <a:t>HPC </a:t>
            </a:r>
            <a:r>
              <a:rPr lang="it-IT" sz="3600" dirty="0" err="1" smtClean="0">
                <a:latin typeface="Brandon Grotesque Regular" panose="020B0503020203060202" pitchFamily="34" charset="0"/>
              </a:rPr>
              <a:t>through</a:t>
            </a:r>
            <a:r>
              <a:rPr lang="it-IT" sz="3600" dirty="0" smtClean="0">
                <a:latin typeface="Brandon Grotesque Regular" panose="020B0503020203060202" pitchFamily="34" charset="0"/>
              </a:rPr>
              <a:t> E4 HPC Open Suite</a:t>
            </a:r>
            <a:endParaRPr lang="it-IT" sz="3600" dirty="0">
              <a:latin typeface="Brandon Grotesque Regular" panose="020B0503020203060202" pitchFamily="34" charset="0"/>
            </a:endParaRPr>
          </a:p>
        </p:txBody>
      </p:sp>
      <p:pic>
        <p:nvPicPr>
          <p:cNvPr id="2" name="Immagin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3160" y="1368179"/>
            <a:ext cx="6810547" cy="4256592"/>
          </a:xfrm>
          <a:prstGeom prst="rect">
            <a:avLst/>
          </a:prstGeom>
        </p:spPr>
      </p:pic>
      <p:pic>
        <p:nvPicPr>
          <p:cNvPr id="6" name="Picture 2" descr="C:\Users\luca.oliva\AppData\Local\Microsoft\Windows\Temporary Internet Files\Content.Outlook\AH7AM5J2\IMG_2836 (2).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7785" y="2808067"/>
            <a:ext cx="2612529" cy="3483372"/>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1127785" y="1368179"/>
            <a:ext cx="3771900" cy="1384995"/>
          </a:xfrm>
          <a:prstGeom prst="rect">
            <a:avLst/>
          </a:prstGeom>
          <a:noFill/>
        </p:spPr>
        <p:txBody>
          <a:bodyPr wrap="square" rtlCol="0">
            <a:spAutoFit/>
          </a:bodyPr>
          <a:lstStyle/>
          <a:p>
            <a:r>
              <a:rPr lang="it-IT" sz="2000" dirty="0" smtClean="0">
                <a:solidFill>
                  <a:srgbClr val="FF0000"/>
                </a:solidFill>
              </a:rPr>
              <a:t>Best Hardware:</a:t>
            </a:r>
          </a:p>
          <a:p>
            <a:pPr marL="285750" indent="-285750">
              <a:buFont typeface="Wingdings" charset="2"/>
              <a:buChar char="ü"/>
            </a:pPr>
            <a:r>
              <a:rPr lang="it-IT" sz="1600" dirty="0" err="1" smtClean="0"/>
              <a:t>Low</a:t>
            </a:r>
            <a:r>
              <a:rPr lang="it-IT" sz="1600" dirty="0" smtClean="0"/>
              <a:t> </a:t>
            </a:r>
            <a:r>
              <a:rPr lang="it-IT" sz="1600" dirty="0" err="1" smtClean="0"/>
              <a:t>Failuere</a:t>
            </a:r>
            <a:r>
              <a:rPr lang="it-IT" sz="1600" dirty="0" smtClean="0"/>
              <a:t> Rate</a:t>
            </a:r>
          </a:p>
          <a:p>
            <a:pPr marL="285750" indent="-285750">
              <a:buFont typeface="Wingdings" charset="2"/>
              <a:buChar char="ü"/>
            </a:pPr>
            <a:r>
              <a:rPr lang="it-IT" sz="1600" dirty="0" err="1" smtClean="0"/>
              <a:t>Performed</a:t>
            </a:r>
            <a:r>
              <a:rPr lang="it-IT" sz="1600" dirty="0" smtClean="0"/>
              <a:t> Benchmark in </a:t>
            </a:r>
            <a:r>
              <a:rPr lang="it-IT" sz="1600" dirty="0" err="1" smtClean="0"/>
              <a:t>our</a:t>
            </a:r>
            <a:r>
              <a:rPr lang="it-IT" sz="1600" dirty="0" smtClean="0"/>
              <a:t> lab</a:t>
            </a:r>
          </a:p>
          <a:p>
            <a:pPr marL="285750" indent="-285750">
              <a:buFont typeface="Wingdings" charset="2"/>
              <a:buChar char="ü"/>
            </a:pPr>
            <a:r>
              <a:rPr lang="it-IT" sz="1600" dirty="0" err="1" smtClean="0"/>
              <a:t>Designe</a:t>
            </a:r>
            <a:r>
              <a:rPr lang="it-IT" sz="1600" dirty="0" smtClean="0"/>
              <a:t> </a:t>
            </a:r>
            <a:r>
              <a:rPr lang="it-IT" sz="1600" dirty="0" err="1" smtClean="0"/>
              <a:t>solution</a:t>
            </a:r>
            <a:r>
              <a:rPr lang="it-IT" sz="1600" dirty="0" smtClean="0"/>
              <a:t> </a:t>
            </a:r>
            <a:r>
              <a:rPr lang="it-IT" sz="1600" dirty="0" err="1" smtClean="0"/>
              <a:t>based</a:t>
            </a:r>
            <a:r>
              <a:rPr lang="it-IT" sz="1600" dirty="0" smtClean="0"/>
              <a:t> </a:t>
            </a:r>
            <a:r>
              <a:rPr lang="it-IT" sz="1600" dirty="0" smtClean="0"/>
              <a:t>on </a:t>
            </a:r>
            <a:r>
              <a:rPr lang="it-IT" sz="1600" dirty="0" err="1" smtClean="0"/>
              <a:t>Custormer</a:t>
            </a:r>
            <a:r>
              <a:rPr lang="it-IT" sz="1600" dirty="0" smtClean="0"/>
              <a:t> </a:t>
            </a:r>
            <a:r>
              <a:rPr lang="it-IT" sz="1600" dirty="0" err="1" smtClean="0"/>
              <a:t>requirement</a:t>
            </a:r>
            <a:r>
              <a:rPr lang="it-IT" sz="1600" dirty="0" smtClean="0"/>
              <a:t> </a:t>
            </a:r>
            <a:endParaRPr lang="it-IT" sz="1600" dirty="0"/>
          </a:p>
        </p:txBody>
      </p:sp>
      <p:sp>
        <p:nvSpPr>
          <p:cNvPr id="8" name="CasellaDiTesto 7"/>
          <p:cNvSpPr txBox="1"/>
          <p:nvPr/>
        </p:nvSpPr>
        <p:spPr>
          <a:xfrm>
            <a:off x="4747283" y="3355801"/>
            <a:ext cx="1116623" cy="1323439"/>
          </a:xfrm>
          <a:prstGeom prst="rect">
            <a:avLst/>
          </a:prstGeom>
          <a:noFill/>
        </p:spPr>
        <p:txBody>
          <a:bodyPr wrap="square" rtlCol="0">
            <a:spAutoFit/>
          </a:bodyPr>
          <a:lstStyle/>
          <a:p>
            <a:r>
              <a:rPr lang="it-IT" sz="8000" b="1" dirty="0"/>
              <a:t>+</a:t>
            </a:r>
          </a:p>
        </p:txBody>
      </p:sp>
      <p:sp>
        <p:nvSpPr>
          <p:cNvPr id="9" name="CasellaDiTesto 8"/>
          <p:cNvSpPr txBox="1"/>
          <p:nvPr/>
        </p:nvSpPr>
        <p:spPr>
          <a:xfrm>
            <a:off x="6069624" y="5257796"/>
            <a:ext cx="5887915" cy="984885"/>
          </a:xfrm>
          <a:prstGeom prst="rect">
            <a:avLst/>
          </a:prstGeom>
          <a:noFill/>
        </p:spPr>
        <p:txBody>
          <a:bodyPr wrap="square" rtlCol="0">
            <a:spAutoFit/>
          </a:bodyPr>
          <a:lstStyle/>
          <a:p>
            <a:r>
              <a:rPr lang="it-IT" sz="2000" dirty="0" smtClean="0">
                <a:solidFill>
                  <a:srgbClr val="FF0000"/>
                </a:solidFill>
              </a:rPr>
              <a:t>Best </a:t>
            </a:r>
            <a:r>
              <a:rPr lang="it-IT" sz="2000" dirty="0" err="1" smtClean="0">
                <a:solidFill>
                  <a:srgbClr val="FF0000"/>
                </a:solidFill>
              </a:rPr>
              <a:t>Skills</a:t>
            </a:r>
            <a:r>
              <a:rPr lang="it-IT" sz="2000" dirty="0" smtClean="0">
                <a:solidFill>
                  <a:srgbClr val="FF0000"/>
                </a:solidFill>
              </a:rPr>
              <a:t>: </a:t>
            </a:r>
            <a:r>
              <a:rPr lang="it-IT" dirty="0" err="1" smtClean="0"/>
              <a:t>We</a:t>
            </a:r>
            <a:r>
              <a:rPr lang="it-IT" dirty="0" smtClean="0"/>
              <a:t> are </a:t>
            </a:r>
            <a:r>
              <a:rPr lang="it-IT" dirty="0" err="1" smtClean="0"/>
              <a:t>able</a:t>
            </a:r>
            <a:r>
              <a:rPr lang="it-IT" dirty="0" smtClean="0"/>
              <a:t> to </a:t>
            </a:r>
            <a:r>
              <a:rPr lang="it-IT" dirty="0" err="1" smtClean="0"/>
              <a:t>configure</a:t>
            </a:r>
            <a:r>
              <a:rPr lang="it-IT" dirty="0" smtClean="0"/>
              <a:t> </a:t>
            </a:r>
            <a:r>
              <a:rPr lang="it-IT" dirty="0" err="1" smtClean="0"/>
              <a:t>each</a:t>
            </a:r>
            <a:r>
              <a:rPr lang="it-IT" dirty="0" smtClean="0"/>
              <a:t> Software Components, </a:t>
            </a:r>
            <a:r>
              <a:rPr lang="it-IT" dirty="0" err="1" smtClean="0"/>
              <a:t>define</a:t>
            </a:r>
            <a:r>
              <a:rPr lang="it-IT" dirty="0" smtClean="0"/>
              <a:t> the </a:t>
            </a:r>
            <a:r>
              <a:rPr lang="it-IT" dirty="0" err="1" smtClean="0"/>
              <a:t>Modules</a:t>
            </a:r>
            <a:r>
              <a:rPr lang="it-IT" dirty="0" smtClean="0"/>
              <a:t> Environment and </a:t>
            </a:r>
            <a:r>
              <a:rPr lang="it-IT" dirty="0" err="1" smtClean="0"/>
              <a:t>customize</a:t>
            </a:r>
            <a:r>
              <a:rPr lang="it-IT" dirty="0" smtClean="0"/>
              <a:t> the Cluster for a </a:t>
            </a:r>
            <a:r>
              <a:rPr lang="it-IT" sz="2000" b="1" dirty="0" smtClean="0">
                <a:solidFill>
                  <a:srgbClr val="0070C0"/>
                </a:solidFill>
              </a:rPr>
              <a:t>Ready to Use Solution</a:t>
            </a:r>
            <a:endParaRPr lang="it-IT" sz="2000" b="1" dirty="0">
              <a:solidFill>
                <a:srgbClr val="0070C0"/>
              </a:solidFill>
            </a:endParaRPr>
          </a:p>
        </p:txBody>
      </p:sp>
      <p:sp>
        <p:nvSpPr>
          <p:cNvPr id="4" name="Segnaposto numero diapositiva 3"/>
          <p:cNvSpPr>
            <a:spLocks noGrp="1"/>
          </p:cNvSpPr>
          <p:nvPr>
            <p:ph type="sldNum" sz="quarter" idx="12"/>
          </p:nvPr>
        </p:nvSpPr>
        <p:spPr/>
        <p:txBody>
          <a:bodyPr/>
          <a:lstStyle/>
          <a:p>
            <a:fld id="{24EEBE2D-0ED2-4861-A2C5-8265D6483FDC}" type="slidenum">
              <a:rPr lang="en-GB" smtClean="0"/>
              <a:t>13</a:t>
            </a:fld>
            <a:endParaRPr lang="en-GB"/>
          </a:p>
        </p:txBody>
      </p:sp>
    </p:spTree>
    <p:extLst>
      <p:ext uri="{BB962C8B-B14F-4D97-AF65-F5344CB8AC3E}">
        <p14:creationId xmlns:p14="http://schemas.microsoft.com/office/powerpoint/2010/main" val="13916251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252"/>
            <a:ext cx="12167726" cy="6858000"/>
          </a:xfrm>
          <a:prstGeom prst="rect">
            <a:avLst/>
          </a:prstGeom>
        </p:spPr>
      </p:pic>
      <p:sp>
        <p:nvSpPr>
          <p:cNvPr id="7" name="CasellaDiTesto 6"/>
          <p:cNvSpPr txBox="1"/>
          <p:nvPr/>
        </p:nvSpPr>
        <p:spPr>
          <a:xfrm>
            <a:off x="1815546" y="297778"/>
            <a:ext cx="4803623" cy="646331"/>
          </a:xfrm>
          <a:prstGeom prst="rect">
            <a:avLst/>
          </a:prstGeom>
          <a:noFill/>
        </p:spPr>
        <p:txBody>
          <a:bodyPr wrap="square" rtlCol="0">
            <a:spAutoFit/>
          </a:bodyPr>
          <a:lstStyle/>
          <a:p>
            <a:pPr algn="ctr"/>
            <a:r>
              <a:rPr lang="it-IT" sz="3600" dirty="0" smtClean="0">
                <a:latin typeface="Brandon Grotesque Regular" panose="020B0503020203060202" pitchFamily="34" charset="0"/>
              </a:rPr>
              <a:t>Case </a:t>
            </a:r>
            <a:r>
              <a:rPr lang="it-IT" sz="3600" dirty="0" err="1" smtClean="0">
                <a:latin typeface="Brandon Grotesque Regular" panose="020B0503020203060202" pitchFamily="34" charset="0"/>
              </a:rPr>
              <a:t>Studies</a:t>
            </a:r>
            <a:r>
              <a:rPr lang="it-IT" sz="3600" dirty="0" smtClean="0">
                <a:latin typeface="Brandon Grotesque Regular" panose="020B0503020203060202" pitchFamily="34" charset="0"/>
              </a:rPr>
              <a:t> </a:t>
            </a:r>
            <a:r>
              <a:rPr lang="it-IT" sz="3600" dirty="0" err="1" smtClean="0">
                <a:latin typeface="Brandon Grotesque Regular" panose="020B0503020203060202" pitchFamily="34" charset="0"/>
              </a:rPr>
              <a:t>Map</a:t>
            </a:r>
            <a:endParaRPr lang="it-IT" sz="3600" dirty="0">
              <a:latin typeface="Brandon Grotesque Regular" panose="020B0503020203060202" pitchFamily="34" charset="0"/>
            </a:endParaRPr>
          </a:p>
        </p:txBody>
      </p:sp>
      <p:sp>
        <p:nvSpPr>
          <p:cNvPr id="8" name="Segnaposto numero diapositiva 7"/>
          <p:cNvSpPr>
            <a:spLocks noGrp="1"/>
          </p:cNvSpPr>
          <p:nvPr>
            <p:ph type="sldNum" sz="quarter" idx="12"/>
          </p:nvPr>
        </p:nvSpPr>
        <p:spPr/>
        <p:txBody>
          <a:bodyPr/>
          <a:lstStyle/>
          <a:p>
            <a:fld id="{24EEBE2D-0ED2-4861-A2C5-8265D6483FDC}" type="slidenum">
              <a:rPr lang="en-GB" smtClean="0"/>
              <a:t>14</a:t>
            </a:fld>
            <a:endParaRPr lang="en-GB"/>
          </a:p>
        </p:txBody>
      </p:sp>
    </p:spTree>
    <p:extLst>
      <p:ext uri="{BB962C8B-B14F-4D97-AF65-F5344CB8AC3E}">
        <p14:creationId xmlns:p14="http://schemas.microsoft.com/office/powerpoint/2010/main" val="5650426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6811"/>
          </a:xfrm>
          <a:prstGeom prst="rect">
            <a:avLst/>
          </a:prstGeom>
        </p:spPr>
      </p:pic>
      <p:sp>
        <p:nvSpPr>
          <p:cNvPr id="5" name="Segnaposto numero diapositiva 4"/>
          <p:cNvSpPr>
            <a:spLocks noGrp="1"/>
          </p:cNvSpPr>
          <p:nvPr>
            <p:ph type="sldNum" sz="quarter" idx="12"/>
          </p:nvPr>
        </p:nvSpPr>
        <p:spPr/>
        <p:txBody>
          <a:bodyPr/>
          <a:lstStyle/>
          <a:p>
            <a:fld id="{24EEBE2D-0ED2-4861-A2C5-8265D6483FDC}" type="slidenum">
              <a:rPr lang="en-GB" smtClean="0"/>
              <a:t>15</a:t>
            </a:fld>
            <a:endParaRPr lang="en-GB"/>
          </a:p>
        </p:txBody>
      </p:sp>
    </p:spTree>
    <p:extLst>
      <p:ext uri="{BB962C8B-B14F-4D97-AF65-F5344CB8AC3E}">
        <p14:creationId xmlns:p14="http://schemas.microsoft.com/office/powerpoint/2010/main" val="1872900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ella 10"/>
          <p:cNvGraphicFramePr>
            <a:graphicFrameLocks noGrp="1"/>
          </p:cNvGraphicFramePr>
          <p:nvPr>
            <p:extLst>
              <p:ext uri="{D42A27DB-BD31-4B8C-83A1-F6EECF244321}">
                <p14:modId xmlns:p14="http://schemas.microsoft.com/office/powerpoint/2010/main" val="4290908927"/>
              </p:ext>
            </p:extLst>
          </p:nvPr>
        </p:nvGraphicFramePr>
        <p:xfrm>
          <a:off x="742774" y="1962465"/>
          <a:ext cx="3283126" cy="1407160"/>
        </p:xfrm>
        <a:graphic>
          <a:graphicData uri="http://schemas.openxmlformats.org/drawingml/2006/table">
            <a:tbl>
              <a:tblPr firstRow="1" bandRow="1">
                <a:tableStyleId>{5940675A-B579-460E-94D1-54222C63F5DA}</a:tableStyleId>
              </a:tblPr>
              <a:tblGrid>
                <a:gridCol w="1187626">
                  <a:extLst>
                    <a:ext uri="{9D8B030D-6E8A-4147-A177-3AD203B41FA5}">
                      <a16:colId xmlns:a16="http://schemas.microsoft.com/office/drawing/2014/main" xmlns="" val="2808588734"/>
                    </a:ext>
                  </a:extLst>
                </a:gridCol>
                <a:gridCol w="2095500">
                  <a:extLst>
                    <a:ext uri="{9D8B030D-6E8A-4147-A177-3AD203B41FA5}">
                      <a16:colId xmlns:a16="http://schemas.microsoft.com/office/drawing/2014/main" xmlns="" val="2952425538"/>
                    </a:ext>
                  </a:extLst>
                </a:gridCol>
              </a:tblGrid>
              <a:tr h="370840">
                <a:tc>
                  <a:txBody>
                    <a:bodyPr/>
                    <a:lstStyle/>
                    <a:p>
                      <a:r>
                        <a:rPr lang="it-IT" sz="1400" b="1" dirty="0" err="1" smtClean="0">
                          <a:solidFill>
                            <a:schemeClr val="tx1"/>
                          </a:solidFill>
                          <a:latin typeface="Brandon Grotesque Regular" panose="020B0503020203060202" pitchFamily="34" charset="0"/>
                        </a:rPr>
                        <a:t>Customer</a:t>
                      </a:r>
                      <a:endParaRPr lang="it-IT" sz="1400" b="1" dirty="0">
                        <a:solidFill>
                          <a:schemeClr val="tx1"/>
                        </a:solidFill>
                        <a:latin typeface="Brandon Grotesque Regular" panose="020B0503020203060202"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it-IT" sz="1400" b="1" dirty="0" smtClean="0">
                          <a:solidFill>
                            <a:schemeClr val="bg1">
                              <a:lumMod val="75000"/>
                            </a:schemeClr>
                          </a:solidFill>
                          <a:latin typeface="Brandon Grotesque Regular" panose="020B0503020203060202" pitchFamily="34" charset="0"/>
                        </a:rPr>
                        <a:t>BSC PEDRAFORCA</a:t>
                      </a:r>
                      <a:r>
                        <a:rPr lang="it-IT" sz="1400" b="1" baseline="0" dirty="0" smtClean="0">
                          <a:solidFill>
                            <a:schemeClr val="bg1">
                              <a:lumMod val="75000"/>
                            </a:schemeClr>
                          </a:solidFill>
                          <a:latin typeface="Brandon Grotesque Regular" panose="020B0503020203060202" pitchFamily="34" charset="0"/>
                        </a:rPr>
                        <a:t> CLUSTER</a:t>
                      </a:r>
                      <a:endParaRPr lang="it-IT" sz="1200" b="1" dirty="0">
                        <a:solidFill>
                          <a:schemeClr val="bg1">
                            <a:lumMod val="75000"/>
                          </a:schemeClr>
                        </a:solidFill>
                        <a:latin typeface="Brandon Grotesque Regular" panose="020B0503020203060202"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2466672879"/>
                  </a:ext>
                </a:extLst>
              </a:tr>
              <a:tr h="384495">
                <a:tc>
                  <a:txBody>
                    <a:bodyPr/>
                    <a:lstStyle/>
                    <a:p>
                      <a:r>
                        <a:rPr lang="it-IT" sz="1400" b="1" dirty="0" err="1" smtClean="0">
                          <a:solidFill>
                            <a:schemeClr val="tx1"/>
                          </a:solidFill>
                          <a:latin typeface="Brandon Grotesque Regular" panose="020B0503020203060202" pitchFamily="34" charset="0"/>
                        </a:rPr>
                        <a:t>Industry</a:t>
                      </a:r>
                      <a:endParaRPr lang="it-IT" sz="1400" b="1" dirty="0">
                        <a:solidFill>
                          <a:schemeClr val="tx1"/>
                        </a:solidFill>
                        <a:latin typeface="Brandon Grotesque Regular" panose="020B0503020203060202"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Brandon Grotesque Regular" panose="020B0503020203060202" pitchFamily="34" charset="0"/>
                          <a:ea typeface="Calibri"/>
                          <a:cs typeface="Times New Roman"/>
                        </a:rPr>
                        <a:t>Supercomputing</a:t>
                      </a:r>
                      <a:r>
                        <a:rPr lang="en-US" sz="1400" baseline="0" dirty="0" smtClean="0">
                          <a:latin typeface="Brandon Grotesque Regular" panose="020B0503020203060202" pitchFamily="34" charset="0"/>
                          <a:ea typeface="Calibri"/>
                          <a:cs typeface="Times New Roman"/>
                        </a:rPr>
                        <a:t> National Centre</a:t>
                      </a:r>
                      <a:endParaRPr lang="en-US" sz="1400" dirty="0" smtClean="0">
                        <a:latin typeface="Brandon Grotesque Regular" panose="020B0503020203060202" pitchFamily="34" charset="0"/>
                        <a:ea typeface="Calibri"/>
                        <a:cs typeface="Times New Roman"/>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456456046"/>
                  </a:ext>
                </a:extLst>
              </a:tr>
              <a:tr h="370840">
                <a:tc>
                  <a:txBody>
                    <a:bodyPr/>
                    <a:lstStyle/>
                    <a:p>
                      <a:endParaRPr lang="it-IT" sz="1400" b="1" dirty="0">
                        <a:solidFill>
                          <a:schemeClr val="tx1"/>
                        </a:solidFill>
                        <a:latin typeface="Brandon Grotesque Regular" panose="020B0503020203060202"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endParaRPr lang="es-ES" sz="1400" b="1" dirty="0" smtClean="0">
                        <a:latin typeface="Brandon Grotesque Regular" panose="020B0503020203060202"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663817096"/>
                  </a:ext>
                </a:extLst>
              </a:tr>
            </a:tbl>
          </a:graphicData>
        </a:graphic>
      </p:graphicFrame>
      <p:cxnSp>
        <p:nvCxnSpPr>
          <p:cNvPr id="15" name="Connettore diritto 14"/>
          <p:cNvCxnSpPr/>
          <p:nvPr/>
        </p:nvCxnSpPr>
        <p:spPr>
          <a:xfrm>
            <a:off x="742774" y="3549650"/>
            <a:ext cx="3098019"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26" name="Picture 2" descr="http://cenblog.org/files/2008/07/esof007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774" y="4064807"/>
            <a:ext cx="2377797" cy="15842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Immagin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1593850"/>
          </a:xfrm>
          <a:prstGeom prst="rect">
            <a:avLst/>
          </a:prstGeom>
        </p:spPr>
      </p:pic>
      <p:pic>
        <p:nvPicPr>
          <p:cNvPr id="9" name="Immagine 8"/>
          <p:cNvPicPr>
            <a:picLocks noChangeAspect="1"/>
          </p:cNvPicPr>
          <p:nvPr/>
        </p:nvPicPr>
        <p:blipFill>
          <a:blip r:embed="rId5"/>
          <a:stretch>
            <a:fillRect/>
          </a:stretch>
        </p:blipFill>
        <p:spPr>
          <a:xfrm>
            <a:off x="742774" y="5831242"/>
            <a:ext cx="2500001" cy="668203"/>
          </a:xfrm>
          <a:prstGeom prst="rect">
            <a:avLst/>
          </a:prstGeom>
        </p:spPr>
      </p:pic>
      <p:graphicFrame>
        <p:nvGraphicFramePr>
          <p:cNvPr id="10" name="Tabella 9"/>
          <p:cNvGraphicFramePr>
            <a:graphicFrameLocks noGrp="1"/>
          </p:cNvGraphicFramePr>
          <p:nvPr>
            <p:extLst>
              <p:ext uri="{D42A27DB-BD31-4B8C-83A1-F6EECF244321}">
                <p14:modId xmlns:p14="http://schemas.microsoft.com/office/powerpoint/2010/main" val="951138389"/>
              </p:ext>
            </p:extLst>
          </p:nvPr>
        </p:nvGraphicFramePr>
        <p:xfrm>
          <a:off x="4604188" y="1122368"/>
          <a:ext cx="5831583" cy="5302055"/>
        </p:xfrm>
        <a:graphic>
          <a:graphicData uri="http://schemas.openxmlformats.org/drawingml/2006/table">
            <a:tbl>
              <a:tblPr firstRow="1" bandRow="1">
                <a:effectLst>
                  <a:reflection stA="45000" endPos="8000" dist="50800" dir="5400000" sy="-100000" algn="bl" rotWithShape="0"/>
                </a:effectLst>
                <a:tableStyleId>{8799B23B-EC83-4686-B30A-512413B5E67A}</a:tableStyleId>
              </a:tblPr>
              <a:tblGrid>
                <a:gridCol w="3033608">
                  <a:extLst>
                    <a:ext uri="{9D8B030D-6E8A-4147-A177-3AD203B41FA5}">
                      <a16:colId xmlns:a16="http://schemas.microsoft.com/office/drawing/2014/main" xmlns="" val="3883809640"/>
                    </a:ext>
                  </a:extLst>
                </a:gridCol>
                <a:gridCol w="2797975">
                  <a:extLst>
                    <a:ext uri="{9D8B030D-6E8A-4147-A177-3AD203B41FA5}">
                      <a16:colId xmlns:a16="http://schemas.microsoft.com/office/drawing/2014/main" xmlns="" val="2533653910"/>
                    </a:ext>
                  </a:extLst>
                </a:gridCol>
              </a:tblGrid>
              <a:tr h="597830">
                <a:tc>
                  <a:txBody>
                    <a:bodyPr/>
                    <a:lstStyle/>
                    <a:p>
                      <a:pPr algn="r"/>
                      <a:r>
                        <a:rPr lang="it-IT" sz="1700" b="1" dirty="0">
                          <a:solidFill>
                            <a:schemeClr val="bg1">
                              <a:lumMod val="85000"/>
                            </a:schemeClr>
                          </a:solidFill>
                          <a:latin typeface="Brandon Grotesque Regular" panose="020B0503020203060202" pitchFamily="34" charset="0"/>
                        </a:rPr>
                        <a:t>REQUIREMENTS</a:t>
                      </a:r>
                    </a:p>
                  </a:txBody>
                  <a:tcPr>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b="0" dirty="0" smtClean="0">
                          <a:solidFill>
                            <a:schemeClr val="tx1"/>
                          </a:solidFill>
                          <a:latin typeface="Brandon Grotesque Regular" panose="020B0503020203060202" pitchFamily="34" charset="0"/>
                          <a:ea typeface="Calibri"/>
                          <a:cs typeface="Times New Roman"/>
                        </a:rPr>
                        <a:t>Custom</a:t>
                      </a:r>
                      <a:r>
                        <a:rPr lang="en-US" sz="1700" b="0" baseline="0" dirty="0" smtClean="0">
                          <a:solidFill>
                            <a:schemeClr val="tx1"/>
                          </a:solidFill>
                          <a:latin typeface="Brandon Grotesque Regular" panose="020B0503020203060202" pitchFamily="34" charset="0"/>
                          <a:ea typeface="Calibri"/>
                          <a:cs typeface="Times New Roman"/>
                        </a:rPr>
                        <a:t> solution based on low power CPU and GPU accelerators </a:t>
                      </a:r>
                      <a:endParaRPr lang="en-US" sz="1700" b="0" dirty="0">
                        <a:solidFill>
                          <a:schemeClr val="tx1"/>
                        </a:solidFill>
                        <a:latin typeface="Brandon Grotesque Regular" panose="020B0503020203060202" pitchFamily="34" charset="0"/>
                        <a:ea typeface="Calibri"/>
                        <a:cs typeface="Times New Roman"/>
                      </a:endParaRPr>
                    </a:p>
                  </a:txBody>
                  <a:tcPr>
                    <a:lnL w="12700" cmpd="sng">
                      <a:noFill/>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xmlns="" val="2817878906"/>
                  </a:ext>
                </a:extLst>
              </a:tr>
              <a:tr h="802928">
                <a:tc>
                  <a:txBody>
                    <a:bodyPr/>
                    <a:lstStyle/>
                    <a:p>
                      <a:pPr algn="r"/>
                      <a:r>
                        <a:rPr lang="it-IT" sz="1700" b="1" dirty="0">
                          <a:solidFill>
                            <a:schemeClr val="bg1">
                              <a:lumMod val="85000"/>
                            </a:schemeClr>
                          </a:solidFill>
                          <a:latin typeface="Brandon Grotesque Regular" panose="020B0503020203060202" pitchFamily="34" charset="0"/>
                        </a:rPr>
                        <a:t>CHALLENGES</a:t>
                      </a:r>
                    </a:p>
                  </a:txBody>
                  <a:tcPr>
                    <a:lnL w="12700" cmpd="sng">
                      <a:noFill/>
                    </a:lnL>
                    <a:lnR w="12700" cmpd="sng">
                      <a:noFill/>
                    </a:lnR>
                    <a:lnT w="25400" cmpd="sng">
                      <a:noFill/>
                    </a:lnT>
                    <a:lnB w="12700" cmpd="sng">
                      <a:noFill/>
                    </a:lnB>
                    <a:lnTlToBr w="12700" cmpd="sng">
                      <a:noFill/>
                      <a:prstDash val="solid"/>
                    </a:lnTlToBr>
                    <a:lnBlToTr w="12700" cmpd="sng">
                      <a:noFill/>
                      <a:prstDash val="solid"/>
                    </a:lnBlToTr>
                    <a:noFill/>
                  </a:tcPr>
                </a:tc>
                <a:tc>
                  <a:txBody>
                    <a:bodyPr/>
                    <a:lstStyle/>
                    <a:p>
                      <a:pPr algn="l"/>
                      <a:r>
                        <a:rPr lang="en-US" sz="1700" dirty="0" smtClean="0">
                          <a:solidFill>
                            <a:schemeClr val="tx1"/>
                          </a:solidFill>
                          <a:latin typeface="Brandon Grotesque Regular" panose="020B0503020203060202" pitchFamily="34" charset="0"/>
                        </a:rPr>
                        <a:t>Creating</a:t>
                      </a:r>
                      <a:r>
                        <a:rPr lang="en-US" sz="1700" baseline="0" dirty="0" smtClean="0">
                          <a:solidFill>
                            <a:schemeClr val="tx1"/>
                          </a:solidFill>
                          <a:latin typeface="Brandon Grotesque Regular" panose="020B0503020203060202" pitchFamily="34" charset="0"/>
                        </a:rPr>
                        <a:t> an unique prototype with mobile </a:t>
                      </a:r>
                      <a:r>
                        <a:rPr lang="en-US" sz="1700" baseline="0" dirty="0" err="1" smtClean="0">
                          <a:solidFill>
                            <a:schemeClr val="tx1"/>
                          </a:solidFill>
                          <a:latin typeface="Brandon Grotesque Regular" panose="020B0503020203060202" pitchFamily="34" charset="0"/>
                        </a:rPr>
                        <a:t>SoC</a:t>
                      </a:r>
                      <a:r>
                        <a:rPr lang="en-US" sz="1700" baseline="0" dirty="0" smtClean="0">
                          <a:solidFill>
                            <a:schemeClr val="tx1"/>
                          </a:solidFill>
                          <a:latin typeface="Brandon Grotesque Regular" panose="020B0503020203060202" pitchFamily="34" charset="0"/>
                        </a:rPr>
                        <a:t> connected to high-end computing GPUs</a:t>
                      </a:r>
                      <a:endParaRPr lang="en-US" sz="1700" dirty="0">
                        <a:solidFill>
                          <a:schemeClr val="tx1"/>
                        </a:solidFill>
                        <a:latin typeface="Brandon Grotesque Regular" panose="020B0503020203060202" pitchFamily="34" charset="0"/>
                      </a:endParaRPr>
                    </a:p>
                  </a:txBody>
                  <a:tcPr>
                    <a:lnL w="12700" cmpd="sng">
                      <a:noFill/>
                    </a:lnL>
                    <a:lnR w="12700" cmpd="sng">
                      <a:noFill/>
                    </a:lnR>
                    <a:lnT w="254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2520439275"/>
                  </a:ext>
                </a:extLst>
              </a:tr>
              <a:tr h="802928">
                <a:tc>
                  <a:txBody>
                    <a:bodyPr/>
                    <a:lstStyle/>
                    <a:p>
                      <a:pPr algn="r"/>
                      <a:r>
                        <a:rPr lang="it-IT" sz="1700" b="1" dirty="0">
                          <a:solidFill>
                            <a:schemeClr val="bg1">
                              <a:lumMod val="85000"/>
                            </a:schemeClr>
                          </a:solidFill>
                          <a:latin typeface="Brandon Grotesque Regular" panose="020B0503020203060202" pitchFamily="34" charset="0"/>
                        </a:rPr>
                        <a:t>SOLUTION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a:buNone/>
                      </a:pPr>
                      <a:r>
                        <a:rPr lang="en-US" sz="1700" dirty="0" smtClean="0">
                          <a:solidFill>
                            <a:srgbClr val="FF0000"/>
                          </a:solidFill>
                          <a:latin typeface="Brandon Grotesque Regular" panose="020B0503020203060202" pitchFamily="34" charset="0"/>
                          <a:ea typeface="Calibri"/>
                          <a:cs typeface="Times New Roman"/>
                        </a:rPr>
                        <a:t>78 compute nodes</a:t>
                      </a:r>
                      <a:r>
                        <a:rPr lang="en-US" sz="1700" baseline="0" dirty="0" smtClean="0">
                          <a:solidFill>
                            <a:srgbClr val="FF0000"/>
                          </a:solidFill>
                          <a:latin typeface="Brandon Grotesque Regular" panose="020B0503020203060202" pitchFamily="34" charset="0"/>
                          <a:ea typeface="Calibri"/>
                          <a:cs typeface="Times New Roman"/>
                        </a:rPr>
                        <a:t> equipped with </a:t>
                      </a:r>
                      <a:r>
                        <a:rPr lang="en-US" sz="1700" baseline="0" dirty="0" err="1" smtClean="0">
                          <a:solidFill>
                            <a:srgbClr val="FF0000"/>
                          </a:solidFill>
                          <a:latin typeface="Brandon Grotesque Regular" panose="020B0503020203060202" pitchFamily="34" charset="0"/>
                          <a:ea typeface="Calibri"/>
                          <a:cs typeface="Times New Roman"/>
                        </a:rPr>
                        <a:t>Tegra</a:t>
                      </a:r>
                      <a:r>
                        <a:rPr lang="en-US" sz="1700" baseline="0" dirty="0" smtClean="0">
                          <a:solidFill>
                            <a:srgbClr val="FF0000"/>
                          </a:solidFill>
                          <a:latin typeface="Brandon Grotesque Regular" panose="020B0503020203060202" pitchFamily="34" charset="0"/>
                          <a:ea typeface="Calibri"/>
                          <a:cs typeface="Times New Roman"/>
                        </a:rPr>
                        <a:t> 3 </a:t>
                      </a:r>
                      <a:r>
                        <a:rPr lang="en-US" sz="1700" baseline="0" dirty="0" err="1" smtClean="0">
                          <a:solidFill>
                            <a:srgbClr val="FF0000"/>
                          </a:solidFill>
                          <a:latin typeface="Brandon Grotesque Regular" panose="020B0503020203060202" pitchFamily="34" charset="0"/>
                          <a:ea typeface="Calibri"/>
                          <a:cs typeface="Times New Roman"/>
                        </a:rPr>
                        <a:t>SoC</a:t>
                      </a:r>
                      <a:r>
                        <a:rPr lang="en-US" sz="1700" baseline="0" dirty="0" smtClean="0">
                          <a:solidFill>
                            <a:srgbClr val="FF0000"/>
                          </a:solidFill>
                          <a:latin typeface="Brandon Grotesque Regular" panose="020B0503020203060202" pitchFamily="34" charset="0"/>
                          <a:ea typeface="Calibri"/>
                          <a:cs typeface="Times New Roman"/>
                        </a:rPr>
                        <a:t>, </a:t>
                      </a:r>
                      <a:r>
                        <a:rPr lang="en-US" sz="1700" baseline="0" dirty="0" err="1" smtClean="0">
                          <a:solidFill>
                            <a:srgbClr val="FF0000"/>
                          </a:solidFill>
                          <a:latin typeface="Brandon Grotesque Regular" panose="020B0503020203060202" pitchFamily="34" charset="0"/>
                          <a:ea typeface="Calibri"/>
                          <a:cs typeface="Times New Roman"/>
                        </a:rPr>
                        <a:t>Nvidia</a:t>
                      </a:r>
                      <a:r>
                        <a:rPr lang="en-US" sz="1700" baseline="0" dirty="0" smtClean="0">
                          <a:solidFill>
                            <a:srgbClr val="FF0000"/>
                          </a:solidFill>
                          <a:latin typeface="Brandon Grotesque Regular" panose="020B0503020203060202" pitchFamily="34" charset="0"/>
                          <a:ea typeface="Calibri"/>
                          <a:cs typeface="Times New Roman"/>
                        </a:rPr>
                        <a:t> K20, </a:t>
                      </a:r>
                      <a:r>
                        <a:rPr lang="en-US" sz="1700" baseline="0" dirty="0" err="1" smtClean="0">
                          <a:solidFill>
                            <a:srgbClr val="FF0000"/>
                          </a:solidFill>
                          <a:latin typeface="Brandon Grotesque Regular" panose="020B0503020203060202" pitchFamily="34" charset="0"/>
                          <a:ea typeface="Calibri"/>
                          <a:cs typeface="Times New Roman"/>
                        </a:rPr>
                        <a:t>Mellanox</a:t>
                      </a:r>
                      <a:r>
                        <a:rPr lang="en-US" sz="1700" baseline="0" dirty="0" smtClean="0">
                          <a:solidFill>
                            <a:srgbClr val="FF0000"/>
                          </a:solidFill>
                          <a:latin typeface="Brandon Grotesque Regular" panose="020B0503020203060202" pitchFamily="34" charset="0"/>
                          <a:ea typeface="Calibri"/>
                          <a:cs typeface="Times New Roman"/>
                        </a:rPr>
                        <a:t> </a:t>
                      </a:r>
                      <a:r>
                        <a:rPr lang="en-US" sz="1700" baseline="0" dirty="0" err="1" smtClean="0">
                          <a:solidFill>
                            <a:srgbClr val="FF0000"/>
                          </a:solidFill>
                          <a:latin typeface="Brandon Grotesque Regular" panose="020B0503020203060202" pitchFamily="34" charset="0"/>
                          <a:ea typeface="Calibri"/>
                          <a:cs typeface="Times New Roman"/>
                        </a:rPr>
                        <a:t>Infiniband</a:t>
                      </a:r>
                      <a:r>
                        <a:rPr lang="en-US" sz="1700" baseline="0" dirty="0" smtClean="0">
                          <a:solidFill>
                            <a:srgbClr val="FF0000"/>
                          </a:solidFill>
                          <a:latin typeface="Brandon Grotesque Regular" panose="020B0503020203060202" pitchFamily="34" charset="0"/>
                          <a:ea typeface="Calibri"/>
                          <a:cs typeface="Times New Roman"/>
                        </a:rPr>
                        <a:t> QDR</a:t>
                      </a:r>
                      <a:endParaRPr lang="en-US" sz="1700" dirty="0">
                        <a:solidFill>
                          <a:srgbClr val="FF0000"/>
                        </a:solidFill>
                        <a:latin typeface="Brandon Grotesque Regular" panose="020B0503020203060202" pitchFamily="34" charset="0"/>
                        <a:ea typeface="Calibri"/>
                        <a:cs typeface="Times New Roman"/>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3841978158"/>
                  </a:ext>
                </a:extLst>
              </a:tr>
              <a:tr h="440495">
                <a:tc>
                  <a:txBody>
                    <a:bodyPr/>
                    <a:lstStyle/>
                    <a:p>
                      <a:pPr algn="r"/>
                      <a:r>
                        <a:rPr lang="it-IT" sz="1700" b="1" dirty="0" smtClean="0">
                          <a:solidFill>
                            <a:schemeClr val="bg1">
                              <a:lumMod val="85000"/>
                            </a:schemeClr>
                          </a:solidFill>
                          <a:latin typeface="Brandon Grotesque Regular" panose="020B0503020203060202" pitchFamily="34" charset="0"/>
                        </a:rPr>
                        <a:t>APPLICATION</a:t>
                      </a:r>
                      <a:endParaRPr lang="it-IT" sz="1700" b="1" dirty="0">
                        <a:solidFill>
                          <a:schemeClr val="bg1">
                            <a:lumMod val="85000"/>
                          </a:schemeClr>
                        </a:solidFill>
                        <a:latin typeface="Brandon Grotesque Regular" panose="020B0503020203060202"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1700" dirty="0" smtClean="0">
                          <a:solidFill>
                            <a:schemeClr val="tx1"/>
                          </a:solidFill>
                          <a:latin typeface="Brandon Grotesque Regular" panose="020B0503020203060202" pitchFamily="34" charset="0"/>
                          <a:ea typeface="Calibri"/>
                          <a:cs typeface="Times New Roman"/>
                        </a:rPr>
                        <a:t>GPU</a:t>
                      </a:r>
                      <a:r>
                        <a:rPr lang="en-US" sz="1700" baseline="0" dirty="0" smtClean="0">
                          <a:solidFill>
                            <a:schemeClr val="tx1"/>
                          </a:solidFill>
                          <a:latin typeface="Brandon Grotesque Regular" panose="020B0503020203060202" pitchFamily="34" charset="0"/>
                          <a:ea typeface="Calibri"/>
                          <a:cs typeface="Times New Roman"/>
                        </a:rPr>
                        <a:t> boosting</a:t>
                      </a:r>
                      <a:endParaRPr lang="en-US" sz="1700" dirty="0">
                        <a:solidFill>
                          <a:schemeClr val="tx1"/>
                        </a:solidFill>
                        <a:latin typeface="Brandon Grotesque Regular" panose="020B0503020203060202" pitchFamily="34" charset="0"/>
                        <a:ea typeface="Calibri"/>
                        <a:cs typeface="Times New Roman"/>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3243516292"/>
                  </a:ext>
                </a:extLst>
              </a:tr>
              <a:tr h="568741">
                <a:tc>
                  <a:txBody>
                    <a:bodyPr/>
                    <a:lstStyle/>
                    <a:p>
                      <a:pPr algn="r"/>
                      <a:r>
                        <a:rPr lang="it-IT" sz="1700" b="1" dirty="0" smtClean="0">
                          <a:solidFill>
                            <a:schemeClr val="bg1">
                              <a:lumMod val="85000"/>
                            </a:schemeClr>
                          </a:solidFill>
                          <a:latin typeface="Brandon Grotesque Regular" panose="020B0503020203060202" pitchFamily="34" charset="0"/>
                        </a:rPr>
                        <a:t>KEY FACTORS</a:t>
                      </a:r>
                      <a:endParaRPr lang="it-IT" sz="1700" b="1" dirty="0">
                        <a:solidFill>
                          <a:schemeClr val="bg1">
                            <a:lumMod val="85000"/>
                          </a:schemeClr>
                        </a:solidFill>
                        <a:latin typeface="Brandon Grotesque Regular" panose="020B0503020203060202"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700" dirty="0" smtClean="0">
                          <a:solidFill>
                            <a:schemeClr val="tx1"/>
                          </a:solidFill>
                          <a:latin typeface="Brandon Grotesque Regular" panose="020B0503020203060202" pitchFamily="34" charset="0"/>
                          <a:ea typeface="Calibri"/>
                          <a:cs typeface="Times New Roman"/>
                        </a:rPr>
                        <a:t>Low power </a:t>
                      </a:r>
                      <a:r>
                        <a:rPr lang="en-US" sz="1700" dirty="0" err="1" smtClean="0">
                          <a:solidFill>
                            <a:schemeClr val="tx1"/>
                          </a:solidFill>
                          <a:latin typeface="Brandon Grotesque Regular" panose="020B0503020203060202" pitchFamily="34" charset="0"/>
                          <a:ea typeface="Calibri"/>
                          <a:cs typeface="Times New Roman"/>
                        </a:rPr>
                        <a:t>SoC</a:t>
                      </a:r>
                      <a:endParaRPr lang="en-US" sz="1700" dirty="0" smtClean="0">
                        <a:solidFill>
                          <a:schemeClr val="tx1"/>
                        </a:solidFill>
                        <a:latin typeface="Brandon Grotesque Regular" panose="020B0503020203060202" pitchFamily="34" charset="0"/>
                        <a:ea typeface="Calibri"/>
                        <a:cs typeface="Times New Roman"/>
                      </a:endParaRPr>
                    </a:p>
                    <a:p>
                      <a:pPr algn="l"/>
                      <a:r>
                        <a:rPr lang="en-US" sz="1700" dirty="0" smtClean="0">
                          <a:solidFill>
                            <a:schemeClr val="tx1"/>
                          </a:solidFill>
                          <a:latin typeface="Brandon Grotesque Regular" panose="020B0503020203060202" pitchFamily="34" charset="0"/>
                          <a:ea typeface="Calibri"/>
                          <a:cs typeface="Times New Roman"/>
                        </a:rPr>
                        <a:t>Prototyping ability</a:t>
                      </a:r>
                      <a:endParaRPr lang="en-US" sz="1700" dirty="0">
                        <a:solidFill>
                          <a:schemeClr val="tx1"/>
                        </a:solidFill>
                        <a:latin typeface="Brandon Grotesque Regular" panose="020B0503020203060202" pitchFamily="34" charset="0"/>
                        <a:ea typeface="Calibri"/>
                        <a:cs typeface="Times New Roman"/>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456570229"/>
                  </a:ext>
                </a:extLst>
              </a:tr>
              <a:tr h="1271303">
                <a:tc>
                  <a:txBody>
                    <a:bodyPr/>
                    <a:lstStyle/>
                    <a:p>
                      <a:pPr algn="r"/>
                      <a:r>
                        <a:rPr lang="it-IT" sz="1700" b="1" dirty="0">
                          <a:solidFill>
                            <a:schemeClr val="bg1">
                              <a:lumMod val="85000"/>
                            </a:schemeClr>
                          </a:solidFill>
                          <a:latin typeface="Brandon Grotesque Regular" panose="020B0503020203060202" pitchFamily="34" charset="0"/>
                        </a:rPr>
                        <a:t>BENEFITS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1700" dirty="0" smtClean="0">
                          <a:solidFill>
                            <a:schemeClr val="tx1"/>
                          </a:solidFill>
                          <a:latin typeface="Brandon Grotesque Regular" panose="020B0503020203060202" pitchFamily="34" charset="0"/>
                        </a:rPr>
                        <a:t>Accelerated computing at minimum power footprint </a:t>
                      </a:r>
                    </a:p>
                    <a:p>
                      <a:pPr algn="l"/>
                      <a:r>
                        <a:rPr lang="en-US" sz="1700" dirty="0" smtClean="0">
                          <a:solidFill>
                            <a:srgbClr val="FF0000"/>
                          </a:solidFill>
                          <a:latin typeface="Brandon Grotesque Regular" panose="020B0503020203060202" pitchFamily="34" charset="0"/>
                        </a:rPr>
                        <a:t>First worldwide ARM+GPU</a:t>
                      </a:r>
                      <a:r>
                        <a:rPr lang="en-US" sz="1700" baseline="0" dirty="0" smtClean="0">
                          <a:solidFill>
                            <a:srgbClr val="FF0000"/>
                          </a:solidFill>
                          <a:latin typeface="Brandon Grotesque Regular" panose="020B0503020203060202" pitchFamily="34" charset="0"/>
                        </a:rPr>
                        <a:t> </a:t>
                      </a:r>
                      <a:r>
                        <a:rPr lang="en-US" sz="1700" baseline="0" dirty="0" smtClean="0">
                          <a:solidFill>
                            <a:schemeClr val="tx1"/>
                          </a:solidFill>
                          <a:latin typeface="Brandon Grotesque Regular" panose="020B0503020203060202" pitchFamily="34" charset="0"/>
                        </a:rPr>
                        <a:t>prototype</a:t>
                      </a:r>
                    </a:p>
                    <a:p>
                      <a:pPr algn="l"/>
                      <a:r>
                        <a:rPr lang="en-US" sz="1700" baseline="0" dirty="0" smtClean="0">
                          <a:solidFill>
                            <a:schemeClr val="tx1"/>
                          </a:solidFill>
                          <a:latin typeface="Brandon Grotesque Regular" panose="020B0503020203060202" pitchFamily="34" charset="0"/>
                        </a:rPr>
                        <a:t>Disruptive innovation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804526930"/>
                  </a:ext>
                </a:extLst>
              </a:tr>
            </a:tbl>
          </a:graphicData>
        </a:graphic>
      </p:graphicFrame>
      <p:sp>
        <p:nvSpPr>
          <p:cNvPr id="8" name="Title 4"/>
          <p:cNvSpPr>
            <a:spLocks noGrp="1"/>
          </p:cNvSpPr>
          <p:nvPr>
            <p:ph type="title"/>
          </p:nvPr>
        </p:nvSpPr>
        <p:spPr>
          <a:xfrm>
            <a:off x="1905000" y="298457"/>
            <a:ext cx="9621982" cy="766762"/>
          </a:xfrm>
        </p:spPr>
        <p:txBody>
          <a:bodyPr>
            <a:normAutofit/>
          </a:bodyPr>
          <a:lstStyle/>
          <a:p>
            <a:r>
              <a:rPr lang="it-IT" dirty="0" smtClean="0"/>
              <a:t>HPC </a:t>
            </a:r>
            <a:r>
              <a:rPr lang="it-IT" smtClean="0"/>
              <a:t>ARM Success Story</a:t>
            </a:r>
            <a:r>
              <a:rPr lang="it-IT" dirty="0"/>
              <a:t> </a:t>
            </a:r>
            <a:endParaRPr lang="en-GB" dirty="0"/>
          </a:p>
        </p:txBody>
      </p:sp>
      <p:sp>
        <p:nvSpPr>
          <p:cNvPr id="3" name="Segnaposto numero diapositiva 2"/>
          <p:cNvSpPr>
            <a:spLocks noGrp="1"/>
          </p:cNvSpPr>
          <p:nvPr>
            <p:ph type="sldNum" sz="quarter" idx="12"/>
          </p:nvPr>
        </p:nvSpPr>
        <p:spPr/>
        <p:txBody>
          <a:bodyPr/>
          <a:lstStyle/>
          <a:p>
            <a:fld id="{24EEBE2D-0ED2-4861-A2C5-8265D6483FDC}" type="slidenum">
              <a:rPr lang="en-GB" smtClean="0"/>
              <a:t>16</a:t>
            </a:fld>
            <a:endParaRPr lang="en-GB"/>
          </a:p>
        </p:txBody>
      </p:sp>
    </p:spTree>
    <p:extLst>
      <p:ext uri="{BB962C8B-B14F-4D97-AF65-F5344CB8AC3E}">
        <p14:creationId xmlns:p14="http://schemas.microsoft.com/office/powerpoint/2010/main" val="27748044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593850"/>
          </a:xfrm>
          <a:prstGeom prst="rect">
            <a:avLst/>
          </a:prstGeom>
        </p:spPr>
      </p:pic>
      <p:sp>
        <p:nvSpPr>
          <p:cNvPr id="2" name="CasellaDiTesto 1"/>
          <p:cNvSpPr txBox="1"/>
          <p:nvPr/>
        </p:nvSpPr>
        <p:spPr>
          <a:xfrm>
            <a:off x="620723" y="1615658"/>
            <a:ext cx="5265350" cy="892552"/>
          </a:xfrm>
          <a:prstGeom prst="rect">
            <a:avLst/>
          </a:prstGeom>
          <a:noFill/>
        </p:spPr>
        <p:txBody>
          <a:bodyPr wrap="square" rtlCol="0">
            <a:spAutoFit/>
          </a:bodyPr>
          <a:lstStyle/>
          <a:p>
            <a:r>
              <a:rPr lang="it-IT" sz="3200" dirty="0">
                <a:solidFill>
                  <a:schemeClr val="bg1">
                    <a:lumMod val="75000"/>
                  </a:schemeClr>
                </a:solidFill>
                <a:latin typeface="Brandon Grotesque Medium" panose="020B0603020203060202" pitchFamily="34" charset="0"/>
              </a:rPr>
              <a:t>ARKA </a:t>
            </a:r>
            <a:r>
              <a:rPr lang="it-IT" sz="3200" dirty="0" smtClean="0">
                <a:solidFill>
                  <a:schemeClr val="bg1">
                    <a:lumMod val="75000"/>
                  </a:schemeClr>
                </a:solidFill>
                <a:latin typeface="Brandon Grotesque Medium" panose="020B0603020203060202" pitchFamily="34" charset="0"/>
              </a:rPr>
              <a:t>RK004</a:t>
            </a:r>
          </a:p>
          <a:p>
            <a:r>
              <a:rPr lang="en-US" dirty="0">
                <a:latin typeface="Brandon Grotesque Regular" panose="020B0503020203060202" pitchFamily="34" charset="0"/>
              </a:rPr>
              <a:t>ARM®64 BIT ARCHITECTURE + GPU + </a:t>
            </a:r>
            <a:r>
              <a:rPr lang="en-US" dirty="0" smtClean="0">
                <a:latin typeface="Brandon Grotesque Regular" panose="020B0503020203060202" pitchFamily="34" charset="0"/>
              </a:rPr>
              <a:t>IB</a:t>
            </a:r>
            <a:endParaRPr lang="nn-NO" dirty="0">
              <a:latin typeface="Brandon Grotesque Regular" panose="020B0503020203060202" pitchFamily="34" charset="0"/>
            </a:endParaRPr>
          </a:p>
        </p:txBody>
      </p:sp>
      <p:sp>
        <p:nvSpPr>
          <p:cNvPr id="5" name="CasellaDiTesto 4"/>
          <p:cNvSpPr txBox="1"/>
          <p:nvPr/>
        </p:nvSpPr>
        <p:spPr>
          <a:xfrm>
            <a:off x="689999" y="2614921"/>
            <a:ext cx="4964062" cy="3323987"/>
          </a:xfrm>
          <a:prstGeom prst="rect">
            <a:avLst/>
          </a:prstGeom>
          <a:noFill/>
        </p:spPr>
        <p:txBody>
          <a:bodyPr wrap="square" rtlCol="0">
            <a:spAutoFit/>
          </a:bodyPr>
          <a:lstStyle/>
          <a:p>
            <a:r>
              <a:rPr lang="en-US" sz="1700" dirty="0">
                <a:latin typeface="Brandon Grotesque Regular" panose="020B0503020203060202" pitchFamily="34" charset="0"/>
              </a:rPr>
              <a:t>Low-power, low-energy platforms designed for HPC environment </a:t>
            </a:r>
          </a:p>
          <a:p>
            <a:endParaRPr lang="en-US" sz="1000" dirty="0">
              <a:latin typeface="Brandon Grotesque Regular" panose="020B0503020203060202" pitchFamily="34" charset="0"/>
            </a:endParaRPr>
          </a:p>
          <a:p>
            <a:r>
              <a:rPr lang="en-US" sz="1700" dirty="0" smtClean="0">
                <a:latin typeface="Brandon Grotesque Regular" panose="020B0503020203060202" pitchFamily="34" charset="0"/>
              </a:rPr>
              <a:t>Heterogeneous </a:t>
            </a:r>
            <a:r>
              <a:rPr lang="en-US" sz="1700" dirty="0">
                <a:latin typeface="Brandon Grotesque Regular" panose="020B0503020203060202" pitchFamily="34" charset="0"/>
              </a:rPr>
              <a:t>ARM® Architecture + GPU + IB. </a:t>
            </a:r>
          </a:p>
          <a:p>
            <a:endParaRPr lang="en-US" sz="1000" dirty="0">
              <a:latin typeface="Brandon Grotesque Regular" panose="020B0503020203060202" pitchFamily="34" charset="0"/>
            </a:endParaRPr>
          </a:p>
          <a:p>
            <a:r>
              <a:rPr lang="en-US" sz="1700" dirty="0">
                <a:latin typeface="Brandon Grotesque Regular" panose="020B0503020203060202" pitchFamily="34" charset="0"/>
              </a:rPr>
              <a:t>New generation ARM® v8 cores 64-bit</a:t>
            </a:r>
          </a:p>
          <a:p>
            <a:endParaRPr lang="en-US" sz="1000" dirty="0">
              <a:latin typeface="Brandon Grotesque Regular" panose="020B0503020203060202" pitchFamily="34" charset="0"/>
            </a:endParaRPr>
          </a:p>
          <a:p>
            <a:r>
              <a:rPr lang="en-US" sz="1700" dirty="0">
                <a:latin typeface="Brandon Grotesque Regular" panose="020B0503020203060202" pitchFamily="34" charset="0"/>
              </a:rPr>
              <a:t>Production environment with a full support of the software ecosystem: Linux OS, libraries, compilers and applications</a:t>
            </a:r>
          </a:p>
          <a:p>
            <a:endParaRPr lang="en-US" sz="1000" dirty="0">
              <a:latin typeface="Brandon Grotesque Regular" panose="020B0503020203060202" pitchFamily="34" charset="0"/>
            </a:endParaRPr>
          </a:p>
          <a:p>
            <a:r>
              <a:rPr lang="en-US" sz="1700" dirty="0">
                <a:latin typeface="Brandon Grotesque Regular" panose="020B0503020203060202" pitchFamily="34" charset="0"/>
              </a:rPr>
              <a:t>May be used for seismic processing, signal/image processing, video analytics, track analysis and web applications, map-reduce like frameworks (Hadoop</a:t>
            </a:r>
            <a:r>
              <a:rPr lang="en-US" sz="1700" dirty="0" smtClean="0">
                <a:latin typeface="Brandon Grotesque Regular" panose="020B0503020203060202" pitchFamily="34" charset="0"/>
              </a:rPr>
              <a:t>)</a:t>
            </a:r>
            <a:endParaRPr lang="en-US" sz="1700" dirty="0">
              <a:latin typeface="Brandon Grotesque Regular" panose="020B0503020203060202" pitchFamily="34" charset="0"/>
            </a:endParaRPr>
          </a:p>
        </p:txBody>
      </p:sp>
      <p:sp>
        <p:nvSpPr>
          <p:cNvPr id="6" name="Rettangolo 5"/>
          <p:cNvSpPr/>
          <p:nvPr/>
        </p:nvSpPr>
        <p:spPr>
          <a:xfrm>
            <a:off x="6318299" y="1255379"/>
            <a:ext cx="4350421" cy="2462213"/>
          </a:xfrm>
          <a:prstGeom prst="rect">
            <a:avLst/>
          </a:prstGeom>
        </p:spPr>
        <p:txBody>
          <a:bodyPr wrap="square">
            <a:spAutoFit/>
          </a:bodyPr>
          <a:lstStyle/>
          <a:p>
            <a:r>
              <a:rPr lang="en-US" sz="2000" b="1" dirty="0" smtClean="0">
                <a:solidFill>
                  <a:schemeClr val="bg1">
                    <a:lumMod val="75000"/>
                  </a:schemeClr>
                </a:solidFill>
                <a:latin typeface="Brandon Grotesque Medium" panose="020B0603020203060202" pitchFamily="34" charset="0"/>
              </a:rPr>
              <a:t>HIGHLIGHTS</a:t>
            </a:r>
          </a:p>
          <a:p>
            <a:endParaRPr lang="en-US" sz="600" b="1" dirty="0" smtClean="0">
              <a:solidFill>
                <a:schemeClr val="tx1">
                  <a:lumMod val="50000"/>
                  <a:lumOff val="50000"/>
                </a:schemeClr>
              </a:solidFill>
              <a:latin typeface="Brandon Grotesque Medium" panose="020B0603020203060202" pitchFamily="34" charset="0"/>
            </a:endParaRPr>
          </a:p>
          <a:p>
            <a:pPr marL="285750" indent="-285750">
              <a:buFont typeface="Arial" panose="020B0604020202020204" pitchFamily="34" charset="0"/>
              <a:buChar char="•"/>
            </a:pPr>
            <a:r>
              <a:rPr lang="en-US" sz="1600" dirty="0">
                <a:latin typeface="Brandon Grotesque Regular" panose="020B0503020203060202" pitchFamily="34" charset="0"/>
              </a:rPr>
              <a:t>OS Ubuntu or Fedora Linux Distro </a:t>
            </a:r>
          </a:p>
          <a:p>
            <a:pPr marL="285750" indent="-285750">
              <a:buFont typeface="Arial" panose="020B0604020202020204" pitchFamily="34" charset="0"/>
              <a:buChar char="•"/>
            </a:pPr>
            <a:r>
              <a:rPr lang="en-US" sz="1600" dirty="0">
                <a:latin typeface="Brandon Grotesque Regular" panose="020B0503020203060202" pitchFamily="34" charset="0"/>
              </a:rPr>
              <a:t>DEVELOPMENT TOOLS NVIDIA CUDA 6.5 (compilers, libraries, SDK) </a:t>
            </a:r>
            <a:endParaRPr lang="en-US" sz="1600" dirty="0" smtClean="0">
              <a:latin typeface="Brandon Grotesque Regular" panose="020B0503020203060202" pitchFamily="34" charset="0"/>
            </a:endParaRPr>
          </a:p>
          <a:p>
            <a:pPr marL="285750" indent="-285750">
              <a:buFont typeface="Arial" panose="020B0604020202020204" pitchFamily="34" charset="0"/>
              <a:buChar char="•"/>
            </a:pPr>
            <a:r>
              <a:rPr lang="en-US" sz="1600" dirty="0" smtClean="0">
                <a:latin typeface="Brandon Grotesque Regular" panose="020B0503020203060202" pitchFamily="34" charset="0"/>
              </a:rPr>
              <a:t>MPI </a:t>
            </a:r>
            <a:r>
              <a:rPr lang="en-US" sz="1600" dirty="0">
                <a:latin typeface="Brandon Grotesque Regular" panose="020B0503020203060202" pitchFamily="34" charset="0"/>
              </a:rPr>
              <a:t>libraries GNU compilers </a:t>
            </a:r>
            <a:endParaRPr lang="en-US" sz="1600" dirty="0" smtClean="0">
              <a:latin typeface="Brandon Grotesque Regular" panose="020B0503020203060202" pitchFamily="34" charset="0"/>
            </a:endParaRPr>
          </a:p>
          <a:p>
            <a:pPr marL="285750" indent="-285750">
              <a:buFont typeface="Arial" panose="020B0604020202020204" pitchFamily="34" charset="0"/>
              <a:buChar char="•"/>
            </a:pPr>
            <a:r>
              <a:rPr lang="en-US" sz="1600" dirty="0" smtClean="0">
                <a:latin typeface="Brandon Grotesque Regular" panose="020B0503020203060202" pitchFamily="34" charset="0"/>
              </a:rPr>
              <a:t>CLUSTER</a:t>
            </a:r>
            <a:r>
              <a:rPr lang="en-US" sz="1600" dirty="0">
                <a:latin typeface="Brandon Grotesque Regular" panose="020B0503020203060202" pitchFamily="34" charset="0"/>
              </a:rPr>
              <a:t>, </a:t>
            </a:r>
            <a:r>
              <a:rPr lang="en-US" sz="1600" dirty="0" smtClean="0">
                <a:latin typeface="Brandon Grotesque Regular" panose="020B0503020203060202" pitchFamily="34" charset="0"/>
              </a:rPr>
              <a:t>MONITORING</a:t>
            </a:r>
          </a:p>
          <a:p>
            <a:pPr marL="285750" indent="-285750">
              <a:buFont typeface="Arial" panose="020B0604020202020204" pitchFamily="34" charset="0"/>
              <a:buChar char="•"/>
            </a:pPr>
            <a:r>
              <a:rPr lang="en-US" sz="1600" dirty="0" smtClean="0">
                <a:latin typeface="Brandon Grotesque Regular" panose="020B0503020203060202" pitchFamily="34" charset="0"/>
              </a:rPr>
              <a:t>MANAGEMENT </a:t>
            </a:r>
            <a:r>
              <a:rPr lang="en-US" sz="1600" dirty="0">
                <a:latin typeface="Brandon Grotesque Regular" panose="020B0503020203060202" pitchFamily="34" charset="0"/>
              </a:rPr>
              <a:t>TOOLS Resource/Queue manager Monitoring tools for cluster Parallel shell for cluster-wide commands</a:t>
            </a:r>
          </a:p>
        </p:txBody>
      </p:sp>
      <p:pic>
        <p:nvPicPr>
          <p:cNvPr id="11" name="Immagine 10"/>
          <p:cNvPicPr>
            <a:picLocks noChangeAspect="1"/>
          </p:cNvPicPr>
          <p:nvPr/>
        </p:nvPicPr>
        <p:blipFill rotWithShape="1">
          <a:blip r:embed="rId4"/>
          <a:srcRect l="18201" r="17816"/>
          <a:stretch/>
        </p:blipFill>
        <p:spPr>
          <a:xfrm>
            <a:off x="9402708" y="4443174"/>
            <a:ext cx="634482" cy="636773"/>
          </a:xfrm>
          <a:prstGeom prst="rect">
            <a:avLst/>
          </a:prstGeom>
        </p:spPr>
      </p:pic>
      <p:pic>
        <p:nvPicPr>
          <p:cNvPr id="15" name="Immagine 14"/>
          <p:cNvPicPr>
            <a:picLocks noChangeAspect="1"/>
          </p:cNvPicPr>
          <p:nvPr/>
        </p:nvPicPr>
        <p:blipFill>
          <a:blip r:embed="rId5"/>
          <a:stretch>
            <a:fillRect/>
          </a:stretch>
        </p:blipFill>
        <p:spPr>
          <a:xfrm>
            <a:off x="7726186" y="5350906"/>
            <a:ext cx="1913032" cy="557299"/>
          </a:xfrm>
          <a:prstGeom prst="rect">
            <a:avLst/>
          </a:prstGeom>
        </p:spPr>
      </p:pic>
      <p:pic>
        <p:nvPicPr>
          <p:cNvPr id="18" name="Immagine 17"/>
          <p:cNvPicPr>
            <a:picLocks noChangeAspect="1"/>
          </p:cNvPicPr>
          <p:nvPr/>
        </p:nvPicPr>
        <p:blipFill rotWithShape="1">
          <a:blip r:embed="rId6"/>
          <a:srcRect l="46284" t="48336" r="23058" b="30542"/>
          <a:stretch/>
        </p:blipFill>
        <p:spPr>
          <a:xfrm>
            <a:off x="6625028" y="4273901"/>
            <a:ext cx="2344784" cy="908722"/>
          </a:xfrm>
          <a:prstGeom prst="rect">
            <a:avLst/>
          </a:prstGeom>
        </p:spPr>
      </p:pic>
      <p:sp>
        <p:nvSpPr>
          <p:cNvPr id="10" name="CasellaDiTesto 9"/>
          <p:cNvSpPr txBox="1"/>
          <p:nvPr/>
        </p:nvSpPr>
        <p:spPr>
          <a:xfrm>
            <a:off x="1165352" y="302689"/>
            <a:ext cx="10090272" cy="646331"/>
          </a:xfrm>
          <a:prstGeom prst="rect">
            <a:avLst/>
          </a:prstGeom>
          <a:noFill/>
        </p:spPr>
        <p:txBody>
          <a:bodyPr wrap="square" rtlCol="0">
            <a:spAutoFit/>
          </a:bodyPr>
          <a:lstStyle/>
          <a:p>
            <a:pPr algn="ctr"/>
            <a:r>
              <a:rPr lang="it-IT" sz="3600" smtClean="0">
                <a:latin typeface="Brandon Grotesque Regular" panose="020B0503020203060202" pitchFamily="34" charset="0"/>
              </a:rPr>
              <a:t>HPC With ARM</a:t>
            </a:r>
            <a:endParaRPr lang="it-IT" sz="3600" dirty="0">
              <a:latin typeface="Brandon Grotesque Regular" panose="020B0503020203060202" pitchFamily="34" charset="0"/>
            </a:endParaRPr>
          </a:p>
        </p:txBody>
      </p:sp>
      <p:sp>
        <p:nvSpPr>
          <p:cNvPr id="7" name="CasellaDiTesto 6"/>
          <p:cNvSpPr txBox="1"/>
          <p:nvPr/>
        </p:nvSpPr>
        <p:spPr>
          <a:xfrm>
            <a:off x="620723" y="6174443"/>
            <a:ext cx="11185473" cy="646331"/>
          </a:xfrm>
          <a:prstGeom prst="rect">
            <a:avLst/>
          </a:prstGeom>
          <a:noFill/>
        </p:spPr>
        <p:txBody>
          <a:bodyPr wrap="square" rtlCol="0">
            <a:spAutoFit/>
          </a:bodyPr>
          <a:lstStyle/>
          <a:p>
            <a:pPr algn="ctr"/>
            <a:r>
              <a:rPr lang="it-IT" b="1" dirty="0" err="1" smtClean="0">
                <a:solidFill>
                  <a:srgbClr val="FF0000"/>
                </a:solidFill>
              </a:rPr>
              <a:t>We</a:t>
            </a:r>
            <a:r>
              <a:rPr lang="it-IT" b="1" dirty="0" smtClean="0">
                <a:solidFill>
                  <a:srgbClr val="FF0000"/>
                </a:solidFill>
              </a:rPr>
              <a:t> </a:t>
            </a:r>
            <a:r>
              <a:rPr lang="it-IT" b="1" dirty="0" err="1" smtClean="0">
                <a:solidFill>
                  <a:srgbClr val="FF0000"/>
                </a:solidFill>
              </a:rPr>
              <a:t>provided</a:t>
            </a:r>
            <a:r>
              <a:rPr lang="it-IT" b="1" dirty="0" smtClean="0">
                <a:solidFill>
                  <a:srgbClr val="FF0000"/>
                </a:solidFill>
              </a:rPr>
              <a:t> the ARM clusters </a:t>
            </a:r>
            <a:r>
              <a:rPr lang="it-IT" b="1" dirty="0" err="1" smtClean="0">
                <a:solidFill>
                  <a:srgbClr val="FF0000"/>
                </a:solidFill>
              </a:rPr>
              <a:t>at</a:t>
            </a:r>
            <a:r>
              <a:rPr lang="it-IT" b="1" dirty="0" smtClean="0">
                <a:solidFill>
                  <a:srgbClr val="FF0000"/>
                </a:solidFill>
              </a:rPr>
              <a:t> </a:t>
            </a:r>
            <a:r>
              <a:rPr lang="it-IT" b="1" dirty="0" err="1" smtClean="0">
                <a:solidFill>
                  <a:srgbClr val="FF0000"/>
                </a:solidFill>
              </a:rPr>
              <a:t>Barcelona</a:t>
            </a:r>
            <a:r>
              <a:rPr lang="it-IT" b="1" dirty="0" smtClean="0">
                <a:solidFill>
                  <a:srgbClr val="FF0000"/>
                </a:solidFill>
              </a:rPr>
              <a:t> Super Computer and Massachusetts </a:t>
            </a:r>
            <a:r>
              <a:rPr lang="it-IT" b="1" dirty="0" err="1" smtClean="0">
                <a:solidFill>
                  <a:srgbClr val="FF0000"/>
                </a:solidFill>
              </a:rPr>
              <a:t>Institute</a:t>
            </a:r>
            <a:r>
              <a:rPr lang="it-IT" b="1" dirty="0" smtClean="0">
                <a:solidFill>
                  <a:srgbClr val="FF0000"/>
                </a:solidFill>
              </a:rPr>
              <a:t> of Technology teams for the </a:t>
            </a:r>
            <a:r>
              <a:rPr lang="it-IT" b="1" dirty="0" err="1" smtClean="0">
                <a:solidFill>
                  <a:srgbClr val="FF0000"/>
                </a:solidFill>
              </a:rPr>
              <a:t>Student</a:t>
            </a:r>
            <a:r>
              <a:rPr lang="it-IT" b="1" dirty="0" smtClean="0">
                <a:solidFill>
                  <a:srgbClr val="FF0000"/>
                </a:solidFill>
              </a:rPr>
              <a:t> Cluster </a:t>
            </a:r>
            <a:r>
              <a:rPr lang="it-IT" b="1" dirty="0" err="1" smtClean="0">
                <a:solidFill>
                  <a:srgbClr val="FF0000"/>
                </a:solidFill>
              </a:rPr>
              <a:t>Competition</a:t>
            </a:r>
            <a:r>
              <a:rPr lang="it-IT" b="1" dirty="0" smtClean="0">
                <a:solidFill>
                  <a:srgbClr val="FF0000"/>
                </a:solidFill>
              </a:rPr>
              <a:t> @ ISC 2016  </a:t>
            </a:r>
            <a:endParaRPr lang="it-IT" b="1" dirty="0">
              <a:solidFill>
                <a:srgbClr val="FF0000"/>
              </a:solidFill>
            </a:endParaRPr>
          </a:p>
        </p:txBody>
      </p:sp>
      <p:sp>
        <p:nvSpPr>
          <p:cNvPr id="3" name="Segnaposto numero diapositiva 2"/>
          <p:cNvSpPr>
            <a:spLocks noGrp="1"/>
          </p:cNvSpPr>
          <p:nvPr>
            <p:ph type="sldNum" sz="quarter" idx="12"/>
          </p:nvPr>
        </p:nvSpPr>
        <p:spPr/>
        <p:txBody>
          <a:bodyPr/>
          <a:lstStyle/>
          <a:p>
            <a:fld id="{24EEBE2D-0ED2-4861-A2C5-8265D6483FDC}" type="slidenum">
              <a:rPr lang="en-GB" smtClean="0"/>
              <a:t>17</a:t>
            </a:fld>
            <a:endParaRPr lang="en-GB"/>
          </a:p>
        </p:txBody>
      </p:sp>
    </p:spTree>
    <p:extLst>
      <p:ext uri="{BB962C8B-B14F-4D97-AF65-F5344CB8AC3E}">
        <p14:creationId xmlns:p14="http://schemas.microsoft.com/office/powerpoint/2010/main" val="7353639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48762" y="1648092"/>
            <a:ext cx="5635395" cy="1138773"/>
          </a:xfrm>
          <a:prstGeom prst="rect">
            <a:avLst/>
          </a:prstGeom>
          <a:noFill/>
        </p:spPr>
        <p:txBody>
          <a:bodyPr wrap="square" rtlCol="0">
            <a:spAutoFit/>
          </a:bodyPr>
          <a:lstStyle/>
          <a:p>
            <a:r>
              <a:rPr lang="it-IT" sz="3200" dirty="0" smtClean="0">
                <a:solidFill>
                  <a:schemeClr val="bg1">
                    <a:lumMod val="75000"/>
                  </a:schemeClr>
                </a:solidFill>
                <a:latin typeface="Brandon Grotesque Medium" panose="020B0603020203060202" pitchFamily="34" charset="0"/>
              </a:rPr>
              <a:t>OpenPOWER SERVER OP205</a:t>
            </a:r>
          </a:p>
          <a:p>
            <a:r>
              <a:rPr lang="en-US" smtClean="0">
                <a:solidFill>
                  <a:srgbClr val="FF0000"/>
                </a:solidFill>
                <a:latin typeface="Brandon Grotesque Regular" panose="020B0503020203060202" pitchFamily="34" charset="0"/>
              </a:rPr>
              <a:t>FIRST </a:t>
            </a:r>
            <a:r>
              <a:rPr lang="en-US" smtClean="0">
                <a:solidFill>
                  <a:srgbClr val="FF0000"/>
                </a:solidFill>
                <a:latin typeface="Brandon Grotesque Regular" panose="020B0503020203060202" pitchFamily="34" charset="0"/>
              </a:rPr>
              <a:t>OpenPOWER8 </a:t>
            </a:r>
            <a:r>
              <a:rPr lang="en-US" dirty="0" smtClean="0">
                <a:solidFill>
                  <a:srgbClr val="FF0000"/>
                </a:solidFill>
                <a:latin typeface="Brandon Grotesque Regular" panose="020B0503020203060202" pitchFamily="34" charset="0"/>
              </a:rPr>
              <a:t>PROCESSOR-BASED SYSTEM IN EUROPE</a:t>
            </a:r>
            <a:endParaRPr lang="nn-NO" dirty="0">
              <a:solidFill>
                <a:srgbClr val="FF0000"/>
              </a:solidFill>
              <a:latin typeface="Brandon Grotesque Regular" panose="020B0503020203060202" pitchFamily="34" charset="0"/>
            </a:endParaRPr>
          </a:p>
        </p:txBody>
      </p:sp>
      <p:sp>
        <p:nvSpPr>
          <p:cNvPr id="6" name="Rettangolo 5"/>
          <p:cNvSpPr/>
          <p:nvPr/>
        </p:nvSpPr>
        <p:spPr>
          <a:xfrm>
            <a:off x="6945773" y="1601926"/>
            <a:ext cx="4367989" cy="1231106"/>
          </a:xfrm>
          <a:prstGeom prst="rect">
            <a:avLst/>
          </a:prstGeom>
        </p:spPr>
        <p:txBody>
          <a:bodyPr wrap="square">
            <a:spAutoFit/>
          </a:bodyPr>
          <a:lstStyle/>
          <a:p>
            <a:r>
              <a:rPr lang="en-US" sz="2000" b="1" dirty="0" smtClean="0">
                <a:solidFill>
                  <a:schemeClr val="bg1">
                    <a:lumMod val="75000"/>
                  </a:schemeClr>
                </a:solidFill>
                <a:latin typeface="Brandon Grotesque Medium" panose="020B0603020203060202" pitchFamily="34" charset="0"/>
              </a:rPr>
              <a:t>BENEFITS</a:t>
            </a:r>
          </a:p>
          <a:p>
            <a:endParaRPr lang="en-US" sz="600" b="1" dirty="0" smtClean="0">
              <a:solidFill>
                <a:schemeClr val="tx1">
                  <a:lumMod val="50000"/>
                  <a:lumOff val="50000"/>
                </a:schemeClr>
              </a:solidFill>
              <a:latin typeface="Brandon Grotesque Medium" panose="020B0603020203060202" pitchFamily="34" charset="0"/>
            </a:endParaRPr>
          </a:p>
          <a:p>
            <a:pPr marL="285750" indent="-285750">
              <a:buFont typeface="Arial" panose="020B0604020202020204" pitchFamily="34" charset="0"/>
              <a:buChar char="•"/>
            </a:pPr>
            <a:r>
              <a:rPr lang="en-US" sz="1600" dirty="0">
                <a:latin typeface="Brandon Grotesque Regular" panose="020B0503020203060202" pitchFamily="34" charset="0"/>
              </a:rPr>
              <a:t>Full stack of tools for cluster management</a:t>
            </a:r>
          </a:p>
          <a:p>
            <a:pPr marL="285750" indent="-285750">
              <a:buFont typeface="Arial" panose="020B0604020202020204" pitchFamily="34" charset="0"/>
              <a:buChar char="•"/>
            </a:pPr>
            <a:r>
              <a:rPr lang="en-US" sz="1600" dirty="0">
                <a:latin typeface="Brandon Grotesque Regular" panose="020B0503020203060202" pitchFamily="34" charset="0"/>
              </a:rPr>
              <a:t>Cluster available for remote access</a:t>
            </a:r>
          </a:p>
          <a:p>
            <a:pPr marL="285750" indent="-285750">
              <a:buFont typeface="Arial" panose="020B0604020202020204" pitchFamily="34" charset="0"/>
              <a:buChar char="•"/>
            </a:pPr>
            <a:r>
              <a:rPr lang="en-US" sz="1600" dirty="0">
                <a:latin typeface="Brandon Grotesque Regular" panose="020B0503020203060202" pitchFamily="34" charset="0"/>
              </a:rPr>
              <a:t>Performance tuning services</a:t>
            </a:r>
          </a:p>
        </p:txBody>
      </p:sp>
      <p:pic>
        <p:nvPicPr>
          <p:cNvPr id="16" name="Immagin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3567879"/>
            <a:ext cx="5762434" cy="2206889"/>
          </a:xfrm>
          <a:prstGeom prst="rect">
            <a:avLst/>
          </a:prstGeom>
        </p:spPr>
      </p:pic>
      <p:pic>
        <p:nvPicPr>
          <p:cNvPr id="4" name="Immagin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438"/>
            <a:ext cx="12192000" cy="1593850"/>
          </a:xfrm>
          <a:prstGeom prst="rect">
            <a:avLst/>
          </a:prstGeom>
        </p:spPr>
      </p:pic>
      <p:sp>
        <p:nvSpPr>
          <p:cNvPr id="8" name="Rettangolo 7"/>
          <p:cNvSpPr/>
          <p:nvPr/>
        </p:nvSpPr>
        <p:spPr>
          <a:xfrm>
            <a:off x="251014" y="2786865"/>
            <a:ext cx="5301839" cy="3768918"/>
          </a:xfrm>
          <a:prstGeom prst="rect">
            <a:avLst/>
          </a:prstGeom>
        </p:spPr>
        <p:txBody>
          <a:bodyPr wrap="square">
            <a:spAutoFit/>
          </a:bodyPr>
          <a:lstStyle/>
          <a:p>
            <a:r>
              <a:rPr lang="it-IT" sz="2000" b="1" dirty="0" smtClean="0"/>
              <a:t>HIGHLIGHTS</a:t>
            </a:r>
            <a:endParaRPr lang="it-IT" sz="2000" b="1" dirty="0"/>
          </a:p>
          <a:p>
            <a:pPr marL="342900" indent="-342900">
              <a:buFont typeface="Arial" panose="020B0604020202020204" pitchFamily="34" charset="0"/>
              <a:buChar char="•"/>
            </a:pPr>
            <a:r>
              <a:rPr lang="it-IT" sz="2000" dirty="0" smtClean="0"/>
              <a:t>High </a:t>
            </a:r>
            <a:r>
              <a:rPr lang="it-IT" sz="2000" dirty="0"/>
              <a:t>performance Linux </a:t>
            </a:r>
            <a:r>
              <a:rPr lang="it-IT" sz="2000" dirty="0" smtClean="0"/>
              <a:t>server</a:t>
            </a:r>
          </a:p>
          <a:p>
            <a:pPr marL="342900" indent="-342900">
              <a:buFont typeface="Arial" panose="020B0604020202020204" pitchFamily="34" charset="0"/>
              <a:buChar char="•"/>
            </a:pPr>
            <a:r>
              <a:rPr lang="it-IT" sz="2000" dirty="0" smtClean="0"/>
              <a:t>Dual </a:t>
            </a:r>
            <a:r>
              <a:rPr lang="it-IT" sz="2000" dirty="0"/>
              <a:t>IBM POWER8 processor </a:t>
            </a:r>
            <a:r>
              <a:rPr lang="it-IT" sz="2000" dirty="0" err="1" smtClean="0"/>
              <a:t>modules</a:t>
            </a:r>
            <a:endParaRPr lang="it-IT" sz="2000" dirty="0" smtClean="0"/>
          </a:p>
          <a:p>
            <a:pPr marL="342900" indent="-342900">
              <a:buFont typeface="Arial" panose="020B0604020202020204" pitchFamily="34" charset="0"/>
              <a:buChar char="•"/>
            </a:pPr>
            <a:r>
              <a:rPr lang="it-IT" sz="2000" dirty="0" smtClean="0"/>
              <a:t>Dual </a:t>
            </a:r>
            <a:r>
              <a:rPr lang="it-IT" sz="2000" dirty="0"/>
              <a:t>NVIDIA GPU </a:t>
            </a:r>
            <a:r>
              <a:rPr lang="it-IT" sz="2000" dirty="0" err="1" smtClean="0"/>
              <a:t>accelerators</a:t>
            </a:r>
            <a:endParaRPr lang="it-IT" sz="2000" dirty="0" smtClean="0"/>
          </a:p>
          <a:p>
            <a:pPr marL="342900" indent="-342900">
              <a:buFont typeface="Arial" panose="020B0604020202020204" pitchFamily="34" charset="0"/>
              <a:buChar char="•"/>
            </a:pPr>
            <a:r>
              <a:rPr lang="it-IT" sz="2000" dirty="0" err="1" smtClean="0"/>
              <a:t>Incorporates</a:t>
            </a:r>
            <a:r>
              <a:rPr lang="it-IT" sz="2000" dirty="0" smtClean="0"/>
              <a:t> </a:t>
            </a:r>
            <a:r>
              <a:rPr lang="it-IT" sz="2000" dirty="0" err="1"/>
              <a:t>Mellanox</a:t>
            </a:r>
            <a:r>
              <a:rPr lang="it-IT" sz="2000" dirty="0"/>
              <a:t> Scalable </a:t>
            </a:r>
            <a:r>
              <a:rPr lang="it-IT" sz="2000" dirty="0" smtClean="0"/>
              <a:t>HPC </a:t>
            </a:r>
          </a:p>
          <a:p>
            <a:pPr marL="342900" indent="-342900">
              <a:buFont typeface="Arial" panose="020B0604020202020204" pitchFamily="34" charset="0"/>
              <a:buChar char="•"/>
            </a:pPr>
            <a:r>
              <a:rPr lang="it-IT" sz="2000" dirty="0" smtClean="0"/>
              <a:t>Solutions </a:t>
            </a:r>
            <a:r>
              <a:rPr lang="it-IT" sz="2000" dirty="0"/>
              <a:t>with NVIDIA </a:t>
            </a:r>
            <a:r>
              <a:rPr lang="it-IT" sz="2000" dirty="0" err="1" smtClean="0"/>
              <a:t>technology</a:t>
            </a:r>
            <a:endParaRPr lang="it-IT" sz="2000" dirty="0" smtClean="0"/>
          </a:p>
          <a:p>
            <a:pPr marL="342900" indent="-342900">
              <a:buFont typeface="Arial" panose="020B0604020202020204" pitchFamily="34" charset="0"/>
              <a:buChar char="•"/>
            </a:pPr>
            <a:r>
              <a:rPr lang="it-IT" sz="2000" dirty="0" smtClean="0"/>
              <a:t>CAPI </a:t>
            </a:r>
            <a:r>
              <a:rPr lang="it-IT" sz="2000" dirty="0" err="1" smtClean="0"/>
              <a:t>technology</a:t>
            </a:r>
            <a:endParaRPr lang="it-IT" sz="2000" dirty="0" smtClean="0"/>
          </a:p>
          <a:p>
            <a:pPr marL="342900" indent="-342900">
              <a:buFont typeface="Arial" panose="020B0604020202020204" pitchFamily="34" charset="0"/>
              <a:buChar char="•"/>
            </a:pPr>
            <a:r>
              <a:rPr lang="en-US" sz="2000" dirty="0" smtClean="0"/>
              <a:t>Supports </a:t>
            </a:r>
            <a:r>
              <a:rPr lang="en-US" sz="2000" dirty="0"/>
              <a:t>up to 1 TB of 1333/1066 </a:t>
            </a:r>
            <a:r>
              <a:rPr lang="en-US" sz="2000" dirty="0" smtClean="0"/>
              <a:t>MHz </a:t>
            </a:r>
            <a:r>
              <a:rPr lang="it-IT" sz="2000" dirty="0" smtClean="0"/>
              <a:t>DDR3L </a:t>
            </a:r>
            <a:r>
              <a:rPr lang="it-IT" sz="2000" dirty="0" err="1" smtClean="0"/>
              <a:t>memory</a:t>
            </a:r>
            <a:endParaRPr lang="it-IT" sz="2000" dirty="0" smtClean="0"/>
          </a:p>
          <a:p>
            <a:pPr marL="342900" indent="-342900">
              <a:buFont typeface="Arial" panose="020B0604020202020204" pitchFamily="34" charset="0"/>
              <a:buChar char="•"/>
            </a:pPr>
            <a:r>
              <a:rPr lang="it-IT" sz="2000" dirty="0" err="1" smtClean="0"/>
              <a:t>Flexible</a:t>
            </a:r>
            <a:r>
              <a:rPr lang="it-IT" sz="2000" dirty="0" smtClean="0"/>
              <a:t> </a:t>
            </a:r>
            <a:r>
              <a:rPr lang="it-IT" sz="2000" dirty="0"/>
              <a:t>and modular </a:t>
            </a:r>
            <a:r>
              <a:rPr lang="it-IT" sz="2000" dirty="0" smtClean="0"/>
              <a:t>I/O</a:t>
            </a:r>
          </a:p>
          <a:p>
            <a:pPr marL="342900" indent="-342900">
              <a:buFont typeface="Arial" panose="020B0604020202020204" pitchFamily="34" charset="0"/>
              <a:buChar char="•"/>
            </a:pPr>
            <a:r>
              <a:rPr lang="it-IT" sz="2000" dirty="0" smtClean="0"/>
              <a:t>Up </a:t>
            </a:r>
            <a:r>
              <a:rPr lang="it-IT" sz="2000" dirty="0"/>
              <a:t>to </a:t>
            </a:r>
            <a:r>
              <a:rPr lang="it-IT" sz="2000" dirty="0" smtClean="0"/>
              <a:t>8 </a:t>
            </a:r>
            <a:r>
              <a:rPr lang="it-IT" sz="2000" dirty="0" err="1" smtClean="0"/>
              <a:t>threads</a:t>
            </a:r>
            <a:endParaRPr lang="it-IT" sz="2000" dirty="0" smtClean="0"/>
          </a:p>
          <a:p>
            <a:pPr marL="342900" indent="-342900">
              <a:buFont typeface="Arial" panose="020B0604020202020204" pitchFamily="34" charset="0"/>
              <a:buChar char="•"/>
            </a:pPr>
            <a:r>
              <a:rPr lang="it-IT" sz="2000" dirty="0" smtClean="0"/>
              <a:t>Max </a:t>
            </a:r>
            <a:r>
              <a:rPr lang="it-IT" sz="2000" dirty="0"/>
              <a:t>230GBps per </a:t>
            </a:r>
            <a:r>
              <a:rPr lang="it-IT" sz="2000" dirty="0" err="1"/>
              <a:t>socket</a:t>
            </a:r>
            <a:endParaRPr lang="it-IT" sz="2000" dirty="0"/>
          </a:p>
        </p:txBody>
      </p:sp>
      <p:sp>
        <p:nvSpPr>
          <p:cNvPr id="9" name="CasellaDiTesto 8"/>
          <p:cNvSpPr txBox="1"/>
          <p:nvPr/>
        </p:nvSpPr>
        <p:spPr>
          <a:xfrm>
            <a:off x="1206916" y="721848"/>
            <a:ext cx="10090272" cy="646331"/>
          </a:xfrm>
          <a:prstGeom prst="rect">
            <a:avLst/>
          </a:prstGeom>
          <a:noFill/>
        </p:spPr>
        <p:txBody>
          <a:bodyPr wrap="square" rtlCol="0">
            <a:spAutoFit/>
          </a:bodyPr>
          <a:lstStyle/>
          <a:p>
            <a:pPr algn="ctr"/>
            <a:r>
              <a:rPr lang="it-IT" sz="3600" dirty="0" smtClean="0">
                <a:latin typeface="Brandon Grotesque Regular" panose="020B0503020203060202" pitchFamily="34" charset="0"/>
              </a:rPr>
              <a:t>HPC with Open POWER8</a:t>
            </a:r>
            <a:endParaRPr lang="it-IT" sz="3600" dirty="0">
              <a:latin typeface="Brandon Grotesque Regular" panose="020B0503020203060202" pitchFamily="34" charset="0"/>
            </a:endParaRPr>
          </a:p>
        </p:txBody>
      </p:sp>
      <p:sp>
        <p:nvSpPr>
          <p:cNvPr id="3" name="CasellaDiTesto 2"/>
          <p:cNvSpPr txBox="1"/>
          <p:nvPr/>
        </p:nvSpPr>
        <p:spPr>
          <a:xfrm>
            <a:off x="4041913" y="6140283"/>
            <a:ext cx="8150087" cy="646331"/>
          </a:xfrm>
          <a:prstGeom prst="rect">
            <a:avLst/>
          </a:prstGeom>
          <a:noFill/>
        </p:spPr>
        <p:txBody>
          <a:bodyPr wrap="square" rtlCol="0">
            <a:spAutoFit/>
          </a:bodyPr>
          <a:lstStyle/>
          <a:p>
            <a:r>
              <a:rPr lang="it-IT" b="1" dirty="0" err="1" smtClean="0">
                <a:solidFill>
                  <a:srgbClr val="FF0000"/>
                </a:solidFill>
              </a:rPr>
              <a:t>During</a:t>
            </a:r>
            <a:r>
              <a:rPr lang="it-IT" b="1" dirty="0" smtClean="0">
                <a:solidFill>
                  <a:srgbClr val="FF0000"/>
                </a:solidFill>
              </a:rPr>
              <a:t> 2016 In </a:t>
            </a:r>
            <a:r>
              <a:rPr lang="it-IT" b="1" dirty="0" err="1" smtClean="0">
                <a:solidFill>
                  <a:srgbClr val="FF0000"/>
                </a:solidFill>
              </a:rPr>
              <a:t>our</a:t>
            </a:r>
            <a:r>
              <a:rPr lang="it-IT" b="1" dirty="0" smtClean="0">
                <a:solidFill>
                  <a:srgbClr val="FF0000"/>
                </a:solidFill>
              </a:rPr>
              <a:t> Lab </a:t>
            </a:r>
            <a:r>
              <a:rPr lang="it-IT" b="1" dirty="0" err="1" smtClean="0">
                <a:solidFill>
                  <a:srgbClr val="FF0000"/>
                </a:solidFill>
              </a:rPr>
              <a:t>we</a:t>
            </a:r>
            <a:r>
              <a:rPr lang="it-IT" b="1" dirty="0" smtClean="0">
                <a:solidFill>
                  <a:srgbClr val="FF0000"/>
                </a:solidFill>
              </a:rPr>
              <a:t> </a:t>
            </a:r>
            <a:r>
              <a:rPr lang="it-IT" b="1" dirty="0" err="1" smtClean="0">
                <a:solidFill>
                  <a:srgbClr val="FF0000"/>
                </a:solidFill>
              </a:rPr>
              <a:t>Realized</a:t>
            </a:r>
            <a:r>
              <a:rPr lang="it-IT" b="1" dirty="0" smtClean="0">
                <a:solidFill>
                  <a:srgbClr val="FF0000"/>
                </a:solidFill>
              </a:rPr>
              <a:t> the first HPC Cluster </a:t>
            </a:r>
            <a:r>
              <a:rPr lang="it-IT" b="1" dirty="0" err="1" smtClean="0">
                <a:solidFill>
                  <a:srgbClr val="FF0000"/>
                </a:solidFill>
              </a:rPr>
              <a:t>based</a:t>
            </a:r>
            <a:r>
              <a:rPr lang="it-IT" b="1" dirty="0" smtClean="0">
                <a:solidFill>
                  <a:srgbClr val="FF0000"/>
                </a:solidFill>
              </a:rPr>
              <a:t> on Open POWER 8 in Europe</a:t>
            </a:r>
            <a:endParaRPr lang="it-IT" b="1" dirty="0">
              <a:solidFill>
                <a:srgbClr val="FF0000"/>
              </a:solidFill>
            </a:endParaRPr>
          </a:p>
        </p:txBody>
      </p:sp>
      <p:sp>
        <p:nvSpPr>
          <p:cNvPr id="5" name="Segnaposto numero diapositiva 4"/>
          <p:cNvSpPr>
            <a:spLocks noGrp="1"/>
          </p:cNvSpPr>
          <p:nvPr>
            <p:ph type="sldNum" sz="quarter" idx="12"/>
          </p:nvPr>
        </p:nvSpPr>
        <p:spPr/>
        <p:txBody>
          <a:bodyPr/>
          <a:lstStyle/>
          <a:p>
            <a:fld id="{24EEBE2D-0ED2-4861-A2C5-8265D6483FDC}" type="slidenum">
              <a:rPr lang="en-GB" smtClean="0"/>
              <a:t>18</a:t>
            </a:fld>
            <a:endParaRPr lang="en-GB"/>
          </a:p>
        </p:txBody>
      </p:sp>
    </p:spTree>
    <p:extLst>
      <p:ext uri="{BB962C8B-B14F-4D97-AF65-F5344CB8AC3E}">
        <p14:creationId xmlns:p14="http://schemas.microsoft.com/office/powerpoint/2010/main" val="35904451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809378" y="1587412"/>
            <a:ext cx="5635395" cy="584775"/>
          </a:xfrm>
          <a:prstGeom prst="rect">
            <a:avLst/>
          </a:prstGeom>
          <a:noFill/>
        </p:spPr>
        <p:txBody>
          <a:bodyPr wrap="square" rtlCol="0">
            <a:spAutoFit/>
          </a:bodyPr>
          <a:lstStyle/>
          <a:p>
            <a:r>
              <a:rPr lang="it-IT" sz="3200" dirty="0" smtClean="0">
                <a:solidFill>
                  <a:schemeClr val="bg1">
                    <a:lumMod val="75000"/>
                  </a:schemeClr>
                </a:solidFill>
                <a:latin typeface="Brandon Grotesque Medium" panose="020B0603020203060202" pitchFamily="34" charset="0"/>
              </a:rPr>
              <a:t>OpenPOWER SERVER OP206</a:t>
            </a:r>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38"/>
            <a:ext cx="12192000" cy="1593850"/>
          </a:xfrm>
          <a:prstGeom prst="rect">
            <a:avLst/>
          </a:prstGeom>
        </p:spPr>
      </p:pic>
      <p:pic>
        <p:nvPicPr>
          <p:cNvPr id="3" name="Immagin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4476" y="2531836"/>
            <a:ext cx="6045200" cy="4000500"/>
          </a:xfrm>
          <a:prstGeom prst="rect">
            <a:avLst/>
          </a:prstGeom>
        </p:spPr>
      </p:pic>
      <p:sp>
        <p:nvSpPr>
          <p:cNvPr id="9" name="CasellaDiTesto 8"/>
          <p:cNvSpPr txBox="1"/>
          <p:nvPr/>
        </p:nvSpPr>
        <p:spPr>
          <a:xfrm>
            <a:off x="1206916" y="651510"/>
            <a:ext cx="10090272" cy="646331"/>
          </a:xfrm>
          <a:prstGeom prst="rect">
            <a:avLst/>
          </a:prstGeom>
          <a:noFill/>
        </p:spPr>
        <p:txBody>
          <a:bodyPr wrap="square" rtlCol="0">
            <a:spAutoFit/>
          </a:bodyPr>
          <a:lstStyle/>
          <a:p>
            <a:pPr algn="ctr"/>
            <a:r>
              <a:rPr lang="it-IT" sz="3600" dirty="0" err="1" smtClean="0">
                <a:latin typeface="Brandon Grotesque Regular" panose="020B0503020203060202" pitchFamily="34" charset="0"/>
              </a:rPr>
              <a:t>Forthcoming</a:t>
            </a:r>
            <a:r>
              <a:rPr lang="it-IT" sz="3600" dirty="0" smtClean="0">
                <a:latin typeface="Brandon Grotesque Regular" panose="020B0503020203060202" pitchFamily="34" charset="0"/>
              </a:rPr>
              <a:t> Open POWER 8+</a:t>
            </a:r>
            <a:endParaRPr lang="it-IT" sz="3600" dirty="0">
              <a:latin typeface="Brandon Grotesque Regular" panose="020B0503020203060202" pitchFamily="34" charset="0"/>
            </a:endParaRPr>
          </a:p>
        </p:txBody>
      </p:sp>
      <p:cxnSp>
        <p:nvCxnSpPr>
          <p:cNvPr id="6" name="Connettore 2 5"/>
          <p:cNvCxnSpPr/>
          <p:nvPr/>
        </p:nvCxnSpPr>
        <p:spPr>
          <a:xfrm flipH="1">
            <a:off x="7798526" y="4036423"/>
            <a:ext cx="1972491" cy="94052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7" name="CasellaDiTesto 6"/>
          <p:cNvSpPr txBox="1"/>
          <p:nvPr/>
        </p:nvSpPr>
        <p:spPr>
          <a:xfrm>
            <a:off x="9771017" y="3383280"/>
            <a:ext cx="2233748" cy="923330"/>
          </a:xfrm>
          <a:prstGeom prst="rect">
            <a:avLst/>
          </a:prstGeom>
          <a:noFill/>
        </p:spPr>
        <p:txBody>
          <a:bodyPr wrap="square" rtlCol="0">
            <a:spAutoFit/>
          </a:bodyPr>
          <a:lstStyle/>
          <a:p>
            <a:r>
              <a:rPr lang="it-IT" dirty="0" smtClean="0">
                <a:solidFill>
                  <a:srgbClr val="FF0000"/>
                </a:solidFill>
              </a:rPr>
              <a:t>GPGPU-CPU NVLINK</a:t>
            </a:r>
          </a:p>
          <a:p>
            <a:r>
              <a:rPr lang="it-IT" dirty="0" err="1" smtClean="0">
                <a:solidFill>
                  <a:srgbClr val="FF0000"/>
                </a:solidFill>
              </a:rPr>
              <a:t>Available</a:t>
            </a:r>
            <a:r>
              <a:rPr lang="it-IT" dirty="0" smtClean="0">
                <a:solidFill>
                  <a:srgbClr val="FF0000"/>
                </a:solidFill>
              </a:rPr>
              <a:t> </a:t>
            </a:r>
            <a:r>
              <a:rPr lang="it-IT" dirty="0" err="1" smtClean="0">
                <a:solidFill>
                  <a:srgbClr val="FF0000"/>
                </a:solidFill>
              </a:rPr>
              <a:t>only</a:t>
            </a:r>
            <a:r>
              <a:rPr lang="it-IT" dirty="0" smtClean="0">
                <a:solidFill>
                  <a:srgbClr val="FF0000"/>
                </a:solidFill>
              </a:rPr>
              <a:t> for </a:t>
            </a:r>
            <a:r>
              <a:rPr lang="it-IT" dirty="0" err="1" smtClean="0">
                <a:solidFill>
                  <a:srgbClr val="FF0000"/>
                </a:solidFill>
              </a:rPr>
              <a:t>Power</a:t>
            </a:r>
            <a:r>
              <a:rPr lang="it-IT" dirty="0" smtClean="0">
                <a:solidFill>
                  <a:srgbClr val="FF0000"/>
                </a:solidFill>
              </a:rPr>
              <a:t>  Architecture</a:t>
            </a:r>
            <a:endParaRPr lang="it-IT" dirty="0">
              <a:solidFill>
                <a:srgbClr val="FF0000"/>
              </a:solidFill>
            </a:endParaRPr>
          </a:p>
        </p:txBody>
      </p:sp>
      <p:sp>
        <p:nvSpPr>
          <p:cNvPr id="5" name="Segnaposto numero diapositiva 4"/>
          <p:cNvSpPr>
            <a:spLocks noGrp="1"/>
          </p:cNvSpPr>
          <p:nvPr>
            <p:ph type="sldNum" sz="quarter" idx="12"/>
          </p:nvPr>
        </p:nvSpPr>
        <p:spPr/>
        <p:txBody>
          <a:bodyPr/>
          <a:lstStyle/>
          <a:p>
            <a:fld id="{24EEBE2D-0ED2-4861-A2C5-8265D6483FDC}" type="slidenum">
              <a:rPr lang="en-GB" smtClean="0"/>
              <a:t>19</a:t>
            </a:fld>
            <a:endParaRPr lang="en-GB"/>
          </a:p>
        </p:txBody>
      </p:sp>
    </p:spTree>
    <p:extLst>
      <p:ext uri="{BB962C8B-B14F-4D97-AF65-F5344CB8AC3E}">
        <p14:creationId xmlns:p14="http://schemas.microsoft.com/office/powerpoint/2010/main" val="3106338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369206" y="1657113"/>
            <a:ext cx="2595582" cy="1200329"/>
          </a:xfrm>
          <a:prstGeom prst="rect">
            <a:avLst/>
          </a:prstGeom>
        </p:spPr>
        <p:txBody>
          <a:bodyPr wrap="none">
            <a:spAutoFit/>
          </a:bodyPr>
          <a:lstStyle/>
          <a:p>
            <a:pPr algn="ctr"/>
            <a:r>
              <a:rPr lang="it-IT" sz="3600" dirty="0" smtClean="0">
                <a:latin typeface="Brandon Grotesque Regular" panose="020B0503020203060202" pitchFamily="34" charset="0"/>
              </a:rPr>
              <a:t>TABLE </a:t>
            </a:r>
            <a:r>
              <a:rPr lang="it-IT" sz="3600" smtClean="0">
                <a:latin typeface="Brandon Grotesque Regular" panose="020B0503020203060202" pitchFamily="34" charset="0"/>
              </a:rPr>
              <a:t>OF </a:t>
            </a:r>
          </a:p>
          <a:p>
            <a:pPr algn="ctr"/>
            <a:r>
              <a:rPr lang="it-IT" sz="3600" dirty="0" smtClean="0">
                <a:latin typeface="Brandon Grotesque Regular" panose="020B0503020203060202" pitchFamily="34" charset="0"/>
              </a:rPr>
              <a:t>CONTENTS</a:t>
            </a:r>
            <a:endParaRPr lang="it-IT" sz="3600" dirty="0">
              <a:latin typeface="Brandon Grotesque Regular" panose="020B0503020203060202" pitchFamily="34" charset="0"/>
            </a:endParaRPr>
          </a:p>
        </p:txBody>
      </p:sp>
      <p:pic>
        <p:nvPicPr>
          <p:cNvPr id="8" name="Picture 2"/>
          <p:cNvPicPr>
            <a:picLocks noChangeAspect="1"/>
          </p:cNvPicPr>
          <p:nvPr/>
        </p:nvPicPr>
        <p:blipFill>
          <a:blip r:embed="rId3"/>
          <a:stretch>
            <a:fillRect/>
          </a:stretch>
        </p:blipFill>
        <p:spPr>
          <a:xfrm>
            <a:off x="-1" y="-1"/>
            <a:ext cx="2120901" cy="1823369"/>
          </a:xfrm>
          <a:prstGeom prst="rect">
            <a:avLst/>
          </a:prstGeom>
        </p:spPr>
      </p:pic>
      <p:sp>
        <p:nvSpPr>
          <p:cNvPr id="7" name="Rettangolo 6"/>
          <p:cNvSpPr/>
          <p:nvPr/>
        </p:nvSpPr>
        <p:spPr>
          <a:xfrm>
            <a:off x="193961" y="3355346"/>
            <a:ext cx="4946073" cy="1754326"/>
          </a:xfrm>
          <a:prstGeom prst="rect">
            <a:avLst/>
          </a:prstGeom>
        </p:spPr>
        <p:txBody>
          <a:bodyPr wrap="square">
            <a:spAutoFit/>
          </a:bodyPr>
          <a:lstStyle/>
          <a:p>
            <a:pPr marL="285750" lvl="0" indent="-285750" algn="just">
              <a:buFont typeface="Arial" charset="0"/>
              <a:buChar char="•"/>
            </a:pPr>
            <a:r>
              <a:rPr lang="en-US" dirty="0" smtClean="0">
                <a:latin typeface="Brandon Grotesque Regular" panose="020B0503020203060202" pitchFamily="34" charset="0"/>
              </a:rPr>
              <a:t>The Company</a:t>
            </a:r>
          </a:p>
          <a:p>
            <a:pPr marL="285750" lvl="0" indent="-285750" algn="just">
              <a:buFont typeface="Arial" charset="0"/>
              <a:buChar char="•"/>
            </a:pPr>
            <a:r>
              <a:rPr lang="en-US" dirty="0" smtClean="0">
                <a:latin typeface="Brandon Grotesque Regular" panose="020B0503020203060202" pitchFamily="34" charset="0"/>
              </a:rPr>
              <a:t>E4 </a:t>
            </a:r>
            <a:r>
              <a:rPr lang="en-US" dirty="0" smtClean="0">
                <a:latin typeface="Brandon Grotesque Regular" panose="020B0503020203060202" pitchFamily="34" charset="0"/>
              </a:rPr>
              <a:t>Production </a:t>
            </a:r>
            <a:r>
              <a:rPr lang="en-US" dirty="0" smtClean="0">
                <a:latin typeface="Brandon Grotesque Regular" panose="020B0503020203060202" pitchFamily="34" charset="0"/>
              </a:rPr>
              <a:t>and </a:t>
            </a:r>
            <a:r>
              <a:rPr lang="en-US" dirty="0" smtClean="0">
                <a:latin typeface="Brandon Grotesque Regular" panose="020B0503020203060202" pitchFamily="34" charset="0"/>
              </a:rPr>
              <a:t>R&amp;D Labs</a:t>
            </a:r>
            <a:endParaRPr lang="en-US" dirty="0" smtClean="0">
              <a:latin typeface="Brandon Grotesque Regular" panose="020B0503020203060202" pitchFamily="34" charset="0"/>
            </a:endParaRPr>
          </a:p>
          <a:p>
            <a:pPr marL="285750" lvl="0" indent="-285750" algn="just">
              <a:buFont typeface="Arial" charset="0"/>
              <a:buChar char="•"/>
            </a:pPr>
            <a:r>
              <a:rPr lang="en-US" dirty="0" smtClean="0">
                <a:latin typeface="Brandon Grotesque Regular" panose="020B0503020203060202" pitchFamily="34" charset="0"/>
              </a:rPr>
              <a:t>Some E4 Solutions</a:t>
            </a:r>
            <a:r>
              <a:rPr lang="en-US" dirty="0" smtClean="0">
                <a:latin typeface="Brandon Grotesque Regular" panose="020B0503020203060202" pitchFamily="34" charset="0"/>
              </a:rPr>
              <a:t>, </a:t>
            </a:r>
            <a:r>
              <a:rPr lang="en-US" dirty="0" smtClean="0">
                <a:latin typeface="Brandon Grotesque Regular" panose="020B0503020203060202" pitchFamily="34" charset="0"/>
              </a:rPr>
              <a:t>and some </a:t>
            </a:r>
            <a:r>
              <a:rPr lang="en-US" dirty="0" smtClean="0">
                <a:latin typeface="Brandon Grotesque Regular" panose="020B0503020203060202" pitchFamily="34" charset="0"/>
              </a:rPr>
              <a:t>case studies</a:t>
            </a:r>
            <a:endParaRPr lang="en-US" dirty="0" smtClean="0">
              <a:latin typeface="Brandon Grotesque Regular" panose="020B0503020203060202" pitchFamily="34" charset="0"/>
            </a:endParaRPr>
          </a:p>
          <a:p>
            <a:pPr marL="285750" lvl="0" indent="-285750" algn="just">
              <a:buFont typeface="Arial" charset="0"/>
              <a:buChar char="•"/>
            </a:pPr>
            <a:r>
              <a:rPr lang="en-US" dirty="0" smtClean="0">
                <a:latin typeface="Brandon Grotesque Regular" panose="020B0503020203060202" pitchFamily="34" charset="0"/>
              </a:rPr>
              <a:t>CPU Architecture for HPC and Comparison</a:t>
            </a:r>
          </a:p>
          <a:p>
            <a:pPr marL="285750" lvl="0" indent="-285750" algn="just">
              <a:buFont typeface="Arial" charset="0"/>
              <a:buChar char="•"/>
            </a:pPr>
            <a:r>
              <a:rPr lang="en-US" dirty="0" smtClean="0">
                <a:latin typeface="Brandon Grotesque Regular" panose="020B0503020203060202" pitchFamily="34" charset="0"/>
              </a:rPr>
              <a:t>D.A.V.I.D.E petaflops class cluster</a:t>
            </a:r>
          </a:p>
          <a:p>
            <a:pPr marL="285750" lvl="0" indent="-285750" algn="just">
              <a:buFont typeface="Arial" charset="0"/>
              <a:buChar char="•"/>
            </a:pPr>
            <a:r>
              <a:rPr lang="en-US" dirty="0" smtClean="0">
                <a:latin typeface="Brandon Grotesque Regular" panose="020B0503020203060202" pitchFamily="34" charset="0"/>
              </a:rPr>
              <a:t>Other European Projects involved</a:t>
            </a:r>
          </a:p>
        </p:txBody>
      </p:sp>
      <p:pic>
        <p:nvPicPr>
          <p:cNvPr id="4" name="Immagin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3" name="Segnaposto numero diapositiva 2"/>
          <p:cNvSpPr>
            <a:spLocks noGrp="1"/>
          </p:cNvSpPr>
          <p:nvPr>
            <p:ph type="sldNum" sz="quarter" idx="12"/>
          </p:nvPr>
        </p:nvSpPr>
        <p:spPr/>
        <p:txBody>
          <a:bodyPr/>
          <a:lstStyle/>
          <a:p>
            <a:fld id="{24EEBE2D-0ED2-4861-A2C5-8265D6483FDC}" type="slidenum">
              <a:rPr lang="en-GB" smtClean="0"/>
              <a:t>2</a:t>
            </a:fld>
            <a:endParaRPr lang="en-GB"/>
          </a:p>
        </p:txBody>
      </p:sp>
    </p:spTree>
    <p:extLst>
      <p:ext uri="{BB962C8B-B14F-4D97-AF65-F5344CB8AC3E}">
        <p14:creationId xmlns:p14="http://schemas.microsoft.com/office/powerpoint/2010/main" val="12732431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593850"/>
          </a:xfrm>
          <a:prstGeom prst="rect">
            <a:avLst/>
          </a:prstGeom>
        </p:spPr>
      </p:pic>
      <p:pic>
        <p:nvPicPr>
          <p:cNvPr id="5" name="Immagine 4"/>
          <p:cNvPicPr>
            <a:picLocks noChangeAspect="1"/>
          </p:cNvPicPr>
          <p:nvPr/>
        </p:nvPicPr>
        <p:blipFill rotWithShape="1">
          <a:blip r:embed="rId4">
            <a:extLst>
              <a:ext uri="{28A0092B-C50C-407E-A947-70E740481C1C}">
                <a14:useLocalDpi xmlns:a14="http://schemas.microsoft.com/office/drawing/2010/main" val="0"/>
              </a:ext>
            </a:extLst>
          </a:blip>
          <a:srcRect l="2578" t="26214" r="25073"/>
          <a:stretch/>
        </p:blipFill>
        <p:spPr>
          <a:xfrm>
            <a:off x="6096000" y="3124200"/>
            <a:ext cx="6057900" cy="3632200"/>
          </a:xfrm>
          <a:prstGeom prst="rect">
            <a:avLst/>
          </a:prstGeom>
        </p:spPr>
      </p:pic>
      <p:sp>
        <p:nvSpPr>
          <p:cNvPr id="6" name="CasellaDiTesto 5"/>
          <p:cNvSpPr txBox="1"/>
          <p:nvPr/>
        </p:nvSpPr>
        <p:spPr>
          <a:xfrm>
            <a:off x="7307326" y="1690688"/>
            <a:ext cx="5372100" cy="923330"/>
          </a:xfrm>
          <a:prstGeom prst="rect">
            <a:avLst/>
          </a:prstGeom>
          <a:noFill/>
        </p:spPr>
        <p:txBody>
          <a:bodyPr wrap="square" rtlCol="0">
            <a:spAutoFit/>
          </a:bodyPr>
          <a:lstStyle/>
          <a:p>
            <a:pPr marL="285750" indent="-285750">
              <a:buFont typeface="Arial" charset="0"/>
              <a:buChar char="•"/>
            </a:pPr>
            <a:r>
              <a:rPr lang="it-IT" dirty="0" smtClean="0"/>
              <a:t>Test HEPSPEC @ 64 bit</a:t>
            </a:r>
          </a:p>
          <a:p>
            <a:pPr marL="285750" indent="-285750">
              <a:buFont typeface="Arial" charset="0"/>
              <a:buChar char="•"/>
            </a:pPr>
            <a:r>
              <a:rPr lang="it-IT" dirty="0" err="1" smtClean="0"/>
              <a:t>Needs</a:t>
            </a:r>
            <a:r>
              <a:rPr lang="it-IT" dirty="0" smtClean="0"/>
              <a:t> to </a:t>
            </a:r>
            <a:r>
              <a:rPr lang="it-IT" dirty="0" err="1" smtClean="0"/>
              <a:t>recompile</a:t>
            </a:r>
            <a:r>
              <a:rPr lang="it-IT" dirty="0" smtClean="0"/>
              <a:t> </a:t>
            </a:r>
            <a:r>
              <a:rPr lang="it-IT" dirty="0" err="1" smtClean="0"/>
              <a:t>hepspec</a:t>
            </a:r>
            <a:r>
              <a:rPr lang="it-IT" dirty="0" smtClean="0"/>
              <a:t> and </a:t>
            </a:r>
            <a:r>
              <a:rPr lang="it-IT" dirty="0" err="1" smtClean="0"/>
              <a:t>toolset</a:t>
            </a:r>
            <a:endParaRPr lang="it-IT" dirty="0" smtClean="0"/>
          </a:p>
          <a:p>
            <a:endParaRPr lang="it-IT" dirty="0"/>
          </a:p>
        </p:txBody>
      </p:sp>
      <p:sp>
        <p:nvSpPr>
          <p:cNvPr id="7" name="Rettangolo 6"/>
          <p:cNvSpPr/>
          <p:nvPr/>
        </p:nvSpPr>
        <p:spPr>
          <a:xfrm>
            <a:off x="8051800" y="5118100"/>
            <a:ext cx="2247900" cy="393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p:cNvSpPr txBox="1"/>
          <p:nvPr/>
        </p:nvSpPr>
        <p:spPr>
          <a:xfrm>
            <a:off x="356616" y="3271361"/>
            <a:ext cx="5340096" cy="4247317"/>
          </a:xfrm>
          <a:prstGeom prst="rect">
            <a:avLst/>
          </a:prstGeom>
          <a:noFill/>
        </p:spPr>
        <p:txBody>
          <a:bodyPr wrap="square" rtlCol="0">
            <a:spAutoFit/>
          </a:bodyPr>
          <a:lstStyle/>
          <a:p>
            <a:r>
              <a:rPr lang="it-IT" dirty="0" smtClean="0"/>
              <a:t>HEPSPEC </a:t>
            </a:r>
            <a:r>
              <a:rPr lang="it-IT" dirty="0" err="1" smtClean="0"/>
              <a:t>is</a:t>
            </a:r>
            <a:r>
              <a:rPr lang="it-IT" dirty="0" smtClean="0"/>
              <a:t> the test </a:t>
            </a:r>
            <a:r>
              <a:rPr lang="it-IT" dirty="0" err="1" smtClean="0"/>
              <a:t>adopted</a:t>
            </a:r>
            <a:r>
              <a:rPr lang="it-IT" dirty="0" smtClean="0"/>
              <a:t> in HEP community to </a:t>
            </a:r>
            <a:r>
              <a:rPr lang="it-IT" dirty="0" err="1" smtClean="0"/>
              <a:t>addresses</a:t>
            </a:r>
            <a:r>
              <a:rPr lang="it-IT" dirty="0" smtClean="0"/>
              <a:t> the common </a:t>
            </a:r>
            <a:r>
              <a:rPr lang="it-IT" dirty="0" err="1" smtClean="0"/>
              <a:t>workload</a:t>
            </a:r>
            <a:endParaRPr lang="it-IT" dirty="0" smtClean="0"/>
          </a:p>
          <a:p>
            <a:r>
              <a:rPr lang="it-IT" dirty="0" err="1"/>
              <a:t>https</a:t>
            </a:r>
            <a:r>
              <a:rPr lang="it-IT" dirty="0"/>
              <a:t>://w3.hepix.org/</a:t>
            </a:r>
            <a:r>
              <a:rPr lang="it-IT" dirty="0" err="1"/>
              <a:t>benchmarks</a:t>
            </a:r>
            <a:r>
              <a:rPr lang="it-IT" dirty="0"/>
              <a:t>/</a:t>
            </a:r>
            <a:r>
              <a:rPr lang="it-IT" dirty="0" err="1"/>
              <a:t>doku.php</a:t>
            </a:r>
            <a:endParaRPr lang="it-IT" dirty="0" smtClean="0"/>
          </a:p>
          <a:p>
            <a:r>
              <a:rPr lang="it-IT" dirty="0" err="1" smtClean="0"/>
              <a:t>https</a:t>
            </a:r>
            <a:r>
              <a:rPr lang="it-IT" dirty="0"/>
              <a:t>://</a:t>
            </a:r>
            <a:r>
              <a:rPr lang="it-IT" dirty="0" err="1"/>
              <a:t>www.spec.org</a:t>
            </a:r>
            <a:r>
              <a:rPr lang="it-IT" dirty="0"/>
              <a:t>/</a:t>
            </a:r>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p:txBody>
      </p:sp>
      <p:sp>
        <p:nvSpPr>
          <p:cNvPr id="9" name="TextBox 3"/>
          <p:cNvSpPr txBox="1"/>
          <p:nvPr/>
        </p:nvSpPr>
        <p:spPr>
          <a:xfrm>
            <a:off x="356616" y="4285833"/>
            <a:ext cx="1843138" cy="2800767"/>
          </a:xfrm>
          <a:prstGeom prst="rect">
            <a:avLst/>
          </a:prstGeom>
          <a:noFill/>
        </p:spPr>
        <p:txBody>
          <a:bodyPr wrap="square" rtlCol="0">
            <a:spAutoFit/>
          </a:bodyPr>
          <a:lstStyle/>
          <a:p>
            <a:pPr>
              <a:buClr>
                <a:srgbClr val="002060"/>
              </a:buClr>
              <a:buSzPct val="80000"/>
              <a:buFont typeface="Wingdings" pitchFamily="2" charset="2"/>
              <a:buChar char="v"/>
            </a:pPr>
            <a:endParaRPr lang="it-IT" sz="2000" dirty="0" smtClean="0"/>
          </a:p>
          <a:p>
            <a:pPr>
              <a:buClr>
                <a:srgbClr val="002060"/>
              </a:buClr>
              <a:buSzPct val="80000"/>
            </a:pPr>
            <a:r>
              <a:rPr lang="it-IT" sz="2000" b="1" dirty="0" smtClean="0"/>
              <a:t>HEP SPEC</a:t>
            </a:r>
          </a:p>
          <a:p>
            <a:pPr>
              <a:buClr>
                <a:srgbClr val="002060"/>
              </a:buClr>
              <a:buSzPct val="80000"/>
            </a:pPr>
            <a:endParaRPr lang="it-IT" sz="2000" b="1" dirty="0"/>
          </a:p>
          <a:p>
            <a:pPr>
              <a:buClr>
                <a:srgbClr val="002060"/>
              </a:buClr>
              <a:buSzPct val="80000"/>
            </a:pPr>
            <a:r>
              <a:rPr lang="it-IT" sz="1400" dirty="0" smtClean="0"/>
              <a:t>444.namd</a:t>
            </a:r>
          </a:p>
          <a:p>
            <a:pPr>
              <a:buClr>
                <a:srgbClr val="002060"/>
              </a:buClr>
              <a:buSzPct val="80000"/>
            </a:pPr>
            <a:r>
              <a:rPr lang="it-IT" sz="1400" dirty="0" smtClean="0"/>
              <a:t>447.dealII </a:t>
            </a:r>
          </a:p>
          <a:p>
            <a:pPr>
              <a:buClr>
                <a:srgbClr val="002060"/>
              </a:buClr>
              <a:buSzPct val="80000"/>
            </a:pPr>
            <a:r>
              <a:rPr lang="it-IT" sz="1400" dirty="0" smtClean="0"/>
              <a:t>450.soplex </a:t>
            </a:r>
          </a:p>
          <a:p>
            <a:pPr>
              <a:buClr>
                <a:srgbClr val="002060"/>
              </a:buClr>
              <a:buSzPct val="80000"/>
            </a:pPr>
            <a:r>
              <a:rPr lang="it-IT" sz="1400" dirty="0" smtClean="0"/>
              <a:t>453.povray</a:t>
            </a:r>
          </a:p>
          <a:p>
            <a:pPr>
              <a:buClr>
                <a:srgbClr val="002060"/>
              </a:buClr>
              <a:buSzPct val="80000"/>
            </a:pPr>
            <a:r>
              <a:rPr lang="it-IT" sz="1400" dirty="0" smtClean="0"/>
              <a:t>471.omnetpp</a:t>
            </a:r>
          </a:p>
          <a:p>
            <a:pPr>
              <a:buClr>
                <a:srgbClr val="002060"/>
              </a:buClr>
              <a:buSzPct val="80000"/>
            </a:pPr>
            <a:r>
              <a:rPr lang="it-IT" sz="1400" dirty="0" smtClean="0"/>
              <a:t>473.astar</a:t>
            </a:r>
          </a:p>
          <a:p>
            <a:pPr>
              <a:buClr>
                <a:srgbClr val="002060"/>
              </a:buClr>
              <a:buSzPct val="80000"/>
            </a:pPr>
            <a:r>
              <a:rPr lang="it-IT" sz="1400" dirty="0" smtClean="0"/>
              <a:t>483.xalancbmk</a:t>
            </a:r>
          </a:p>
          <a:p>
            <a:pPr>
              <a:buClr>
                <a:srgbClr val="002060"/>
              </a:buClr>
              <a:buSzPct val="80000"/>
              <a:buFont typeface="Wingdings" pitchFamily="2" charset="2"/>
              <a:buChar char="v"/>
            </a:pPr>
            <a:endParaRPr lang="it-IT" dirty="0"/>
          </a:p>
        </p:txBody>
      </p:sp>
      <p:sp>
        <p:nvSpPr>
          <p:cNvPr id="10" name="Rettangolo 9"/>
          <p:cNvSpPr/>
          <p:nvPr/>
        </p:nvSpPr>
        <p:spPr>
          <a:xfrm>
            <a:off x="512064" y="1694707"/>
            <a:ext cx="6795262" cy="1323439"/>
          </a:xfrm>
          <a:prstGeom prst="rect">
            <a:avLst/>
          </a:prstGeom>
        </p:spPr>
        <p:txBody>
          <a:bodyPr wrap="square">
            <a:spAutoFit/>
          </a:bodyPr>
          <a:lstStyle/>
          <a:p>
            <a:r>
              <a:rPr lang="it-IT" sz="2000" b="1" dirty="0">
                <a:solidFill>
                  <a:schemeClr val="accent1">
                    <a:lumMod val="75000"/>
                  </a:schemeClr>
                </a:solidFill>
              </a:rPr>
              <a:t>OpenPower8 2CPU 8core per CPU @ </a:t>
            </a:r>
            <a:r>
              <a:rPr lang="it-IT" sz="2000" b="1" dirty="0" smtClean="0">
                <a:solidFill>
                  <a:schemeClr val="accent1">
                    <a:lumMod val="75000"/>
                  </a:schemeClr>
                </a:solidFill>
              </a:rPr>
              <a:t>3.8GHz</a:t>
            </a:r>
            <a:r>
              <a:rPr lang="it-IT" sz="2000" b="1" dirty="0">
                <a:solidFill>
                  <a:schemeClr val="accent1">
                    <a:lumMod val="75000"/>
                  </a:schemeClr>
                </a:solidFill>
              </a:rPr>
              <a:t>, 512 GB </a:t>
            </a:r>
            <a:r>
              <a:rPr lang="it-IT" sz="2000" b="1" dirty="0" smtClean="0">
                <a:solidFill>
                  <a:schemeClr val="accent1">
                    <a:lumMod val="75000"/>
                  </a:schemeClr>
                </a:solidFill>
              </a:rPr>
              <a:t>RAM</a:t>
            </a:r>
          </a:p>
          <a:p>
            <a:r>
              <a:rPr lang="it-IT" sz="2000" dirty="0" smtClean="0"/>
              <a:t>OS</a:t>
            </a:r>
            <a:r>
              <a:rPr lang="it-IT" sz="2000" dirty="0"/>
              <a:t>: </a:t>
            </a:r>
            <a:r>
              <a:rPr lang="it-IT" sz="2000" dirty="0" err="1"/>
              <a:t>CentOS</a:t>
            </a:r>
            <a:r>
              <a:rPr lang="it-IT" sz="2000" dirty="0"/>
              <a:t> 7.2.15.11 ppc64le Compiler: </a:t>
            </a:r>
            <a:r>
              <a:rPr lang="it-IT" sz="2000" dirty="0" err="1"/>
              <a:t>gcc</a:t>
            </a:r>
            <a:r>
              <a:rPr lang="it-IT" sz="2000" dirty="0"/>
              <a:t> 4.8.5 </a:t>
            </a:r>
          </a:p>
          <a:p>
            <a:r>
              <a:rPr lang="it-IT" sz="2000" b="1" dirty="0" smtClean="0">
                <a:solidFill>
                  <a:schemeClr val="accent1">
                    <a:lumMod val="75000"/>
                  </a:schemeClr>
                </a:solidFill>
              </a:rPr>
              <a:t>Intel(</a:t>
            </a:r>
            <a:r>
              <a:rPr lang="it-IT" sz="2000" b="1" dirty="0" err="1" smtClean="0">
                <a:solidFill>
                  <a:schemeClr val="accent1">
                    <a:lumMod val="75000"/>
                  </a:schemeClr>
                </a:solidFill>
              </a:rPr>
              <a:t>R</a:t>
            </a:r>
            <a:r>
              <a:rPr lang="it-IT" sz="2000" b="1" dirty="0">
                <a:solidFill>
                  <a:schemeClr val="accent1">
                    <a:lumMod val="75000"/>
                  </a:schemeClr>
                </a:solidFill>
              </a:rPr>
              <a:t>) </a:t>
            </a:r>
            <a:r>
              <a:rPr lang="it-IT" sz="2000" b="1" dirty="0" err="1">
                <a:solidFill>
                  <a:schemeClr val="accent1">
                    <a:lumMod val="75000"/>
                  </a:schemeClr>
                </a:solidFill>
              </a:rPr>
              <a:t>Xeon</a:t>
            </a:r>
            <a:r>
              <a:rPr lang="it-IT" sz="2000" b="1" dirty="0">
                <a:solidFill>
                  <a:schemeClr val="accent1">
                    <a:lumMod val="75000"/>
                  </a:schemeClr>
                </a:solidFill>
              </a:rPr>
              <a:t>(</a:t>
            </a:r>
            <a:r>
              <a:rPr lang="it-IT" sz="2000" b="1" dirty="0" err="1">
                <a:solidFill>
                  <a:schemeClr val="accent1">
                    <a:lumMod val="75000"/>
                  </a:schemeClr>
                </a:solidFill>
              </a:rPr>
              <a:t>R</a:t>
            </a:r>
            <a:r>
              <a:rPr lang="it-IT" sz="2000" b="1" dirty="0">
                <a:solidFill>
                  <a:schemeClr val="accent1">
                    <a:lumMod val="75000"/>
                  </a:schemeClr>
                </a:solidFill>
              </a:rPr>
              <a:t>) </a:t>
            </a:r>
            <a:r>
              <a:rPr lang="it-IT" sz="2000" b="1" dirty="0" smtClean="0">
                <a:solidFill>
                  <a:schemeClr val="accent1">
                    <a:lumMod val="75000"/>
                  </a:schemeClr>
                </a:solidFill>
              </a:rPr>
              <a:t>2CPU </a:t>
            </a:r>
            <a:r>
              <a:rPr lang="it-IT" sz="2000" b="1" dirty="0">
                <a:solidFill>
                  <a:schemeClr val="accent1">
                    <a:lumMod val="75000"/>
                  </a:schemeClr>
                </a:solidFill>
              </a:rPr>
              <a:t>E5-2697A v4 @ 2.60GHz, 128 GB </a:t>
            </a:r>
            <a:r>
              <a:rPr lang="it-IT" sz="2000" b="1" dirty="0" smtClean="0">
                <a:solidFill>
                  <a:schemeClr val="accent1">
                    <a:lumMod val="75000"/>
                  </a:schemeClr>
                </a:solidFill>
              </a:rPr>
              <a:t>RAM</a:t>
            </a:r>
          </a:p>
          <a:p>
            <a:r>
              <a:rPr lang="it-IT" sz="2000" dirty="0" smtClean="0"/>
              <a:t>OS</a:t>
            </a:r>
            <a:r>
              <a:rPr lang="it-IT" sz="2000" dirty="0"/>
              <a:t>: </a:t>
            </a:r>
            <a:r>
              <a:rPr lang="it-IT" sz="2000" dirty="0" err="1"/>
              <a:t>CentOS</a:t>
            </a:r>
            <a:r>
              <a:rPr lang="it-IT" sz="2000" dirty="0"/>
              <a:t> </a:t>
            </a:r>
            <a:r>
              <a:rPr lang="it-IT" sz="2000" dirty="0" smtClean="0"/>
              <a:t>6.6 </a:t>
            </a:r>
            <a:r>
              <a:rPr lang="it-IT" sz="2000" dirty="0"/>
              <a:t>Compiler: </a:t>
            </a:r>
            <a:r>
              <a:rPr lang="it-IT" sz="2000" dirty="0" err="1"/>
              <a:t>gcc</a:t>
            </a:r>
            <a:r>
              <a:rPr lang="it-IT" sz="2000" dirty="0"/>
              <a:t> </a:t>
            </a:r>
            <a:r>
              <a:rPr lang="it-IT" sz="2000" dirty="0" smtClean="0"/>
              <a:t>4.4.7</a:t>
            </a:r>
            <a:endParaRPr lang="it-IT" sz="2000" b="1" dirty="0">
              <a:solidFill>
                <a:schemeClr val="accent1">
                  <a:lumMod val="75000"/>
                </a:schemeClr>
              </a:solidFill>
            </a:endParaRPr>
          </a:p>
        </p:txBody>
      </p:sp>
      <p:sp>
        <p:nvSpPr>
          <p:cNvPr id="12" name="CasellaDiTesto 11"/>
          <p:cNvSpPr txBox="1"/>
          <p:nvPr/>
        </p:nvSpPr>
        <p:spPr>
          <a:xfrm>
            <a:off x="3165231" y="144047"/>
            <a:ext cx="5284177" cy="1200329"/>
          </a:xfrm>
          <a:prstGeom prst="rect">
            <a:avLst/>
          </a:prstGeom>
          <a:noFill/>
        </p:spPr>
        <p:txBody>
          <a:bodyPr wrap="square" rtlCol="0">
            <a:spAutoFit/>
          </a:bodyPr>
          <a:lstStyle/>
          <a:p>
            <a:pPr algn="ctr"/>
            <a:r>
              <a:rPr lang="it-IT" sz="4000" dirty="0" smtClean="0"/>
              <a:t>HEPSPEC TEST</a:t>
            </a:r>
          </a:p>
          <a:p>
            <a:pPr algn="ctr"/>
            <a:r>
              <a:rPr lang="it-IT" sz="3200" dirty="0" smtClean="0"/>
              <a:t>On Open </a:t>
            </a:r>
            <a:r>
              <a:rPr lang="it-IT" sz="3200" dirty="0" err="1" smtClean="0"/>
              <a:t>Power</a:t>
            </a:r>
            <a:r>
              <a:rPr lang="it-IT" sz="3200" dirty="0" smtClean="0"/>
              <a:t> and X86</a:t>
            </a:r>
            <a:endParaRPr lang="it-IT" sz="3200" dirty="0"/>
          </a:p>
        </p:txBody>
      </p:sp>
      <p:sp>
        <p:nvSpPr>
          <p:cNvPr id="2" name="Segnaposto numero diapositiva 1"/>
          <p:cNvSpPr>
            <a:spLocks noGrp="1"/>
          </p:cNvSpPr>
          <p:nvPr>
            <p:ph type="sldNum" sz="quarter" idx="12"/>
          </p:nvPr>
        </p:nvSpPr>
        <p:spPr/>
        <p:txBody>
          <a:bodyPr/>
          <a:lstStyle/>
          <a:p>
            <a:fld id="{24EEBE2D-0ED2-4861-A2C5-8265D6483FDC}" type="slidenum">
              <a:rPr lang="en-GB" smtClean="0"/>
              <a:t>20</a:t>
            </a:fld>
            <a:endParaRPr lang="en-GB"/>
          </a:p>
        </p:txBody>
      </p:sp>
    </p:spTree>
    <p:extLst>
      <p:ext uri="{BB962C8B-B14F-4D97-AF65-F5344CB8AC3E}">
        <p14:creationId xmlns:p14="http://schemas.microsoft.com/office/powerpoint/2010/main" val="21232969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593850"/>
          </a:xfrm>
          <a:prstGeom prst="rect">
            <a:avLst/>
          </a:prstGeom>
        </p:spPr>
      </p:pic>
      <p:pic>
        <p:nvPicPr>
          <p:cNvPr id="3" name="Immagin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307592"/>
            <a:ext cx="7400544" cy="5550408"/>
          </a:xfrm>
          <a:prstGeom prst="rect">
            <a:avLst/>
          </a:prstGeom>
        </p:spPr>
      </p:pic>
      <p:cxnSp>
        <p:nvCxnSpPr>
          <p:cNvPr id="5" name="Connettore 2 4"/>
          <p:cNvCxnSpPr/>
          <p:nvPr/>
        </p:nvCxnSpPr>
        <p:spPr>
          <a:xfrm flipH="1" flipV="1">
            <a:off x="2468880" y="4055333"/>
            <a:ext cx="6364224" cy="1106503"/>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CasellaDiTesto 5"/>
          <p:cNvSpPr txBox="1"/>
          <p:nvPr/>
        </p:nvSpPr>
        <p:spPr>
          <a:xfrm>
            <a:off x="8981440" y="5107845"/>
            <a:ext cx="2487168" cy="369332"/>
          </a:xfrm>
          <a:prstGeom prst="rect">
            <a:avLst/>
          </a:prstGeom>
          <a:noFill/>
        </p:spPr>
        <p:txBody>
          <a:bodyPr wrap="square" rtlCol="0">
            <a:spAutoFit/>
          </a:bodyPr>
          <a:lstStyle/>
          <a:p>
            <a:r>
              <a:rPr lang="it-IT" dirty="0" smtClean="0"/>
              <a:t>2 </a:t>
            </a:r>
            <a:r>
              <a:rPr lang="it-IT" dirty="0" err="1" smtClean="0"/>
              <a:t>Threads</a:t>
            </a:r>
            <a:r>
              <a:rPr lang="it-IT" dirty="0" smtClean="0"/>
              <a:t> per core</a:t>
            </a:r>
            <a:endParaRPr lang="it-IT" dirty="0"/>
          </a:p>
        </p:txBody>
      </p:sp>
      <p:cxnSp>
        <p:nvCxnSpPr>
          <p:cNvPr id="7" name="Connettore 2 6"/>
          <p:cNvCxnSpPr/>
          <p:nvPr/>
        </p:nvCxnSpPr>
        <p:spPr>
          <a:xfrm flipH="1" flipV="1">
            <a:off x="1664208" y="4767659"/>
            <a:ext cx="7168896" cy="1285669"/>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8981440" y="5868662"/>
            <a:ext cx="2462784" cy="369332"/>
          </a:xfrm>
          <a:prstGeom prst="rect">
            <a:avLst/>
          </a:prstGeom>
          <a:noFill/>
        </p:spPr>
        <p:txBody>
          <a:bodyPr wrap="square" rtlCol="0">
            <a:spAutoFit/>
          </a:bodyPr>
          <a:lstStyle/>
          <a:p>
            <a:r>
              <a:rPr lang="it-IT" dirty="0" smtClean="0"/>
              <a:t>16 </a:t>
            </a:r>
            <a:r>
              <a:rPr lang="it-IT" dirty="0" err="1" smtClean="0"/>
              <a:t>physical</a:t>
            </a:r>
            <a:r>
              <a:rPr lang="it-IT" dirty="0" smtClean="0"/>
              <a:t> core</a:t>
            </a:r>
            <a:endParaRPr lang="it-IT" dirty="0"/>
          </a:p>
        </p:txBody>
      </p:sp>
      <p:cxnSp>
        <p:nvCxnSpPr>
          <p:cNvPr id="9" name="Connettore 2 8"/>
          <p:cNvCxnSpPr/>
          <p:nvPr/>
        </p:nvCxnSpPr>
        <p:spPr>
          <a:xfrm>
            <a:off x="1549831" y="2306176"/>
            <a:ext cx="644729" cy="326979"/>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CasellaDiTesto 9"/>
          <p:cNvSpPr txBox="1"/>
          <p:nvPr/>
        </p:nvSpPr>
        <p:spPr>
          <a:xfrm>
            <a:off x="238192" y="1852630"/>
            <a:ext cx="1893376" cy="369332"/>
          </a:xfrm>
          <a:prstGeom prst="rect">
            <a:avLst/>
          </a:prstGeom>
          <a:noFill/>
        </p:spPr>
        <p:txBody>
          <a:bodyPr wrap="square" rtlCol="0">
            <a:spAutoFit/>
          </a:bodyPr>
          <a:lstStyle/>
          <a:p>
            <a:r>
              <a:rPr lang="it-IT" dirty="0" smtClean="0"/>
              <a:t>32 </a:t>
            </a:r>
            <a:r>
              <a:rPr lang="it-IT" dirty="0" err="1" smtClean="0"/>
              <a:t>physical</a:t>
            </a:r>
            <a:r>
              <a:rPr lang="it-IT" dirty="0" smtClean="0"/>
              <a:t> core</a:t>
            </a:r>
            <a:endParaRPr lang="it-IT" dirty="0"/>
          </a:p>
        </p:txBody>
      </p:sp>
      <p:sp>
        <p:nvSpPr>
          <p:cNvPr id="11" name="CasellaDiTesto 10"/>
          <p:cNvSpPr txBox="1"/>
          <p:nvPr/>
        </p:nvSpPr>
        <p:spPr>
          <a:xfrm>
            <a:off x="8957056" y="4317298"/>
            <a:ext cx="2487168" cy="369332"/>
          </a:xfrm>
          <a:prstGeom prst="rect">
            <a:avLst/>
          </a:prstGeom>
          <a:noFill/>
        </p:spPr>
        <p:txBody>
          <a:bodyPr wrap="square" rtlCol="0">
            <a:spAutoFit/>
          </a:bodyPr>
          <a:lstStyle/>
          <a:p>
            <a:r>
              <a:rPr lang="it-IT" dirty="0"/>
              <a:t>8</a:t>
            </a:r>
            <a:r>
              <a:rPr lang="it-IT" dirty="0" smtClean="0"/>
              <a:t> </a:t>
            </a:r>
            <a:r>
              <a:rPr lang="it-IT" dirty="0" err="1" smtClean="0"/>
              <a:t>Threads</a:t>
            </a:r>
            <a:r>
              <a:rPr lang="it-IT" dirty="0" smtClean="0"/>
              <a:t> per core</a:t>
            </a:r>
            <a:endParaRPr lang="it-IT" dirty="0"/>
          </a:p>
        </p:txBody>
      </p:sp>
      <p:sp>
        <p:nvSpPr>
          <p:cNvPr id="12" name="CasellaDiTesto 11"/>
          <p:cNvSpPr txBox="1"/>
          <p:nvPr/>
        </p:nvSpPr>
        <p:spPr>
          <a:xfrm>
            <a:off x="8957056" y="2892337"/>
            <a:ext cx="802640" cy="381064"/>
          </a:xfrm>
          <a:prstGeom prst="rect">
            <a:avLst/>
          </a:prstGeom>
          <a:noFill/>
        </p:spPr>
        <p:txBody>
          <a:bodyPr wrap="square" rtlCol="0">
            <a:spAutoFit/>
          </a:bodyPr>
          <a:lstStyle/>
          <a:p>
            <a:r>
              <a:rPr lang="it-IT" smtClean="0"/>
              <a:t>HT on</a:t>
            </a:r>
            <a:endParaRPr lang="it-IT" dirty="0"/>
          </a:p>
        </p:txBody>
      </p:sp>
      <p:cxnSp>
        <p:nvCxnSpPr>
          <p:cNvPr id="13" name="Connettore 2 12"/>
          <p:cNvCxnSpPr/>
          <p:nvPr/>
        </p:nvCxnSpPr>
        <p:spPr>
          <a:xfrm flipH="1" flipV="1">
            <a:off x="7278624" y="3289167"/>
            <a:ext cx="1678432" cy="1212797"/>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ttore 2 13"/>
          <p:cNvCxnSpPr/>
          <p:nvPr/>
        </p:nvCxnSpPr>
        <p:spPr>
          <a:xfrm flipH="1" flipV="1">
            <a:off x="4110736" y="2164246"/>
            <a:ext cx="4846320" cy="918623"/>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CasellaDiTesto 19"/>
          <p:cNvSpPr txBox="1"/>
          <p:nvPr/>
        </p:nvSpPr>
        <p:spPr>
          <a:xfrm>
            <a:off x="3936569" y="123986"/>
            <a:ext cx="4060556" cy="707886"/>
          </a:xfrm>
          <a:prstGeom prst="rect">
            <a:avLst/>
          </a:prstGeom>
          <a:noFill/>
        </p:spPr>
        <p:txBody>
          <a:bodyPr wrap="square" rtlCol="0">
            <a:spAutoFit/>
          </a:bodyPr>
          <a:lstStyle/>
          <a:p>
            <a:r>
              <a:rPr lang="it-IT" sz="4000" dirty="0" smtClean="0"/>
              <a:t>HEPSPEC RESULTS</a:t>
            </a:r>
            <a:endParaRPr lang="it-IT" sz="4000" dirty="0"/>
          </a:p>
        </p:txBody>
      </p:sp>
      <p:sp>
        <p:nvSpPr>
          <p:cNvPr id="15" name="Rettangolo 14"/>
          <p:cNvSpPr/>
          <p:nvPr/>
        </p:nvSpPr>
        <p:spPr>
          <a:xfrm>
            <a:off x="7440168" y="1104318"/>
            <a:ext cx="4639056" cy="954107"/>
          </a:xfrm>
          <a:prstGeom prst="rect">
            <a:avLst/>
          </a:prstGeom>
        </p:spPr>
        <p:txBody>
          <a:bodyPr wrap="square">
            <a:spAutoFit/>
          </a:bodyPr>
          <a:lstStyle/>
          <a:p>
            <a:r>
              <a:rPr lang="it-IT" sz="1400" b="1" dirty="0">
                <a:solidFill>
                  <a:schemeClr val="accent1">
                    <a:lumMod val="75000"/>
                  </a:schemeClr>
                </a:solidFill>
              </a:rPr>
              <a:t>OpenPower8 2CPU 8core per CPU @ </a:t>
            </a:r>
            <a:r>
              <a:rPr lang="it-IT" sz="1400" b="1" dirty="0" smtClean="0">
                <a:solidFill>
                  <a:schemeClr val="accent1">
                    <a:lumMod val="75000"/>
                  </a:schemeClr>
                </a:solidFill>
              </a:rPr>
              <a:t>3.8GHz</a:t>
            </a:r>
            <a:r>
              <a:rPr lang="it-IT" sz="1400" b="1" dirty="0">
                <a:solidFill>
                  <a:schemeClr val="accent1">
                    <a:lumMod val="75000"/>
                  </a:schemeClr>
                </a:solidFill>
              </a:rPr>
              <a:t>, 512 GB </a:t>
            </a:r>
            <a:r>
              <a:rPr lang="it-IT" sz="1400" b="1" dirty="0" smtClean="0">
                <a:solidFill>
                  <a:schemeClr val="accent1">
                    <a:lumMod val="75000"/>
                  </a:schemeClr>
                </a:solidFill>
              </a:rPr>
              <a:t>RAM</a:t>
            </a:r>
          </a:p>
          <a:p>
            <a:r>
              <a:rPr lang="it-IT" sz="1400" dirty="0" smtClean="0"/>
              <a:t>OS</a:t>
            </a:r>
            <a:r>
              <a:rPr lang="it-IT" sz="1400" dirty="0"/>
              <a:t>: </a:t>
            </a:r>
            <a:r>
              <a:rPr lang="it-IT" sz="1400" dirty="0" err="1"/>
              <a:t>CentOS</a:t>
            </a:r>
            <a:r>
              <a:rPr lang="it-IT" sz="1400" dirty="0"/>
              <a:t> 7.2.15.11 ppc64le Compiler: </a:t>
            </a:r>
            <a:r>
              <a:rPr lang="it-IT" sz="1400" dirty="0" err="1"/>
              <a:t>gcc</a:t>
            </a:r>
            <a:r>
              <a:rPr lang="it-IT" sz="1400" dirty="0"/>
              <a:t> 4.8.5 </a:t>
            </a:r>
          </a:p>
          <a:p>
            <a:r>
              <a:rPr lang="it-IT" sz="1400" b="1" dirty="0" smtClean="0">
                <a:solidFill>
                  <a:schemeClr val="accent1">
                    <a:lumMod val="75000"/>
                  </a:schemeClr>
                </a:solidFill>
              </a:rPr>
              <a:t>Intel(</a:t>
            </a:r>
            <a:r>
              <a:rPr lang="it-IT" sz="1400" b="1" dirty="0" err="1" smtClean="0">
                <a:solidFill>
                  <a:schemeClr val="accent1">
                    <a:lumMod val="75000"/>
                  </a:schemeClr>
                </a:solidFill>
              </a:rPr>
              <a:t>R</a:t>
            </a:r>
            <a:r>
              <a:rPr lang="it-IT" sz="1400" b="1" dirty="0">
                <a:solidFill>
                  <a:schemeClr val="accent1">
                    <a:lumMod val="75000"/>
                  </a:schemeClr>
                </a:solidFill>
              </a:rPr>
              <a:t>) </a:t>
            </a:r>
            <a:r>
              <a:rPr lang="it-IT" sz="1400" b="1" dirty="0" err="1">
                <a:solidFill>
                  <a:schemeClr val="accent1">
                    <a:lumMod val="75000"/>
                  </a:schemeClr>
                </a:solidFill>
              </a:rPr>
              <a:t>Xeon</a:t>
            </a:r>
            <a:r>
              <a:rPr lang="it-IT" sz="1400" b="1" dirty="0">
                <a:solidFill>
                  <a:schemeClr val="accent1">
                    <a:lumMod val="75000"/>
                  </a:schemeClr>
                </a:solidFill>
              </a:rPr>
              <a:t>(</a:t>
            </a:r>
            <a:r>
              <a:rPr lang="it-IT" sz="1400" b="1" dirty="0" err="1">
                <a:solidFill>
                  <a:schemeClr val="accent1">
                    <a:lumMod val="75000"/>
                  </a:schemeClr>
                </a:solidFill>
              </a:rPr>
              <a:t>R</a:t>
            </a:r>
            <a:r>
              <a:rPr lang="it-IT" sz="1400" b="1" dirty="0">
                <a:solidFill>
                  <a:schemeClr val="accent1">
                    <a:lumMod val="75000"/>
                  </a:schemeClr>
                </a:solidFill>
              </a:rPr>
              <a:t>) </a:t>
            </a:r>
            <a:r>
              <a:rPr lang="it-IT" sz="1400" b="1" dirty="0" smtClean="0">
                <a:solidFill>
                  <a:schemeClr val="accent1">
                    <a:lumMod val="75000"/>
                  </a:schemeClr>
                </a:solidFill>
              </a:rPr>
              <a:t>2CPU </a:t>
            </a:r>
            <a:r>
              <a:rPr lang="it-IT" sz="1400" b="1" dirty="0">
                <a:solidFill>
                  <a:schemeClr val="accent1">
                    <a:lumMod val="75000"/>
                  </a:schemeClr>
                </a:solidFill>
              </a:rPr>
              <a:t>E5-2697A v4 @ 2.60GHz, 128 GB </a:t>
            </a:r>
            <a:r>
              <a:rPr lang="it-IT" sz="1400" b="1" dirty="0" smtClean="0">
                <a:solidFill>
                  <a:schemeClr val="accent1">
                    <a:lumMod val="75000"/>
                  </a:schemeClr>
                </a:solidFill>
              </a:rPr>
              <a:t>RAM</a:t>
            </a:r>
          </a:p>
          <a:p>
            <a:r>
              <a:rPr lang="it-IT" sz="1400" dirty="0" smtClean="0"/>
              <a:t>OS</a:t>
            </a:r>
            <a:r>
              <a:rPr lang="it-IT" sz="1400" dirty="0"/>
              <a:t>: </a:t>
            </a:r>
            <a:r>
              <a:rPr lang="it-IT" sz="1400" dirty="0" err="1"/>
              <a:t>CentOS</a:t>
            </a:r>
            <a:r>
              <a:rPr lang="it-IT" sz="1400" dirty="0"/>
              <a:t> </a:t>
            </a:r>
            <a:r>
              <a:rPr lang="it-IT" sz="1400" dirty="0" smtClean="0"/>
              <a:t>6.6 </a:t>
            </a:r>
            <a:r>
              <a:rPr lang="it-IT" sz="1400" dirty="0"/>
              <a:t>Compiler: </a:t>
            </a:r>
            <a:r>
              <a:rPr lang="it-IT" sz="1400" dirty="0" err="1"/>
              <a:t>gcc</a:t>
            </a:r>
            <a:r>
              <a:rPr lang="it-IT" sz="1400" dirty="0"/>
              <a:t> </a:t>
            </a:r>
            <a:r>
              <a:rPr lang="it-IT" sz="1400" dirty="0" smtClean="0"/>
              <a:t>4.4.7</a:t>
            </a:r>
            <a:endParaRPr lang="it-IT" sz="1400" b="1" dirty="0">
              <a:solidFill>
                <a:schemeClr val="accent1">
                  <a:lumMod val="75000"/>
                </a:schemeClr>
              </a:solidFill>
            </a:endParaRPr>
          </a:p>
        </p:txBody>
      </p:sp>
      <p:sp>
        <p:nvSpPr>
          <p:cNvPr id="2" name="Segnaposto numero diapositiva 1"/>
          <p:cNvSpPr>
            <a:spLocks noGrp="1"/>
          </p:cNvSpPr>
          <p:nvPr>
            <p:ph type="sldNum" sz="quarter" idx="12"/>
          </p:nvPr>
        </p:nvSpPr>
        <p:spPr/>
        <p:txBody>
          <a:bodyPr/>
          <a:lstStyle/>
          <a:p>
            <a:fld id="{24EEBE2D-0ED2-4861-A2C5-8265D6483FDC}" type="slidenum">
              <a:rPr lang="en-GB" smtClean="0"/>
              <a:t>21</a:t>
            </a:fld>
            <a:endParaRPr lang="en-GB"/>
          </a:p>
        </p:txBody>
      </p:sp>
    </p:spTree>
    <p:extLst>
      <p:ext uri="{BB962C8B-B14F-4D97-AF65-F5344CB8AC3E}">
        <p14:creationId xmlns:p14="http://schemas.microsoft.com/office/powerpoint/2010/main" val="3048427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593850"/>
          </a:xfrm>
          <a:prstGeom prst="rect">
            <a:avLst/>
          </a:prstGeom>
        </p:spPr>
      </p:pic>
      <p:pic>
        <p:nvPicPr>
          <p:cNvPr id="3" name="Immagin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999" y="1593850"/>
            <a:ext cx="6458747" cy="5059680"/>
          </a:xfrm>
          <a:prstGeom prst="rect">
            <a:avLst/>
          </a:prstGeom>
        </p:spPr>
      </p:pic>
      <p:pic>
        <p:nvPicPr>
          <p:cNvPr id="5" name="Immagin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6745" y="1513492"/>
            <a:ext cx="5051413" cy="5155868"/>
          </a:xfrm>
          <a:prstGeom prst="rect">
            <a:avLst/>
          </a:prstGeom>
        </p:spPr>
      </p:pic>
      <p:sp>
        <p:nvSpPr>
          <p:cNvPr id="7" name="CasellaDiTesto 6"/>
          <p:cNvSpPr txBox="1"/>
          <p:nvPr/>
        </p:nvSpPr>
        <p:spPr>
          <a:xfrm>
            <a:off x="4417017" y="89039"/>
            <a:ext cx="4479010" cy="707886"/>
          </a:xfrm>
          <a:prstGeom prst="rect">
            <a:avLst/>
          </a:prstGeom>
          <a:noFill/>
        </p:spPr>
        <p:txBody>
          <a:bodyPr wrap="square" rtlCol="0">
            <a:spAutoFit/>
          </a:bodyPr>
          <a:lstStyle/>
          <a:p>
            <a:r>
              <a:rPr lang="it-IT" sz="4000" smtClean="0"/>
              <a:t>HEPSPEC RESULTS</a:t>
            </a:r>
            <a:endParaRPr lang="it-IT" sz="4000" dirty="0"/>
          </a:p>
        </p:txBody>
      </p:sp>
      <p:sp>
        <p:nvSpPr>
          <p:cNvPr id="6" name="Rettangolo 5"/>
          <p:cNvSpPr/>
          <p:nvPr/>
        </p:nvSpPr>
        <p:spPr>
          <a:xfrm>
            <a:off x="4197372" y="647658"/>
            <a:ext cx="4877355" cy="954107"/>
          </a:xfrm>
          <a:prstGeom prst="rect">
            <a:avLst/>
          </a:prstGeom>
        </p:spPr>
        <p:txBody>
          <a:bodyPr wrap="square">
            <a:spAutoFit/>
          </a:bodyPr>
          <a:lstStyle/>
          <a:p>
            <a:r>
              <a:rPr lang="it-IT" sz="1400" b="1" dirty="0">
                <a:solidFill>
                  <a:schemeClr val="accent1">
                    <a:lumMod val="75000"/>
                  </a:schemeClr>
                </a:solidFill>
              </a:rPr>
              <a:t>OpenPower8 2CPU 8core per CPU @ </a:t>
            </a:r>
            <a:r>
              <a:rPr lang="it-IT" sz="1400" b="1" dirty="0" smtClean="0">
                <a:solidFill>
                  <a:schemeClr val="accent1">
                    <a:lumMod val="75000"/>
                  </a:schemeClr>
                </a:solidFill>
              </a:rPr>
              <a:t>3.8GHz</a:t>
            </a:r>
            <a:r>
              <a:rPr lang="it-IT" sz="1400" b="1" dirty="0">
                <a:solidFill>
                  <a:schemeClr val="accent1">
                    <a:lumMod val="75000"/>
                  </a:schemeClr>
                </a:solidFill>
              </a:rPr>
              <a:t>, 512 GB </a:t>
            </a:r>
            <a:r>
              <a:rPr lang="it-IT" sz="1400" b="1" dirty="0" smtClean="0">
                <a:solidFill>
                  <a:schemeClr val="accent1">
                    <a:lumMod val="75000"/>
                  </a:schemeClr>
                </a:solidFill>
              </a:rPr>
              <a:t>RAM</a:t>
            </a:r>
          </a:p>
          <a:p>
            <a:r>
              <a:rPr lang="it-IT" sz="1400" dirty="0" smtClean="0"/>
              <a:t>OS</a:t>
            </a:r>
            <a:r>
              <a:rPr lang="it-IT" sz="1400" dirty="0"/>
              <a:t>: </a:t>
            </a:r>
            <a:r>
              <a:rPr lang="it-IT" sz="1400" dirty="0" err="1"/>
              <a:t>CentOS</a:t>
            </a:r>
            <a:r>
              <a:rPr lang="it-IT" sz="1400" dirty="0"/>
              <a:t> 7.2.15.11 ppc64le Compiler: </a:t>
            </a:r>
            <a:r>
              <a:rPr lang="it-IT" sz="1400" dirty="0" err="1"/>
              <a:t>gcc</a:t>
            </a:r>
            <a:r>
              <a:rPr lang="it-IT" sz="1400" dirty="0"/>
              <a:t> 4.8.5 </a:t>
            </a:r>
          </a:p>
          <a:p>
            <a:r>
              <a:rPr lang="it-IT" sz="1400" b="1" dirty="0" smtClean="0">
                <a:solidFill>
                  <a:schemeClr val="accent1">
                    <a:lumMod val="75000"/>
                  </a:schemeClr>
                </a:solidFill>
              </a:rPr>
              <a:t>Intel(</a:t>
            </a:r>
            <a:r>
              <a:rPr lang="it-IT" sz="1400" b="1" dirty="0" err="1" smtClean="0">
                <a:solidFill>
                  <a:schemeClr val="accent1">
                    <a:lumMod val="75000"/>
                  </a:schemeClr>
                </a:solidFill>
              </a:rPr>
              <a:t>R</a:t>
            </a:r>
            <a:r>
              <a:rPr lang="it-IT" sz="1400" b="1" dirty="0">
                <a:solidFill>
                  <a:schemeClr val="accent1">
                    <a:lumMod val="75000"/>
                  </a:schemeClr>
                </a:solidFill>
              </a:rPr>
              <a:t>) </a:t>
            </a:r>
            <a:r>
              <a:rPr lang="it-IT" sz="1400" b="1" dirty="0" err="1">
                <a:solidFill>
                  <a:schemeClr val="accent1">
                    <a:lumMod val="75000"/>
                  </a:schemeClr>
                </a:solidFill>
              </a:rPr>
              <a:t>Xeon</a:t>
            </a:r>
            <a:r>
              <a:rPr lang="it-IT" sz="1400" b="1" dirty="0">
                <a:solidFill>
                  <a:schemeClr val="accent1">
                    <a:lumMod val="75000"/>
                  </a:schemeClr>
                </a:solidFill>
              </a:rPr>
              <a:t>(</a:t>
            </a:r>
            <a:r>
              <a:rPr lang="it-IT" sz="1400" b="1" dirty="0" err="1">
                <a:solidFill>
                  <a:schemeClr val="accent1">
                    <a:lumMod val="75000"/>
                  </a:schemeClr>
                </a:solidFill>
              </a:rPr>
              <a:t>R</a:t>
            </a:r>
            <a:r>
              <a:rPr lang="it-IT" sz="1400" b="1" dirty="0">
                <a:solidFill>
                  <a:schemeClr val="accent1">
                    <a:lumMod val="75000"/>
                  </a:schemeClr>
                </a:solidFill>
              </a:rPr>
              <a:t>) </a:t>
            </a:r>
            <a:r>
              <a:rPr lang="it-IT" sz="1400" b="1" dirty="0" smtClean="0">
                <a:solidFill>
                  <a:schemeClr val="accent1">
                    <a:lumMod val="75000"/>
                  </a:schemeClr>
                </a:solidFill>
              </a:rPr>
              <a:t>2CPU </a:t>
            </a:r>
            <a:r>
              <a:rPr lang="it-IT" sz="1400" b="1" dirty="0">
                <a:solidFill>
                  <a:schemeClr val="accent1">
                    <a:lumMod val="75000"/>
                  </a:schemeClr>
                </a:solidFill>
              </a:rPr>
              <a:t>E5-2697A v4 @ 2.60GHz, 128 GB </a:t>
            </a:r>
            <a:r>
              <a:rPr lang="it-IT" sz="1400" b="1" dirty="0" smtClean="0">
                <a:solidFill>
                  <a:schemeClr val="accent1">
                    <a:lumMod val="75000"/>
                  </a:schemeClr>
                </a:solidFill>
              </a:rPr>
              <a:t>RAM</a:t>
            </a:r>
          </a:p>
          <a:p>
            <a:r>
              <a:rPr lang="it-IT" sz="1400" dirty="0" smtClean="0"/>
              <a:t>OS</a:t>
            </a:r>
            <a:r>
              <a:rPr lang="it-IT" sz="1400" dirty="0"/>
              <a:t>: </a:t>
            </a:r>
            <a:r>
              <a:rPr lang="it-IT" sz="1400" dirty="0" err="1"/>
              <a:t>CentOS</a:t>
            </a:r>
            <a:r>
              <a:rPr lang="it-IT" sz="1400" dirty="0"/>
              <a:t> </a:t>
            </a:r>
            <a:r>
              <a:rPr lang="it-IT" sz="1400" dirty="0" smtClean="0"/>
              <a:t>6.6 </a:t>
            </a:r>
            <a:r>
              <a:rPr lang="it-IT" sz="1400" dirty="0"/>
              <a:t>Compiler: </a:t>
            </a:r>
            <a:r>
              <a:rPr lang="it-IT" sz="1400" dirty="0" err="1"/>
              <a:t>gcc</a:t>
            </a:r>
            <a:r>
              <a:rPr lang="it-IT" sz="1400" dirty="0"/>
              <a:t> </a:t>
            </a:r>
            <a:r>
              <a:rPr lang="it-IT" sz="1400" dirty="0" smtClean="0"/>
              <a:t>4.4.7</a:t>
            </a:r>
            <a:endParaRPr lang="it-IT" sz="1400" b="1" dirty="0">
              <a:solidFill>
                <a:schemeClr val="accent1">
                  <a:lumMod val="75000"/>
                </a:schemeClr>
              </a:solidFill>
            </a:endParaRPr>
          </a:p>
        </p:txBody>
      </p:sp>
      <p:sp>
        <p:nvSpPr>
          <p:cNvPr id="2" name="Segnaposto numero diapositiva 1"/>
          <p:cNvSpPr>
            <a:spLocks noGrp="1"/>
          </p:cNvSpPr>
          <p:nvPr>
            <p:ph type="sldNum" sz="quarter" idx="12"/>
          </p:nvPr>
        </p:nvSpPr>
        <p:spPr/>
        <p:txBody>
          <a:bodyPr/>
          <a:lstStyle/>
          <a:p>
            <a:fld id="{24EEBE2D-0ED2-4861-A2C5-8265D6483FDC}" type="slidenum">
              <a:rPr lang="en-GB" smtClean="0"/>
              <a:t>22</a:t>
            </a:fld>
            <a:endParaRPr lang="en-GB"/>
          </a:p>
        </p:txBody>
      </p:sp>
    </p:spTree>
    <p:extLst>
      <p:ext uri="{BB962C8B-B14F-4D97-AF65-F5344CB8AC3E}">
        <p14:creationId xmlns:p14="http://schemas.microsoft.com/office/powerpoint/2010/main" val="15006615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593850"/>
          </a:xfrm>
          <a:prstGeom prst="rect">
            <a:avLst/>
          </a:prstGeom>
        </p:spPr>
      </p:pic>
      <p:sp>
        <p:nvSpPr>
          <p:cNvPr id="3" name="CasellaDiTesto 2"/>
          <p:cNvSpPr txBox="1"/>
          <p:nvPr/>
        </p:nvSpPr>
        <p:spPr>
          <a:xfrm>
            <a:off x="2216258" y="62316"/>
            <a:ext cx="7618282" cy="1077218"/>
          </a:xfrm>
          <a:prstGeom prst="rect">
            <a:avLst/>
          </a:prstGeom>
          <a:noFill/>
        </p:spPr>
        <p:txBody>
          <a:bodyPr wrap="square" rtlCol="0">
            <a:spAutoFit/>
          </a:bodyPr>
          <a:lstStyle/>
          <a:p>
            <a:r>
              <a:rPr lang="it-IT" sz="3200" dirty="0" smtClean="0"/>
              <a:t>HPC Challenge TEST with Open </a:t>
            </a:r>
            <a:r>
              <a:rPr lang="it-IT" sz="3200" dirty="0" err="1" smtClean="0"/>
              <a:t>Power</a:t>
            </a:r>
            <a:r>
              <a:rPr lang="it-IT" sz="3200" dirty="0" smtClean="0"/>
              <a:t> 8:</a:t>
            </a:r>
          </a:p>
          <a:p>
            <a:pPr algn="ctr"/>
            <a:r>
              <a:rPr lang="it-IT" sz="3200" dirty="0" smtClean="0"/>
              <a:t>Active </a:t>
            </a:r>
            <a:r>
              <a:rPr lang="it-IT" sz="3200" dirty="0" err="1" smtClean="0"/>
              <a:t>Power</a:t>
            </a:r>
            <a:r>
              <a:rPr lang="it-IT" sz="3200" dirty="0" smtClean="0"/>
              <a:t> in watt </a:t>
            </a:r>
          </a:p>
        </p:txBody>
      </p:sp>
      <p:pic>
        <p:nvPicPr>
          <p:cNvPr id="7" name="Im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6258" y="1965800"/>
            <a:ext cx="7439185" cy="4613230"/>
          </a:xfrm>
          <a:prstGeom prst="rect">
            <a:avLst/>
          </a:prstGeom>
        </p:spPr>
      </p:pic>
      <p:sp>
        <p:nvSpPr>
          <p:cNvPr id="8" name="CasellaDiTesto 7"/>
          <p:cNvSpPr txBox="1"/>
          <p:nvPr/>
        </p:nvSpPr>
        <p:spPr>
          <a:xfrm>
            <a:off x="106493" y="6425367"/>
            <a:ext cx="3890074" cy="369332"/>
          </a:xfrm>
          <a:prstGeom prst="rect">
            <a:avLst/>
          </a:prstGeom>
          <a:noFill/>
        </p:spPr>
        <p:txBody>
          <a:bodyPr wrap="square" rtlCol="0">
            <a:spAutoFit/>
          </a:bodyPr>
          <a:lstStyle/>
          <a:p>
            <a:r>
              <a:rPr lang="it-IT" dirty="0"/>
              <a:t>http://</a:t>
            </a:r>
            <a:r>
              <a:rPr lang="it-IT" dirty="0" err="1"/>
              <a:t>icl.cs.utk.edu</a:t>
            </a:r>
            <a:r>
              <a:rPr lang="it-IT" dirty="0"/>
              <a:t>/</a:t>
            </a:r>
            <a:r>
              <a:rPr lang="it-IT" dirty="0" err="1"/>
              <a:t>hpcc</a:t>
            </a:r>
            <a:r>
              <a:rPr lang="it-IT" dirty="0"/>
              <a:t>/</a:t>
            </a:r>
          </a:p>
        </p:txBody>
      </p:sp>
      <p:cxnSp>
        <p:nvCxnSpPr>
          <p:cNvPr id="10" name="Connettore 2 9"/>
          <p:cNvCxnSpPr/>
          <p:nvPr/>
        </p:nvCxnSpPr>
        <p:spPr>
          <a:xfrm>
            <a:off x="1193369" y="2619214"/>
            <a:ext cx="1937289" cy="106938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1" name="CasellaDiTesto 10"/>
          <p:cNvSpPr txBox="1"/>
          <p:nvPr/>
        </p:nvSpPr>
        <p:spPr>
          <a:xfrm>
            <a:off x="-247428" y="2049862"/>
            <a:ext cx="2479728" cy="646331"/>
          </a:xfrm>
          <a:prstGeom prst="rect">
            <a:avLst/>
          </a:prstGeom>
          <a:noFill/>
        </p:spPr>
        <p:txBody>
          <a:bodyPr wrap="square" rtlCol="0">
            <a:spAutoFit/>
          </a:bodyPr>
          <a:lstStyle/>
          <a:p>
            <a:pPr algn="ctr"/>
            <a:r>
              <a:rPr lang="it-IT" dirty="0" smtClean="0"/>
              <a:t>Random Access</a:t>
            </a:r>
          </a:p>
          <a:p>
            <a:pPr algn="ctr"/>
            <a:r>
              <a:rPr lang="it-IT" dirty="0" smtClean="0"/>
              <a:t>test</a:t>
            </a:r>
            <a:endParaRPr lang="it-IT" dirty="0"/>
          </a:p>
        </p:txBody>
      </p:sp>
      <p:cxnSp>
        <p:nvCxnSpPr>
          <p:cNvPr id="13" name="Connettore 2 12"/>
          <p:cNvCxnSpPr/>
          <p:nvPr/>
        </p:nvCxnSpPr>
        <p:spPr>
          <a:xfrm flipH="1">
            <a:off x="8028122" y="1251606"/>
            <a:ext cx="1007390" cy="121003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6" name="Connettore 2 15"/>
          <p:cNvCxnSpPr/>
          <p:nvPr/>
        </p:nvCxnSpPr>
        <p:spPr>
          <a:xfrm>
            <a:off x="1800261" y="1856621"/>
            <a:ext cx="2337786" cy="203345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8" name="Connettore 2 17"/>
          <p:cNvCxnSpPr/>
          <p:nvPr/>
        </p:nvCxnSpPr>
        <p:spPr>
          <a:xfrm>
            <a:off x="3499761" y="1795327"/>
            <a:ext cx="1147277" cy="16143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0" name="Connettore 2 19"/>
          <p:cNvCxnSpPr/>
          <p:nvPr/>
        </p:nvCxnSpPr>
        <p:spPr>
          <a:xfrm>
            <a:off x="4762870" y="1795327"/>
            <a:ext cx="398067" cy="209474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2" name="Connettore 2 21"/>
          <p:cNvCxnSpPr/>
          <p:nvPr/>
        </p:nvCxnSpPr>
        <p:spPr>
          <a:xfrm flipH="1">
            <a:off x="5478385" y="1515484"/>
            <a:ext cx="33451" cy="211480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8" name="Connettore 2 27"/>
          <p:cNvCxnSpPr/>
          <p:nvPr/>
        </p:nvCxnSpPr>
        <p:spPr>
          <a:xfrm flipH="1">
            <a:off x="6096000" y="1470553"/>
            <a:ext cx="764556" cy="193907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0" name="CasellaDiTesto 29"/>
          <p:cNvSpPr txBox="1"/>
          <p:nvPr/>
        </p:nvSpPr>
        <p:spPr>
          <a:xfrm>
            <a:off x="1239864" y="1470553"/>
            <a:ext cx="1286359" cy="369483"/>
          </a:xfrm>
          <a:prstGeom prst="rect">
            <a:avLst/>
          </a:prstGeom>
          <a:noFill/>
        </p:spPr>
        <p:txBody>
          <a:bodyPr wrap="square" rtlCol="0">
            <a:spAutoFit/>
          </a:bodyPr>
          <a:lstStyle/>
          <a:p>
            <a:r>
              <a:rPr lang="it-IT" dirty="0" smtClean="0"/>
              <a:t>PTRANS</a:t>
            </a:r>
            <a:endParaRPr lang="it-IT" dirty="0"/>
          </a:p>
        </p:txBody>
      </p:sp>
      <p:sp>
        <p:nvSpPr>
          <p:cNvPr id="31" name="CasellaDiTesto 30"/>
          <p:cNvSpPr txBox="1"/>
          <p:nvPr/>
        </p:nvSpPr>
        <p:spPr>
          <a:xfrm>
            <a:off x="2855762" y="1456642"/>
            <a:ext cx="979755" cy="369332"/>
          </a:xfrm>
          <a:prstGeom prst="rect">
            <a:avLst/>
          </a:prstGeom>
          <a:noFill/>
        </p:spPr>
        <p:txBody>
          <a:bodyPr wrap="none" rtlCol="0">
            <a:spAutoFit/>
          </a:bodyPr>
          <a:lstStyle/>
          <a:p>
            <a:r>
              <a:rPr lang="it-IT" smtClean="0"/>
              <a:t>DGEMM</a:t>
            </a:r>
            <a:endParaRPr lang="it-IT"/>
          </a:p>
        </p:txBody>
      </p:sp>
      <p:sp>
        <p:nvSpPr>
          <p:cNvPr id="32" name="CasellaDiTesto 31"/>
          <p:cNvSpPr txBox="1"/>
          <p:nvPr/>
        </p:nvSpPr>
        <p:spPr>
          <a:xfrm>
            <a:off x="4095428" y="1326339"/>
            <a:ext cx="1286359" cy="369483"/>
          </a:xfrm>
          <a:prstGeom prst="rect">
            <a:avLst/>
          </a:prstGeom>
          <a:noFill/>
        </p:spPr>
        <p:txBody>
          <a:bodyPr wrap="square" rtlCol="0">
            <a:spAutoFit/>
          </a:bodyPr>
          <a:lstStyle/>
          <a:p>
            <a:r>
              <a:rPr lang="it-IT" dirty="0" smtClean="0"/>
              <a:t>STREAM</a:t>
            </a:r>
            <a:endParaRPr lang="it-IT" dirty="0"/>
          </a:p>
        </p:txBody>
      </p:sp>
      <p:sp>
        <p:nvSpPr>
          <p:cNvPr id="33" name="CasellaDiTesto 32"/>
          <p:cNvSpPr txBox="1"/>
          <p:nvPr/>
        </p:nvSpPr>
        <p:spPr>
          <a:xfrm>
            <a:off x="5339259" y="1064785"/>
            <a:ext cx="1286359" cy="369483"/>
          </a:xfrm>
          <a:prstGeom prst="rect">
            <a:avLst/>
          </a:prstGeom>
          <a:noFill/>
        </p:spPr>
        <p:txBody>
          <a:bodyPr wrap="square" rtlCol="0">
            <a:spAutoFit/>
          </a:bodyPr>
          <a:lstStyle/>
          <a:p>
            <a:r>
              <a:rPr lang="it-IT" dirty="0" smtClean="0"/>
              <a:t>FFT</a:t>
            </a:r>
            <a:endParaRPr lang="it-IT" dirty="0"/>
          </a:p>
        </p:txBody>
      </p:sp>
      <p:sp>
        <p:nvSpPr>
          <p:cNvPr id="34" name="CasellaDiTesto 33"/>
          <p:cNvSpPr txBox="1"/>
          <p:nvPr/>
        </p:nvSpPr>
        <p:spPr>
          <a:xfrm>
            <a:off x="6741763" y="1052307"/>
            <a:ext cx="1521297" cy="369332"/>
          </a:xfrm>
          <a:prstGeom prst="rect">
            <a:avLst/>
          </a:prstGeom>
          <a:noFill/>
        </p:spPr>
        <p:txBody>
          <a:bodyPr wrap="square" rtlCol="0">
            <a:spAutoFit/>
          </a:bodyPr>
          <a:lstStyle/>
          <a:p>
            <a:r>
              <a:rPr lang="it-IT" dirty="0" err="1" smtClean="0"/>
              <a:t>Latency</a:t>
            </a:r>
            <a:r>
              <a:rPr lang="it-IT" dirty="0" smtClean="0"/>
              <a:t> test</a:t>
            </a:r>
            <a:endParaRPr lang="it-IT" dirty="0"/>
          </a:p>
        </p:txBody>
      </p:sp>
      <p:sp>
        <p:nvSpPr>
          <p:cNvPr id="35" name="CasellaDiTesto 34"/>
          <p:cNvSpPr txBox="1"/>
          <p:nvPr/>
        </p:nvSpPr>
        <p:spPr>
          <a:xfrm>
            <a:off x="8823701" y="947515"/>
            <a:ext cx="1286359" cy="369483"/>
          </a:xfrm>
          <a:prstGeom prst="rect">
            <a:avLst/>
          </a:prstGeom>
          <a:noFill/>
        </p:spPr>
        <p:txBody>
          <a:bodyPr wrap="square" rtlCol="0">
            <a:spAutoFit/>
          </a:bodyPr>
          <a:lstStyle/>
          <a:p>
            <a:r>
              <a:rPr lang="it-IT" dirty="0" smtClean="0"/>
              <a:t>HPL</a:t>
            </a:r>
            <a:endParaRPr lang="it-IT" dirty="0"/>
          </a:p>
        </p:txBody>
      </p:sp>
      <p:sp>
        <p:nvSpPr>
          <p:cNvPr id="2" name="Segnaposto numero diapositiva 1"/>
          <p:cNvSpPr>
            <a:spLocks noGrp="1"/>
          </p:cNvSpPr>
          <p:nvPr>
            <p:ph type="sldNum" sz="quarter" idx="12"/>
          </p:nvPr>
        </p:nvSpPr>
        <p:spPr/>
        <p:txBody>
          <a:bodyPr/>
          <a:lstStyle/>
          <a:p>
            <a:fld id="{24EEBE2D-0ED2-4861-A2C5-8265D6483FDC}" type="slidenum">
              <a:rPr lang="en-GB" smtClean="0"/>
              <a:t>23</a:t>
            </a:fld>
            <a:endParaRPr lang="en-GB"/>
          </a:p>
        </p:txBody>
      </p:sp>
    </p:spTree>
    <p:extLst>
      <p:ext uri="{BB962C8B-B14F-4D97-AF65-F5344CB8AC3E}">
        <p14:creationId xmlns:p14="http://schemas.microsoft.com/office/powerpoint/2010/main" val="855538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593850"/>
          </a:xfrm>
          <a:prstGeom prst="rect">
            <a:avLst/>
          </a:prstGeom>
        </p:spPr>
      </p:pic>
      <p:sp>
        <p:nvSpPr>
          <p:cNvPr id="3" name="Rettangolo 2"/>
          <p:cNvSpPr/>
          <p:nvPr/>
        </p:nvSpPr>
        <p:spPr>
          <a:xfrm>
            <a:off x="219146" y="1593850"/>
            <a:ext cx="11137392" cy="2031325"/>
          </a:xfrm>
          <a:prstGeom prst="rect">
            <a:avLst/>
          </a:prstGeom>
        </p:spPr>
        <p:txBody>
          <a:bodyPr wrap="square">
            <a:spAutoFit/>
          </a:bodyPr>
          <a:lstStyle/>
          <a:p>
            <a:r>
              <a:rPr lang="it-IT" dirty="0"/>
              <a:t>Memory performance Benchmark: STREAM </a:t>
            </a:r>
            <a:r>
              <a:rPr lang="it-IT" dirty="0">
                <a:hlinkClick r:id="rId4"/>
              </a:rPr>
              <a:t>http://www.cs.virginia.edu/stream/ </a:t>
            </a:r>
            <a:r>
              <a:rPr lang="it-IT" dirty="0"/>
              <a:t>+ allocazione </a:t>
            </a:r>
            <a:r>
              <a:rPr lang="it-IT" dirty="0" smtClean="0"/>
              <a:t>dinamica della memoria </a:t>
            </a:r>
          </a:p>
          <a:p>
            <a:endParaRPr lang="it-IT" dirty="0" smtClean="0"/>
          </a:p>
          <a:p>
            <a:r>
              <a:rPr lang="it-IT" dirty="0" smtClean="0"/>
              <a:t>COPY</a:t>
            </a:r>
            <a:r>
              <a:rPr lang="it-IT" dirty="0"/>
              <a:t>: a(i) = b(i) </a:t>
            </a:r>
            <a:endParaRPr lang="it-IT" dirty="0" smtClean="0"/>
          </a:p>
          <a:p>
            <a:r>
              <a:rPr lang="it-IT" dirty="0" smtClean="0"/>
              <a:t>SCALE</a:t>
            </a:r>
            <a:r>
              <a:rPr lang="it-IT" dirty="0"/>
              <a:t>: a(i) = </a:t>
            </a:r>
            <a:r>
              <a:rPr lang="it-IT" dirty="0" err="1"/>
              <a:t>q</a:t>
            </a:r>
            <a:r>
              <a:rPr lang="it-IT" dirty="0"/>
              <a:t>*b(i) </a:t>
            </a:r>
            <a:endParaRPr lang="it-IT" dirty="0" smtClean="0"/>
          </a:p>
          <a:p>
            <a:r>
              <a:rPr lang="it-IT" dirty="0" smtClean="0"/>
              <a:t>SUM</a:t>
            </a:r>
            <a:r>
              <a:rPr lang="it-IT" dirty="0"/>
              <a:t>: a(i) = b(i) + c(i) </a:t>
            </a:r>
            <a:endParaRPr lang="it-IT" dirty="0" smtClean="0"/>
          </a:p>
          <a:p>
            <a:r>
              <a:rPr lang="it-IT" dirty="0" smtClean="0"/>
              <a:t>TRIAD</a:t>
            </a:r>
            <a:r>
              <a:rPr lang="it-IT" dirty="0"/>
              <a:t>: a(i) = b(i) + </a:t>
            </a:r>
            <a:r>
              <a:rPr lang="it-IT" dirty="0" err="1"/>
              <a:t>q</a:t>
            </a:r>
            <a:r>
              <a:rPr lang="it-IT" dirty="0"/>
              <a:t>*c(i) </a:t>
            </a:r>
            <a:endParaRPr lang="it-IT" dirty="0" smtClean="0"/>
          </a:p>
          <a:p>
            <a:endParaRPr lang="it-IT" dirty="0"/>
          </a:p>
        </p:txBody>
      </p:sp>
      <p:sp>
        <p:nvSpPr>
          <p:cNvPr id="5" name="Rettangolo 4"/>
          <p:cNvSpPr/>
          <p:nvPr/>
        </p:nvSpPr>
        <p:spPr>
          <a:xfrm>
            <a:off x="219146" y="3625175"/>
            <a:ext cx="6460623" cy="1323439"/>
          </a:xfrm>
          <a:prstGeom prst="rect">
            <a:avLst/>
          </a:prstGeom>
        </p:spPr>
        <p:txBody>
          <a:bodyPr wrap="square">
            <a:spAutoFit/>
          </a:bodyPr>
          <a:lstStyle/>
          <a:p>
            <a:r>
              <a:rPr lang="it-IT" sz="2000" b="1" dirty="0">
                <a:solidFill>
                  <a:schemeClr val="accent1">
                    <a:lumMod val="75000"/>
                  </a:schemeClr>
                </a:solidFill>
              </a:rPr>
              <a:t>OpenPower8 2CPU 8core per CPU @ </a:t>
            </a:r>
            <a:r>
              <a:rPr lang="it-IT" sz="2000" b="1" dirty="0" smtClean="0">
                <a:solidFill>
                  <a:schemeClr val="accent1">
                    <a:lumMod val="75000"/>
                  </a:schemeClr>
                </a:solidFill>
              </a:rPr>
              <a:t>3.8GHz</a:t>
            </a:r>
            <a:r>
              <a:rPr lang="it-IT" sz="2000" b="1" dirty="0">
                <a:solidFill>
                  <a:schemeClr val="accent1">
                    <a:lumMod val="75000"/>
                  </a:schemeClr>
                </a:solidFill>
              </a:rPr>
              <a:t>, 512 GB </a:t>
            </a:r>
            <a:r>
              <a:rPr lang="it-IT" sz="2000" b="1" dirty="0" smtClean="0">
                <a:solidFill>
                  <a:schemeClr val="accent1">
                    <a:lumMod val="75000"/>
                  </a:schemeClr>
                </a:solidFill>
              </a:rPr>
              <a:t>RAM</a:t>
            </a:r>
          </a:p>
          <a:p>
            <a:r>
              <a:rPr lang="it-IT" sz="2000" dirty="0" smtClean="0"/>
              <a:t>OS</a:t>
            </a:r>
            <a:r>
              <a:rPr lang="it-IT" sz="2000" dirty="0"/>
              <a:t>: </a:t>
            </a:r>
            <a:r>
              <a:rPr lang="it-IT" sz="2000" dirty="0" err="1"/>
              <a:t>CentOS</a:t>
            </a:r>
            <a:r>
              <a:rPr lang="it-IT" sz="2000" dirty="0"/>
              <a:t> 7.2.15.11 ppc64le Compiler: </a:t>
            </a:r>
            <a:r>
              <a:rPr lang="it-IT" sz="2000" dirty="0" err="1"/>
              <a:t>gcc</a:t>
            </a:r>
            <a:r>
              <a:rPr lang="it-IT" sz="2000" dirty="0"/>
              <a:t> 4.8.5 </a:t>
            </a:r>
          </a:p>
          <a:p>
            <a:r>
              <a:rPr lang="it-IT" sz="2000" b="1" dirty="0" smtClean="0">
                <a:solidFill>
                  <a:schemeClr val="accent1">
                    <a:lumMod val="75000"/>
                  </a:schemeClr>
                </a:solidFill>
              </a:rPr>
              <a:t>Intel(</a:t>
            </a:r>
            <a:r>
              <a:rPr lang="it-IT" sz="2000" b="1" dirty="0" err="1" smtClean="0">
                <a:solidFill>
                  <a:schemeClr val="accent1">
                    <a:lumMod val="75000"/>
                  </a:schemeClr>
                </a:solidFill>
              </a:rPr>
              <a:t>R</a:t>
            </a:r>
            <a:r>
              <a:rPr lang="it-IT" sz="2000" b="1" dirty="0">
                <a:solidFill>
                  <a:schemeClr val="accent1">
                    <a:lumMod val="75000"/>
                  </a:schemeClr>
                </a:solidFill>
              </a:rPr>
              <a:t>) </a:t>
            </a:r>
            <a:r>
              <a:rPr lang="it-IT" sz="2000" b="1" dirty="0" err="1">
                <a:solidFill>
                  <a:schemeClr val="accent1">
                    <a:lumMod val="75000"/>
                  </a:schemeClr>
                </a:solidFill>
              </a:rPr>
              <a:t>Xeon</a:t>
            </a:r>
            <a:r>
              <a:rPr lang="it-IT" sz="2000" b="1" dirty="0">
                <a:solidFill>
                  <a:schemeClr val="accent1">
                    <a:lumMod val="75000"/>
                  </a:schemeClr>
                </a:solidFill>
              </a:rPr>
              <a:t>(</a:t>
            </a:r>
            <a:r>
              <a:rPr lang="it-IT" sz="2000" b="1" dirty="0" err="1">
                <a:solidFill>
                  <a:schemeClr val="accent1">
                    <a:lumMod val="75000"/>
                  </a:schemeClr>
                </a:solidFill>
              </a:rPr>
              <a:t>R</a:t>
            </a:r>
            <a:r>
              <a:rPr lang="it-IT" sz="2000" b="1" dirty="0">
                <a:solidFill>
                  <a:schemeClr val="accent1">
                    <a:lumMod val="75000"/>
                  </a:schemeClr>
                </a:solidFill>
              </a:rPr>
              <a:t>) CPU E5-2697A v4 @ 2.60GHz, 128 GB </a:t>
            </a:r>
            <a:r>
              <a:rPr lang="it-IT" sz="2000" b="1" dirty="0" smtClean="0">
                <a:solidFill>
                  <a:schemeClr val="accent1">
                    <a:lumMod val="75000"/>
                  </a:schemeClr>
                </a:solidFill>
              </a:rPr>
              <a:t>RAM</a:t>
            </a:r>
          </a:p>
          <a:p>
            <a:r>
              <a:rPr lang="it-IT" sz="2000" dirty="0" smtClean="0"/>
              <a:t>OS</a:t>
            </a:r>
            <a:r>
              <a:rPr lang="it-IT" sz="2000" dirty="0"/>
              <a:t>: </a:t>
            </a:r>
            <a:r>
              <a:rPr lang="it-IT" sz="2000" dirty="0" err="1"/>
              <a:t>CentOS</a:t>
            </a:r>
            <a:r>
              <a:rPr lang="it-IT" sz="2000" dirty="0"/>
              <a:t> </a:t>
            </a:r>
            <a:r>
              <a:rPr lang="it-IT" sz="2000" dirty="0" smtClean="0"/>
              <a:t>6.6 </a:t>
            </a:r>
            <a:r>
              <a:rPr lang="it-IT" sz="2000" dirty="0"/>
              <a:t>Compiler: </a:t>
            </a:r>
            <a:r>
              <a:rPr lang="it-IT" sz="2000" dirty="0" err="1"/>
              <a:t>gcc</a:t>
            </a:r>
            <a:r>
              <a:rPr lang="it-IT" sz="2000" dirty="0"/>
              <a:t> </a:t>
            </a:r>
            <a:r>
              <a:rPr lang="it-IT" sz="2000" dirty="0" smtClean="0"/>
              <a:t>4.4.7</a:t>
            </a:r>
            <a:endParaRPr lang="it-IT" sz="2000" b="1" dirty="0">
              <a:solidFill>
                <a:schemeClr val="accent1">
                  <a:lumMod val="75000"/>
                </a:schemeClr>
              </a:solidFill>
            </a:endParaRPr>
          </a:p>
        </p:txBody>
      </p:sp>
      <p:pic>
        <p:nvPicPr>
          <p:cNvPr id="6" name="Immagin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9769" y="1981969"/>
            <a:ext cx="5416544" cy="4807714"/>
          </a:xfrm>
          <a:prstGeom prst="rect">
            <a:avLst/>
          </a:prstGeom>
        </p:spPr>
      </p:pic>
      <p:sp>
        <p:nvSpPr>
          <p:cNvPr id="7" name="CasellaDiTesto 6"/>
          <p:cNvSpPr txBox="1"/>
          <p:nvPr/>
        </p:nvSpPr>
        <p:spPr>
          <a:xfrm>
            <a:off x="4463511" y="325316"/>
            <a:ext cx="3068665" cy="707886"/>
          </a:xfrm>
          <a:prstGeom prst="rect">
            <a:avLst/>
          </a:prstGeom>
          <a:noFill/>
        </p:spPr>
        <p:txBody>
          <a:bodyPr wrap="square" rtlCol="0">
            <a:spAutoFit/>
          </a:bodyPr>
          <a:lstStyle/>
          <a:p>
            <a:r>
              <a:rPr lang="it-IT" sz="4000" smtClean="0"/>
              <a:t>STREAM TEST</a:t>
            </a:r>
            <a:endParaRPr lang="it-IT" sz="4000" dirty="0"/>
          </a:p>
        </p:txBody>
      </p:sp>
      <p:sp>
        <p:nvSpPr>
          <p:cNvPr id="2" name="Segnaposto numero diapositiva 1"/>
          <p:cNvSpPr>
            <a:spLocks noGrp="1"/>
          </p:cNvSpPr>
          <p:nvPr>
            <p:ph type="sldNum" sz="quarter" idx="12"/>
          </p:nvPr>
        </p:nvSpPr>
        <p:spPr/>
        <p:txBody>
          <a:bodyPr/>
          <a:lstStyle/>
          <a:p>
            <a:fld id="{24EEBE2D-0ED2-4861-A2C5-8265D6483FDC}" type="slidenum">
              <a:rPr lang="en-GB" smtClean="0"/>
              <a:t>24</a:t>
            </a:fld>
            <a:endParaRPr lang="en-GB"/>
          </a:p>
        </p:txBody>
      </p:sp>
    </p:spTree>
    <p:extLst>
      <p:ext uri="{BB962C8B-B14F-4D97-AF65-F5344CB8AC3E}">
        <p14:creationId xmlns:p14="http://schemas.microsoft.com/office/powerpoint/2010/main" val="5319417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593850"/>
          </a:xfrm>
          <a:prstGeom prst="rect">
            <a:avLst/>
          </a:prstGeom>
        </p:spPr>
      </p:pic>
      <p:sp>
        <p:nvSpPr>
          <p:cNvPr id="3" name="CasellaDiTesto 2"/>
          <p:cNvSpPr txBox="1"/>
          <p:nvPr/>
        </p:nvSpPr>
        <p:spPr>
          <a:xfrm>
            <a:off x="4429931" y="246100"/>
            <a:ext cx="3332137" cy="707886"/>
          </a:xfrm>
          <a:prstGeom prst="rect">
            <a:avLst/>
          </a:prstGeom>
          <a:noFill/>
        </p:spPr>
        <p:txBody>
          <a:bodyPr wrap="square" rtlCol="0">
            <a:spAutoFit/>
          </a:bodyPr>
          <a:lstStyle/>
          <a:p>
            <a:r>
              <a:rPr lang="it-IT" sz="4000" dirty="0" err="1" smtClean="0"/>
              <a:t>Linpack</a:t>
            </a:r>
            <a:r>
              <a:rPr lang="it-IT" sz="4000" dirty="0" smtClean="0"/>
              <a:t> TEST</a:t>
            </a:r>
            <a:endParaRPr lang="it-IT" sz="4000" dirty="0"/>
          </a:p>
        </p:txBody>
      </p:sp>
      <p:sp>
        <p:nvSpPr>
          <p:cNvPr id="5" name="Rettangolo 4"/>
          <p:cNvSpPr/>
          <p:nvPr/>
        </p:nvSpPr>
        <p:spPr>
          <a:xfrm>
            <a:off x="1859797" y="1024342"/>
            <a:ext cx="8152108" cy="1631216"/>
          </a:xfrm>
          <a:prstGeom prst="rect">
            <a:avLst/>
          </a:prstGeom>
        </p:spPr>
        <p:txBody>
          <a:bodyPr wrap="square">
            <a:spAutoFit/>
          </a:bodyPr>
          <a:lstStyle/>
          <a:p>
            <a:r>
              <a:rPr lang="it-IT" sz="2000" b="1" dirty="0">
                <a:solidFill>
                  <a:schemeClr val="accent1">
                    <a:lumMod val="75000"/>
                  </a:schemeClr>
                </a:solidFill>
              </a:rPr>
              <a:t>http://</a:t>
            </a:r>
            <a:r>
              <a:rPr lang="it-IT" sz="2000" b="1" dirty="0" err="1">
                <a:solidFill>
                  <a:schemeClr val="accent1">
                    <a:lumMod val="75000"/>
                  </a:schemeClr>
                </a:solidFill>
              </a:rPr>
              <a:t>www.netlib.org</a:t>
            </a:r>
            <a:r>
              <a:rPr lang="it-IT" sz="2000" b="1" dirty="0">
                <a:solidFill>
                  <a:schemeClr val="accent1">
                    <a:lumMod val="75000"/>
                  </a:schemeClr>
                </a:solidFill>
              </a:rPr>
              <a:t>/benchmark/</a:t>
            </a:r>
            <a:r>
              <a:rPr lang="it-IT" sz="2000" b="1" dirty="0" err="1">
                <a:solidFill>
                  <a:schemeClr val="accent1">
                    <a:lumMod val="75000"/>
                  </a:schemeClr>
                </a:solidFill>
              </a:rPr>
              <a:t>hpl</a:t>
            </a:r>
            <a:r>
              <a:rPr lang="it-IT" sz="2000" b="1" dirty="0">
                <a:solidFill>
                  <a:schemeClr val="accent1">
                    <a:lumMod val="75000"/>
                  </a:schemeClr>
                </a:solidFill>
              </a:rPr>
              <a:t>/</a:t>
            </a:r>
          </a:p>
          <a:p>
            <a:r>
              <a:rPr lang="it-IT" sz="2000" b="1" dirty="0" smtClean="0">
                <a:solidFill>
                  <a:schemeClr val="accent1">
                    <a:lumMod val="75000"/>
                  </a:schemeClr>
                </a:solidFill>
              </a:rPr>
              <a:t>OpenPower8 </a:t>
            </a:r>
            <a:r>
              <a:rPr lang="it-IT" sz="2000" b="1" dirty="0">
                <a:solidFill>
                  <a:schemeClr val="accent1">
                    <a:lumMod val="75000"/>
                  </a:schemeClr>
                </a:solidFill>
              </a:rPr>
              <a:t>2CPU 8core per CPU @ </a:t>
            </a:r>
            <a:r>
              <a:rPr lang="it-IT" sz="2000" b="1" dirty="0" smtClean="0">
                <a:solidFill>
                  <a:schemeClr val="accent1">
                    <a:lumMod val="75000"/>
                  </a:schemeClr>
                </a:solidFill>
              </a:rPr>
              <a:t>3.8GHz</a:t>
            </a:r>
            <a:r>
              <a:rPr lang="it-IT" sz="2000" b="1" dirty="0">
                <a:solidFill>
                  <a:schemeClr val="accent1">
                    <a:lumMod val="75000"/>
                  </a:schemeClr>
                </a:solidFill>
              </a:rPr>
              <a:t>, 512 GB </a:t>
            </a:r>
            <a:r>
              <a:rPr lang="it-IT" sz="2000" b="1" dirty="0" smtClean="0">
                <a:solidFill>
                  <a:schemeClr val="accent1">
                    <a:lumMod val="75000"/>
                  </a:schemeClr>
                </a:solidFill>
              </a:rPr>
              <a:t>RAM</a:t>
            </a:r>
          </a:p>
          <a:p>
            <a:r>
              <a:rPr lang="it-IT" sz="2000" dirty="0" smtClean="0"/>
              <a:t>OS</a:t>
            </a:r>
            <a:r>
              <a:rPr lang="it-IT" sz="2000" dirty="0"/>
              <a:t>: </a:t>
            </a:r>
            <a:r>
              <a:rPr lang="it-IT" sz="2000" dirty="0" err="1"/>
              <a:t>CentOS</a:t>
            </a:r>
            <a:r>
              <a:rPr lang="it-IT" sz="2000" dirty="0"/>
              <a:t> </a:t>
            </a:r>
            <a:r>
              <a:rPr lang="it-IT" sz="2000" dirty="0" smtClean="0"/>
              <a:t>7.2.1511 </a:t>
            </a:r>
            <a:r>
              <a:rPr lang="it-IT" sz="2000" dirty="0"/>
              <a:t>ppc64le Compiler: </a:t>
            </a:r>
            <a:r>
              <a:rPr lang="it-IT" sz="2000" dirty="0" err="1"/>
              <a:t>gcc</a:t>
            </a:r>
            <a:r>
              <a:rPr lang="it-IT" sz="2000" dirty="0"/>
              <a:t> 4.8.5 </a:t>
            </a:r>
          </a:p>
          <a:p>
            <a:r>
              <a:rPr lang="it-IT" sz="2000" b="1" dirty="0" smtClean="0">
                <a:solidFill>
                  <a:schemeClr val="accent1">
                    <a:lumMod val="75000"/>
                  </a:schemeClr>
                </a:solidFill>
              </a:rPr>
              <a:t>Intel(</a:t>
            </a:r>
            <a:r>
              <a:rPr lang="it-IT" sz="2000" b="1" dirty="0" err="1" smtClean="0">
                <a:solidFill>
                  <a:schemeClr val="accent1">
                    <a:lumMod val="75000"/>
                  </a:schemeClr>
                </a:solidFill>
              </a:rPr>
              <a:t>R</a:t>
            </a:r>
            <a:r>
              <a:rPr lang="it-IT" sz="2000" b="1" dirty="0">
                <a:solidFill>
                  <a:schemeClr val="accent1">
                    <a:lumMod val="75000"/>
                  </a:schemeClr>
                </a:solidFill>
              </a:rPr>
              <a:t>) </a:t>
            </a:r>
            <a:r>
              <a:rPr lang="it-IT" sz="2000" b="1" dirty="0" err="1">
                <a:solidFill>
                  <a:schemeClr val="accent1">
                    <a:lumMod val="75000"/>
                  </a:schemeClr>
                </a:solidFill>
              </a:rPr>
              <a:t>Xeon</a:t>
            </a:r>
            <a:r>
              <a:rPr lang="it-IT" sz="2000" b="1" dirty="0">
                <a:solidFill>
                  <a:schemeClr val="accent1">
                    <a:lumMod val="75000"/>
                  </a:schemeClr>
                </a:solidFill>
              </a:rPr>
              <a:t>(</a:t>
            </a:r>
            <a:r>
              <a:rPr lang="it-IT" sz="2000" b="1" dirty="0" err="1">
                <a:solidFill>
                  <a:schemeClr val="accent1">
                    <a:lumMod val="75000"/>
                  </a:schemeClr>
                </a:solidFill>
              </a:rPr>
              <a:t>R</a:t>
            </a:r>
            <a:r>
              <a:rPr lang="it-IT" sz="2000" b="1" dirty="0">
                <a:solidFill>
                  <a:schemeClr val="accent1">
                    <a:lumMod val="75000"/>
                  </a:schemeClr>
                </a:solidFill>
              </a:rPr>
              <a:t>) </a:t>
            </a:r>
            <a:r>
              <a:rPr lang="it-IT" sz="2000" b="1" dirty="0" smtClean="0">
                <a:solidFill>
                  <a:schemeClr val="accent1">
                    <a:lumMod val="75000"/>
                  </a:schemeClr>
                </a:solidFill>
              </a:rPr>
              <a:t>2CPU 10core per CPU E5-2630v4 </a:t>
            </a:r>
            <a:r>
              <a:rPr lang="it-IT" sz="2000" b="1" dirty="0">
                <a:solidFill>
                  <a:schemeClr val="accent1">
                    <a:lumMod val="75000"/>
                  </a:schemeClr>
                </a:solidFill>
              </a:rPr>
              <a:t>@ </a:t>
            </a:r>
            <a:r>
              <a:rPr lang="it-IT" sz="2000" b="1" dirty="0" smtClean="0">
                <a:solidFill>
                  <a:schemeClr val="accent1">
                    <a:lumMod val="75000"/>
                  </a:schemeClr>
                </a:solidFill>
              </a:rPr>
              <a:t>2.2GHz</a:t>
            </a:r>
            <a:r>
              <a:rPr lang="it-IT" sz="2000" b="1" dirty="0">
                <a:solidFill>
                  <a:schemeClr val="accent1">
                    <a:lumMod val="75000"/>
                  </a:schemeClr>
                </a:solidFill>
              </a:rPr>
              <a:t>, </a:t>
            </a:r>
            <a:r>
              <a:rPr lang="it-IT" sz="2000" b="1" dirty="0" smtClean="0">
                <a:solidFill>
                  <a:schemeClr val="accent1">
                    <a:lumMod val="75000"/>
                  </a:schemeClr>
                </a:solidFill>
              </a:rPr>
              <a:t>256 </a:t>
            </a:r>
            <a:r>
              <a:rPr lang="it-IT" sz="2000" b="1" dirty="0">
                <a:solidFill>
                  <a:schemeClr val="accent1">
                    <a:lumMod val="75000"/>
                  </a:schemeClr>
                </a:solidFill>
              </a:rPr>
              <a:t>GB </a:t>
            </a:r>
            <a:r>
              <a:rPr lang="it-IT" sz="2000" b="1" dirty="0" smtClean="0">
                <a:solidFill>
                  <a:schemeClr val="accent1">
                    <a:lumMod val="75000"/>
                  </a:schemeClr>
                </a:solidFill>
              </a:rPr>
              <a:t>RAM</a:t>
            </a:r>
          </a:p>
          <a:p>
            <a:r>
              <a:rPr lang="it-IT" sz="2000" dirty="0" smtClean="0"/>
              <a:t>OS</a:t>
            </a:r>
            <a:r>
              <a:rPr lang="it-IT" sz="2000" dirty="0"/>
              <a:t>: </a:t>
            </a:r>
            <a:r>
              <a:rPr lang="it-IT" sz="2000" dirty="0" err="1"/>
              <a:t>CentOS</a:t>
            </a:r>
            <a:r>
              <a:rPr lang="it-IT" sz="2000" dirty="0"/>
              <a:t> </a:t>
            </a:r>
            <a:r>
              <a:rPr lang="it-IT" sz="2000" dirty="0" smtClean="0"/>
              <a:t>7.2.1511 </a:t>
            </a:r>
            <a:r>
              <a:rPr lang="it-IT" sz="2000" dirty="0"/>
              <a:t>Compiler: </a:t>
            </a:r>
            <a:r>
              <a:rPr lang="it-IT" sz="2000" dirty="0" smtClean="0"/>
              <a:t>Intel </a:t>
            </a:r>
            <a:r>
              <a:rPr lang="it-IT" sz="2000" dirty="0" err="1" smtClean="0"/>
              <a:t>Parallel</a:t>
            </a:r>
            <a:r>
              <a:rPr lang="it-IT" sz="2000" dirty="0" smtClean="0"/>
              <a:t> Studio 2017</a:t>
            </a:r>
            <a:endParaRPr lang="it-IT" sz="2000" b="1" dirty="0">
              <a:solidFill>
                <a:schemeClr val="accent1">
                  <a:lumMod val="75000"/>
                </a:schemeClr>
              </a:solidFill>
            </a:endParaRPr>
          </a:p>
        </p:txBody>
      </p:sp>
      <p:pic>
        <p:nvPicPr>
          <p:cNvPr id="2" name="Immagin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765474"/>
            <a:ext cx="5361148" cy="4092526"/>
          </a:xfrm>
          <a:prstGeom prst="rect">
            <a:avLst/>
          </a:prstGeom>
        </p:spPr>
      </p:pic>
      <p:pic>
        <p:nvPicPr>
          <p:cNvPr id="7" name="Immagin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4786" y="2753318"/>
            <a:ext cx="5510568" cy="4116837"/>
          </a:xfrm>
          <a:prstGeom prst="rect">
            <a:avLst/>
          </a:prstGeom>
        </p:spPr>
      </p:pic>
      <p:sp>
        <p:nvSpPr>
          <p:cNvPr id="6" name="Segnaposto numero diapositiva 5"/>
          <p:cNvSpPr>
            <a:spLocks noGrp="1"/>
          </p:cNvSpPr>
          <p:nvPr>
            <p:ph type="sldNum" sz="quarter" idx="12"/>
          </p:nvPr>
        </p:nvSpPr>
        <p:spPr/>
        <p:txBody>
          <a:bodyPr/>
          <a:lstStyle/>
          <a:p>
            <a:fld id="{24EEBE2D-0ED2-4861-A2C5-8265D6483FDC}" type="slidenum">
              <a:rPr lang="en-GB" smtClean="0"/>
              <a:t>25</a:t>
            </a:fld>
            <a:endParaRPr lang="en-GB"/>
          </a:p>
        </p:txBody>
      </p:sp>
    </p:spTree>
    <p:extLst>
      <p:ext uri="{BB962C8B-B14F-4D97-AF65-F5344CB8AC3E}">
        <p14:creationId xmlns:p14="http://schemas.microsoft.com/office/powerpoint/2010/main" val="11956160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593850"/>
          </a:xfrm>
          <a:prstGeom prst="rect">
            <a:avLst/>
          </a:prstGeom>
        </p:spPr>
      </p:pic>
      <p:sp>
        <p:nvSpPr>
          <p:cNvPr id="5" name="CasellaDiTesto 4"/>
          <p:cNvSpPr txBox="1"/>
          <p:nvPr/>
        </p:nvSpPr>
        <p:spPr>
          <a:xfrm>
            <a:off x="3405752" y="215104"/>
            <a:ext cx="5380496" cy="707886"/>
          </a:xfrm>
          <a:prstGeom prst="rect">
            <a:avLst/>
          </a:prstGeom>
          <a:noFill/>
        </p:spPr>
        <p:txBody>
          <a:bodyPr wrap="square" rtlCol="0">
            <a:spAutoFit/>
          </a:bodyPr>
          <a:lstStyle/>
          <a:p>
            <a:r>
              <a:rPr lang="it-IT" sz="4000" dirty="0" smtClean="0"/>
              <a:t>More HPCC TEST </a:t>
            </a:r>
            <a:r>
              <a:rPr lang="it-IT" sz="4000" dirty="0" err="1" smtClean="0"/>
              <a:t>Results</a:t>
            </a:r>
            <a:endParaRPr lang="it-IT" sz="4000" dirty="0"/>
          </a:p>
        </p:txBody>
      </p:sp>
      <p:pic>
        <p:nvPicPr>
          <p:cNvPr id="3" name="Immagin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18" y="2991174"/>
            <a:ext cx="4355023" cy="3866826"/>
          </a:xfrm>
          <a:prstGeom prst="rect">
            <a:avLst/>
          </a:prstGeom>
        </p:spPr>
      </p:pic>
      <p:pic>
        <p:nvPicPr>
          <p:cNvPr id="6" name="Immagin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1004" y="2991173"/>
            <a:ext cx="3989484" cy="3866826"/>
          </a:xfrm>
          <a:prstGeom prst="rect">
            <a:avLst/>
          </a:prstGeom>
        </p:spPr>
      </p:pic>
      <p:pic>
        <p:nvPicPr>
          <p:cNvPr id="7" name="Immagin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30487" y="2991173"/>
            <a:ext cx="3661513" cy="3866827"/>
          </a:xfrm>
          <a:prstGeom prst="rect">
            <a:avLst/>
          </a:prstGeom>
        </p:spPr>
      </p:pic>
      <p:sp>
        <p:nvSpPr>
          <p:cNvPr id="8" name="Rettangolo 7"/>
          <p:cNvSpPr/>
          <p:nvPr/>
        </p:nvSpPr>
        <p:spPr>
          <a:xfrm>
            <a:off x="1859797" y="1024342"/>
            <a:ext cx="8152108" cy="1631216"/>
          </a:xfrm>
          <a:prstGeom prst="rect">
            <a:avLst/>
          </a:prstGeom>
        </p:spPr>
        <p:txBody>
          <a:bodyPr wrap="square">
            <a:spAutoFit/>
          </a:bodyPr>
          <a:lstStyle/>
          <a:p>
            <a:r>
              <a:rPr lang="it-IT" sz="2000" b="1" dirty="0">
                <a:solidFill>
                  <a:schemeClr val="accent1">
                    <a:lumMod val="75000"/>
                  </a:schemeClr>
                </a:solidFill>
              </a:rPr>
              <a:t>http://</a:t>
            </a:r>
            <a:r>
              <a:rPr lang="it-IT" sz="2000" b="1" dirty="0" err="1">
                <a:solidFill>
                  <a:schemeClr val="accent1">
                    <a:lumMod val="75000"/>
                  </a:schemeClr>
                </a:solidFill>
              </a:rPr>
              <a:t>www.netlib.org</a:t>
            </a:r>
            <a:r>
              <a:rPr lang="it-IT" sz="2000" b="1" dirty="0">
                <a:solidFill>
                  <a:schemeClr val="accent1">
                    <a:lumMod val="75000"/>
                  </a:schemeClr>
                </a:solidFill>
              </a:rPr>
              <a:t>/benchmark/</a:t>
            </a:r>
            <a:r>
              <a:rPr lang="it-IT" sz="2000" b="1" dirty="0" err="1">
                <a:solidFill>
                  <a:schemeClr val="accent1">
                    <a:lumMod val="75000"/>
                  </a:schemeClr>
                </a:solidFill>
              </a:rPr>
              <a:t>hpl</a:t>
            </a:r>
            <a:r>
              <a:rPr lang="it-IT" sz="2000" b="1" dirty="0">
                <a:solidFill>
                  <a:schemeClr val="accent1">
                    <a:lumMod val="75000"/>
                  </a:schemeClr>
                </a:solidFill>
              </a:rPr>
              <a:t>/</a:t>
            </a:r>
          </a:p>
          <a:p>
            <a:r>
              <a:rPr lang="it-IT" sz="2000" b="1" dirty="0" smtClean="0">
                <a:solidFill>
                  <a:schemeClr val="accent1">
                    <a:lumMod val="75000"/>
                  </a:schemeClr>
                </a:solidFill>
              </a:rPr>
              <a:t>OpenPower8 </a:t>
            </a:r>
            <a:r>
              <a:rPr lang="it-IT" sz="2000" b="1" dirty="0">
                <a:solidFill>
                  <a:schemeClr val="accent1">
                    <a:lumMod val="75000"/>
                  </a:schemeClr>
                </a:solidFill>
              </a:rPr>
              <a:t>2CPU 8core per CPU @ </a:t>
            </a:r>
            <a:r>
              <a:rPr lang="it-IT" sz="2000" b="1" dirty="0" smtClean="0">
                <a:solidFill>
                  <a:schemeClr val="accent1">
                    <a:lumMod val="75000"/>
                  </a:schemeClr>
                </a:solidFill>
              </a:rPr>
              <a:t>3.8GHz</a:t>
            </a:r>
            <a:r>
              <a:rPr lang="it-IT" sz="2000" b="1" dirty="0">
                <a:solidFill>
                  <a:schemeClr val="accent1">
                    <a:lumMod val="75000"/>
                  </a:schemeClr>
                </a:solidFill>
              </a:rPr>
              <a:t>, 512 GB </a:t>
            </a:r>
            <a:r>
              <a:rPr lang="it-IT" sz="2000" b="1" dirty="0" smtClean="0">
                <a:solidFill>
                  <a:schemeClr val="accent1">
                    <a:lumMod val="75000"/>
                  </a:schemeClr>
                </a:solidFill>
              </a:rPr>
              <a:t>RAM</a:t>
            </a:r>
          </a:p>
          <a:p>
            <a:r>
              <a:rPr lang="it-IT" sz="2000" dirty="0" smtClean="0"/>
              <a:t>OS</a:t>
            </a:r>
            <a:r>
              <a:rPr lang="it-IT" sz="2000" dirty="0"/>
              <a:t>: </a:t>
            </a:r>
            <a:r>
              <a:rPr lang="it-IT" sz="2000" dirty="0" err="1"/>
              <a:t>CentOS</a:t>
            </a:r>
            <a:r>
              <a:rPr lang="it-IT" sz="2000" dirty="0"/>
              <a:t> </a:t>
            </a:r>
            <a:r>
              <a:rPr lang="it-IT" sz="2000" dirty="0" smtClean="0"/>
              <a:t>7.2.1511 </a:t>
            </a:r>
            <a:r>
              <a:rPr lang="it-IT" sz="2000" dirty="0"/>
              <a:t>ppc64le Compiler: </a:t>
            </a:r>
            <a:r>
              <a:rPr lang="it-IT" sz="2000" dirty="0" err="1"/>
              <a:t>gcc</a:t>
            </a:r>
            <a:r>
              <a:rPr lang="it-IT" sz="2000" dirty="0"/>
              <a:t> 4.8.5 </a:t>
            </a:r>
          </a:p>
          <a:p>
            <a:r>
              <a:rPr lang="it-IT" sz="2000" b="1" dirty="0" smtClean="0">
                <a:solidFill>
                  <a:schemeClr val="accent1">
                    <a:lumMod val="75000"/>
                  </a:schemeClr>
                </a:solidFill>
              </a:rPr>
              <a:t>Intel(</a:t>
            </a:r>
            <a:r>
              <a:rPr lang="it-IT" sz="2000" b="1" dirty="0" err="1" smtClean="0">
                <a:solidFill>
                  <a:schemeClr val="accent1">
                    <a:lumMod val="75000"/>
                  </a:schemeClr>
                </a:solidFill>
              </a:rPr>
              <a:t>R</a:t>
            </a:r>
            <a:r>
              <a:rPr lang="it-IT" sz="2000" b="1" dirty="0">
                <a:solidFill>
                  <a:schemeClr val="accent1">
                    <a:lumMod val="75000"/>
                  </a:schemeClr>
                </a:solidFill>
              </a:rPr>
              <a:t>) </a:t>
            </a:r>
            <a:r>
              <a:rPr lang="it-IT" sz="2000" b="1" dirty="0" err="1">
                <a:solidFill>
                  <a:schemeClr val="accent1">
                    <a:lumMod val="75000"/>
                  </a:schemeClr>
                </a:solidFill>
              </a:rPr>
              <a:t>Xeon</a:t>
            </a:r>
            <a:r>
              <a:rPr lang="it-IT" sz="2000" b="1" dirty="0">
                <a:solidFill>
                  <a:schemeClr val="accent1">
                    <a:lumMod val="75000"/>
                  </a:schemeClr>
                </a:solidFill>
              </a:rPr>
              <a:t>(</a:t>
            </a:r>
            <a:r>
              <a:rPr lang="it-IT" sz="2000" b="1" dirty="0" err="1">
                <a:solidFill>
                  <a:schemeClr val="accent1">
                    <a:lumMod val="75000"/>
                  </a:schemeClr>
                </a:solidFill>
              </a:rPr>
              <a:t>R</a:t>
            </a:r>
            <a:r>
              <a:rPr lang="it-IT" sz="2000" b="1" dirty="0">
                <a:solidFill>
                  <a:schemeClr val="accent1">
                    <a:lumMod val="75000"/>
                  </a:schemeClr>
                </a:solidFill>
              </a:rPr>
              <a:t>) </a:t>
            </a:r>
            <a:r>
              <a:rPr lang="it-IT" sz="2000" b="1" dirty="0" smtClean="0">
                <a:solidFill>
                  <a:schemeClr val="accent1">
                    <a:lumMod val="75000"/>
                  </a:schemeClr>
                </a:solidFill>
              </a:rPr>
              <a:t>2CPU 10core per CPU E5-2630v4 </a:t>
            </a:r>
            <a:r>
              <a:rPr lang="it-IT" sz="2000" b="1" dirty="0">
                <a:solidFill>
                  <a:schemeClr val="accent1">
                    <a:lumMod val="75000"/>
                  </a:schemeClr>
                </a:solidFill>
              </a:rPr>
              <a:t>@ </a:t>
            </a:r>
            <a:r>
              <a:rPr lang="it-IT" sz="2000" b="1" dirty="0" smtClean="0">
                <a:solidFill>
                  <a:schemeClr val="accent1">
                    <a:lumMod val="75000"/>
                  </a:schemeClr>
                </a:solidFill>
              </a:rPr>
              <a:t>2.2GHz</a:t>
            </a:r>
            <a:r>
              <a:rPr lang="it-IT" sz="2000" b="1" dirty="0">
                <a:solidFill>
                  <a:schemeClr val="accent1">
                    <a:lumMod val="75000"/>
                  </a:schemeClr>
                </a:solidFill>
              </a:rPr>
              <a:t>, </a:t>
            </a:r>
            <a:r>
              <a:rPr lang="it-IT" sz="2000" b="1" dirty="0" smtClean="0">
                <a:solidFill>
                  <a:schemeClr val="accent1">
                    <a:lumMod val="75000"/>
                  </a:schemeClr>
                </a:solidFill>
              </a:rPr>
              <a:t>256 </a:t>
            </a:r>
            <a:r>
              <a:rPr lang="it-IT" sz="2000" b="1" dirty="0">
                <a:solidFill>
                  <a:schemeClr val="accent1">
                    <a:lumMod val="75000"/>
                  </a:schemeClr>
                </a:solidFill>
              </a:rPr>
              <a:t>GB </a:t>
            </a:r>
            <a:r>
              <a:rPr lang="it-IT" sz="2000" b="1" dirty="0" smtClean="0">
                <a:solidFill>
                  <a:schemeClr val="accent1">
                    <a:lumMod val="75000"/>
                  </a:schemeClr>
                </a:solidFill>
              </a:rPr>
              <a:t>RAM</a:t>
            </a:r>
          </a:p>
          <a:p>
            <a:r>
              <a:rPr lang="it-IT" sz="2000" dirty="0" smtClean="0"/>
              <a:t>OS</a:t>
            </a:r>
            <a:r>
              <a:rPr lang="it-IT" sz="2000" dirty="0"/>
              <a:t>: </a:t>
            </a:r>
            <a:r>
              <a:rPr lang="it-IT" sz="2000" dirty="0" err="1"/>
              <a:t>CentOS</a:t>
            </a:r>
            <a:r>
              <a:rPr lang="it-IT" sz="2000" dirty="0"/>
              <a:t> </a:t>
            </a:r>
            <a:r>
              <a:rPr lang="it-IT" sz="2000" dirty="0" smtClean="0"/>
              <a:t>7.2.1511 </a:t>
            </a:r>
            <a:r>
              <a:rPr lang="it-IT" sz="2000" dirty="0"/>
              <a:t>Compiler: </a:t>
            </a:r>
            <a:r>
              <a:rPr lang="it-IT" sz="2000" dirty="0" smtClean="0"/>
              <a:t>Intel </a:t>
            </a:r>
            <a:r>
              <a:rPr lang="it-IT" sz="2000" dirty="0" err="1" smtClean="0"/>
              <a:t>Parallel</a:t>
            </a:r>
            <a:r>
              <a:rPr lang="it-IT" sz="2000" dirty="0" smtClean="0"/>
              <a:t> Studio 2017</a:t>
            </a:r>
            <a:endParaRPr lang="it-IT" sz="2000" b="1" dirty="0">
              <a:solidFill>
                <a:schemeClr val="accent1">
                  <a:lumMod val="75000"/>
                </a:schemeClr>
              </a:solidFill>
            </a:endParaRPr>
          </a:p>
        </p:txBody>
      </p:sp>
      <p:sp>
        <p:nvSpPr>
          <p:cNvPr id="2" name="Segnaposto numero diapositiva 1"/>
          <p:cNvSpPr>
            <a:spLocks noGrp="1"/>
          </p:cNvSpPr>
          <p:nvPr>
            <p:ph type="sldNum" sz="quarter" idx="12"/>
          </p:nvPr>
        </p:nvSpPr>
        <p:spPr/>
        <p:txBody>
          <a:bodyPr/>
          <a:lstStyle/>
          <a:p>
            <a:fld id="{24EEBE2D-0ED2-4861-A2C5-8265D6483FDC}" type="slidenum">
              <a:rPr lang="en-GB" smtClean="0"/>
              <a:t>26</a:t>
            </a:fld>
            <a:endParaRPr lang="en-GB"/>
          </a:p>
        </p:txBody>
      </p:sp>
    </p:spTree>
    <p:extLst>
      <p:ext uri="{BB962C8B-B14F-4D97-AF65-F5344CB8AC3E}">
        <p14:creationId xmlns:p14="http://schemas.microsoft.com/office/powerpoint/2010/main" val="20369845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593850"/>
          </a:xfrm>
          <a:prstGeom prst="rect">
            <a:avLst/>
          </a:prstGeom>
        </p:spPr>
      </p:pic>
      <p:sp>
        <p:nvSpPr>
          <p:cNvPr id="2" name="Rettangolo 1"/>
          <p:cNvSpPr/>
          <p:nvPr/>
        </p:nvSpPr>
        <p:spPr>
          <a:xfrm>
            <a:off x="1702633" y="1376860"/>
            <a:ext cx="8584367" cy="1231106"/>
          </a:xfrm>
          <a:prstGeom prst="rect">
            <a:avLst/>
          </a:prstGeom>
        </p:spPr>
        <p:txBody>
          <a:bodyPr wrap="square">
            <a:spAutoFit/>
          </a:bodyPr>
          <a:lstStyle/>
          <a:p>
            <a:r>
              <a:rPr lang="it-IT" sz="2000" dirty="0">
                <a:solidFill>
                  <a:srgbClr val="000000"/>
                </a:solidFill>
                <a:latin typeface="Brandon_Regular" charset="0"/>
              </a:rPr>
              <a:t>PRACE Awards Third and </a:t>
            </a:r>
            <a:r>
              <a:rPr lang="it-IT" sz="2000" dirty="0" err="1">
                <a:solidFill>
                  <a:srgbClr val="000000"/>
                </a:solidFill>
                <a:latin typeface="Brandon_Regular" charset="0"/>
              </a:rPr>
              <a:t>Final</a:t>
            </a:r>
            <a:r>
              <a:rPr lang="it-IT" sz="2000" dirty="0">
                <a:solidFill>
                  <a:srgbClr val="000000"/>
                </a:solidFill>
                <a:latin typeface="Brandon_Regular" charset="0"/>
              </a:rPr>
              <a:t> </a:t>
            </a:r>
            <a:r>
              <a:rPr lang="it-IT" sz="2000" dirty="0" err="1">
                <a:solidFill>
                  <a:srgbClr val="000000"/>
                </a:solidFill>
                <a:latin typeface="Brandon_Regular" charset="0"/>
              </a:rPr>
              <a:t>Phase</a:t>
            </a:r>
            <a:r>
              <a:rPr lang="it-IT" sz="2000" dirty="0">
                <a:solidFill>
                  <a:srgbClr val="000000"/>
                </a:solidFill>
                <a:latin typeface="Brandon_Regular" charset="0"/>
              </a:rPr>
              <a:t> of </a:t>
            </a:r>
            <a:r>
              <a:rPr lang="it-IT" sz="2000" dirty="0" err="1">
                <a:solidFill>
                  <a:srgbClr val="000000"/>
                </a:solidFill>
                <a:latin typeface="Brandon_Regular" charset="0"/>
              </a:rPr>
              <a:t>Pre</a:t>
            </a:r>
            <a:r>
              <a:rPr lang="it-IT" sz="2000" dirty="0">
                <a:solidFill>
                  <a:srgbClr val="000000"/>
                </a:solidFill>
                <a:latin typeface="Brandon_Regular" charset="0"/>
              </a:rPr>
              <a:t>-Commercial </a:t>
            </a:r>
            <a:r>
              <a:rPr lang="it-IT" sz="2000" dirty="0" err="1">
                <a:solidFill>
                  <a:srgbClr val="000000"/>
                </a:solidFill>
                <a:latin typeface="Brandon_Regular" charset="0"/>
              </a:rPr>
              <a:t>Procurement</a:t>
            </a:r>
            <a:r>
              <a:rPr lang="it-IT" sz="2000" dirty="0">
                <a:solidFill>
                  <a:srgbClr val="000000"/>
                </a:solidFill>
                <a:latin typeface="Brandon_Regular" charset="0"/>
              </a:rPr>
              <a:t> (PCP) </a:t>
            </a:r>
            <a:r>
              <a:rPr lang="it-IT" dirty="0"/>
              <a:t/>
            </a:r>
            <a:br>
              <a:rPr lang="it-IT" dirty="0"/>
            </a:br>
            <a:r>
              <a:rPr lang="it-IT" dirty="0" err="1">
                <a:solidFill>
                  <a:srgbClr val="333333"/>
                </a:solidFill>
                <a:latin typeface="Lato-Light" charset="0"/>
              </a:rPr>
              <a:t>After</a:t>
            </a:r>
            <a:r>
              <a:rPr lang="it-IT" dirty="0">
                <a:solidFill>
                  <a:srgbClr val="333333"/>
                </a:solidFill>
                <a:latin typeface="Lato-Light" charset="0"/>
              </a:rPr>
              <a:t> </a:t>
            </a:r>
            <a:r>
              <a:rPr lang="it-IT" dirty="0" err="1">
                <a:solidFill>
                  <a:srgbClr val="333333"/>
                </a:solidFill>
                <a:latin typeface="Lato-Light" charset="0"/>
              </a:rPr>
              <a:t>successfully</a:t>
            </a:r>
            <a:r>
              <a:rPr lang="it-IT" dirty="0">
                <a:solidFill>
                  <a:srgbClr val="333333"/>
                </a:solidFill>
                <a:latin typeface="Lato-Light" charset="0"/>
              </a:rPr>
              <a:t> </a:t>
            </a:r>
            <a:r>
              <a:rPr lang="it-IT" dirty="0" err="1">
                <a:solidFill>
                  <a:srgbClr val="333333"/>
                </a:solidFill>
                <a:latin typeface="Lato-Light" charset="0"/>
              </a:rPr>
              <a:t>completing</a:t>
            </a:r>
            <a:r>
              <a:rPr lang="it-IT" dirty="0">
                <a:solidFill>
                  <a:srgbClr val="333333"/>
                </a:solidFill>
                <a:latin typeface="Lato-Light" charset="0"/>
              </a:rPr>
              <a:t> </a:t>
            </a:r>
            <a:r>
              <a:rPr lang="it-IT" dirty="0" err="1">
                <a:solidFill>
                  <a:srgbClr val="333333"/>
                </a:solidFill>
                <a:latin typeface="Lato-Light" charset="0"/>
              </a:rPr>
              <a:t>phase</a:t>
            </a:r>
            <a:r>
              <a:rPr lang="it-IT" dirty="0">
                <a:solidFill>
                  <a:srgbClr val="333333"/>
                </a:solidFill>
                <a:latin typeface="Lato-Light" charset="0"/>
              </a:rPr>
              <a:t> II, </a:t>
            </a:r>
            <a:r>
              <a:rPr lang="it-IT" dirty="0" err="1">
                <a:solidFill>
                  <a:srgbClr val="333333"/>
                </a:solidFill>
                <a:latin typeface="Lato-Light" charset="0"/>
              </a:rPr>
              <a:t>during</a:t>
            </a:r>
            <a:r>
              <a:rPr lang="it-IT" dirty="0">
                <a:solidFill>
                  <a:srgbClr val="333333"/>
                </a:solidFill>
                <a:latin typeface="Lato-Light" charset="0"/>
              </a:rPr>
              <a:t> </a:t>
            </a:r>
            <a:r>
              <a:rPr lang="it-IT" dirty="0" err="1">
                <a:solidFill>
                  <a:srgbClr val="333333"/>
                </a:solidFill>
                <a:latin typeface="Lato-Light" charset="0"/>
              </a:rPr>
              <a:t>phase</a:t>
            </a:r>
            <a:r>
              <a:rPr lang="it-IT" dirty="0">
                <a:solidFill>
                  <a:srgbClr val="333333"/>
                </a:solidFill>
                <a:latin typeface="Lato-Light" charset="0"/>
              </a:rPr>
              <a:t> III, E4 </a:t>
            </a:r>
            <a:r>
              <a:rPr lang="it-IT" dirty="0" err="1">
                <a:solidFill>
                  <a:srgbClr val="333333"/>
                </a:solidFill>
                <a:latin typeface="Lato-Light" charset="0"/>
              </a:rPr>
              <a:t>proposed</a:t>
            </a:r>
            <a:r>
              <a:rPr lang="it-IT" dirty="0">
                <a:solidFill>
                  <a:srgbClr val="333333"/>
                </a:solidFill>
                <a:latin typeface="Lato-Light" charset="0"/>
              </a:rPr>
              <a:t> an innovative design </a:t>
            </a:r>
            <a:r>
              <a:rPr lang="it-IT" dirty="0" err="1">
                <a:solidFill>
                  <a:srgbClr val="333333"/>
                </a:solidFill>
                <a:latin typeface="Lato-Light" charset="0"/>
              </a:rPr>
              <a:t>that</a:t>
            </a:r>
            <a:r>
              <a:rPr lang="it-IT" dirty="0">
                <a:solidFill>
                  <a:srgbClr val="333333"/>
                </a:solidFill>
                <a:latin typeface="Lato-Light" charset="0"/>
              </a:rPr>
              <a:t> </a:t>
            </a:r>
            <a:r>
              <a:rPr lang="it-IT" dirty="0" err="1">
                <a:solidFill>
                  <a:srgbClr val="333333"/>
                </a:solidFill>
                <a:latin typeface="Lato-Light" charset="0"/>
              </a:rPr>
              <a:t>makes</a:t>
            </a:r>
            <a:r>
              <a:rPr lang="it-IT" dirty="0">
                <a:solidFill>
                  <a:srgbClr val="333333"/>
                </a:solidFill>
                <a:latin typeface="Lato-Light" charset="0"/>
              </a:rPr>
              <a:t> </a:t>
            </a:r>
            <a:r>
              <a:rPr lang="it-IT" dirty="0" err="1">
                <a:solidFill>
                  <a:srgbClr val="333333"/>
                </a:solidFill>
                <a:latin typeface="Lato-Light" charset="0"/>
              </a:rPr>
              <a:t>avail</a:t>
            </a:r>
            <a:r>
              <a:rPr lang="it-IT" dirty="0">
                <a:solidFill>
                  <a:srgbClr val="333333"/>
                </a:solidFill>
                <a:latin typeface="Lato-Light" charset="0"/>
              </a:rPr>
              <a:t> of the </a:t>
            </a:r>
            <a:r>
              <a:rPr lang="it-IT" dirty="0" err="1">
                <a:solidFill>
                  <a:srgbClr val="333333"/>
                </a:solidFill>
                <a:latin typeface="Lato-Light" charset="0"/>
              </a:rPr>
              <a:t>most</a:t>
            </a:r>
            <a:r>
              <a:rPr lang="it-IT" dirty="0">
                <a:solidFill>
                  <a:srgbClr val="333333"/>
                </a:solidFill>
                <a:latin typeface="Lato-Light" charset="0"/>
              </a:rPr>
              <a:t> </a:t>
            </a:r>
            <a:r>
              <a:rPr lang="it-IT" dirty="0" err="1">
                <a:solidFill>
                  <a:srgbClr val="333333"/>
                </a:solidFill>
                <a:latin typeface="Lato-Light" charset="0"/>
              </a:rPr>
              <a:t>advanced</a:t>
            </a:r>
            <a:r>
              <a:rPr lang="it-IT" dirty="0">
                <a:solidFill>
                  <a:srgbClr val="333333"/>
                </a:solidFill>
                <a:latin typeface="Lato-Light" charset="0"/>
              </a:rPr>
              <a:t> </a:t>
            </a:r>
            <a:r>
              <a:rPr lang="it-IT" dirty="0" err="1">
                <a:solidFill>
                  <a:srgbClr val="333333"/>
                </a:solidFill>
                <a:latin typeface="Lato-Light" charset="0"/>
              </a:rPr>
              <a:t>technologies</a:t>
            </a:r>
            <a:r>
              <a:rPr lang="it-IT" dirty="0">
                <a:solidFill>
                  <a:srgbClr val="333333"/>
                </a:solidFill>
                <a:latin typeface="Lato-Light" charset="0"/>
              </a:rPr>
              <a:t>, to produce a </a:t>
            </a:r>
            <a:r>
              <a:rPr lang="it-IT" dirty="0" err="1">
                <a:solidFill>
                  <a:srgbClr val="333333"/>
                </a:solidFill>
                <a:latin typeface="Lato-Light" charset="0"/>
              </a:rPr>
              <a:t>leading</a:t>
            </a:r>
            <a:r>
              <a:rPr lang="it-IT" dirty="0">
                <a:solidFill>
                  <a:srgbClr val="333333"/>
                </a:solidFill>
                <a:latin typeface="Lato-Light" charset="0"/>
              </a:rPr>
              <a:t> </a:t>
            </a:r>
            <a:r>
              <a:rPr lang="it-IT" dirty="0" err="1">
                <a:solidFill>
                  <a:srgbClr val="333333"/>
                </a:solidFill>
                <a:latin typeface="Lato-Light" charset="0"/>
              </a:rPr>
              <a:t>edge</a:t>
            </a:r>
            <a:r>
              <a:rPr lang="it-IT" dirty="0">
                <a:solidFill>
                  <a:srgbClr val="333333"/>
                </a:solidFill>
                <a:latin typeface="Lato-Light" charset="0"/>
              </a:rPr>
              <a:t> HPC cluster </a:t>
            </a:r>
            <a:r>
              <a:rPr lang="it-IT" dirty="0" err="1">
                <a:solidFill>
                  <a:srgbClr val="333333"/>
                </a:solidFill>
                <a:latin typeface="Lato-Light" charset="0"/>
              </a:rPr>
              <a:t>showing</a:t>
            </a:r>
            <a:r>
              <a:rPr lang="it-IT" dirty="0">
                <a:solidFill>
                  <a:srgbClr val="333333"/>
                </a:solidFill>
                <a:latin typeface="Lato-Light" charset="0"/>
              </a:rPr>
              <a:t> </a:t>
            </a:r>
            <a:r>
              <a:rPr lang="it-IT" dirty="0" err="1">
                <a:solidFill>
                  <a:srgbClr val="333333"/>
                </a:solidFill>
                <a:latin typeface="Lato-Light" charset="0"/>
              </a:rPr>
              <a:t>higher</a:t>
            </a:r>
            <a:r>
              <a:rPr lang="it-IT" dirty="0">
                <a:solidFill>
                  <a:srgbClr val="333333"/>
                </a:solidFill>
                <a:latin typeface="Lato-Light" charset="0"/>
              </a:rPr>
              <a:t> performance, </a:t>
            </a:r>
            <a:r>
              <a:rPr lang="it-IT" dirty="0" err="1">
                <a:solidFill>
                  <a:srgbClr val="333333"/>
                </a:solidFill>
                <a:latin typeface="Lato-Light" charset="0"/>
              </a:rPr>
              <a:t>reduced</a:t>
            </a:r>
            <a:r>
              <a:rPr lang="it-IT" dirty="0">
                <a:solidFill>
                  <a:srgbClr val="333333"/>
                </a:solidFill>
                <a:latin typeface="Lato-Light" charset="0"/>
              </a:rPr>
              <a:t> </a:t>
            </a:r>
            <a:r>
              <a:rPr lang="it-IT" dirty="0" err="1">
                <a:solidFill>
                  <a:srgbClr val="333333"/>
                </a:solidFill>
                <a:latin typeface="Lato-Light" charset="0"/>
              </a:rPr>
              <a:t>power</a:t>
            </a:r>
            <a:r>
              <a:rPr lang="it-IT" dirty="0">
                <a:solidFill>
                  <a:srgbClr val="333333"/>
                </a:solidFill>
                <a:latin typeface="Lato-Light" charset="0"/>
              </a:rPr>
              <a:t> </a:t>
            </a:r>
            <a:r>
              <a:rPr lang="it-IT" dirty="0" err="1">
                <a:solidFill>
                  <a:srgbClr val="333333"/>
                </a:solidFill>
                <a:latin typeface="Lato-Light" charset="0"/>
              </a:rPr>
              <a:t>consumption</a:t>
            </a:r>
            <a:r>
              <a:rPr lang="it-IT" dirty="0">
                <a:solidFill>
                  <a:srgbClr val="333333"/>
                </a:solidFill>
                <a:latin typeface="Lato-Light" charset="0"/>
              </a:rPr>
              <a:t> and </a:t>
            </a:r>
            <a:r>
              <a:rPr lang="it-IT" dirty="0" err="1">
                <a:solidFill>
                  <a:srgbClr val="333333"/>
                </a:solidFill>
                <a:latin typeface="Lato-Light" charset="0"/>
              </a:rPr>
              <a:t>ease</a:t>
            </a:r>
            <a:r>
              <a:rPr lang="it-IT" dirty="0">
                <a:solidFill>
                  <a:srgbClr val="333333"/>
                </a:solidFill>
                <a:latin typeface="Lato-Light" charset="0"/>
              </a:rPr>
              <a:t> of use. </a:t>
            </a:r>
            <a:endParaRPr lang="it-IT" dirty="0"/>
          </a:p>
        </p:txBody>
      </p:sp>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6293" y="5283200"/>
            <a:ext cx="2540000" cy="1574800"/>
          </a:xfrm>
          <a:prstGeom prst="rect">
            <a:avLst/>
          </a:prstGeom>
        </p:spPr>
      </p:pic>
      <p:sp>
        <p:nvSpPr>
          <p:cNvPr id="6" name="Title 4"/>
          <p:cNvSpPr>
            <a:spLocks noGrp="1"/>
          </p:cNvSpPr>
          <p:nvPr>
            <p:ph type="title"/>
          </p:nvPr>
        </p:nvSpPr>
        <p:spPr>
          <a:xfrm>
            <a:off x="1702633" y="413544"/>
            <a:ext cx="8899105" cy="766762"/>
          </a:xfrm>
        </p:spPr>
        <p:txBody>
          <a:bodyPr>
            <a:normAutofit fontScale="90000"/>
          </a:bodyPr>
          <a:lstStyle/>
          <a:p>
            <a:pPr algn="ctr"/>
            <a:r>
              <a:rPr lang="it-IT" dirty="0"/>
              <a:t>D.A.V.I.D.E. </a:t>
            </a:r>
            <a:r>
              <a:rPr lang="it-IT" dirty="0" smtClean="0"/>
              <a:t>SUPERCOMPUTER</a:t>
            </a:r>
            <a:br>
              <a:rPr lang="it-IT" dirty="0" smtClean="0"/>
            </a:br>
            <a:r>
              <a:rPr lang="it-IT" sz="2700" dirty="0" smtClean="0"/>
              <a:t>(Development of an </a:t>
            </a:r>
            <a:r>
              <a:rPr lang="it-IT" sz="2700" dirty="0" err="1" smtClean="0"/>
              <a:t>Added</a:t>
            </a:r>
            <a:r>
              <a:rPr lang="it-IT" sz="2700" dirty="0" smtClean="0"/>
              <a:t> Value </a:t>
            </a:r>
            <a:r>
              <a:rPr lang="it-IT" sz="2700" dirty="0" err="1" smtClean="0"/>
              <a:t>Infrastructure</a:t>
            </a:r>
            <a:r>
              <a:rPr lang="it-IT" sz="2700" dirty="0" smtClean="0"/>
              <a:t> </a:t>
            </a:r>
            <a:r>
              <a:rPr lang="it-IT" sz="2700" dirty="0" err="1" smtClean="0"/>
              <a:t>Designed</a:t>
            </a:r>
            <a:r>
              <a:rPr lang="it-IT" sz="2700" dirty="0" smtClean="0"/>
              <a:t> in Europe)</a:t>
            </a:r>
            <a:r>
              <a:rPr lang="it-IT" dirty="0"/>
              <a:t> </a:t>
            </a:r>
            <a:endParaRPr lang="en-GB" dirty="0"/>
          </a:p>
        </p:txBody>
      </p:sp>
      <p:sp>
        <p:nvSpPr>
          <p:cNvPr id="8" name="CasellaDiTesto 7"/>
          <p:cNvSpPr txBox="1"/>
          <p:nvPr/>
        </p:nvSpPr>
        <p:spPr>
          <a:xfrm>
            <a:off x="674557" y="3320210"/>
            <a:ext cx="11377535" cy="3139321"/>
          </a:xfrm>
          <a:prstGeom prst="rect">
            <a:avLst/>
          </a:prstGeom>
          <a:noFill/>
        </p:spPr>
        <p:txBody>
          <a:bodyPr wrap="square" numCol="2" rtlCol="0">
            <a:spAutoFit/>
          </a:bodyPr>
          <a:lstStyle/>
          <a:p>
            <a:pPr marL="285750" indent="-285750">
              <a:buFont typeface="Arial" charset="0"/>
              <a:buChar char="•"/>
            </a:pPr>
            <a:r>
              <a:rPr lang="it-IT" dirty="0"/>
              <a:t>RESEARCH and PRODUCTION PROJECT</a:t>
            </a:r>
          </a:p>
          <a:p>
            <a:pPr marL="285750" indent="-285750">
              <a:buFont typeface="Arial" charset="0"/>
              <a:buChar char="•"/>
            </a:pPr>
            <a:r>
              <a:rPr lang="it-IT" dirty="0"/>
              <a:t>CUSTOMIZED COMPUTE NODES by WISTRON</a:t>
            </a:r>
          </a:p>
          <a:p>
            <a:pPr marL="285750" indent="-285750">
              <a:buFont typeface="Arial" charset="0"/>
              <a:buChar char="•"/>
            </a:pPr>
            <a:r>
              <a:rPr lang="it-IT" dirty="0">
                <a:solidFill>
                  <a:srgbClr val="FF0000"/>
                </a:solidFill>
              </a:rPr>
              <a:t>IBM </a:t>
            </a:r>
            <a:r>
              <a:rPr lang="it-IT" dirty="0" smtClean="0">
                <a:solidFill>
                  <a:srgbClr val="FF0000"/>
                </a:solidFill>
              </a:rPr>
              <a:t>POWER8+ </a:t>
            </a:r>
            <a:r>
              <a:rPr lang="it-IT" dirty="0">
                <a:solidFill>
                  <a:srgbClr val="FF0000"/>
                </a:solidFill>
              </a:rPr>
              <a:t>with NVIDIA </a:t>
            </a:r>
            <a:r>
              <a:rPr lang="it-IT" dirty="0" err="1">
                <a:solidFill>
                  <a:srgbClr val="FF0000"/>
                </a:solidFill>
              </a:rPr>
              <a:t>NVLink</a:t>
            </a:r>
            <a:endParaRPr lang="it-IT" dirty="0">
              <a:solidFill>
                <a:srgbClr val="FF0000"/>
              </a:solidFill>
            </a:endParaRPr>
          </a:p>
          <a:p>
            <a:pPr marL="285750" indent="-285750">
              <a:buFont typeface="Arial" charset="0"/>
              <a:buChar char="•"/>
            </a:pPr>
            <a:r>
              <a:rPr lang="it-IT" dirty="0">
                <a:solidFill>
                  <a:srgbClr val="FF0000"/>
                </a:solidFill>
              </a:rPr>
              <a:t>NVIDIA® TESLA® P100 SXM2</a:t>
            </a:r>
          </a:p>
          <a:p>
            <a:pPr marL="285750" indent="-285750">
              <a:buFont typeface="Arial" charset="0"/>
              <a:buChar char="•"/>
            </a:pPr>
            <a:r>
              <a:rPr lang="it-IT" dirty="0">
                <a:solidFill>
                  <a:srgbClr val="FF0000"/>
                </a:solidFill>
              </a:rPr>
              <a:t>LIQUID COOLING</a:t>
            </a:r>
          </a:p>
          <a:p>
            <a:pPr marL="285750" indent="-285750">
              <a:buFont typeface="Arial" charset="0"/>
              <a:buChar char="•"/>
            </a:pPr>
            <a:r>
              <a:rPr lang="it-IT" dirty="0">
                <a:solidFill>
                  <a:srgbClr val="FF0000"/>
                </a:solidFill>
              </a:rPr>
              <a:t>POWER MONITORING &amp; PROFILING, POWER MANAGEMENT, POWER CAPPING &amp; </a:t>
            </a:r>
            <a:r>
              <a:rPr lang="it-IT" dirty="0" smtClean="0">
                <a:solidFill>
                  <a:srgbClr val="FF0000"/>
                </a:solidFill>
              </a:rPr>
              <a:t>PREDICTION</a:t>
            </a:r>
            <a:r>
              <a:rPr lang="it-IT" dirty="0" smtClean="0"/>
              <a:t/>
            </a:r>
            <a:br>
              <a:rPr lang="it-IT" dirty="0" smtClean="0"/>
            </a:br>
            <a:r>
              <a:rPr lang="it-IT" dirty="0" smtClean="0"/>
              <a:t/>
            </a:r>
            <a:br>
              <a:rPr lang="it-IT" dirty="0" smtClean="0"/>
            </a:br>
            <a:r>
              <a:rPr lang="it-IT" dirty="0" smtClean="0"/>
              <a:t/>
            </a:r>
            <a:br>
              <a:rPr lang="it-IT" dirty="0" smtClean="0"/>
            </a:br>
            <a:r>
              <a:rPr lang="it-IT" dirty="0" smtClean="0"/>
              <a:t/>
            </a:r>
            <a:br>
              <a:rPr lang="it-IT" dirty="0" smtClean="0"/>
            </a:br>
            <a:endParaRPr lang="it-IT" dirty="0"/>
          </a:p>
          <a:p>
            <a:pPr marL="285750" indent="-285750">
              <a:buFont typeface="Arial" charset="0"/>
              <a:buChar char="•"/>
            </a:pPr>
            <a:r>
              <a:rPr lang="it-IT" dirty="0"/>
              <a:t>CODE PORTING &amp; OPTIMIZATION</a:t>
            </a:r>
          </a:p>
          <a:p>
            <a:pPr marL="285750" indent="-285750">
              <a:buFont typeface="Arial" charset="0"/>
              <a:buChar char="•"/>
            </a:pPr>
            <a:r>
              <a:rPr lang="it-IT" dirty="0">
                <a:solidFill>
                  <a:srgbClr val="FF0000"/>
                </a:solidFill>
              </a:rPr>
              <a:t>OPEN RACK FORM FACTOR with INTEGRATED PIPING &amp;POWER DISTRIBUTION</a:t>
            </a:r>
          </a:p>
          <a:p>
            <a:pPr marL="285750" indent="-285750">
              <a:buFont typeface="Arial" charset="0"/>
              <a:buChar char="•"/>
            </a:pPr>
            <a:r>
              <a:rPr lang="it-IT" dirty="0"/>
              <a:t>SYSTEM DESIGN, INTEGRATION, TESTING and DELIVERY</a:t>
            </a:r>
          </a:p>
          <a:p>
            <a:pPr marL="285750" indent="-285750">
              <a:buFont typeface="Arial" charset="0"/>
              <a:buChar char="•"/>
            </a:pPr>
            <a:r>
              <a:rPr lang="it-IT" dirty="0">
                <a:solidFill>
                  <a:srgbClr val="FF0000"/>
                </a:solidFill>
              </a:rPr>
              <a:t>PETAFLOP-CLASS COMPUTING </a:t>
            </a:r>
            <a:r>
              <a:rPr lang="it-IT" dirty="0" smtClean="0">
                <a:solidFill>
                  <a:srgbClr val="FF0000"/>
                </a:solidFill>
              </a:rPr>
              <a:t>CLUSTER</a:t>
            </a:r>
            <a:endParaRPr lang="it-IT" dirty="0">
              <a:solidFill>
                <a:srgbClr val="FF0000"/>
              </a:solidFill>
            </a:endParaRPr>
          </a:p>
          <a:p>
            <a:pPr marL="285750" indent="-285750">
              <a:buFont typeface="Arial" charset="0"/>
              <a:buChar char="•"/>
            </a:pPr>
            <a:endParaRPr lang="it-IT" dirty="0"/>
          </a:p>
        </p:txBody>
      </p:sp>
      <p:sp>
        <p:nvSpPr>
          <p:cNvPr id="3" name="CasellaDiTesto 2"/>
          <p:cNvSpPr txBox="1"/>
          <p:nvPr/>
        </p:nvSpPr>
        <p:spPr>
          <a:xfrm>
            <a:off x="1364975" y="2715398"/>
            <a:ext cx="10137912" cy="369332"/>
          </a:xfrm>
          <a:prstGeom prst="rect">
            <a:avLst/>
          </a:prstGeom>
          <a:noFill/>
        </p:spPr>
        <p:txBody>
          <a:bodyPr wrap="square" rtlCol="0">
            <a:spAutoFit/>
          </a:bodyPr>
          <a:lstStyle/>
          <a:p>
            <a:r>
              <a:rPr lang="it-IT" dirty="0">
                <a:hlinkClick r:id="rId5"/>
              </a:rPr>
              <a:t>https://www.hpcwire.com/off-the-wire/e4-computer-engineering-wins-third-final-phase-praces-pcp</a:t>
            </a:r>
            <a:r>
              <a:rPr lang="it-IT" dirty="0" smtClean="0">
                <a:hlinkClick r:id="rId5"/>
              </a:rPr>
              <a:t>/</a:t>
            </a:r>
            <a:endParaRPr lang="it-IT" dirty="0">
              <a:hlinkClick r:id="rId5"/>
            </a:endParaRPr>
          </a:p>
        </p:txBody>
      </p:sp>
      <p:sp>
        <p:nvSpPr>
          <p:cNvPr id="7" name="Segnaposto numero diapositiva 6"/>
          <p:cNvSpPr>
            <a:spLocks noGrp="1"/>
          </p:cNvSpPr>
          <p:nvPr>
            <p:ph type="sldNum" sz="quarter" idx="12"/>
          </p:nvPr>
        </p:nvSpPr>
        <p:spPr/>
        <p:txBody>
          <a:bodyPr/>
          <a:lstStyle/>
          <a:p>
            <a:fld id="{24EEBE2D-0ED2-4861-A2C5-8265D6483FDC}" type="slidenum">
              <a:rPr lang="en-GB" smtClean="0"/>
              <a:t>27</a:t>
            </a:fld>
            <a:endParaRPr lang="en-GB"/>
          </a:p>
        </p:txBody>
      </p:sp>
    </p:spTree>
    <p:extLst>
      <p:ext uri="{BB962C8B-B14F-4D97-AF65-F5344CB8AC3E}">
        <p14:creationId xmlns:p14="http://schemas.microsoft.com/office/powerpoint/2010/main" val="177298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7288" y="1897494"/>
            <a:ext cx="1390650" cy="87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Immagin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1593850"/>
          </a:xfrm>
          <a:prstGeom prst="rect">
            <a:avLst/>
          </a:prstGeom>
        </p:spPr>
      </p:pic>
      <p:sp>
        <p:nvSpPr>
          <p:cNvPr id="6" name="Title 4"/>
          <p:cNvSpPr>
            <a:spLocks noGrp="1"/>
          </p:cNvSpPr>
          <p:nvPr>
            <p:ph type="title"/>
          </p:nvPr>
        </p:nvSpPr>
        <p:spPr>
          <a:xfrm>
            <a:off x="1910769" y="100216"/>
            <a:ext cx="9055308" cy="1325563"/>
          </a:xfrm>
          <a:solidFill>
            <a:schemeClr val="bg1"/>
          </a:solidFill>
          <a:ln>
            <a:solidFill>
              <a:schemeClr val="bg1"/>
            </a:solidFill>
          </a:ln>
        </p:spPr>
        <p:txBody>
          <a:bodyPr>
            <a:normAutofit fontScale="90000"/>
          </a:bodyPr>
          <a:lstStyle/>
          <a:p>
            <a:r>
              <a:rPr lang="en-GB" sz="3500" b="0" dirty="0"/>
              <a:t>Scalable and </a:t>
            </a:r>
            <a:r>
              <a:rPr lang="en-GB" sz="3500" b="0" dirty="0" smtClean="0"/>
              <a:t>fine-grain power </a:t>
            </a:r>
            <a:r>
              <a:rPr lang="en-GB" sz="3500" b="0" dirty="0"/>
              <a:t>monitoring </a:t>
            </a:r>
            <a:r>
              <a:rPr lang="en-GB" sz="3500" b="0" dirty="0" smtClean="0"/>
              <a:t>engine</a:t>
            </a:r>
            <a:br>
              <a:rPr lang="en-GB" sz="3500" b="0" dirty="0" smtClean="0"/>
            </a:br>
            <a:r>
              <a:rPr lang="en-GB" sz="3500" dirty="0" smtClean="0"/>
              <a:t>and Job Scheduler Power-Capping for D.A.V.I.D.E.</a:t>
            </a:r>
            <a:endParaRPr lang="en-GB" sz="3500" b="0" dirty="0"/>
          </a:p>
        </p:txBody>
      </p:sp>
      <p:pic>
        <p:nvPicPr>
          <p:cNvPr id="51" name="Picture 70"/>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22515" y="2624805"/>
            <a:ext cx="1417677" cy="976986"/>
          </a:xfrm>
          <a:prstGeom prst="rect">
            <a:avLst/>
          </a:prstGeom>
        </p:spPr>
      </p:pic>
      <p:sp>
        <p:nvSpPr>
          <p:cNvPr id="52" name="TextBox 73"/>
          <p:cNvSpPr txBox="1"/>
          <p:nvPr/>
        </p:nvSpPr>
        <p:spPr>
          <a:xfrm>
            <a:off x="192641" y="3718094"/>
            <a:ext cx="2611308" cy="830997"/>
          </a:xfrm>
          <a:prstGeom prst="rect">
            <a:avLst/>
          </a:prstGeom>
          <a:noFill/>
        </p:spPr>
        <p:txBody>
          <a:bodyPr wrap="square" rtlCol="0">
            <a:spAutoFit/>
          </a:bodyPr>
          <a:lstStyle/>
          <a:p>
            <a:r>
              <a:rPr lang="en-US" sz="1600" dirty="0" smtClean="0"/>
              <a:t>- 1GHz </a:t>
            </a:r>
            <a:r>
              <a:rPr lang="en-US" sz="1600" dirty="0"/>
              <a:t>ARM </a:t>
            </a:r>
            <a:r>
              <a:rPr lang="en-US" sz="1600" dirty="0" smtClean="0"/>
              <a:t>Cortex-A8</a:t>
            </a:r>
            <a:endParaRPr lang="en-US" sz="1600" dirty="0"/>
          </a:p>
          <a:p>
            <a:r>
              <a:rPr lang="en-US" sz="1600" dirty="0" smtClean="0"/>
              <a:t>- 12bit </a:t>
            </a:r>
            <a:r>
              <a:rPr lang="en-US" sz="1600" dirty="0"/>
              <a:t>8-ch </a:t>
            </a:r>
            <a:r>
              <a:rPr lang="en-US" sz="1600" dirty="0" smtClean="0"/>
              <a:t>SAR ADC</a:t>
            </a:r>
            <a:endParaRPr lang="en-US" sz="1600" dirty="0"/>
          </a:p>
          <a:p>
            <a:r>
              <a:rPr lang="en-US" sz="1600" dirty="0" smtClean="0"/>
              <a:t>- PTP </a:t>
            </a:r>
            <a:r>
              <a:rPr lang="en-US" sz="1600" dirty="0"/>
              <a:t>HW enabled</a:t>
            </a:r>
          </a:p>
        </p:txBody>
      </p:sp>
      <p:sp>
        <p:nvSpPr>
          <p:cNvPr id="53" name="Rectangle 78"/>
          <p:cNvSpPr/>
          <p:nvPr/>
        </p:nvSpPr>
        <p:spPr>
          <a:xfrm>
            <a:off x="192641" y="1935199"/>
            <a:ext cx="1556836" cy="646331"/>
          </a:xfrm>
          <a:prstGeom prst="rect">
            <a:avLst/>
          </a:prstGeom>
        </p:spPr>
        <p:txBody>
          <a:bodyPr wrap="none">
            <a:spAutoFit/>
          </a:bodyPr>
          <a:lstStyle/>
          <a:p>
            <a:r>
              <a:rPr lang="en-US" b="1" dirty="0" err="1"/>
              <a:t>Beaglebone</a:t>
            </a:r>
            <a:r>
              <a:rPr lang="en-US" b="1" dirty="0"/>
              <a:t> </a:t>
            </a:r>
            <a:r>
              <a:rPr lang="en-US" b="1" dirty="0" smtClean="0"/>
              <a:t/>
            </a:r>
            <a:br>
              <a:rPr lang="en-US" b="1" dirty="0" smtClean="0"/>
            </a:br>
            <a:r>
              <a:rPr lang="en-US" b="1" dirty="0" smtClean="0"/>
              <a:t>Black </a:t>
            </a:r>
            <a:r>
              <a:rPr lang="en-US" b="1" dirty="0"/>
              <a:t>Board</a:t>
            </a:r>
          </a:p>
        </p:txBody>
      </p:sp>
      <p:pic>
        <p:nvPicPr>
          <p:cNvPr id="54" name="Picture 6"/>
          <p:cNvPicPr>
            <a:picLocks noChangeAspect="1"/>
          </p:cNvPicPr>
          <p:nvPr/>
        </p:nvPicPr>
        <p:blipFill rotWithShape="1">
          <a:blip r:embed="rId6">
            <a:extLst>
              <a:ext uri="{28A0092B-C50C-407E-A947-70E740481C1C}">
                <a14:useLocalDpi xmlns:a14="http://schemas.microsoft.com/office/drawing/2010/main" val="0"/>
              </a:ext>
            </a:extLst>
          </a:blip>
          <a:srcRect t="26881"/>
          <a:stretch/>
        </p:blipFill>
        <p:spPr>
          <a:xfrm>
            <a:off x="-4392" y="4784650"/>
            <a:ext cx="3560421" cy="1700903"/>
          </a:xfrm>
          <a:prstGeom prst="rect">
            <a:avLst/>
          </a:prstGeom>
        </p:spPr>
      </p:pic>
      <p:sp>
        <p:nvSpPr>
          <p:cNvPr id="55" name="TextBox 12"/>
          <p:cNvSpPr txBox="1"/>
          <p:nvPr/>
        </p:nvSpPr>
        <p:spPr>
          <a:xfrm>
            <a:off x="41036" y="6423259"/>
            <a:ext cx="3198311" cy="369332"/>
          </a:xfrm>
          <a:prstGeom prst="rect">
            <a:avLst/>
          </a:prstGeom>
          <a:noFill/>
        </p:spPr>
        <p:txBody>
          <a:bodyPr wrap="none" rtlCol="0">
            <a:spAutoFit/>
          </a:bodyPr>
          <a:lstStyle/>
          <a:p>
            <a:r>
              <a:rPr lang="it-IT" dirty="0" smtClean="0"/>
              <a:t>FFT– power spectral analysis</a:t>
            </a:r>
            <a:endParaRPr lang="en-GB" dirty="0"/>
          </a:p>
        </p:txBody>
      </p:sp>
      <p:sp>
        <p:nvSpPr>
          <p:cNvPr id="9" name="Content Placeholder 2"/>
          <p:cNvSpPr>
            <a:spLocks noGrp="1"/>
          </p:cNvSpPr>
          <p:nvPr>
            <p:ph idx="1"/>
          </p:nvPr>
        </p:nvSpPr>
        <p:spPr>
          <a:xfrm>
            <a:off x="3750365" y="1655282"/>
            <a:ext cx="7785094" cy="4386915"/>
          </a:xfrm>
        </p:spPr>
        <p:txBody>
          <a:bodyPr/>
          <a:lstStyle/>
          <a:p>
            <a:r>
              <a:rPr lang="en-US" sz="2400" dirty="0" smtClean="0"/>
              <a:t>Without </a:t>
            </a:r>
            <a:r>
              <a:rPr lang="en-US" dirty="0"/>
              <a:t>P</a:t>
            </a:r>
            <a:r>
              <a:rPr lang="en-US" sz="2400" dirty="0" smtClean="0"/>
              <a:t>ower Capping</a:t>
            </a:r>
          </a:p>
          <a:p>
            <a:endParaRPr lang="en-US" dirty="0"/>
          </a:p>
          <a:p>
            <a:pPr marL="0" indent="0">
              <a:buNone/>
            </a:pPr>
            <a:endParaRPr lang="en-US" dirty="0"/>
          </a:p>
          <a:p>
            <a:endParaRPr lang="en-US" dirty="0"/>
          </a:p>
          <a:p>
            <a:r>
              <a:rPr lang="en-US" sz="2400" dirty="0" smtClean="0"/>
              <a:t>Our Solution:</a:t>
            </a:r>
          </a:p>
          <a:p>
            <a:endParaRPr lang="en-US" sz="2400" dirty="0" smtClean="0"/>
          </a:p>
          <a:p>
            <a:endParaRPr lang="en-US" sz="2400" dirty="0" smtClean="0"/>
          </a:p>
          <a:p>
            <a:endParaRPr lang="en-US" dirty="0"/>
          </a:p>
          <a:p>
            <a:endParaRPr lang="en-US" sz="2400" dirty="0" smtClean="0"/>
          </a:p>
          <a:p>
            <a:endParaRPr lang="en-US" dirty="0"/>
          </a:p>
          <a:p>
            <a:pPr marL="0" indent="0">
              <a:buNone/>
            </a:pPr>
            <a:endParaRPr lang="en-US" sz="2400" dirty="0"/>
          </a:p>
          <a:p>
            <a:pPr lvl="1"/>
            <a:endParaRPr lang="en-US" sz="2400" dirty="0">
              <a:sym typeface="Wingdings" pitchFamily="2" charset="2"/>
            </a:endParaRPr>
          </a:p>
          <a:p>
            <a:endParaRPr lang="en-US" sz="2400" b="1" dirty="0" smtClean="0">
              <a:latin typeface="Arial" charset="0"/>
            </a:endParaRPr>
          </a:p>
          <a:p>
            <a:pPr marL="457200" lvl="1" indent="0">
              <a:buNone/>
            </a:pPr>
            <a:endParaRPr lang="en-US" sz="2400" dirty="0" smtClean="0"/>
          </a:p>
          <a:p>
            <a:pPr marL="0" indent="0">
              <a:buNone/>
            </a:pPr>
            <a:endParaRPr lang="en-US" sz="2400" dirty="0" smtClean="0"/>
          </a:p>
        </p:txBody>
      </p:sp>
      <p:pic>
        <p:nvPicPr>
          <p:cNvPr id="10" name="Picture 10"/>
          <p:cNvPicPr>
            <a:picLocks noChangeAspect="1"/>
          </p:cNvPicPr>
          <p:nvPr/>
        </p:nvPicPr>
        <p:blipFill>
          <a:blip r:embed="rId7"/>
          <a:stretch>
            <a:fillRect/>
          </a:stretch>
        </p:blipFill>
        <p:spPr>
          <a:xfrm>
            <a:off x="3821322" y="2071412"/>
            <a:ext cx="5536587" cy="1439697"/>
          </a:xfrm>
          <a:prstGeom prst="rect">
            <a:avLst/>
          </a:prstGeom>
        </p:spPr>
      </p:pic>
      <p:sp>
        <p:nvSpPr>
          <p:cNvPr id="13" name="Rectangle 57"/>
          <p:cNvSpPr/>
          <p:nvPr/>
        </p:nvSpPr>
        <p:spPr bwMode="auto">
          <a:xfrm>
            <a:off x="10161198" y="2445658"/>
            <a:ext cx="1751588" cy="708645"/>
          </a:xfrm>
          <a:prstGeom prst="rect">
            <a:avLst/>
          </a:prstGeom>
          <a:solidFill>
            <a:srgbClr val="FFFF00"/>
          </a:solidFill>
          <a:ln w="9525" cap="flat" cmpd="sng" algn="ctr">
            <a:solidFill>
              <a:srgbClr val="FFFF00"/>
            </a:solidFill>
            <a:prstDash val="solid"/>
            <a:round/>
            <a:headEnd type="none" w="med" len="med"/>
            <a:tailEnd type="none" w="med" len="med"/>
          </a:ln>
          <a:effectLst/>
        </p:spPr>
        <p:txBody>
          <a:bodyPr vert="horz" wrap="square" lIns="0" tIns="36000" rIns="0" bIns="36000" numCol="1" rtlCol="0" anchor="t" anchorCtr="0" compatLnSpc="1">
            <a:prstTxWarp prst="textNoShape">
              <a:avLst/>
            </a:prstTxWarp>
          </a:bodyPr>
          <a:lstStyle/>
          <a:p>
            <a:pPr marL="0" marR="0" indent="0" algn="ctr" defTabSz="457200" rtl="0" eaLnBrk="1" fontAlgn="base" latinLnBrk="0" hangingPunct="1">
              <a:lnSpc>
                <a:spcPts val="2400"/>
              </a:lnSpc>
              <a:spcBef>
                <a:spcPts val="600"/>
              </a:spcBef>
              <a:spcAft>
                <a:spcPct val="0"/>
              </a:spcAft>
              <a:buClr>
                <a:srgbClr val="2A6AB3"/>
              </a:buClr>
              <a:buSzPct val="110000"/>
              <a:buFont typeface="Wingdings" pitchFamily="16" charset="2"/>
              <a:buNone/>
              <a:tabLst/>
            </a:pPr>
            <a:r>
              <a:rPr lang="it-IT" sz="2000" dirty="0" smtClean="0">
                <a:solidFill>
                  <a:srgbClr val="000000"/>
                </a:solidFill>
                <a:latin typeface="Arial" charset="0"/>
              </a:rPr>
              <a:t>Exceed in power capping</a:t>
            </a:r>
            <a:endParaRPr kumimoji="0" lang="it-IT" sz="2000" b="0" i="0" u="none" strike="noStrike" cap="none" normalizeH="0" baseline="0" dirty="0" smtClean="0">
              <a:ln>
                <a:noFill/>
              </a:ln>
              <a:solidFill>
                <a:srgbClr val="000000"/>
              </a:solidFill>
              <a:effectLst/>
              <a:latin typeface="Arial" charset="0"/>
            </a:endParaRPr>
          </a:p>
        </p:txBody>
      </p:sp>
      <p:pic>
        <p:nvPicPr>
          <p:cNvPr id="14" name="Picture 13"/>
          <p:cNvPicPr>
            <a:picLocks noChangeAspect="1"/>
          </p:cNvPicPr>
          <p:nvPr/>
        </p:nvPicPr>
        <p:blipFill>
          <a:blip r:embed="rId8"/>
          <a:stretch>
            <a:fillRect/>
          </a:stretch>
        </p:blipFill>
        <p:spPr>
          <a:xfrm>
            <a:off x="3840360" y="4059236"/>
            <a:ext cx="5870017" cy="1619029"/>
          </a:xfrm>
          <a:prstGeom prst="rect">
            <a:avLst/>
          </a:prstGeom>
        </p:spPr>
      </p:pic>
      <p:sp>
        <p:nvSpPr>
          <p:cNvPr id="15" name="Right Arrow 14"/>
          <p:cNvSpPr/>
          <p:nvPr/>
        </p:nvSpPr>
        <p:spPr bwMode="auto">
          <a:xfrm>
            <a:off x="9555898" y="2552663"/>
            <a:ext cx="350341" cy="477430"/>
          </a:xfrm>
          <a:prstGeom prst="rightArrow">
            <a:avLst/>
          </a:prstGeom>
          <a:solidFill>
            <a:srgbClr val="FFFF00"/>
          </a:solidFill>
          <a:ln w="9525" cap="flat" cmpd="sng" algn="ctr">
            <a:solidFill>
              <a:srgbClr val="FFFF00"/>
            </a:solidFill>
            <a:prstDash val="solid"/>
            <a:round/>
            <a:headEnd type="none" w="med" len="med"/>
            <a:tailEnd type="none" w="med" len="med"/>
          </a:ln>
          <a:effectLst/>
        </p:spPr>
        <p:txBody>
          <a:bodyPr vert="horz" wrap="square" lIns="0" tIns="36000" rIns="0" bIns="36000" numCol="1" rtlCol="0" anchor="t" anchorCtr="0" compatLnSpc="1">
            <a:prstTxWarp prst="textNoShape">
              <a:avLst/>
            </a:prstTxWarp>
          </a:bodyPr>
          <a:lstStyle/>
          <a:p>
            <a:pPr marL="0" marR="0" indent="0" algn="l" defTabSz="457200" rtl="0" eaLnBrk="1" fontAlgn="base" latinLnBrk="0" hangingPunct="1">
              <a:lnSpc>
                <a:spcPts val="2400"/>
              </a:lnSpc>
              <a:spcBef>
                <a:spcPts val="600"/>
              </a:spcBef>
              <a:spcAft>
                <a:spcPct val="0"/>
              </a:spcAft>
              <a:buClr>
                <a:srgbClr val="2A6AB3"/>
              </a:buClr>
              <a:buSzPct val="110000"/>
              <a:buFont typeface="Wingdings" pitchFamily="16" charset="2"/>
              <a:buNone/>
              <a:tabLst/>
            </a:pPr>
            <a:endParaRPr kumimoji="0" lang="en-GB" sz="1600" b="0" i="0" u="none" strike="noStrike" cap="none" normalizeH="0" baseline="0" smtClean="0">
              <a:ln>
                <a:noFill/>
              </a:ln>
              <a:solidFill>
                <a:srgbClr val="000000"/>
              </a:solidFill>
              <a:effectLst/>
              <a:latin typeface="Arial" charset="0"/>
            </a:endParaRPr>
          </a:p>
        </p:txBody>
      </p:sp>
      <p:sp>
        <p:nvSpPr>
          <p:cNvPr id="17" name="Right Arrow 59"/>
          <p:cNvSpPr/>
          <p:nvPr/>
        </p:nvSpPr>
        <p:spPr bwMode="auto">
          <a:xfrm>
            <a:off x="9545208" y="4846095"/>
            <a:ext cx="350341" cy="477430"/>
          </a:xfrm>
          <a:prstGeom prst="rightArrow">
            <a:avLst/>
          </a:prstGeom>
          <a:solidFill>
            <a:srgbClr val="FFFF00"/>
          </a:solidFill>
          <a:ln w="9525" cap="flat" cmpd="sng" algn="ctr">
            <a:solidFill>
              <a:srgbClr val="FFFF00"/>
            </a:solidFill>
            <a:prstDash val="solid"/>
            <a:round/>
            <a:headEnd type="none" w="med" len="med"/>
            <a:tailEnd type="none" w="med" len="med"/>
          </a:ln>
          <a:effectLst/>
        </p:spPr>
        <p:txBody>
          <a:bodyPr vert="horz" wrap="square" lIns="0" tIns="36000" rIns="0" bIns="36000" numCol="1" rtlCol="0" anchor="t" anchorCtr="0" compatLnSpc="1">
            <a:prstTxWarp prst="textNoShape">
              <a:avLst/>
            </a:prstTxWarp>
          </a:bodyPr>
          <a:lstStyle/>
          <a:p>
            <a:pPr marL="0" marR="0" indent="0" algn="l" defTabSz="457200" rtl="0" eaLnBrk="1" fontAlgn="base" latinLnBrk="0" hangingPunct="1">
              <a:lnSpc>
                <a:spcPts val="2400"/>
              </a:lnSpc>
              <a:spcBef>
                <a:spcPts val="600"/>
              </a:spcBef>
              <a:spcAft>
                <a:spcPct val="0"/>
              </a:spcAft>
              <a:buClr>
                <a:srgbClr val="2A6AB3"/>
              </a:buClr>
              <a:buSzPct val="110000"/>
              <a:buFont typeface="Wingdings" pitchFamily="16" charset="2"/>
              <a:buNone/>
              <a:tabLst/>
            </a:pPr>
            <a:endParaRPr kumimoji="0" lang="en-GB" sz="1600" b="0" i="0" u="none" strike="noStrike" cap="none" normalizeH="0" baseline="0" smtClean="0">
              <a:ln>
                <a:noFill/>
              </a:ln>
              <a:solidFill>
                <a:srgbClr val="000000"/>
              </a:solidFill>
              <a:effectLst/>
              <a:latin typeface="Arial" charset="0"/>
            </a:endParaRPr>
          </a:p>
        </p:txBody>
      </p:sp>
      <p:sp>
        <p:nvSpPr>
          <p:cNvPr id="18" name="Rectangle 60"/>
          <p:cNvSpPr/>
          <p:nvPr/>
        </p:nvSpPr>
        <p:spPr bwMode="auto">
          <a:xfrm>
            <a:off x="10319218" y="4241667"/>
            <a:ext cx="1872782" cy="1436598"/>
          </a:xfrm>
          <a:prstGeom prst="rect">
            <a:avLst/>
          </a:prstGeom>
          <a:solidFill>
            <a:srgbClr val="FFFF00"/>
          </a:solidFill>
          <a:ln w="9525" cap="flat" cmpd="sng" algn="ctr">
            <a:solidFill>
              <a:srgbClr val="FFFF00"/>
            </a:solidFill>
            <a:prstDash val="solid"/>
            <a:round/>
            <a:headEnd type="none" w="med" len="med"/>
            <a:tailEnd type="none" w="med" len="med"/>
          </a:ln>
          <a:effectLst/>
        </p:spPr>
        <p:txBody>
          <a:bodyPr vert="horz" wrap="square" lIns="0" tIns="36000" rIns="0" bIns="36000" numCol="1" rtlCol="0" anchor="t" anchorCtr="0" compatLnSpc="1">
            <a:prstTxWarp prst="textNoShape">
              <a:avLst/>
            </a:prstTxWarp>
          </a:bodyPr>
          <a:lstStyle/>
          <a:p>
            <a:pPr marL="0" marR="0" indent="0" algn="ctr" defTabSz="457200" rtl="0" eaLnBrk="1" fontAlgn="base" latinLnBrk="0" hangingPunct="1">
              <a:lnSpc>
                <a:spcPts val="2400"/>
              </a:lnSpc>
              <a:spcBef>
                <a:spcPts val="600"/>
              </a:spcBef>
              <a:spcAft>
                <a:spcPct val="0"/>
              </a:spcAft>
              <a:buClr>
                <a:srgbClr val="2A6AB3"/>
              </a:buClr>
              <a:buSzPct val="110000"/>
              <a:buFont typeface="Wingdings" pitchFamily="16" charset="2"/>
              <a:buNone/>
              <a:tabLst/>
            </a:pPr>
            <a:r>
              <a:rPr kumimoji="0" lang="it-IT" sz="2000" b="0" i="0" u="none" strike="noStrike" cap="none" normalizeH="0" baseline="0" dirty="0" smtClean="0">
                <a:ln>
                  <a:noFill/>
                </a:ln>
                <a:solidFill>
                  <a:srgbClr val="000000"/>
                </a:solidFill>
                <a:effectLst/>
                <a:latin typeface="Arial" charset="0"/>
              </a:rPr>
              <a:t>No Job Slowdown</a:t>
            </a:r>
          </a:p>
          <a:p>
            <a:pPr marL="0" marR="0" indent="0" algn="ctr" defTabSz="457200" rtl="0" eaLnBrk="1" fontAlgn="base" latinLnBrk="0" hangingPunct="1">
              <a:lnSpc>
                <a:spcPts val="2400"/>
              </a:lnSpc>
              <a:spcBef>
                <a:spcPts val="600"/>
              </a:spcBef>
              <a:spcAft>
                <a:spcPct val="0"/>
              </a:spcAft>
              <a:buClr>
                <a:srgbClr val="2A6AB3"/>
              </a:buClr>
              <a:buSzPct val="110000"/>
              <a:buFont typeface="Wingdings" pitchFamily="16" charset="2"/>
              <a:buNone/>
              <a:tabLst/>
            </a:pPr>
            <a:r>
              <a:rPr lang="it-IT" sz="2000" dirty="0" smtClean="0">
                <a:solidFill>
                  <a:srgbClr val="000000"/>
                </a:solidFill>
                <a:latin typeface="Arial" charset="0"/>
              </a:rPr>
              <a:t>No changes in the accounting</a:t>
            </a:r>
            <a:endParaRPr kumimoji="0" lang="en-GB" sz="2000" b="0" i="0" u="none" strike="noStrike" cap="none" normalizeH="0" baseline="0" dirty="0" smtClean="0">
              <a:ln>
                <a:noFill/>
              </a:ln>
              <a:solidFill>
                <a:srgbClr val="000000"/>
              </a:solidFill>
              <a:effectLst/>
              <a:latin typeface="Arial" charset="0"/>
            </a:endParaRPr>
          </a:p>
        </p:txBody>
      </p:sp>
      <p:sp>
        <p:nvSpPr>
          <p:cNvPr id="2" name="CasellaDiTesto 1"/>
          <p:cNvSpPr txBox="1"/>
          <p:nvPr/>
        </p:nvSpPr>
        <p:spPr>
          <a:xfrm>
            <a:off x="4015326" y="6107350"/>
            <a:ext cx="8044152" cy="646331"/>
          </a:xfrm>
          <a:prstGeom prst="rect">
            <a:avLst/>
          </a:prstGeom>
          <a:noFill/>
        </p:spPr>
        <p:txBody>
          <a:bodyPr wrap="square" rtlCol="0">
            <a:spAutoFit/>
          </a:bodyPr>
          <a:lstStyle/>
          <a:p>
            <a:r>
              <a:rPr lang="it-IT" dirty="0" smtClean="0"/>
              <a:t>BBB </a:t>
            </a:r>
            <a:r>
              <a:rPr lang="it-IT" dirty="0" err="1" smtClean="0"/>
              <a:t>sensors</a:t>
            </a:r>
            <a:r>
              <a:rPr lang="it-IT" dirty="0" smtClean="0"/>
              <a:t> </a:t>
            </a:r>
            <a:r>
              <a:rPr lang="it-IT" dirty="0" err="1" smtClean="0"/>
              <a:t>detect</a:t>
            </a:r>
            <a:r>
              <a:rPr lang="it-IT" dirty="0" smtClean="0"/>
              <a:t> </a:t>
            </a:r>
            <a:r>
              <a:rPr lang="it-IT" dirty="0" err="1" smtClean="0"/>
              <a:t>thepower</a:t>
            </a:r>
            <a:r>
              <a:rPr lang="it-IT" dirty="0" smtClean="0"/>
              <a:t> </a:t>
            </a:r>
            <a:r>
              <a:rPr lang="it-IT" dirty="0" err="1" smtClean="0"/>
              <a:t>consumption</a:t>
            </a:r>
            <a:r>
              <a:rPr lang="it-IT" dirty="0" smtClean="0"/>
              <a:t> and an IA </a:t>
            </a:r>
            <a:r>
              <a:rPr lang="it-IT" dirty="0" err="1" smtClean="0"/>
              <a:t>system</a:t>
            </a:r>
            <a:r>
              <a:rPr lang="it-IT" dirty="0" smtClean="0"/>
              <a:t> </a:t>
            </a:r>
            <a:r>
              <a:rPr lang="it-IT" dirty="0" err="1" smtClean="0"/>
              <a:t>learns</a:t>
            </a:r>
            <a:r>
              <a:rPr lang="it-IT" dirty="0" smtClean="0"/>
              <a:t> the job </a:t>
            </a:r>
            <a:r>
              <a:rPr lang="it-IT" dirty="0" err="1" smtClean="0"/>
              <a:t>power</a:t>
            </a:r>
            <a:r>
              <a:rPr lang="it-IT" dirty="0" smtClean="0"/>
              <a:t> </a:t>
            </a:r>
            <a:r>
              <a:rPr lang="it-IT" dirty="0" err="1" smtClean="0"/>
              <a:t>consumption</a:t>
            </a:r>
            <a:r>
              <a:rPr lang="it-IT" dirty="0" smtClean="0"/>
              <a:t>, </a:t>
            </a:r>
            <a:r>
              <a:rPr lang="it-IT" dirty="0" err="1" smtClean="0"/>
              <a:t>then</a:t>
            </a:r>
            <a:r>
              <a:rPr lang="it-IT" dirty="0" smtClean="0"/>
              <a:t> the </a:t>
            </a:r>
            <a:r>
              <a:rPr lang="it-IT" dirty="0" err="1" smtClean="0"/>
              <a:t>scheduler</a:t>
            </a:r>
            <a:r>
              <a:rPr lang="it-IT" dirty="0" smtClean="0"/>
              <a:t> </a:t>
            </a:r>
            <a:r>
              <a:rPr lang="it-IT" dirty="0" err="1" smtClean="0"/>
              <a:t>could</a:t>
            </a:r>
            <a:r>
              <a:rPr lang="it-IT" dirty="0" smtClean="0"/>
              <a:t> </a:t>
            </a:r>
            <a:r>
              <a:rPr lang="it-IT" dirty="0" err="1" smtClean="0"/>
              <a:t>submit</a:t>
            </a:r>
            <a:r>
              <a:rPr lang="it-IT" dirty="0" smtClean="0"/>
              <a:t> </a:t>
            </a:r>
            <a:r>
              <a:rPr lang="it-IT" dirty="0" err="1" smtClean="0"/>
              <a:t>next</a:t>
            </a:r>
            <a:r>
              <a:rPr lang="it-IT" dirty="0" smtClean="0"/>
              <a:t> </a:t>
            </a:r>
            <a:r>
              <a:rPr lang="it-IT" dirty="0" err="1" smtClean="0"/>
              <a:t>jobs</a:t>
            </a:r>
            <a:r>
              <a:rPr lang="it-IT" dirty="0" smtClean="0"/>
              <a:t> in base of </a:t>
            </a:r>
            <a:r>
              <a:rPr lang="it-IT" dirty="0" err="1" smtClean="0"/>
              <a:t>Power</a:t>
            </a:r>
            <a:r>
              <a:rPr lang="it-IT" dirty="0" smtClean="0"/>
              <a:t> </a:t>
            </a:r>
            <a:r>
              <a:rPr lang="it-IT" dirty="0" err="1" smtClean="0"/>
              <a:t>cap</a:t>
            </a:r>
            <a:r>
              <a:rPr lang="it-IT" dirty="0" smtClean="0"/>
              <a:t> </a:t>
            </a:r>
            <a:r>
              <a:rPr lang="it-IT" dirty="0" err="1" smtClean="0"/>
              <a:t>limit</a:t>
            </a:r>
            <a:r>
              <a:rPr lang="it-IT" dirty="0" smtClean="0"/>
              <a:t>. </a:t>
            </a:r>
            <a:endParaRPr lang="it-IT" dirty="0"/>
          </a:p>
        </p:txBody>
      </p:sp>
      <p:sp>
        <p:nvSpPr>
          <p:cNvPr id="3" name="Segnaposto numero diapositiva 2"/>
          <p:cNvSpPr>
            <a:spLocks noGrp="1"/>
          </p:cNvSpPr>
          <p:nvPr>
            <p:ph type="sldNum" sz="quarter" idx="12"/>
          </p:nvPr>
        </p:nvSpPr>
        <p:spPr/>
        <p:txBody>
          <a:bodyPr/>
          <a:lstStyle/>
          <a:p>
            <a:fld id="{24EEBE2D-0ED2-4861-A2C5-8265D6483FDC}" type="slidenum">
              <a:rPr lang="en-GB" smtClean="0"/>
              <a:t>28</a:t>
            </a:fld>
            <a:endParaRPr lang="en-GB"/>
          </a:p>
        </p:txBody>
      </p:sp>
    </p:spTree>
    <p:extLst>
      <p:ext uri="{BB962C8B-B14F-4D97-AF65-F5344CB8AC3E}">
        <p14:creationId xmlns:p14="http://schemas.microsoft.com/office/powerpoint/2010/main" val="13646237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3"/>
          <p:cNvSpPr/>
          <p:nvPr/>
        </p:nvSpPr>
        <p:spPr>
          <a:xfrm>
            <a:off x="6560957" y="1769873"/>
            <a:ext cx="5046650" cy="1938992"/>
          </a:xfrm>
          <a:prstGeom prst="rect">
            <a:avLst/>
          </a:prstGeom>
        </p:spPr>
        <p:txBody>
          <a:bodyPr wrap="square">
            <a:spAutoFit/>
          </a:bodyPr>
          <a:lstStyle/>
          <a:p>
            <a:pPr>
              <a:lnSpc>
                <a:spcPts val="2400"/>
              </a:lnSpc>
            </a:pPr>
            <a:r>
              <a:rPr lang="en-US" dirty="0" smtClean="0">
                <a:solidFill>
                  <a:schemeClr val="bg1">
                    <a:lumMod val="75000"/>
                  </a:schemeClr>
                </a:solidFill>
                <a:latin typeface="Brandon Grotesque Regular" panose="020B0503020203060202" pitchFamily="34" charset="0"/>
              </a:rPr>
              <a:t>ENERGY AWARENESS COMPUTING</a:t>
            </a:r>
          </a:p>
          <a:p>
            <a:pPr>
              <a:lnSpc>
                <a:spcPts val="2400"/>
              </a:lnSpc>
            </a:pPr>
            <a:r>
              <a:rPr lang="en-US" dirty="0" smtClean="0">
                <a:latin typeface="Brandon Grotesque Regular" panose="020B0503020203060202" pitchFamily="34" charset="0"/>
              </a:rPr>
              <a:t>E4 </a:t>
            </a:r>
            <a:r>
              <a:rPr lang="en-US" dirty="0">
                <a:latin typeface="Brandon Grotesque Regular" panose="020B0503020203060202" pitchFamily="34" charset="0"/>
              </a:rPr>
              <a:t>is designing hardware components for high frequency energy sampling </a:t>
            </a:r>
          </a:p>
          <a:p>
            <a:pPr>
              <a:lnSpc>
                <a:spcPts val="2400"/>
              </a:lnSpc>
            </a:pPr>
            <a:r>
              <a:rPr lang="en-US" dirty="0">
                <a:latin typeface="Brandon Grotesque Regular" panose="020B0503020203060202" pitchFamily="34" charset="0"/>
              </a:rPr>
              <a:t>Co-organizer of </a:t>
            </a:r>
            <a:r>
              <a:rPr lang="en-US" dirty="0" smtClean="0">
                <a:latin typeface="Brandon Grotesque Regular" panose="020B0503020203060202" pitchFamily="34" charset="0"/>
              </a:rPr>
              <a:t>initiatives, </a:t>
            </a:r>
            <a:r>
              <a:rPr lang="en-US" dirty="0">
                <a:latin typeface="Brandon Grotesque Regular" panose="020B0503020203060202" pitchFamily="34" charset="0"/>
              </a:rPr>
              <a:t>such as COLA </a:t>
            </a:r>
            <a:r>
              <a:rPr lang="en-US" dirty="0" smtClean="0">
                <a:latin typeface="Brandon Grotesque Regular" panose="020B0503020203060202" pitchFamily="34" charset="0"/>
              </a:rPr>
              <a:t>workshop, </a:t>
            </a:r>
            <a:r>
              <a:rPr lang="en-US" dirty="0">
                <a:latin typeface="Brandon Grotesque Regular" panose="020B0503020203060202" pitchFamily="34" charset="0"/>
              </a:rPr>
              <a:t>aimed at increasing the knowledge of energy awareness for scientific computing</a:t>
            </a:r>
          </a:p>
        </p:txBody>
      </p:sp>
      <p:sp>
        <p:nvSpPr>
          <p:cNvPr id="8" name="Rettangolo 7"/>
          <p:cNvSpPr/>
          <p:nvPr/>
        </p:nvSpPr>
        <p:spPr>
          <a:xfrm>
            <a:off x="1323620" y="1792309"/>
            <a:ext cx="4118826" cy="2031325"/>
          </a:xfrm>
          <a:prstGeom prst="rect">
            <a:avLst/>
          </a:prstGeom>
        </p:spPr>
        <p:txBody>
          <a:bodyPr wrap="square">
            <a:spAutoFit/>
          </a:bodyPr>
          <a:lstStyle/>
          <a:p>
            <a:r>
              <a:rPr lang="en-US" dirty="0" smtClean="0">
                <a:solidFill>
                  <a:schemeClr val="bg1">
                    <a:lumMod val="75000"/>
                  </a:schemeClr>
                </a:solidFill>
                <a:latin typeface="Brandon Grotesque Regular" panose="020B0503020203060202" pitchFamily="34" charset="0"/>
              </a:rPr>
              <a:t>MEMBERSHIPS</a:t>
            </a:r>
          </a:p>
          <a:p>
            <a:r>
              <a:rPr lang="en-US" dirty="0" err="1" smtClean="0">
                <a:latin typeface="Brandon Grotesque Regular" panose="020B0503020203060202" pitchFamily="34" charset="0"/>
              </a:rPr>
              <a:t>OpenPOWER</a:t>
            </a:r>
            <a:r>
              <a:rPr lang="en-US" dirty="0" smtClean="0">
                <a:latin typeface="Brandon Grotesque Regular" panose="020B0503020203060202" pitchFamily="34" charset="0"/>
              </a:rPr>
              <a:t> Foundation</a:t>
            </a:r>
          </a:p>
          <a:p>
            <a:r>
              <a:rPr lang="en-US" dirty="0" err="1" smtClean="0">
                <a:latin typeface="Brandon Grotesque Regular" panose="020B0503020203060202" pitchFamily="34" charset="0"/>
              </a:rPr>
              <a:t>OpenPOWER</a:t>
            </a:r>
            <a:r>
              <a:rPr lang="en-US" dirty="0" smtClean="0">
                <a:latin typeface="Brandon Grotesque Regular" panose="020B0503020203060202" pitchFamily="34" charset="0"/>
              </a:rPr>
              <a:t> WG for Physical Science</a:t>
            </a:r>
            <a:endParaRPr lang="en-US" dirty="0">
              <a:latin typeface="Brandon Grotesque Regular" panose="020B0503020203060202" pitchFamily="34" charset="0"/>
            </a:endParaRPr>
          </a:p>
          <a:p>
            <a:r>
              <a:rPr lang="en-US" dirty="0">
                <a:latin typeface="Brandon Grotesque Regular" panose="020B0503020203060202" pitchFamily="34" charset="0"/>
              </a:rPr>
              <a:t>ETP4HPC  - HPC European </a:t>
            </a:r>
            <a:r>
              <a:rPr lang="en-US" dirty="0">
                <a:latin typeface="Brandon Grotesque Regular" panose="020B0503020203060202" pitchFamily="34" charset="0"/>
              </a:rPr>
              <a:t>C</a:t>
            </a:r>
            <a:r>
              <a:rPr lang="en-US" dirty="0" smtClean="0">
                <a:latin typeface="Brandon Grotesque Regular" panose="020B0503020203060202" pitchFamily="34" charset="0"/>
              </a:rPr>
              <a:t>onsortium</a:t>
            </a:r>
            <a:endParaRPr lang="en-US" dirty="0">
              <a:latin typeface="Brandon Grotesque Regular" panose="020B0503020203060202" pitchFamily="34" charset="0"/>
            </a:endParaRPr>
          </a:p>
          <a:p>
            <a:r>
              <a:rPr lang="en-US" dirty="0">
                <a:latin typeface="Brandon Grotesque Regular" panose="020B0503020203060202" pitchFamily="34" charset="0"/>
              </a:rPr>
              <a:t>SPEC</a:t>
            </a:r>
          </a:p>
          <a:p>
            <a:r>
              <a:rPr lang="en-US" dirty="0">
                <a:latin typeface="Brandon Grotesque Regular" panose="020B0503020203060202" pitchFamily="34" charset="0"/>
              </a:rPr>
              <a:t>HPC Advisory </a:t>
            </a:r>
            <a:r>
              <a:rPr lang="en-US" dirty="0" smtClean="0">
                <a:latin typeface="Brandon Grotesque Regular" panose="020B0503020203060202" pitchFamily="34" charset="0"/>
              </a:rPr>
              <a:t>Council</a:t>
            </a:r>
          </a:p>
          <a:p>
            <a:r>
              <a:rPr lang="en-US" dirty="0" smtClean="0">
                <a:latin typeface="Brandon Grotesque Regular" panose="020B0503020203060202" pitchFamily="34" charset="0"/>
              </a:rPr>
              <a:t>Open Compute Project</a:t>
            </a:r>
          </a:p>
        </p:txBody>
      </p:sp>
      <p:sp>
        <p:nvSpPr>
          <p:cNvPr id="10" name="Rettangolo 9"/>
          <p:cNvSpPr/>
          <p:nvPr/>
        </p:nvSpPr>
        <p:spPr>
          <a:xfrm>
            <a:off x="1323620" y="4030238"/>
            <a:ext cx="5254994" cy="1754326"/>
          </a:xfrm>
          <a:prstGeom prst="rect">
            <a:avLst/>
          </a:prstGeom>
        </p:spPr>
        <p:txBody>
          <a:bodyPr wrap="square">
            <a:spAutoFit/>
          </a:bodyPr>
          <a:lstStyle/>
          <a:p>
            <a:r>
              <a:rPr lang="en-US" dirty="0" smtClean="0">
                <a:solidFill>
                  <a:schemeClr val="bg1">
                    <a:lumMod val="75000"/>
                  </a:schemeClr>
                </a:solidFill>
                <a:latin typeface="Brandon Grotesque Regular" panose="020B0503020203060202" pitchFamily="34" charset="0"/>
              </a:rPr>
              <a:t>DESIGN EXASCALE APPLICATIONS</a:t>
            </a:r>
          </a:p>
          <a:p>
            <a:r>
              <a:rPr lang="en-US" dirty="0" smtClean="0">
                <a:latin typeface="Brandon Grotesque Regular" panose="020B0503020203060202" pitchFamily="34" charset="0"/>
              </a:rPr>
              <a:t>Member </a:t>
            </a:r>
            <a:r>
              <a:rPr lang="en-US" dirty="0">
                <a:latin typeface="Brandon Grotesque Regular" panose="020B0503020203060202" pitchFamily="34" charset="0"/>
              </a:rPr>
              <a:t>of the MAX Center of Excellence of material science (H2020) </a:t>
            </a:r>
            <a:r>
              <a:rPr lang="en-US" dirty="0">
                <a:latin typeface="Brandon Grotesque Regular" panose="020B0503020203060202" pitchFamily="34" charset="0"/>
                <a:hlinkClick r:id="rId3"/>
              </a:rPr>
              <a:t>http://</a:t>
            </a:r>
            <a:r>
              <a:rPr lang="en-US" dirty="0" err="1">
                <a:latin typeface="Brandon Grotesque Regular" panose="020B0503020203060202" pitchFamily="34" charset="0"/>
                <a:hlinkClick r:id="rId3"/>
              </a:rPr>
              <a:t>www.max-centre.eu</a:t>
            </a:r>
            <a:r>
              <a:rPr lang="en-US" dirty="0">
                <a:latin typeface="Brandon Grotesque Regular" panose="020B0503020203060202" pitchFamily="34" charset="0"/>
                <a:hlinkClick r:id="rId3"/>
              </a:rPr>
              <a:t>/</a:t>
            </a:r>
            <a:endParaRPr lang="en-US" dirty="0" smtClean="0">
              <a:latin typeface="Brandon Grotesque Regular" panose="020B0503020203060202" pitchFamily="34" charset="0"/>
            </a:endParaRPr>
          </a:p>
          <a:p>
            <a:r>
              <a:rPr lang="en-US" dirty="0" smtClean="0">
                <a:latin typeface="Brandon Grotesque Regular" panose="020B0503020203060202" pitchFamily="34" charset="0"/>
              </a:rPr>
              <a:t>We are technology provider.</a:t>
            </a:r>
            <a:endParaRPr lang="en-US" dirty="0">
              <a:latin typeface="Brandon Grotesque Regular" panose="020B0503020203060202" pitchFamily="34" charset="0"/>
            </a:endParaRPr>
          </a:p>
          <a:p>
            <a:r>
              <a:rPr lang="en-US" dirty="0">
                <a:latin typeface="Brandon Grotesque Regular" panose="020B0503020203060202" pitchFamily="34" charset="0"/>
              </a:rPr>
              <a:t>Direct financial contribution to port scientific applications on ARM and ARM+GPU architectures</a:t>
            </a:r>
          </a:p>
        </p:txBody>
      </p:sp>
      <p:pic>
        <p:nvPicPr>
          <p:cNvPr id="4" name="Immagin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1593850"/>
          </a:xfrm>
          <a:prstGeom prst="rect">
            <a:avLst/>
          </a:prstGeom>
        </p:spPr>
      </p:pic>
      <p:sp>
        <p:nvSpPr>
          <p:cNvPr id="2" name="CasellaDiTesto 1"/>
          <p:cNvSpPr txBox="1"/>
          <p:nvPr/>
        </p:nvSpPr>
        <p:spPr>
          <a:xfrm>
            <a:off x="2273315" y="473759"/>
            <a:ext cx="7848427" cy="646331"/>
          </a:xfrm>
          <a:prstGeom prst="rect">
            <a:avLst/>
          </a:prstGeom>
          <a:noFill/>
        </p:spPr>
        <p:txBody>
          <a:bodyPr wrap="square" rtlCol="0">
            <a:spAutoFit/>
          </a:bodyPr>
          <a:lstStyle/>
          <a:p>
            <a:pPr algn="ctr"/>
            <a:r>
              <a:rPr lang="it-IT" sz="3600" dirty="0">
                <a:latin typeface="Brandon Grotesque Regular" panose="020B0503020203060202" pitchFamily="34" charset="0"/>
              </a:rPr>
              <a:t>COOPERATION = INNOVATION</a:t>
            </a:r>
          </a:p>
        </p:txBody>
      </p:sp>
      <p:sp>
        <p:nvSpPr>
          <p:cNvPr id="7" name="Rettangolo 6"/>
          <p:cNvSpPr/>
          <p:nvPr/>
        </p:nvSpPr>
        <p:spPr>
          <a:xfrm>
            <a:off x="6560957" y="4030238"/>
            <a:ext cx="5254994" cy="2215991"/>
          </a:xfrm>
          <a:prstGeom prst="rect">
            <a:avLst/>
          </a:prstGeom>
        </p:spPr>
        <p:txBody>
          <a:bodyPr wrap="square">
            <a:spAutoFit/>
          </a:bodyPr>
          <a:lstStyle/>
          <a:p>
            <a:r>
              <a:rPr lang="en-US" dirty="0" smtClean="0">
                <a:solidFill>
                  <a:schemeClr val="bg1">
                    <a:lumMod val="75000"/>
                  </a:schemeClr>
                </a:solidFill>
                <a:latin typeface="Brandon Grotesque Regular" panose="020B0503020203060202" pitchFamily="34" charset="0"/>
              </a:rPr>
              <a:t>INVOLVED IN APEX-D EU PROJECT </a:t>
            </a:r>
          </a:p>
          <a:p>
            <a:r>
              <a:rPr lang="en-US" sz="1200" dirty="0" smtClean="0">
                <a:solidFill>
                  <a:schemeClr val="bg1">
                    <a:lumMod val="75000"/>
                  </a:schemeClr>
                </a:solidFill>
                <a:latin typeface="Brandon Grotesque Regular" panose="020B0503020203060202" pitchFamily="34" charset="0"/>
              </a:rPr>
              <a:t>(waiting for acceptance)</a:t>
            </a:r>
            <a:endParaRPr lang="en-US" dirty="0" smtClean="0">
              <a:solidFill>
                <a:schemeClr val="bg1">
                  <a:lumMod val="75000"/>
                </a:schemeClr>
              </a:solidFill>
              <a:latin typeface="Brandon Grotesque Regular" panose="020B0503020203060202" pitchFamily="34" charset="0"/>
            </a:endParaRPr>
          </a:p>
          <a:p>
            <a:r>
              <a:rPr lang="en-US" dirty="0"/>
              <a:t>The goal is to reduce data transport requirements by processing messages as they </a:t>
            </a:r>
            <a:r>
              <a:rPr lang="en-US" dirty="0" smtClean="0"/>
              <a:t>come. The </a:t>
            </a:r>
            <a:r>
              <a:rPr lang="en-US" dirty="0"/>
              <a:t>project will leverage emerging solutions for network interfaces or switches with integrated processing capabilities. Examples are </a:t>
            </a:r>
            <a:r>
              <a:rPr lang="en-US" dirty="0" err="1"/>
              <a:t>Infiniband</a:t>
            </a:r>
            <a:r>
              <a:rPr lang="en-US" dirty="0"/>
              <a:t> or Ethernet network cards with integrated FPGAs or low-power CPU cores.</a:t>
            </a:r>
          </a:p>
        </p:txBody>
      </p:sp>
      <p:sp>
        <p:nvSpPr>
          <p:cNvPr id="3" name="Segnaposto numero diapositiva 2"/>
          <p:cNvSpPr>
            <a:spLocks noGrp="1"/>
          </p:cNvSpPr>
          <p:nvPr>
            <p:ph type="sldNum" sz="quarter" idx="12"/>
          </p:nvPr>
        </p:nvSpPr>
        <p:spPr/>
        <p:txBody>
          <a:bodyPr/>
          <a:lstStyle/>
          <a:p>
            <a:fld id="{24EEBE2D-0ED2-4861-A2C5-8265D6483FDC}" type="slidenum">
              <a:rPr lang="en-GB" smtClean="0"/>
              <a:t>29</a:t>
            </a:fld>
            <a:endParaRPr lang="en-GB"/>
          </a:p>
        </p:txBody>
      </p:sp>
    </p:spTree>
    <p:extLst>
      <p:ext uri="{BB962C8B-B14F-4D97-AF65-F5344CB8AC3E}">
        <p14:creationId xmlns:p14="http://schemas.microsoft.com/office/powerpoint/2010/main" val="42443096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p:cNvSpPr txBox="1"/>
          <p:nvPr/>
        </p:nvSpPr>
        <p:spPr>
          <a:xfrm>
            <a:off x="564165" y="1824286"/>
            <a:ext cx="3838090" cy="646331"/>
          </a:xfrm>
          <a:prstGeom prst="rect">
            <a:avLst/>
          </a:prstGeom>
          <a:noFill/>
        </p:spPr>
        <p:txBody>
          <a:bodyPr wrap="square" rtlCol="0">
            <a:spAutoFit/>
          </a:bodyPr>
          <a:lstStyle/>
          <a:p>
            <a:r>
              <a:rPr lang="it-IT" sz="3600" dirty="0" smtClean="0">
                <a:latin typeface="Brandon Grotesque Regular" panose="020B0503020203060202" pitchFamily="34" charset="0"/>
              </a:rPr>
              <a:t>THE COMPANY</a:t>
            </a:r>
            <a:endParaRPr lang="it-IT" sz="2800" dirty="0">
              <a:solidFill>
                <a:schemeClr val="bg1">
                  <a:lumMod val="75000"/>
                </a:schemeClr>
              </a:solidFill>
              <a:latin typeface="Brandon Grotesque Regular" panose="020B0503020203060202" pitchFamily="34" charset="0"/>
            </a:endParaRPr>
          </a:p>
        </p:txBody>
      </p:sp>
      <p:sp>
        <p:nvSpPr>
          <p:cNvPr id="6" name="Rectangle 6"/>
          <p:cNvSpPr/>
          <p:nvPr/>
        </p:nvSpPr>
        <p:spPr>
          <a:xfrm>
            <a:off x="634015" y="2632463"/>
            <a:ext cx="10922985" cy="3200876"/>
          </a:xfrm>
          <a:prstGeom prst="rect">
            <a:avLst/>
          </a:prstGeom>
          <a:noFill/>
          <a:ln>
            <a:noFill/>
          </a:ln>
          <a:effectLst/>
        </p:spPr>
        <p:txBody>
          <a:bodyPr wrap="square">
            <a:spAutoFit/>
          </a:bodyPr>
          <a:lstStyle/>
          <a:p>
            <a:pPr algn="just">
              <a:spcAft>
                <a:spcPts val="1200"/>
              </a:spcAft>
            </a:pPr>
            <a:r>
              <a:rPr lang="en-US" sz="2400" dirty="0">
                <a:latin typeface="Brandon Grotesque Regular" panose="020B0503020203060202" pitchFamily="34" charset="0"/>
              </a:rPr>
              <a:t>Since 2002, E4 Computer Engineering has been innovating and actively encouraging the adoption of new computing and storage technologies. Because new ideas are so important, we invest heavily in research and hence in our future. Thanks to our comprehensive range of hardware, software and services, we are able to offer our customers complete solutions for their most demanding workloads on: HPC, Big-Data, AI, Deep Learning, Data Analytics, Cognitive Computing and for any challenging Storage and Computing requirements. </a:t>
            </a:r>
            <a:endParaRPr lang="en-US" sz="2400" b="1" dirty="0">
              <a:latin typeface="Brandon Grotesque Regular" panose="020B0503020203060202" pitchFamily="34" charset="0"/>
            </a:endParaRPr>
          </a:p>
          <a:p>
            <a:pPr algn="just">
              <a:spcAft>
                <a:spcPts val="1200"/>
              </a:spcAft>
            </a:pPr>
            <a:r>
              <a:rPr lang="en-GB" sz="2400" b="1" dirty="0" smtClean="0">
                <a:latin typeface="Brandon Grotesque Regular" panose="020B0503020203060202" pitchFamily="34" charset="0"/>
              </a:rPr>
              <a:t>E4. When Performance Matters.</a:t>
            </a:r>
            <a:endParaRPr lang="en-GB" sz="2400" b="1" dirty="0">
              <a:latin typeface="Brandon Grotesque Regular" panose="020B0503020203060202" pitchFamily="34" charset="0"/>
            </a:endParaRPr>
          </a:p>
        </p:txBody>
      </p:sp>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593850"/>
          </a:xfrm>
          <a:prstGeom prst="rect">
            <a:avLst/>
          </a:prstGeom>
        </p:spPr>
      </p:pic>
      <p:sp>
        <p:nvSpPr>
          <p:cNvPr id="3" name="Segnaposto numero diapositiva 2"/>
          <p:cNvSpPr>
            <a:spLocks noGrp="1"/>
          </p:cNvSpPr>
          <p:nvPr>
            <p:ph type="sldNum" sz="quarter" idx="12"/>
          </p:nvPr>
        </p:nvSpPr>
        <p:spPr/>
        <p:txBody>
          <a:bodyPr/>
          <a:lstStyle/>
          <a:p>
            <a:fld id="{24EEBE2D-0ED2-4861-A2C5-8265D6483FDC}" type="slidenum">
              <a:rPr lang="en-GB" smtClean="0"/>
              <a:t>3</a:t>
            </a:fld>
            <a:endParaRPr lang="en-GB"/>
          </a:p>
        </p:txBody>
      </p:sp>
    </p:spTree>
    <p:extLst>
      <p:ext uri="{BB962C8B-B14F-4D97-AF65-F5344CB8AC3E}">
        <p14:creationId xmlns:p14="http://schemas.microsoft.com/office/powerpoint/2010/main" val="22970803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593850"/>
          </a:xfrm>
          <a:prstGeom prst="rect">
            <a:avLst/>
          </a:prstGeom>
        </p:spPr>
      </p:pic>
      <p:sp>
        <p:nvSpPr>
          <p:cNvPr id="6" name="Title 4"/>
          <p:cNvSpPr>
            <a:spLocks noGrp="1"/>
          </p:cNvSpPr>
          <p:nvPr>
            <p:ph type="title"/>
          </p:nvPr>
        </p:nvSpPr>
        <p:spPr>
          <a:xfrm>
            <a:off x="1905000" y="579801"/>
            <a:ext cx="9621982" cy="766762"/>
          </a:xfrm>
        </p:spPr>
        <p:txBody>
          <a:bodyPr>
            <a:normAutofit/>
          </a:bodyPr>
          <a:lstStyle/>
          <a:p>
            <a:r>
              <a:rPr lang="it-IT" dirty="0" err="1" smtClean="0"/>
              <a:t>We</a:t>
            </a:r>
            <a:r>
              <a:rPr lang="it-IT" dirty="0" smtClean="0"/>
              <a:t> are ready for </a:t>
            </a:r>
            <a:r>
              <a:rPr lang="it-IT" dirty="0" err="1" smtClean="0"/>
              <a:t>Innovation</a:t>
            </a:r>
            <a:r>
              <a:rPr lang="it-IT" dirty="0" smtClean="0"/>
              <a:t>, and </a:t>
            </a:r>
            <a:r>
              <a:rPr lang="it-IT" dirty="0" err="1" smtClean="0"/>
              <a:t>you</a:t>
            </a:r>
            <a:r>
              <a:rPr lang="it-IT" dirty="0" smtClean="0"/>
              <a:t>?</a:t>
            </a:r>
            <a:r>
              <a:rPr lang="it-IT" dirty="0"/>
              <a:t> </a:t>
            </a:r>
            <a:endParaRPr lang="en-GB" dirty="0"/>
          </a:p>
        </p:txBody>
      </p:sp>
      <p:sp>
        <p:nvSpPr>
          <p:cNvPr id="7" name="CasellaDiTesto 6"/>
          <p:cNvSpPr txBox="1"/>
          <p:nvPr/>
        </p:nvSpPr>
        <p:spPr>
          <a:xfrm>
            <a:off x="1672936" y="3406087"/>
            <a:ext cx="10086109" cy="1938992"/>
          </a:xfrm>
          <a:prstGeom prst="rect">
            <a:avLst/>
          </a:prstGeom>
          <a:noFill/>
        </p:spPr>
        <p:txBody>
          <a:bodyPr wrap="square" rtlCol="0">
            <a:spAutoFit/>
          </a:bodyPr>
          <a:lstStyle/>
          <a:p>
            <a:pPr marL="285750" indent="-285750">
              <a:buFont typeface="Arial" charset="0"/>
              <a:buChar char="•"/>
            </a:pPr>
            <a:r>
              <a:rPr lang="it-IT" sz="2400" dirty="0" err="1" smtClean="0"/>
              <a:t>Cooperation</a:t>
            </a:r>
            <a:r>
              <a:rPr lang="it-IT" sz="2400" dirty="0" smtClean="0"/>
              <a:t> to </a:t>
            </a:r>
            <a:r>
              <a:rPr lang="it-IT" sz="2400" dirty="0" err="1" smtClean="0"/>
              <a:t>write</a:t>
            </a:r>
            <a:r>
              <a:rPr lang="it-IT" sz="2400" dirty="0" smtClean="0"/>
              <a:t> new EU </a:t>
            </a:r>
            <a:r>
              <a:rPr lang="it-IT" sz="2400" dirty="0" err="1" smtClean="0"/>
              <a:t>Projects</a:t>
            </a:r>
            <a:r>
              <a:rPr lang="it-IT" sz="2400" dirty="0" smtClean="0"/>
              <a:t> </a:t>
            </a:r>
            <a:r>
              <a:rPr lang="it-IT" sz="2400" dirty="0" smtClean="0"/>
              <a:t>to </a:t>
            </a:r>
            <a:r>
              <a:rPr lang="it-IT" sz="2400" dirty="0" err="1" smtClean="0"/>
              <a:t>develop</a:t>
            </a:r>
            <a:r>
              <a:rPr lang="it-IT" sz="2400" dirty="0" smtClean="0"/>
              <a:t> new </a:t>
            </a:r>
            <a:r>
              <a:rPr lang="it-IT" sz="2400" dirty="0" smtClean="0"/>
              <a:t>Technologies</a:t>
            </a:r>
            <a:r>
              <a:rPr lang="it-IT" sz="2400" dirty="0" smtClean="0"/>
              <a:t/>
            </a:r>
            <a:br>
              <a:rPr lang="it-IT" sz="2400" dirty="0" smtClean="0"/>
            </a:br>
            <a:endParaRPr lang="it-IT" sz="2400" dirty="0" smtClean="0"/>
          </a:p>
          <a:p>
            <a:pPr marL="285750" indent="-285750">
              <a:buFont typeface="Arial" charset="0"/>
              <a:buChar char="•"/>
            </a:pPr>
            <a:r>
              <a:rPr lang="it-IT" sz="2400" dirty="0" err="1" smtClean="0"/>
              <a:t>Cooperation</a:t>
            </a:r>
            <a:r>
              <a:rPr lang="it-IT" sz="2400" dirty="0" smtClean="0"/>
              <a:t> to </a:t>
            </a:r>
            <a:r>
              <a:rPr lang="it-IT" sz="2400" dirty="0" err="1" smtClean="0"/>
              <a:t>develop</a:t>
            </a:r>
            <a:r>
              <a:rPr lang="it-IT" sz="2400" dirty="0" smtClean="0"/>
              <a:t> new Solutions ready for </a:t>
            </a:r>
            <a:r>
              <a:rPr lang="it-IT" sz="2400" dirty="0" err="1" smtClean="0"/>
              <a:t>Businnes</a:t>
            </a:r>
            <a:r>
              <a:rPr lang="it-IT" sz="2400" dirty="0" smtClean="0"/>
              <a:t/>
            </a:r>
            <a:br>
              <a:rPr lang="it-IT" sz="2400" dirty="0" smtClean="0"/>
            </a:br>
            <a:endParaRPr lang="it-IT" sz="2400" dirty="0" smtClean="0"/>
          </a:p>
          <a:p>
            <a:pPr marL="285750" indent="-285750">
              <a:buFont typeface="Arial" charset="0"/>
              <a:buChar char="•"/>
            </a:pPr>
            <a:r>
              <a:rPr lang="it-IT" sz="2400" dirty="0" err="1" smtClean="0"/>
              <a:t>Cooperation</a:t>
            </a:r>
            <a:r>
              <a:rPr lang="it-IT" sz="2400" dirty="0" smtClean="0"/>
              <a:t> to benchmark SW and Cluster and </a:t>
            </a:r>
            <a:r>
              <a:rPr lang="it-IT" sz="2400" dirty="0" err="1" smtClean="0"/>
              <a:t>write</a:t>
            </a:r>
            <a:r>
              <a:rPr lang="it-IT" sz="2400" dirty="0" smtClean="0"/>
              <a:t> </a:t>
            </a:r>
            <a:r>
              <a:rPr lang="it-IT" sz="2400" dirty="0" err="1" smtClean="0"/>
              <a:t>Technological</a:t>
            </a:r>
            <a:r>
              <a:rPr lang="it-IT" sz="2400" dirty="0" smtClean="0"/>
              <a:t> </a:t>
            </a:r>
            <a:r>
              <a:rPr lang="it-IT" sz="2400" dirty="0" err="1" smtClean="0"/>
              <a:t>Paper</a:t>
            </a:r>
            <a:endParaRPr lang="it-IT" sz="2400" dirty="0" smtClean="0"/>
          </a:p>
        </p:txBody>
      </p:sp>
      <p:sp>
        <p:nvSpPr>
          <p:cNvPr id="5" name="Title 4"/>
          <p:cNvSpPr txBox="1">
            <a:spLocks/>
          </p:cNvSpPr>
          <p:nvPr/>
        </p:nvSpPr>
        <p:spPr>
          <a:xfrm>
            <a:off x="1672936" y="2474713"/>
            <a:ext cx="9621982" cy="766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Brandon Grotesque Regular" panose="020B0503020203060202" pitchFamily="34" charset="0"/>
                <a:ea typeface="+mj-ea"/>
                <a:cs typeface="+mj-cs"/>
              </a:defRPr>
            </a:lvl1pPr>
          </a:lstStyle>
          <a:p>
            <a:r>
              <a:rPr lang="it-IT" sz="3600" dirty="0" err="1" smtClean="0"/>
              <a:t>We</a:t>
            </a:r>
            <a:r>
              <a:rPr lang="it-IT" sz="3600" dirty="0" smtClean="0"/>
              <a:t> are </a:t>
            </a:r>
            <a:r>
              <a:rPr lang="it-IT" sz="3600" dirty="0" err="1" smtClean="0"/>
              <a:t>looking</a:t>
            </a:r>
            <a:r>
              <a:rPr lang="it-IT" sz="3600" dirty="0" smtClean="0"/>
              <a:t> for</a:t>
            </a:r>
            <a:r>
              <a:rPr lang="is-IS" sz="3600" dirty="0" smtClean="0"/>
              <a:t>…</a:t>
            </a:r>
            <a:endParaRPr lang="en-GB" sz="3600" dirty="0"/>
          </a:p>
        </p:txBody>
      </p:sp>
      <p:sp>
        <p:nvSpPr>
          <p:cNvPr id="2" name="Segnaposto numero diapositiva 1"/>
          <p:cNvSpPr>
            <a:spLocks noGrp="1"/>
          </p:cNvSpPr>
          <p:nvPr>
            <p:ph type="sldNum" sz="quarter" idx="12"/>
          </p:nvPr>
        </p:nvSpPr>
        <p:spPr/>
        <p:txBody>
          <a:bodyPr/>
          <a:lstStyle/>
          <a:p>
            <a:fld id="{24EEBE2D-0ED2-4861-A2C5-8265D6483FDC}" type="slidenum">
              <a:rPr lang="en-GB" smtClean="0"/>
              <a:t>30</a:t>
            </a:fld>
            <a:endParaRPr lang="en-GB"/>
          </a:p>
        </p:txBody>
      </p:sp>
    </p:spTree>
    <p:extLst>
      <p:ext uri="{BB962C8B-B14F-4D97-AF65-F5344CB8AC3E}">
        <p14:creationId xmlns:p14="http://schemas.microsoft.com/office/powerpoint/2010/main" val="21255563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
            <a:ext cx="2251882" cy="1935975"/>
          </a:xfrm>
          <a:prstGeom prst="rect">
            <a:avLst/>
          </a:prstGeom>
        </p:spPr>
      </p:pic>
      <p:sp>
        <p:nvSpPr>
          <p:cNvPr id="5" name="CasellaDiTesto 4"/>
          <p:cNvSpPr txBox="1"/>
          <p:nvPr/>
        </p:nvSpPr>
        <p:spPr>
          <a:xfrm>
            <a:off x="4259580" y="411480"/>
            <a:ext cx="4084320" cy="707886"/>
          </a:xfrm>
          <a:prstGeom prst="rect">
            <a:avLst/>
          </a:prstGeom>
          <a:noFill/>
        </p:spPr>
        <p:txBody>
          <a:bodyPr wrap="square" rtlCol="0">
            <a:spAutoFit/>
          </a:bodyPr>
          <a:lstStyle/>
          <a:p>
            <a:pPr algn="ctr"/>
            <a:r>
              <a:rPr lang="it-IT" sz="4000" dirty="0" smtClean="0">
                <a:latin typeface="Brandon Grotesque Regular" panose="020B0503020203060202" pitchFamily="34" charset="0"/>
              </a:rPr>
              <a:t>CONTACTS</a:t>
            </a:r>
            <a:endParaRPr lang="it-IT" sz="4000" dirty="0">
              <a:latin typeface="Brandon Grotesque Regular" panose="020B0503020203060202" pitchFamily="34" charset="0"/>
            </a:endParaRPr>
          </a:p>
        </p:txBody>
      </p:sp>
      <p:sp>
        <p:nvSpPr>
          <p:cNvPr id="6" name="CasellaDiTesto 5"/>
          <p:cNvSpPr txBox="1"/>
          <p:nvPr/>
        </p:nvSpPr>
        <p:spPr>
          <a:xfrm>
            <a:off x="6141720" y="3990673"/>
            <a:ext cx="5227320" cy="2316019"/>
          </a:xfrm>
          <a:prstGeom prst="rect">
            <a:avLst/>
          </a:prstGeom>
          <a:noFill/>
        </p:spPr>
        <p:txBody>
          <a:bodyPr wrap="square" rtlCol="0">
            <a:spAutoFit/>
          </a:bodyPr>
          <a:lstStyle/>
          <a:p>
            <a:r>
              <a:rPr lang="it-IT" sz="3600" dirty="0">
                <a:latin typeface="Brandon Grotesque Regular" panose="020B0503020203060202" pitchFamily="34" charset="0"/>
              </a:rPr>
              <a:t>E4 Computer </a:t>
            </a:r>
          </a:p>
          <a:p>
            <a:r>
              <a:rPr lang="it-IT" sz="3600" dirty="0" err="1">
                <a:latin typeface="Brandon Grotesque Regular" panose="020B0503020203060202" pitchFamily="34" charset="0"/>
              </a:rPr>
              <a:t>Engineering</a:t>
            </a:r>
            <a:r>
              <a:rPr lang="it-IT" sz="3600" dirty="0">
                <a:latin typeface="Brandon Grotesque Regular" panose="020B0503020203060202" pitchFamily="34" charset="0"/>
              </a:rPr>
              <a:t> </a:t>
            </a:r>
            <a:r>
              <a:rPr lang="it-IT" sz="3600" dirty="0" err="1">
                <a:latin typeface="Brandon Grotesque Regular" panose="020B0503020203060202" pitchFamily="34" charset="0"/>
              </a:rPr>
              <a:t>SpA</a:t>
            </a:r>
            <a:endParaRPr lang="it-IT" sz="2000" dirty="0">
              <a:latin typeface="Brandon Grotesque Regular" panose="020B0503020203060202" pitchFamily="34" charset="0"/>
            </a:endParaRPr>
          </a:p>
          <a:p>
            <a:pPr>
              <a:lnSpc>
                <a:spcPts val="2880"/>
              </a:lnSpc>
            </a:pPr>
            <a:r>
              <a:rPr lang="it-IT" sz="2000" dirty="0">
                <a:latin typeface="Brandon Grotesque Regular" panose="020B0503020203060202" pitchFamily="34" charset="0"/>
              </a:rPr>
              <a:t>Via Martiri della Libertà, 66, </a:t>
            </a:r>
          </a:p>
          <a:p>
            <a:pPr>
              <a:lnSpc>
                <a:spcPts val="2880"/>
              </a:lnSpc>
            </a:pPr>
            <a:r>
              <a:rPr lang="it-IT" sz="2000" dirty="0">
                <a:latin typeface="Brandon Grotesque Regular" panose="020B0503020203060202" pitchFamily="34" charset="0"/>
              </a:rPr>
              <a:t>42019 Scandiano (</a:t>
            </a:r>
            <a:r>
              <a:rPr lang="it-IT" sz="2000" dirty="0" smtClean="0">
                <a:latin typeface="Brandon Grotesque Regular" panose="020B0503020203060202" pitchFamily="34" charset="0"/>
              </a:rPr>
              <a:t>RE) - </a:t>
            </a:r>
            <a:r>
              <a:rPr lang="it-IT" sz="2000" dirty="0" err="1" smtClean="0">
                <a:latin typeface="Brandon Grotesque Regular" panose="020B0503020203060202" pitchFamily="34" charset="0"/>
              </a:rPr>
              <a:t>Italy</a:t>
            </a:r>
            <a:endParaRPr lang="it-IT" sz="2000" dirty="0">
              <a:latin typeface="Brandon Grotesque Regular" panose="020B0503020203060202" pitchFamily="34" charset="0"/>
            </a:endParaRPr>
          </a:p>
          <a:p>
            <a:pPr>
              <a:lnSpc>
                <a:spcPts val="2880"/>
              </a:lnSpc>
            </a:pPr>
            <a:r>
              <a:rPr lang="it-IT" sz="2000" dirty="0">
                <a:latin typeface="Brandon Grotesque Regular" panose="020B0503020203060202" pitchFamily="34" charset="0"/>
              </a:rPr>
              <a:t>Tel. 0039 0522 991811</a:t>
            </a:r>
          </a:p>
        </p:txBody>
      </p:sp>
      <p:sp>
        <p:nvSpPr>
          <p:cNvPr id="7" name="CasellaDiTesto 6"/>
          <p:cNvSpPr txBox="1"/>
          <p:nvPr/>
        </p:nvSpPr>
        <p:spPr>
          <a:xfrm>
            <a:off x="1470660" y="2682843"/>
            <a:ext cx="3931920" cy="1938992"/>
          </a:xfrm>
          <a:prstGeom prst="rect">
            <a:avLst/>
          </a:prstGeom>
          <a:noFill/>
        </p:spPr>
        <p:txBody>
          <a:bodyPr wrap="square" rtlCol="0">
            <a:spAutoFit/>
          </a:bodyPr>
          <a:lstStyle/>
          <a:p>
            <a:r>
              <a:rPr lang="it-IT" sz="2400" dirty="0">
                <a:latin typeface="Brandon Grotesque Regular" panose="020B0503020203060202" pitchFamily="34" charset="0"/>
              </a:rPr>
              <a:t>Email </a:t>
            </a:r>
            <a:r>
              <a:rPr lang="it-IT" sz="2400" dirty="0" err="1">
                <a:latin typeface="Brandon Grotesque Regular" panose="020B0503020203060202" pitchFamily="34" charset="0"/>
              </a:rPr>
              <a:t>contacts</a:t>
            </a:r>
            <a:endParaRPr lang="it-IT" sz="2400" dirty="0">
              <a:latin typeface="Brandon Grotesque Regular" panose="020B0503020203060202" pitchFamily="34" charset="0"/>
            </a:endParaRPr>
          </a:p>
          <a:p>
            <a:r>
              <a:rPr lang="it-IT" sz="2400" dirty="0">
                <a:latin typeface="Brandon Grotesque Regular" panose="020B0503020203060202" pitchFamily="34" charset="0"/>
                <a:hlinkClick r:id="rId4"/>
              </a:rPr>
              <a:t>info@e4company.com</a:t>
            </a:r>
            <a:endParaRPr lang="it-IT" sz="2400" dirty="0">
              <a:latin typeface="Brandon Grotesque Regular" panose="020B0503020203060202" pitchFamily="34" charset="0"/>
            </a:endParaRPr>
          </a:p>
          <a:p>
            <a:endParaRPr lang="it-IT" sz="2400" dirty="0" smtClean="0">
              <a:latin typeface="Brandon Grotesque Regular" panose="020B0503020203060202" pitchFamily="34" charset="0"/>
              <a:hlinkClick r:id="rId5"/>
            </a:endParaRPr>
          </a:p>
          <a:p>
            <a:r>
              <a:rPr lang="it-IT" sz="2400" dirty="0" smtClean="0">
                <a:latin typeface="Brandon Grotesque Regular" panose="020B0503020203060202" pitchFamily="34" charset="0"/>
                <a:hlinkClick r:id="rId5"/>
              </a:rPr>
              <a:t>sales@e4company.com</a:t>
            </a:r>
            <a:endParaRPr lang="it-IT" sz="2400" dirty="0" smtClean="0">
              <a:latin typeface="Brandon Grotesque Regular" panose="020B0503020203060202" pitchFamily="34" charset="0"/>
            </a:endParaRPr>
          </a:p>
          <a:p>
            <a:endParaRPr lang="it-IT" sz="2400" dirty="0" smtClean="0">
              <a:latin typeface="Brandon Grotesque Regular" panose="020B0503020203060202" pitchFamily="34" charset="0"/>
            </a:endParaRPr>
          </a:p>
        </p:txBody>
      </p:sp>
      <p:pic>
        <p:nvPicPr>
          <p:cNvPr id="8" name="Immagine 7"/>
          <p:cNvPicPr/>
          <p:nvPr/>
        </p:nvPicPr>
        <p:blipFill rotWithShape="1">
          <a:blip r:embed="rId6"/>
          <a:srcRect l="40596" t="18248" r="12698" b="22908"/>
          <a:stretch/>
        </p:blipFill>
        <p:spPr bwMode="auto">
          <a:xfrm>
            <a:off x="6023429" y="1255197"/>
            <a:ext cx="3628571" cy="2213717"/>
          </a:xfrm>
          <a:prstGeom prst="rect">
            <a:avLst/>
          </a:prstGeom>
          <a:ln>
            <a:noFill/>
          </a:ln>
          <a:extLst>
            <a:ext uri="{53640926-AAD7-44D8-BBD7-CCE9431645EC}">
              <a14:shadowObscured xmlns:a14="http://schemas.microsoft.com/office/drawing/2010/main"/>
            </a:ext>
          </a:extLst>
        </p:spPr>
      </p:pic>
      <p:sp>
        <p:nvSpPr>
          <p:cNvPr id="2" name="Segnaposto numero diapositiva 1"/>
          <p:cNvSpPr>
            <a:spLocks noGrp="1"/>
          </p:cNvSpPr>
          <p:nvPr>
            <p:ph type="sldNum" sz="quarter" idx="12"/>
          </p:nvPr>
        </p:nvSpPr>
        <p:spPr/>
        <p:txBody>
          <a:bodyPr/>
          <a:lstStyle/>
          <a:p>
            <a:fld id="{24EEBE2D-0ED2-4861-A2C5-8265D6483FDC}" type="slidenum">
              <a:rPr lang="en-GB" smtClean="0"/>
              <a:t>31</a:t>
            </a:fld>
            <a:endParaRPr lang="en-GB"/>
          </a:p>
        </p:txBody>
      </p:sp>
    </p:spTree>
    <p:extLst>
      <p:ext uri="{BB962C8B-B14F-4D97-AF65-F5344CB8AC3E}">
        <p14:creationId xmlns:p14="http://schemas.microsoft.com/office/powerpoint/2010/main" val="17325493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
            <a:ext cx="2251882" cy="1935975"/>
          </a:xfrm>
          <a:prstGeom prst="rect">
            <a:avLst/>
          </a:prstGeom>
        </p:spPr>
      </p:pic>
      <p:sp>
        <p:nvSpPr>
          <p:cNvPr id="2" name="CasellaDiTesto 1"/>
          <p:cNvSpPr txBox="1"/>
          <p:nvPr/>
        </p:nvSpPr>
        <p:spPr>
          <a:xfrm>
            <a:off x="3114040" y="2565308"/>
            <a:ext cx="5842000" cy="2308324"/>
          </a:xfrm>
          <a:prstGeom prst="rect">
            <a:avLst/>
          </a:prstGeom>
          <a:noFill/>
        </p:spPr>
        <p:txBody>
          <a:bodyPr wrap="square" rtlCol="0">
            <a:spAutoFit/>
          </a:bodyPr>
          <a:lstStyle/>
          <a:p>
            <a:pPr algn="ctr"/>
            <a:r>
              <a:rPr lang="it-IT" sz="7200" dirty="0">
                <a:latin typeface="Brandon Grotesque Regular" panose="020B0503020203060202" pitchFamily="34" charset="0"/>
              </a:rPr>
              <a:t>THANK YOU</a:t>
            </a:r>
          </a:p>
          <a:p>
            <a:pPr algn="ctr"/>
            <a:endParaRPr lang="it-IT" sz="7200" dirty="0">
              <a:latin typeface="Brandon Grotesque Regular" panose="020B0503020203060202" pitchFamily="34" charset="0"/>
            </a:endParaRPr>
          </a:p>
        </p:txBody>
      </p:sp>
      <p:sp>
        <p:nvSpPr>
          <p:cNvPr id="4" name="Segnaposto numero diapositiva 3"/>
          <p:cNvSpPr>
            <a:spLocks noGrp="1"/>
          </p:cNvSpPr>
          <p:nvPr>
            <p:ph type="sldNum" sz="quarter" idx="12"/>
          </p:nvPr>
        </p:nvSpPr>
        <p:spPr/>
        <p:txBody>
          <a:bodyPr/>
          <a:lstStyle/>
          <a:p>
            <a:fld id="{24EEBE2D-0ED2-4861-A2C5-8265D6483FDC}" type="slidenum">
              <a:rPr lang="en-GB" smtClean="0"/>
              <a:t>32</a:t>
            </a:fld>
            <a:endParaRPr lang="en-GB"/>
          </a:p>
        </p:txBody>
      </p:sp>
    </p:spTree>
    <p:extLst>
      <p:ext uri="{BB962C8B-B14F-4D97-AF65-F5344CB8AC3E}">
        <p14:creationId xmlns:p14="http://schemas.microsoft.com/office/powerpoint/2010/main" val="32651602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
            <a:ext cx="2251882" cy="1935975"/>
          </a:xfrm>
          <a:prstGeom prst="rect">
            <a:avLst/>
          </a:prstGeom>
        </p:spPr>
      </p:pic>
      <p:sp>
        <p:nvSpPr>
          <p:cNvPr id="2" name="CasellaDiTesto 1"/>
          <p:cNvSpPr txBox="1"/>
          <p:nvPr/>
        </p:nvSpPr>
        <p:spPr>
          <a:xfrm>
            <a:off x="3114040" y="2565308"/>
            <a:ext cx="5842000" cy="2308324"/>
          </a:xfrm>
          <a:prstGeom prst="rect">
            <a:avLst/>
          </a:prstGeom>
          <a:noFill/>
        </p:spPr>
        <p:txBody>
          <a:bodyPr wrap="square" rtlCol="0">
            <a:spAutoFit/>
          </a:bodyPr>
          <a:lstStyle/>
          <a:p>
            <a:pPr algn="ctr"/>
            <a:r>
              <a:rPr lang="it-IT" sz="7200" dirty="0" smtClean="0">
                <a:latin typeface="Brandon Grotesque Regular" panose="020B0503020203060202" pitchFamily="34" charset="0"/>
              </a:rPr>
              <a:t>BACKUP</a:t>
            </a:r>
            <a:endParaRPr lang="it-IT" sz="7200" dirty="0">
              <a:latin typeface="Brandon Grotesque Regular" panose="020B0503020203060202" pitchFamily="34" charset="0"/>
            </a:endParaRPr>
          </a:p>
          <a:p>
            <a:pPr algn="ctr"/>
            <a:endParaRPr lang="it-IT" sz="7200" dirty="0">
              <a:latin typeface="Brandon Grotesque Regular" panose="020B0503020203060202" pitchFamily="34" charset="0"/>
            </a:endParaRPr>
          </a:p>
        </p:txBody>
      </p:sp>
      <p:sp>
        <p:nvSpPr>
          <p:cNvPr id="4" name="Segnaposto numero diapositiva 3"/>
          <p:cNvSpPr>
            <a:spLocks noGrp="1"/>
          </p:cNvSpPr>
          <p:nvPr>
            <p:ph type="sldNum" sz="quarter" idx="12"/>
          </p:nvPr>
        </p:nvSpPr>
        <p:spPr/>
        <p:txBody>
          <a:bodyPr/>
          <a:lstStyle/>
          <a:p>
            <a:fld id="{24EEBE2D-0ED2-4861-A2C5-8265D6483FDC}" type="slidenum">
              <a:rPr lang="en-GB" smtClean="0"/>
              <a:t>33</a:t>
            </a:fld>
            <a:endParaRPr lang="en-GB"/>
          </a:p>
        </p:txBody>
      </p:sp>
    </p:spTree>
    <p:extLst>
      <p:ext uri="{BB962C8B-B14F-4D97-AF65-F5344CB8AC3E}">
        <p14:creationId xmlns:p14="http://schemas.microsoft.com/office/powerpoint/2010/main" val="14241535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ella 10"/>
          <p:cNvGraphicFramePr>
            <a:graphicFrameLocks noGrp="1"/>
          </p:cNvGraphicFramePr>
          <p:nvPr>
            <p:extLst>
              <p:ext uri="{D42A27DB-BD31-4B8C-83A1-F6EECF244321}">
                <p14:modId xmlns:p14="http://schemas.microsoft.com/office/powerpoint/2010/main" val="472591187"/>
              </p:ext>
            </p:extLst>
          </p:nvPr>
        </p:nvGraphicFramePr>
        <p:xfrm>
          <a:off x="729476" y="1835143"/>
          <a:ext cx="3669019" cy="1610360"/>
        </p:xfrm>
        <a:graphic>
          <a:graphicData uri="http://schemas.openxmlformats.org/drawingml/2006/table">
            <a:tbl>
              <a:tblPr firstRow="1" bandRow="1">
                <a:tableStyleId>{5940675A-B579-460E-94D1-54222C63F5DA}</a:tableStyleId>
              </a:tblPr>
              <a:tblGrid>
                <a:gridCol w="1202163">
                  <a:extLst>
                    <a:ext uri="{9D8B030D-6E8A-4147-A177-3AD203B41FA5}">
                      <a16:colId xmlns:a16="http://schemas.microsoft.com/office/drawing/2014/main" xmlns="" val="2808588734"/>
                    </a:ext>
                  </a:extLst>
                </a:gridCol>
                <a:gridCol w="2466856">
                  <a:extLst>
                    <a:ext uri="{9D8B030D-6E8A-4147-A177-3AD203B41FA5}">
                      <a16:colId xmlns:a16="http://schemas.microsoft.com/office/drawing/2014/main" xmlns="" val="2952425538"/>
                    </a:ext>
                  </a:extLst>
                </a:gridCol>
              </a:tblGrid>
              <a:tr h="370840">
                <a:tc>
                  <a:txBody>
                    <a:bodyPr/>
                    <a:lstStyle/>
                    <a:p>
                      <a:r>
                        <a:rPr lang="it-IT" sz="1700" b="0" dirty="0" smtClean="0">
                          <a:solidFill>
                            <a:schemeClr val="tx1"/>
                          </a:solidFill>
                          <a:latin typeface="Brandon Grotesque Regular" panose="020B0503020203060202" pitchFamily="34" charset="0"/>
                        </a:rPr>
                        <a:t>Client</a:t>
                      </a:r>
                      <a:endParaRPr lang="it-IT" sz="1700" b="0" dirty="0">
                        <a:solidFill>
                          <a:schemeClr val="tx1"/>
                        </a:solidFill>
                        <a:latin typeface="Brandon Grotesque Regular" panose="020B0503020203060202"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r>
                        <a:rPr lang="it-IT" sz="1700" b="0" kern="1200" dirty="0" smtClean="0">
                          <a:solidFill>
                            <a:schemeClr val="bg1">
                              <a:lumMod val="75000"/>
                            </a:schemeClr>
                          </a:solidFill>
                          <a:latin typeface="Brandon Grotesque Regular" panose="020B0503020203060202" pitchFamily="34" charset="0"/>
                          <a:ea typeface="+mn-ea"/>
                          <a:cs typeface="+mn-cs"/>
                        </a:rPr>
                        <a:t>NOVARTIS</a:t>
                      </a:r>
                      <a:endParaRPr lang="it-IT" sz="1700" b="0" kern="1200" dirty="0">
                        <a:solidFill>
                          <a:schemeClr val="bg1">
                            <a:lumMod val="75000"/>
                          </a:schemeClr>
                        </a:solidFill>
                        <a:latin typeface="Brandon Grotesque Regular" panose="020B0503020203060202" pitchFamily="34"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2466672879"/>
                  </a:ext>
                </a:extLst>
              </a:tr>
              <a:tr h="370840">
                <a:tc>
                  <a:txBody>
                    <a:bodyPr/>
                    <a:lstStyle/>
                    <a:p>
                      <a:r>
                        <a:rPr lang="it-IT" sz="1700" b="0" dirty="0" err="1" smtClean="0">
                          <a:solidFill>
                            <a:schemeClr val="tx1"/>
                          </a:solidFill>
                          <a:latin typeface="Brandon Grotesque Regular" panose="020B0503020203060202" pitchFamily="34" charset="0"/>
                        </a:rPr>
                        <a:t>Industry</a:t>
                      </a:r>
                      <a:endParaRPr lang="it-IT" sz="1700" b="0" dirty="0">
                        <a:solidFill>
                          <a:schemeClr val="tx1"/>
                        </a:solidFill>
                        <a:latin typeface="Brandon Grotesque Regular" panose="020B0503020203060202"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it-IT" sz="1700" b="0" dirty="0" smtClean="0">
                          <a:solidFill>
                            <a:schemeClr val="tx1"/>
                          </a:solidFill>
                          <a:latin typeface="Brandon Grotesque Regular" panose="020B0503020203060202" pitchFamily="34" charset="0"/>
                        </a:rPr>
                        <a:t>Healthcare </a:t>
                      </a:r>
                      <a:endParaRPr lang="it-IT" sz="1700" b="0" dirty="0">
                        <a:solidFill>
                          <a:schemeClr val="tx1"/>
                        </a:solidFill>
                        <a:latin typeface="Brandon Grotesque Regular" panose="020B0503020203060202"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456456046"/>
                  </a:ext>
                </a:extLst>
              </a:tr>
              <a:tr h="370840">
                <a:tc>
                  <a:txBody>
                    <a:bodyPr/>
                    <a:lstStyle/>
                    <a:p>
                      <a:r>
                        <a:rPr lang="it-IT" sz="1700" b="0" dirty="0" err="1" smtClean="0">
                          <a:solidFill>
                            <a:schemeClr val="tx1"/>
                          </a:solidFill>
                          <a:latin typeface="Brandon Grotesque Regular" panose="020B0503020203060202" pitchFamily="34" charset="0"/>
                        </a:rPr>
                        <a:t>Ref</a:t>
                      </a:r>
                      <a:r>
                        <a:rPr lang="it-IT" sz="1700" b="0" dirty="0" smtClean="0">
                          <a:solidFill>
                            <a:schemeClr val="tx1"/>
                          </a:solidFill>
                          <a:latin typeface="Brandon Grotesque Regular" panose="020B0503020203060202" pitchFamily="34" charset="0"/>
                        </a:rPr>
                        <a:t>.</a:t>
                      </a:r>
                      <a:r>
                        <a:rPr lang="it-IT" sz="1700" b="0" baseline="0" dirty="0" smtClean="0">
                          <a:solidFill>
                            <a:schemeClr val="tx1"/>
                          </a:solidFill>
                          <a:latin typeface="Brandon Grotesque Regular" panose="020B0503020203060202" pitchFamily="34" charset="0"/>
                        </a:rPr>
                        <a:t> </a:t>
                      </a:r>
                      <a:endParaRPr lang="it-IT" sz="1700" b="0" dirty="0">
                        <a:solidFill>
                          <a:schemeClr val="tx1"/>
                        </a:solidFill>
                        <a:latin typeface="Brandon Grotesque Regular" panose="020B0503020203060202"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700" b="0" dirty="0" smtClean="0">
                          <a:latin typeface="Brandon Grotesque Regular" panose="020B0503020203060202" pitchFamily="34" charset="0"/>
                        </a:rPr>
                        <a:t>Riccardo Beltrami – Head of</a:t>
                      </a:r>
                      <a:r>
                        <a:rPr lang="en-US" sz="1700" b="0" baseline="0" dirty="0" smtClean="0">
                          <a:latin typeface="Brandon Grotesque Regular" panose="020B0503020203060202" pitchFamily="34" charset="0"/>
                        </a:rPr>
                        <a:t> Computational Biology Unit </a:t>
                      </a:r>
                      <a:endParaRPr lang="it-IT" sz="1700" b="0" dirty="0">
                        <a:solidFill>
                          <a:schemeClr val="tx1"/>
                        </a:solidFill>
                        <a:latin typeface="Brandon Grotesque Regular" panose="020B0503020203060202"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663817096"/>
                  </a:ext>
                </a:extLst>
              </a:tr>
            </a:tbl>
          </a:graphicData>
        </a:graphic>
      </p:graphicFrame>
      <p:pic>
        <p:nvPicPr>
          <p:cNvPr id="14" name="Immagine 13"/>
          <p:cNvPicPr>
            <a:picLocks noChangeAspect="1"/>
          </p:cNvPicPr>
          <p:nvPr/>
        </p:nvPicPr>
        <p:blipFill>
          <a:blip r:embed="rId3"/>
          <a:stretch>
            <a:fillRect/>
          </a:stretch>
        </p:blipFill>
        <p:spPr>
          <a:xfrm>
            <a:off x="729475" y="3445503"/>
            <a:ext cx="2239107" cy="390955"/>
          </a:xfrm>
          <a:prstGeom prst="rect">
            <a:avLst/>
          </a:prstGeom>
        </p:spPr>
      </p:pic>
      <p:pic>
        <p:nvPicPr>
          <p:cNvPr id="16" name="Immagine 15"/>
          <p:cNvPicPr>
            <a:picLocks noChangeAspect="1"/>
          </p:cNvPicPr>
          <p:nvPr/>
        </p:nvPicPr>
        <p:blipFill>
          <a:blip r:embed="rId4"/>
          <a:stretch>
            <a:fillRect/>
          </a:stretch>
        </p:blipFill>
        <p:spPr>
          <a:xfrm>
            <a:off x="729475" y="4180114"/>
            <a:ext cx="1572567" cy="2070445"/>
          </a:xfrm>
          <a:prstGeom prst="rect">
            <a:avLst/>
          </a:prstGeom>
          <a:ln>
            <a:noFill/>
          </a:ln>
          <a:effectLst>
            <a:outerShdw blurRad="292100" dist="139700" dir="2700000" algn="tl" rotWithShape="0">
              <a:srgbClr val="333333">
                <a:alpha val="65000"/>
              </a:srgbClr>
            </a:outerShdw>
          </a:effectLst>
        </p:spPr>
      </p:pic>
      <p:pic>
        <p:nvPicPr>
          <p:cNvPr id="2" name="Immagin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0388"/>
            <a:ext cx="12192000" cy="1593850"/>
          </a:xfrm>
          <a:prstGeom prst="rect">
            <a:avLst/>
          </a:prstGeom>
        </p:spPr>
      </p:pic>
      <p:graphicFrame>
        <p:nvGraphicFramePr>
          <p:cNvPr id="17" name="Tabella 16"/>
          <p:cNvGraphicFramePr>
            <a:graphicFrameLocks noGrp="1"/>
          </p:cNvGraphicFramePr>
          <p:nvPr>
            <p:extLst>
              <p:ext uri="{D42A27DB-BD31-4B8C-83A1-F6EECF244321}">
                <p14:modId xmlns:p14="http://schemas.microsoft.com/office/powerpoint/2010/main" val="3386266806"/>
              </p:ext>
            </p:extLst>
          </p:nvPr>
        </p:nvGraphicFramePr>
        <p:xfrm>
          <a:off x="4253352" y="494802"/>
          <a:ext cx="5935675" cy="6292355"/>
        </p:xfrm>
        <a:graphic>
          <a:graphicData uri="http://schemas.openxmlformats.org/drawingml/2006/table">
            <a:tbl>
              <a:tblPr firstRow="1" bandRow="1">
                <a:effectLst>
                  <a:reflection stA="45000" endPos="8000" dist="50800" dir="5400000" sy="-100000" algn="bl" rotWithShape="0"/>
                </a:effectLst>
                <a:tableStyleId>{8799B23B-EC83-4686-B30A-512413B5E67A}</a:tableStyleId>
              </a:tblPr>
              <a:tblGrid>
                <a:gridCol w="2864863">
                  <a:extLst>
                    <a:ext uri="{9D8B030D-6E8A-4147-A177-3AD203B41FA5}">
                      <a16:colId xmlns:a16="http://schemas.microsoft.com/office/drawing/2014/main" xmlns="" val="3883809640"/>
                    </a:ext>
                  </a:extLst>
                </a:gridCol>
                <a:gridCol w="3070812">
                  <a:extLst>
                    <a:ext uri="{9D8B030D-6E8A-4147-A177-3AD203B41FA5}">
                      <a16:colId xmlns:a16="http://schemas.microsoft.com/office/drawing/2014/main" xmlns="" val="2533653910"/>
                    </a:ext>
                  </a:extLst>
                </a:gridCol>
              </a:tblGrid>
              <a:tr h="394475">
                <a:tc>
                  <a:txBody>
                    <a:bodyPr/>
                    <a:lstStyle/>
                    <a:p>
                      <a:pPr marL="0" algn="r" defTabSz="914400" rtl="0" eaLnBrk="1" latinLnBrk="0" hangingPunct="1"/>
                      <a:r>
                        <a:rPr lang="it-IT" sz="1700" b="1" kern="1200" dirty="0">
                          <a:solidFill>
                            <a:schemeClr val="bg1">
                              <a:lumMod val="75000"/>
                            </a:schemeClr>
                          </a:solidFill>
                          <a:latin typeface="Brandon Grotesque Regular" panose="020B0503020203060202" pitchFamily="34" charset="0"/>
                          <a:ea typeface="+mn-ea"/>
                          <a:cs typeface="+mn-cs"/>
                        </a:rPr>
                        <a:t>REQUIREMENTS</a:t>
                      </a:r>
                    </a:p>
                  </a:txBody>
                  <a:tcPr>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b="0" dirty="0">
                          <a:solidFill>
                            <a:schemeClr val="tx1">
                              <a:lumMod val="85000"/>
                              <a:lumOff val="15000"/>
                            </a:schemeClr>
                          </a:solidFill>
                          <a:latin typeface="Brandon Grotesque Regular" panose="020B0503020203060202" pitchFamily="34" charset="0"/>
                          <a:ea typeface="Calibri"/>
                          <a:cs typeface="Times New Roman"/>
                        </a:rPr>
                        <a:t>High Availability HPC Cluster</a:t>
                      </a:r>
                    </a:p>
                  </a:txBody>
                  <a:tcPr>
                    <a:lnL w="12700" cmpd="sng">
                      <a:noFill/>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xmlns="" val="2817878906"/>
                  </a:ext>
                </a:extLst>
              </a:tr>
              <a:tr h="778089">
                <a:tc>
                  <a:txBody>
                    <a:bodyPr/>
                    <a:lstStyle/>
                    <a:p>
                      <a:pPr marL="0" algn="r" defTabSz="914400" rtl="0" eaLnBrk="1" latinLnBrk="0" hangingPunct="1"/>
                      <a:r>
                        <a:rPr lang="it-IT" sz="1700" b="1" kern="1200" dirty="0">
                          <a:solidFill>
                            <a:schemeClr val="bg1">
                              <a:lumMod val="75000"/>
                            </a:schemeClr>
                          </a:solidFill>
                          <a:latin typeface="Brandon Grotesque Regular" panose="020B0503020203060202" pitchFamily="34" charset="0"/>
                          <a:ea typeface="+mn-ea"/>
                          <a:cs typeface="+mn-cs"/>
                        </a:rPr>
                        <a:t>CHALLENGES</a:t>
                      </a:r>
                    </a:p>
                  </a:txBody>
                  <a:tcPr>
                    <a:lnL w="12700" cmpd="sng">
                      <a:noFill/>
                    </a:lnL>
                    <a:lnR w="12700" cmpd="sng">
                      <a:noFill/>
                    </a:lnR>
                    <a:lnT w="25400" cmpd="sng">
                      <a:noFill/>
                    </a:lnT>
                    <a:lnB w="12700" cmpd="sng">
                      <a:noFill/>
                    </a:lnB>
                    <a:lnTlToBr w="12700" cmpd="sng">
                      <a:noFill/>
                      <a:prstDash val="solid"/>
                    </a:lnTlToBr>
                    <a:lnBlToTr w="12700" cmpd="sng">
                      <a:noFill/>
                      <a:prstDash val="solid"/>
                    </a:lnBlToTr>
                    <a:noFill/>
                  </a:tcPr>
                </a:tc>
                <a:tc>
                  <a:txBody>
                    <a:bodyPr/>
                    <a:lstStyle/>
                    <a:p>
                      <a:pPr algn="l"/>
                      <a:r>
                        <a:rPr lang="en-US" sz="1700" dirty="0" smtClean="0">
                          <a:latin typeface="Brandon Grotesque Regular" panose="020B0503020203060202" pitchFamily="34" charset="0"/>
                        </a:rPr>
                        <a:t>Ensuring faster transfer rate and network interconnection</a:t>
                      </a:r>
                    </a:p>
                    <a:p>
                      <a:pPr algn="l"/>
                      <a:r>
                        <a:rPr lang="en-US" sz="1700" baseline="0" dirty="0" smtClean="0">
                          <a:latin typeface="Brandon Grotesque Regular" panose="020B0503020203060202" pitchFamily="34" charset="0"/>
                        </a:rPr>
                        <a:t>Reducing computing times and obtaining an easy-to-use storage system</a:t>
                      </a:r>
                    </a:p>
                  </a:txBody>
                  <a:tcPr>
                    <a:lnL w="12700" cmpd="sng">
                      <a:noFill/>
                    </a:lnL>
                    <a:lnR w="12700" cmpd="sng">
                      <a:noFill/>
                    </a:lnR>
                    <a:lnT w="254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2520439275"/>
                  </a:ext>
                </a:extLst>
              </a:tr>
              <a:tr h="544662">
                <a:tc>
                  <a:txBody>
                    <a:bodyPr/>
                    <a:lstStyle/>
                    <a:p>
                      <a:pPr marL="0" algn="r" defTabSz="914400" rtl="0" eaLnBrk="1" latinLnBrk="0" hangingPunct="1"/>
                      <a:r>
                        <a:rPr lang="it-IT" sz="1700" b="1" kern="1200" dirty="0">
                          <a:solidFill>
                            <a:schemeClr val="bg1">
                              <a:lumMod val="75000"/>
                            </a:schemeClr>
                          </a:solidFill>
                          <a:latin typeface="Brandon Grotesque Regular" panose="020B0503020203060202" pitchFamily="34" charset="0"/>
                          <a:ea typeface="+mn-ea"/>
                          <a:cs typeface="+mn-cs"/>
                        </a:rPr>
                        <a:t>SOLUTION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a:buNone/>
                      </a:pPr>
                      <a:r>
                        <a:rPr lang="it-IT" sz="1700" dirty="0">
                          <a:solidFill>
                            <a:schemeClr val="tx1">
                              <a:lumMod val="85000"/>
                              <a:lumOff val="15000"/>
                            </a:schemeClr>
                          </a:solidFill>
                          <a:latin typeface="Brandon Grotesque Regular" panose="020B0503020203060202" pitchFamily="34" charset="0"/>
                          <a:ea typeface="Calibri"/>
                          <a:cs typeface="Times New Roman"/>
                        </a:rPr>
                        <a:t>96 </a:t>
                      </a:r>
                      <a:r>
                        <a:rPr lang="it-IT" sz="1700" dirty="0" err="1">
                          <a:solidFill>
                            <a:schemeClr val="tx1">
                              <a:lumMod val="85000"/>
                              <a:lumOff val="15000"/>
                            </a:schemeClr>
                          </a:solidFill>
                          <a:latin typeface="Brandon Grotesque Regular" panose="020B0503020203060202" pitchFamily="34" charset="0"/>
                          <a:ea typeface="Calibri"/>
                          <a:cs typeface="Times New Roman"/>
                        </a:rPr>
                        <a:t>dual</a:t>
                      </a:r>
                      <a:r>
                        <a:rPr lang="it-IT" sz="1700" dirty="0">
                          <a:solidFill>
                            <a:schemeClr val="tx1">
                              <a:lumMod val="85000"/>
                              <a:lumOff val="15000"/>
                            </a:schemeClr>
                          </a:solidFill>
                          <a:latin typeface="Brandon Grotesque Regular" panose="020B0503020203060202" pitchFamily="34" charset="0"/>
                          <a:ea typeface="Calibri"/>
                          <a:cs typeface="Times New Roman"/>
                        </a:rPr>
                        <a:t> </a:t>
                      </a:r>
                      <a:r>
                        <a:rPr lang="it-IT" sz="1700" dirty="0" err="1">
                          <a:solidFill>
                            <a:schemeClr val="tx1">
                              <a:lumMod val="85000"/>
                              <a:lumOff val="15000"/>
                            </a:schemeClr>
                          </a:solidFill>
                          <a:latin typeface="Brandon Grotesque Regular" panose="020B0503020203060202" pitchFamily="34" charset="0"/>
                          <a:ea typeface="Calibri"/>
                          <a:cs typeface="Times New Roman"/>
                        </a:rPr>
                        <a:t>socket</a:t>
                      </a:r>
                      <a:r>
                        <a:rPr lang="it-IT" sz="1700" dirty="0">
                          <a:solidFill>
                            <a:schemeClr val="tx1">
                              <a:lumMod val="85000"/>
                              <a:lumOff val="15000"/>
                            </a:schemeClr>
                          </a:solidFill>
                          <a:latin typeface="Brandon Grotesque Regular" panose="020B0503020203060202" pitchFamily="34" charset="0"/>
                          <a:ea typeface="Calibri"/>
                          <a:cs typeface="Times New Roman"/>
                        </a:rPr>
                        <a:t> server (1.152 </a:t>
                      </a:r>
                      <a:r>
                        <a:rPr lang="it-IT" sz="1700" dirty="0" err="1">
                          <a:solidFill>
                            <a:schemeClr val="tx1">
                              <a:lumMod val="85000"/>
                              <a:lumOff val="15000"/>
                            </a:schemeClr>
                          </a:solidFill>
                          <a:latin typeface="Brandon Grotesque Regular" panose="020B0503020203060202" pitchFamily="34" charset="0"/>
                          <a:ea typeface="Calibri"/>
                          <a:cs typeface="Times New Roman"/>
                        </a:rPr>
                        <a:t>computing</a:t>
                      </a:r>
                      <a:r>
                        <a:rPr lang="it-IT" sz="1700" dirty="0">
                          <a:solidFill>
                            <a:schemeClr val="tx1">
                              <a:lumMod val="85000"/>
                              <a:lumOff val="15000"/>
                            </a:schemeClr>
                          </a:solidFill>
                          <a:latin typeface="Brandon Grotesque Regular" panose="020B0503020203060202" pitchFamily="34" charset="0"/>
                          <a:ea typeface="Calibri"/>
                          <a:cs typeface="Times New Roman"/>
                        </a:rPr>
                        <a:t> </a:t>
                      </a:r>
                      <a:r>
                        <a:rPr lang="it-IT" sz="1700" dirty="0" err="1">
                          <a:solidFill>
                            <a:schemeClr val="tx1">
                              <a:lumMod val="85000"/>
                              <a:lumOff val="15000"/>
                            </a:schemeClr>
                          </a:solidFill>
                          <a:latin typeface="Brandon Grotesque Regular" panose="020B0503020203060202" pitchFamily="34" charset="0"/>
                          <a:ea typeface="Calibri"/>
                          <a:cs typeface="Times New Roman"/>
                        </a:rPr>
                        <a:t>cores</a:t>
                      </a:r>
                      <a:r>
                        <a:rPr lang="it-IT" sz="1700" dirty="0">
                          <a:solidFill>
                            <a:schemeClr val="tx1">
                              <a:lumMod val="85000"/>
                              <a:lumOff val="15000"/>
                            </a:schemeClr>
                          </a:solidFill>
                          <a:latin typeface="Brandon Grotesque Regular" panose="020B0503020203060202" pitchFamily="34" charset="0"/>
                          <a:ea typeface="Calibri"/>
                          <a:cs typeface="Times New Roman"/>
                        </a:rPr>
                        <a:t>)</a:t>
                      </a:r>
                    </a:p>
                    <a:p>
                      <a:pPr marL="0" indent="0" algn="l">
                        <a:buNone/>
                      </a:pPr>
                      <a:r>
                        <a:rPr lang="it-IT" sz="1700" dirty="0" err="1">
                          <a:solidFill>
                            <a:schemeClr val="tx1">
                              <a:lumMod val="85000"/>
                              <a:lumOff val="15000"/>
                            </a:schemeClr>
                          </a:solidFill>
                          <a:latin typeface="Brandon Grotesque Regular" panose="020B0503020203060202" pitchFamily="34" charset="0"/>
                          <a:ea typeface="Calibri"/>
                          <a:cs typeface="Times New Roman"/>
                        </a:rPr>
                        <a:t>Infiniband</a:t>
                      </a:r>
                      <a:r>
                        <a:rPr lang="it-IT" sz="1700" dirty="0">
                          <a:solidFill>
                            <a:schemeClr val="tx1">
                              <a:lumMod val="85000"/>
                              <a:lumOff val="15000"/>
                            </a:schemeClr>
                          </a:solidFill>
                          <a:latin typeface="Brandon Grotesque Regular" panose="020B0503020203060202" pitchFamily="34" charset="0"/>
                          <a:ea typeface="Calibri"/>
                          <a:cs typeface="Times New Roman"/>
                        </a:rPr>
                        <a:t> Switch QDR 40Gbps </a:t>
                      </a:r>
                      <a:r>
                        <a:rPr lang="it-IT" sz="1700" dirty="0" err="1">
                          <a:solidFill>
                            <a:schemeClr val="tx1">
                              <a:lumMod val="85000"/>
                              <a:lumOff val="15000"/>
                            </a:schemeClr>
                          </a:solidFill>
                          <a:latin typeface="Brandon Grotesque Regular" panose="020B0503020203060202" pitchFamily="34" charset="0"/>
                          <a:ea typeface="Calibri"/>
                          <a:cs typeface="Times New Roman"/>
                        </a:rPr>
                        <a:t>ports</a:t>
                      </a:r>
                      <a:endParaRPr lang="it-IT" sz="1700" dirty="0">
                        <a:solidFill>
                          <a:schemeClr val="tx1">
                            <a:lumMod val="85000"/>
                            <a:lumOff val="15000"/>
                          </a:schemeClr>
                        </a:solidFill>
                        <a:latin typeface="Brandon Grotesque Regular" panose="020B0503020203060202" pitchFamily="34" charset="0"/>
                        <a:ea typeface="Calibri"/>
                        <a:cs typeface="Times New Roman"/>
                      </a:endParaRPr>
                    </a:p>
                    <a:p>
                      <a:pPr marL="0" indent="0" algn="l">
                        <a:buNone/>
                      </a:pPr>
                      <a:r>
                        <a:rPr lang="it-IT" sz="1700" dirty="0">
                          <a:solidFill>
                            <a:schemeClr val="tx1">
                              <a:lumMod val="85000"/>
                              <a:lumOff val="15000"/>
                            </a:schemeClr>
                          </a:solidFill>
                          <a:latin typeface="Brandon Grotesque Regular" panose="020B0503020203060202" pitchFamily="34" charset="0"/>
                          <a:ea typeface="Calibri"/>
                          <a:cs typeface="Times New Roman"/>
                        </a:rPr>
                        <a:t>HPC Storage </a:t>
                      </a:r>
                      <a:r>
                        <a:rPr lang="it-IT" sz="1700" dirty="0" err="1">
                          <a:solidFill>
                            <a:schemeClr val="tx1">
                              <a:lumMod val="85000"/>
                              <a:lumOff val="15000"/>
                            </a:schemeClr>
                          </a:solidFill>
                          <a:latin typeface="Brandon Grotesque Regular" panose="020B0503020203060202" pitchFamily="34" charset="0"/>
                          <a:ea typeface="Calibri"/>
                          <a:cs typeface="Times New Roman"/>
                        </a:rPr>
                        <a:t>Panasas</a:t>
                      </a:r>
                      <a:r>
                        <a:rPr lang="it-IT" sz="1700" dirty="0">
                          <a:solidFill>
                            <a:schemeClr val="tx1">
                              <a:lumMod val="85000"/>
                              <a:lumOff val="15000"/>
                            </a:schemeClr>
                          </a:solidFill>
                          <a:latin typeface="Brandon Grotesque Regular" panose="020B0503020203060202" pitchFamily="34" charset="0"/>
                          <a:ea typeface="Calibri"/>
                          <a:cs typeface="Times New Roman"/>
                        </a:rPr>
                        <a:t> &gt; 400TB</a:t>
                      </a:r>
                    </a:p>
                    <a:p>
                      <a:pPr marL="0" indent="0" algn="l">
                        <a:buNone/>
                      </a:pPr>
                      <a:r>
                        <a:rPr lang="it-IT" sz="1700" dirty="0">
                          <a:solidFill>
                            <a:schemeClr val="tx1">
                              <a:lumMod val="85000"/>
                              <a:lumOff val="15000"/>
                            </a:schemeClr>
                          </a:solidFill>
                          <a:latin typeface="Brandon Grotesque Regular" panose="020B0503020203060202" pitchFamily="34" charset="0"/>
                          <a:ea typeface="Calibri"/>
                          <a:cs typeface="Times New Roman"/>
                        </a:rPr>
                        <a:t>Networking</a:t>
                      </a:r>
                    </a:p>
                    <a:p>
                      <a:pPr marL="0" indent="0" algn="l">
                        <a:buNone/>
                      </a:pPr>
                      <a:r>
                        <a:rPr lang="it-IT" sz="1700" dirty="0">
                          <a:solidFill>
                            <a:schemeClr val="tx1">
                              <a:lumMod val="85000"/>
                              <a:lumOff val="15000"/>
                            </a:schemeClr>
                          </a:solidFill>
                          <a:latin typeface="Brandon Grotesque Regular" panose="020B0503020203060202" pitchFamily="34" charset="0"/>
                          <a:ea typeface="Calibri"/>
                          <a:cs typeface="Times New Roman"/>
                        </a:rPr>
                        <a:t>E4 HPC Suite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3841978158"/>
                  </a:ext>
                </a:extLst>
              </a:tr>
              <a:tr h="401320">
                <a:tc>
                  <a:txBody>
                    <a:bodyPr/>
                    <a:lstStyle/>
                    <a:p>
                      <a:pPr marL="0" algn="r" defTabSz="914400" rtl="0" eaLnBrk="1" latinLnBrk="0" hangingPunct="1"/>
                      <a:r>
                        <a:rPr lang="it-IT" sz="1700" b="1" kern="1200" dirty="0" smtClean="0">
                          <a:solidFill>
                            <a:schemeClr val="bg1">
                              <a:lumMod val="75000"/>
                            </a:schemeClr>
                          </a:solidFill>
                          <a:latin typeface="Brandon Grotesque Regular" panose="020B0503020203060202" pitchFamily="34" charset="0"/>
                          <a:ea typeface="+mn-ea"/>
                          <a:cs typeface="+mn-cs"/>
                        </a:rPr>
                        <a:t>APPLICATION</a:t>
                      </a:r>
                      <a:endParaRPr lang="it-IT" sz="1700" b="1" kern="1200" dirty="0">
                        <a:solidFill>
                          <a:schemeClr val="bg1">
                            <a:lumMod val="75000"/>
                          </a:schemeClr>
                        </a:solidFill>
                        <a:latin typeface="Brandon Grotesque Regular" panose="020B0503020203060202" pitchFamily="34"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1700" dirty="0" smtClean="0">
                          <a:solidFill>
                            <a:schemeClr val="tx1">
                              <a:lumMod val="85000"/>
                              <a:lumOff val="15000"/>
                            </a:schemeClr>
                          </a:solidFill>
                          <a:latin typeface="Brandon Grotesque Regular" panose="020B0503020203060202" pitchFamily="34" charset="0"/>
                          <a:ea typeface="Calibri"/>
                          <a:cs typeface="Times New Roman"/>
                        </a:rPr>
                        <a:t>HPC</a:t>
                      </a:r>
                    </a:p>
                    <a:p>
                      <a:pPr algn="l"/>
                      <a:r>
                        <a:rPr lang="en-US" sz="1700" dirty="0" smtClean="0">
                          <a:solidFill>
                            <a:schemeClr val="tx1">
                              <a:lumMod val="85000"/>
                              <a:lumOff val="15000"/>
                            </a:schemeClr>
                          </a:solidFill>
                          <a:latin typeface="Brandon Grotesque Regular" panose="020B0503020203060202" pitchFamily="34" charset="0"/>
                          <a:ea typeface="Calibri"/>
                          <a:cs typeface="Times New Roman"/>
                        </a:rPr>
                        <a:t>Sequencing</a:t>
                      </a:r>
                      <a:r>
                        <a:rPr lang="en-US" sz="1700" baseline="0" dirty="0" smtClean="0">
                          <a:solidFill>
                            <a:schemeClr val="tx1">
                              <a:lumMod val="85000"/>
                              <a:lumOff val="15000"/>
                            </a:schemeClr>
                          </a:solidFill>
                          <a:latin typeface="Brandon Grotesque Regular" panose="020B0503020203060202" pitchFamily="34" charset="0"/>
                          <a:ea typeface="Calibri"/>
                          <a:cs typeface="Times New Roman"/>
                        </a:rPr>
                        <a:t> </a:t>
                      </a:r>
                      <a:endParaRPr lang="en-US" sz="1700" dirty="0">
                        <a:solidFill>
                          <a:schemeClr val="tx1">
                            <a:lumMod val="85000"/>
                            <a:lumOff val="15000"/>
                          </a:schemeClr>
                        </a:solidFill>
                        <a:latin typeface="Brandon Grotesque Regular" panose="020B0503020203060202" pitchFamily="34" charset="0"/>
                        <a:ea typeface="Calibri"/>
                        <a:cs typeface="Times New Roman"/>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337068994"/>
                  </a:ext>
                </a:extLst>
              </a:tr>
              <a:tr h="401320">
                <a:tc>
                  <a:txBody>
                    <a:bodyPr/>
                    <a:lstStyle/>
                    <a:p>
                      <a:pPr marL="0" algn="r" defTabSz="914400" rtl="0" eaLnBrk="1" latinLnBrk="0" hangingPunct="1"/>
                      <a:r>
                        <a:rPr lang="it-IT" sz="1700" b="1" kern="1200" dirty="0">
                          <a:solidFill>
                            <a:schemeClr val="bg1">
                              <a:lumMod val="75000"/>
                            </a:schemeClr>
                          </a:solidFill>
                          <a:latin typeface="Brandon Grotesque Regular" panose="020B0503020203060202" pitchFamily="34" charset="0"/>
                          <a:ea typeface="+mn-ea"/>
                          <a:cs typeface="+mn-cs"/>
                        </a:rPr>
                        <a:t>KEY FACTORS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700" dirty="0">
                          <a:solidFill>
                            <a:schemeClr val="tx1">
                              <a:lumMod val="85000"/>
                              <a:lumOff val="15000"/>
                            </a:schemeClr>
                          </a:solidFill>
                          <a:latin typeface="Brandon Grotesque Regular" panose="020B0503020203060202" pitchFamily="34" charset="0"/>
                          <a:ea typeface="Calibri"/>
                          <a:cs typeface="Times New Roman"/>
                        </a:rPr>
                        <a:t>Technical </a:t>
                      </a:r>
                      <a:r>
                        <a:rPr lang="en-US" sz="1700" dirty="0" smtClean="0">
                          <a:solidFill>
                            <a:schemeClr val="tx1">
                              <a:lumMod val="85000"/>
                              <a:lumOff val="15000"/>
                            </a:schemeClr>
                          </a:solidFill>
                          <a:latin typeface="Brandon Grotesque Regular" panose="020B0503020203060202" pitchFamily="34" charset="0"/>
                          <a:ea typeface="Calibri"/>
                          <a:cs typeface="Times New Roman"/>
                        </a:rPr>
                        <a:t>skills</a:t>
                      </a:r>
                    </a:p>
                    <a:p>
                      <a:pPr algn="l"/>
                      <a:r>
                        <a:rPr lang="en-US" sz="1700" dirty="0" smtClean="0">
                          <a:solidFill>
                            <a:schemeClr val="tx1">
                              <a:lumMod val="85000"/>
                              <a:lumOff val="15000"/>
                            </a:schemeClr>
                          </a:solidFill>
                          <a:latin typeface="Brandon Grotesque Regular" panose="020B0503020203060202" pitchFamily="34" charset="0"/>
                          <a:ea typeface="Calibri"/>
                          <a:cs typeface="Times New Roman"/>
                        </a:rPr>
                        <a:t>Post sale</a:t>
                      </a:r>
                      <a:r>
                        <a:rPr lang="en-US" sz="1700" baseline="0" dirty="0" smtClean="0">
                          <a:solidFill>
                            <a:schemeClr val="tx1">
                              <a:lumMod val="85000"/>
                              <a:lumOff val="15000"/>
                            </a:schemeClr>
                          </a:solidFill>
                          <a:latin typeface="Brandon Grotesque Regular" panose="020B0503020203060202" pitchFamily="34" charset="0"/>
                          <a:ea typeface="Calibri"/>
                          <a:cs typeface="Times New Roman"/>
                        </a:rPr>
                        <a:t> support</a:t>
                      </a:r>
                    </a:p>
                    <a:p>
                      <a:pPr algn="l"/>
                      <a:r>
                        <a:rPr lang="en-US" sz="1700" dirty="0" smtClean="0">
                          <a:solidFill>
                            <a:schemeClr val="tx1">
                              <a:lumMod val="85000"/>
                              <a:lumOff val="15000"/>
                            </a:schemeClr>
                          </a:solidFill>
                          <a:latin typeface="Brandon Grotesque Regular" panose="020B0503020203060202" pitchFamily="34" charset="0"/>
                          <a:ea typeface="Calibri"/>
                          <a:cs typeface="Times New Roman"/>
                        </a:rPr>
                        <a:t>POC</a:t>
                      </a:r>
                    </a:p>
                    <a:p>
                      <a:pPr algn="l"/>
                      <a:r>
                        <a:rPr lang="en-US" sz="1700" dirty="0" smtClean="0">
                          <a:solidFill>
                            <a:schemeClr val="tx1">
                              <a:lumMod val="85000"/>
                              <a:lumOff val="15000"/>
                            </a:schemeClr>
                          </a:solidFill>
                          <a:latin typeface="Brandon Grotesque Regular" panose="020B0503020203060202" pitchFamily="34" charset="0"/>
                          <a:ea typeface="Calibri"/>
                          <a:cs typeface="Times New Roman"/>
                        </a:rPr>
                        <a:t>Reliability</a:t>
                      </a:r>
                      <a:endParaRPr lang="en-US" sz="1700" dirty="0">
                        <a:solidFill>
                          <a:schemeClr val="tx1">
                            <a:lumMod val="85000"/>
                            <a:lumOff val="15000"/>
                          </a:schemeClr>
                        </a:solidFill>
                        <a:latin typeface="Brandon Grotesque Regular" panose="020B0503020203060202" pitchFamily="34" charset="0"/>
                        <a:ea typeface="Calibri"/>
                        <a:cs typeface="Times New Roman"/>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3243516292"/>
                  </a:ext>
                </a:extLst>
              </a:tr>
              <a:tr h="660400">
                <a:tc>
                  <a:txBody>
                    <a:bodyPr/>
                    <a:lstStyle/>
                    <a:p>
                      <a:pPr marL="0" algn="r" defTabSz="914400" rtl="0" eaLnBrk="1" latinLnBrk="0" hangingPunct="1"/>
                      <a:r>
                        <a:rPr lang="it-IT" sz="1700" b="1" kern="1200" dirty="0" smtClean="0">
                          <a:solidFill>
                            <a:schemeClr val="bg1">
                              <a:lumMod val="75000"/>
                            </a:schemeClr>
                          </a:solidFill>
                          <a:latin typeface="Brandon Grotesque Regular" panose="020B0503020203060202" pitchFamily="34" charset="0"/>
                          <a:ea typeface="+mn-ea"/>
                          <a:cs typeface="+mn-cs"/>
                        </a:rPr>
                        <a:t>BENEFITS</a:t>
                      </a:r>
                      <a:endParaRPr lang="it-IT" sz="1700" b="1" kern="1200" dirty="0">
                        <a:solidFill>
                          <a:schemeClr val="bg1">
                            <a:lumMod val="75000"/>
                          </a:schemeClr>
                        </a:solidFill>
                        <a:latin typeface="Brandon Grotesque Regular" panose="020B0503020203060202" pitchFamily="34"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1700" dirty="0">
                          <a:latin typeface="Brandon Grotesque Regular" panose="020B0503020203060202" pitchFamily="34" charset="0"/>
                        </a:rPr>
                        <a:t>Faster processing times</a:t>
                      </a:r>
                    </a:p>
                    <a:p>
                      <a:pPr algn="l"/>
                      <a:r>
                        <a:rPr lang="en-US" sz="1700" dirty="0">
                          <a:latin typeface="Brandon Grotesque Regular" panose="020B0503020203060202" pitchFamily="34" charset="0"/>
                        </a:rPr>
                        <a:t>More Secure data back-up thanks to HA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804526930"/>
                  </a:ext>
                </a:extLst>
              </a:tr>
            </a:tbl>
          </a:graphicData>
        </a:graphic>
      </p:graphicFrame>
      <p:sp>
        <p:nvSpPr>
          <p:cNvPr id="3" name="Segnaposto numero diapositiva 2"/>
          <p:cNvSpPr>
            <a:spLocks noGrp="1"/>
          </p:cNvSpPr>
          <p:nvPr>
            <p:ph type="sldNum" sz="quarter" idx="12"/>
          </p:nvPr>
        </p:nvSpPr>
        <p:spPr/>
        <p:txBody>
          <a:bodyPr/>
          <a:lstStyle/>
          <a:p>
            <a:fld id="{24EEBE2D-0ED2-4861-A2C5-8265D6483FDC}" type="slidenum">
              <a:rPr lang="en-GB" smtClean="0"/>
              <a:t>34</a:t>
            </a:fld>
            <a:endParaRPr lang="en-GB"/>
          </a:p>
        </p:txBody>
      </p:sp>
    </p:spTree>
    <p:extLst>
      <p:ext uri="{BB962C8B-B14F-4D97-AF65-F5344CB8AC3E}">
        <p14:creationId xmlns:p14="http://schemas.microsoft.com/office/powerpoint/2010/main" val="33297943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8223" y="1611238"/>
            <a:ext cx="1645816" cy="1643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descr="http://mediaarchive.cern.ch/MediaArchive/Photo/Public/2010/1008289/1008289_02/1008289_02-A4-at-144-dp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85929" y="1846060"/>
            <a:ext cx="1813949" cy="1205057"/>
          </a:xfrm>
          <a:prstGeom prst="rect">
            <a:avLst/>
          </a:prstGeom>
          <a:ln>
            <a:noFill/>
          </a:ln>
          <a:effectLst>
            <a:outerShdw blurRad="292100" dist="139700" dir="2700000" algn="tl" rotWithShape="0">
              <a:srgbClr val="333333">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pic>
      <p:pic>
        <p:nvPicPr>
          <p:cNvPr id="2" name="Immagin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136"/>
            <a:ext cx="12192000" cy="1593850"/>
          </a:xfrm>
          <a:prstGeom prst="rect">
            <a:avLst/>
          </a:prstGeom>
        </p:spPr>
      </p:pic>
      <p:graphicFrame>
        <p:nvGraphicFramePr>
          <p:cNvPr id="16" name="Tabella 15"/>
          <p:cNvGraphicFramePr>
            <a:graphicFrameLocks noGrp="1"/>
          </p:cNvGraphicFramePr>
          <p:nvPr>
            <p:extLst>
              <p:ext uri="{D42A27DB-BD31-4B8C-83A1-F6EECF244321}">
                <p14:modId xmlns:p14="http://schemas.microsoft.com/office/powerpoint/2010/main" val="925016249"/>
              </p:ext>
            </p:extLst>
          </p:nvPr>
        </p:nvGraphicFramePr>
        <p:xfrm>
          <a:off x="4575740" y="731083"/>
          <a:ext cx="7523496" cy="2820300"/>
        </p:xfrm>
        <a:graphic>
          <a:graphicData uri="http://schemas.openxmlformats.org/drawingml/2006/table">
            <a:tbl>
              <a:tblPr firstRow="1" bandRow="1">
                <a:effectLst>
                  <a:reflection stA="45000" endPos="8000" dist="50800" dir="5400000" sy="-100000" algn="bl" rotWithShape="0"/>
                </a:effectLst>
                <a:tableStyleId>{8799B23B-EC83-4686-B30A-512413B5E67A}</a:tableStyleId>
              </a:tblPr>
              <a:tblGrid>
                <a:gridCol w="2657031">
                  <a:extLst>
                    <a:ext uri="{9D8B030D-6E8A-4147-A177-3AD203B41FA5}">
                      <a16:colId xmlns="" xmlns:a16="http://schemas.microsoft.com/office/drawing/2014/main" val="3883809640"/>
                    </a:ext>
                  </a:extLst>
                </a:gridCol>
                <a:gridCol w="4866465">
                  <a:extLst>
                    <a:ext uri="{9D8B030D-6E8A-4147-A177-3AD203B41FA5}">
                      <a16:colId xmlns="" xmlns:a16="http://schemas.microsoft.com/office/drawing/2014/main" val="2533653910"/>
                    </a:ext>
                  </a:extLst>
                </a:gridCol>
              </a:tblGrid>
              <a:tr h="395903">
                <a:tc>
                  <a:txBody>
                    <a:bodyPr/>
                    <a:lstStyle/>
                    <a:p>
                      <a:pPr algn="r"/>
                      <a:r>
                        <a:rPr lang="it-IT" sz="1700" b="1" kern="1200" dirty="0">
                          <a:solidFill>
                            <a:schemeClr val="bg1">
                              <a:lumMod val="75000"/>
                            </a:schemeClr>
                          </a:solidFill>
                          <a:latin typeface="Brandon Grotesque Regular" panose="020B0503020203060202" pitchFamily="34" charset="0"/>
                          <a:ea typeface="+mn-ea"/>
                          <a:cs typeface="+mn-cs"/>
                        </a:rPr>
                        <a:t>REQUIREMENTS</a:t>
                      </a:r>
                    </a:p>
                  </a:txBody>
                  <a:tcPr>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algn="l"/>
                      <a:r>
                        <a:rPr lang="en-US" sz="1700" b="0" dirty="0">
                          <a:latin typeface="Brandon Grotesque Regular" panose="020B0503020203060202" pitchFamily="34" charset="0"/>
                        </a:rPr>
                        <a:t>High density computational nodes</a:t>
                      </a:r>
                    </a:p>
                    <a:p>
                      <a:pPr algn="l"/>
                      <a:r>
                        <a:rPr lang="en-US" sz="1700" b="0" dirty="0">
                          <a:latin typeface="Brandon Grotesque Regular" panose="020B0503020203060202" pitchFamily="34" charset="0"/>
                        </a:rPr>
                        <a:t>Big data storage</a:t>
                      </a:r>
                    </a:p>
                  </a:txBody>
                  <a:tcPr>
                    <a:lnL w="12700" cmpd="sng">
                      <a:noFill/>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 xmlns:a16="http://schemas.microsoft.com/office/drawing/2014/main" val="2817878906"/>
                  </a:ext>
                </a:extLst>
              </a:tr>
              <a:tr h="732420">
                <a:tc>
                  <a:txBody>
                    <a:bodyPr/>
                    <a:lstStyle/>
                    <a:p>
                      <a:pPr algn="r"/>
                      <a:r>
                        <a:rPr lang="it-IT" sz="1700" b="1" dirty="0">
                          <a:solidFill>
                            <a:schemeClr val="bg1">
                              <a:lumMod val="75000"/>
                            </a:schemeClr>
                          </a:solidFill>
                          <a:latin typeface="Brandon Grotesque Regular" panose="020B0503020203060202" pitchFamily="34" charset="0"/>
                        </a:rPr>
                        <a:t>CHALLENGES</a:t>
                      </a:r>
                    </a:p>
                  </a:txBody>
                  <a:tcPr>
                    <a:lnL w="12700" cmpd="sng">
                      <a:noFill/>
                    </a:lnL>
                    <a:lnR w="12700" cmpd="sng">
                      <a:noFill/>
                    </a:lnR>
                    <a:lnT w="25400" cmpd="sng">
                      <a:noFill/>
                    </a:lnT>
                    <a:lnB w="12700" cmpd="sng">
                      <a:noFill/>
                    </a:lnB>
                    <a:lnTlToBr w="12700" cmpd="sng">
                      <a:noFill/>
                      <a:prstDash val="solid"/>
                    </a:lnTlToBr>
                    <a:lnBlToTr w="12700" cmpd="sng">
                      <a:noFill/>
                      <a:prstDash val="solid"/>
                    </a:lnBlToTr>
                    <a:noFill/>
                  </a:tcPr>
                </a:tc>
                <a:tc>
                  <a:txBody>
                    <a:bodyPr/>
                    <a:lstStyle/>
                    <a:p>
                      <a:pPr algn="l"/>
                      <a:r>
                        <a:rPr lang="en-US" sz="1700" dirty="0" smtClean="0">
                          <a:latin typeface="Brandon Grotesque Regular" panose="020B0503020203060202" pitchFamily="34" charset="0"/>
                        </a:rPr>
                        <a:t>Delivering </a:t>
                      </a:r>
                      <a:r>
                        <a:rPr lang="en-US" sz="1700" dirty="0">
                          <a:latin typeface="Brandon Grotesque Regular" panose="020B0503020203060202" pitchFamily="34" charset="0"/>
                        </a:rPr>
                        <a:t>standard commodity hardware</a:t>
                      </a:r>
                    </a:p>
                    <a:p>
                      <a:pPr algn="l"/>
                      <a:r>
                        <a:rPr lang="en-US" sz="1700" dirty="0" smtClean="0">
                          <a:latin typeface="Brandon Grotesque Regular" panose="020B0503020203060202" pitchFamily="34" charset="0"/>
                        </a:rPr>
                        <a:t>Providing </a:t>
                      </a:r>
                      <a:r>
                        <a:rPr lang="en-US" sz="1700" dirty="0">
                          <a:latin typeface="Brandon Grotesque Regular" panose="020B0503020203060202" pitchFamily="34" charset="0"/>
                        </a:rPr>
                        <a:t>high performances combined with energy </a:t>
                      </a:r>
                      <a:r>
                        <a:rPr lang="en-US" sz="1700" dirty="0" smtClean="0">
                          <a:latin typeface="Brandon Grotesque Regular" panose="020B0503020203060202" pitchFamily="34" charset="0"/>
                        </a:rPr>
                        <a:t>efficiency</a:t>
                      </a:r>
                    </a:p>
                    <a:p>
                      <a:pPr algn="l"/>
                      <a:r>
                        <a:rPr lang="en-US" sz="1700" dirty="0" smtClean="0">
                          <a:latin typeface="Brandon Grotesque Regular" panose="020B0503020203060202" pitchFamily="34" charset="0"/>
                        </a:rPr>
                        <a:t>Ensuring </a:t>
                      </a:r>
                      <a:r>
                        <a:rPr lang="en-US" sz="1700" dirty="0">
                          <a:latin typeface="Brandon Grotesque Regular" panose="020B0503020203060202" pitchFamily="34" charset="0"/>
                        </a:rPr>
                        <a:t>very low failure rate</a:t>
                      </a:r>
                    </a:p>
                  </a:txBody>
                  <a:tcPr>
                    <a:lnL w="12700" cmpd="sng">
                      <a:noFill/>
                    </a:lnL>
                    <a:lnR w="12700" cmpd="sng">
                      <a:noFill/>
                    </a:lnR>
                    <a:lnT w="254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520439275"/>
                  </a:ext>
                </a:extLst>
              </a:tr>
              <a:tr h="732420">
                <a:tc>
                  <a:txBody>
                    <a:bodyPr/>
                    <a:lstStyle/>
                    <a:p>
                      <a:pPr algn="r"/>
                      <a:r>
                        <a:rPr lang="it-IT" sz="1700" b="1" dirty="0" smtClean="0">
                          <a:solidFill>
                            <a:schemeClr val="bg1">
                              <a:lumMod val="75000"/>
                            </a:schemeClr>
                          </a:solidFill>
                          <a:latin typeface="Brandon Grotesque Regular" panose="020B0503020203060202" pitchFamily="34" charset="0"/>
                        </a:rPr>
                        <a:t>SOLUTION</a:t>
                      </a:r>
                      <a:endParaRPr lang="it-IT" sz="1700" b="1" dirty="0">
                        <a:solidFill>
                          <a:schemeClr val="bg1">
                            <a:lumMod val="75000"/>
                          </a:schemeClr>
                        </a:solidFill>
                        <a:latin typeface="Brandon Grotesque Regular" panose="020B0503020203060202"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700" baseline="0" dirty="0">
                          <a:solidFill>
                            <a:srgbClr val="FF0000"/>
                          </a:solidFill>
                          <a:latin typeface="Brandon Grotesque Regular" panose="020B0503020203060202" pitchFamily="34" charset="0"/>
                        </a:rPr>
                        <a:t>5.600+ dual socket mainboards (61.000+ cores)</a:t>
                      </a:r>
                    </a:p>
                    <a:p>
                      <a:pPr algn="l"/>
                      <a:r>
                        <a:rPr lang="en-US" sz="1700" baseline="0" dirty="0">
                          <a:solidFill>
                            <a:srgbClr val="FF0000"/>
                          </a:solidFill>
                          <a:latin typeface="Brandon Grotesque Regular" panose="020B0503020203060202" pitchFamily="34" charset="0"/>
                        </a:rPr>
                        <a:t>35.000+ enterprise class hard disks (100PB Storage</a:t>
                      </a:r>
                      <a:r>
                        <a:rPr lang="en-US" sz="1700" dirty="0">
                          <a:latin typeface="Brandon Grotesque Regular" panose="020B0503020203060202" pitchFamily="34" charset="0"/>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3841978158"/>
                  </a:ext>
                </a:extLst>
              </a:tr>
              <a:tr h="227644">
                <a:tc>
                  <a:txBody>
                    <a:bodyPr/>
                    <a:lstStyle/>
                    <a:p>
                      <a:pPr algn="r"/>
                      <a:r>
                        <a:rPr lang="it-IT" sz="1700" b="1" dirty="0" smtClean="0">
                          <a:solidFill>
                            <a:schemeClr val="bg1">
                              <a:lumMod val="75000"/>
                            </a:schemeClr>
                          </a:solidFill>
                          <a:latin typeface="Brandon Grotesque Regular" panose="020B0503020203060202" pitchFamily="34" charset="0"/>
                        </a:rPr>
                        <a:t>APPLICATION</a:t>
                      </a:r>
                      <a:endParaRPr lang="it-IT" sz="1700" b="1" dirty="0">
                        <a:solidFill>
                          <a:schemeClr val="bg1">
                            <a:lumMod val="75000"/>
                          </a:schemeClr>
                        </a:solidFill>
                        <a:latin typeface="Brandon Grotesque Regular" panose="020B0503020203060202"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it-IT" sz="1700" dirty="0" err="1" smtClean="0">
                          <a:solidFill>
                            <a:schemeClr val="tx1">
                              <a:lumMod val="85000"/>
                              <a:lumOff val="15000"/>
                            </a:schemeClr>
                          </a:solidFill>
                          <a:latin typeface="Brandon Grotesque Regular" panose="020B0503020203060202" pitchFamily="34" charset="0"/>
                          <a:ea typeface="Calibri"/>
                          <a:cs typeface="Times New Roman"/>
                        </a:rPr>
                        <a:t>Grid</a:t>
                      </a:r>
                      <a:r>
                        <a:rPr lang="it-IT" sz="1700" baseline="0" dirty="0" smtClean="0">
                          <a:solidFill>
                            <a:schemeClr val="tx1">
                              <a:lumMod val="85000"/>
                              <a:lumOff val="15000"/>
                            </a:schemeClr>
                          </a:solidFill>
                          <a:latin typeface="Brandon Grotesque Regular" panose="020B0503020203060202" pitchFamily="34" charset="0"/>
                          <a:ea typeface="Calibri"/>
                          <a:cs typeface="Times New Roman"/>
                        </a:rPr>
                        <a:t> Computing</a:t>
                      </a:r>
                      <a:endParaRPr lang="it-IT" sz="1700" dirty="0">
                        <a:solidFill>
                          <a:schemeClr val="tx1">
                            <a:lumMod val="85000"/>
                            <a:lumOff val="15000"/>
                          </a:schemeClr>
                        </a:solidFill>
                        <a:latin typeface="Brandon Grotesque Regular" panose="020B0503020203060202" pitchFamily="34" charset="0"/>
                        <a:ea typeface="Calibri"/>
                        <a:cs typeface="Times New Roman"/>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381379024"/>
                  </a:ext>
                </a:extLst>
              </a:tr>
            </a:tbl>
          </a:graphicData>
        </a:graphic>
      </p:graphicFrame>
      <p:pic>
        <p:nvPicPr>
          <p:cNvPr id="8" name="Immagine 7"/>
          <p:cNvPicPr>
            <a:picLocks noChangeAspect="1"/>
          </p:cNvPicPr>
          <p:nvPr/>
        </p:nvPicPr>
        <p:blipFill>
          <a:blip r:embed="rId6"/>
          <a:stretch>
            <a:fillRect/>
          </a:stretch>
        </p:blipFill>
        <p:spPr>
          <a:xfrm>
            <a:off x="363498" y="4487153"/>
            <a:ext cx="2363893" cy="1627052"/>
          </a:xfrm>
          <a:prstGeom prst="rect">
            <a:avLst/>
          </a:prstGeom>
          <a:ln>
            <a:noFill/>
          </a:ln>
          <a:effectLst>
            <a:outerShdw blurRad="292100" dist="139700" dir="2700000" algn="tl" rotWithShape="0">
              <a:srgbClr val="333333">
                <a:alpha val="65000"/>
              </a:srgbClr>
            </a:outerShdw>
          </a:effectLst>
        </p:spPr>
      </p:pic>
      <p:pic>
        <p:nvPicPr>
          <p:cNvPr id="9" name="Immagine 8"/>
          <p:cNvPicPr>
            <a:picLocks noChangeAspect="1"/>
          </p:cNvPicPr>
          <p:nvPr/>
        </p:nvPicPr>
        <p:blipFill rotWithShape="1">
          <a:blip r:embed="rId7"/>
          <a:srcRect t="8750" b="10570"/>
          <a:stretch/>
        </p:blipFill>
        <p:spPr>
          <a:xfrm>
            <a:off x="3015307" y="4786535"/>
            <a:ext cx="1383138" cy="1028288"/>
          </a:xfrm>
          <a:prstGeom prst="rect">
            <a:avLst/>
          </a:prstGeom>
        </p:spPr>
      </p:pic>
      <p:graphicFrame>
        <p:nvGraphicFramePr>
          <p:cNvPr id="10" name="Tabella 9"/>
          <p:cNvGraphicFramePr>
            <a:graphicFrameLocks noGrp="1"/>
          </p:cNvGraphicFramePr>
          <p:nvPr>
            <p:extLst>
              <p:ext uri="{D42A27DB-BD31-4B8C-83A1-F6EECF244321}">
                <p14:modId xmlns:p14="http://schemas.microsoft.com/office/powerpoint/2010/main" val="614534016"/>
              </p:ext>
            </p:extLst>
          </p:nvPr>
        </p:nvGraphicFramePr>
        <p:xfrm>
          <a:off x="4620466" y="3604391"/>
          <a:ext cx="7490280" cy="2915920"/>
        </p:xfrm>
        <a:graphic>
          <a:graphicData uri="http://schemas.openxmlformats.org/drawingml/2006/table">
            <a:tbl>
              <a:tblPr firstRow="1" bandRow="1">
                <a:effectLst>
                  <a:reflection stA="45000" endPos="8000" dist="50800" dir="5400000" sy="-100000" algn="bl" rotWithShape="0"/>
                </a:effectLst>
                <a:tableStyleId>{8799B23B-EC83-4686-B30A-512413B5E67A}</a:tableStyleId>
              </a:tblPr>
              <a:tblGrid>
                <a:gridCol w="2521346">
                  <a:extLst>
                    <a:ext uri="{9D8B030D-6E8A-4147-A177-3AD203B41FA5}">
                      <a16:colId xmlns="" xmlns:a16="http://schemas.microsoft.com/office/drawing/2014/main" val="3883809640"/>
                    </a:ext>
                  </a:extLst>
                </a:gridCol>
                <a:gridCol w="4968934">
                  <a:extLst>
                    <a:ext uri="{9D8B030D-6E8A-4147-A177-3AD203B41FA5}">
                      <a16:colId xmlns="" xmlns:a16="http://schemas.microsoft.com/office/drawing/2014/main" val="2533653910"/>
                    </a:ext>
                  </a:extLst>
                </a:gridCol>
              </a:tblGrid>
              <a:tr h="778089">
                <a:tc>
                  <a:txBody>
                    <a:bodyPr/>
                    <a:lstStyle/>
                    <a:p>
                      <a:pPr algn="r"/>
                      <a:r>
                        <a:rPr lang="it-IT" sz="1700" b="1" dirty="0">
                          <a:solidFill>
                            <a:schemeClr val="bg1">
                              <a:lumMod val="75000"/>
                            </a:schemeClr>
                          </a:solidFill>
                          <a:latin typeface="Brandon Grotesque Regular" panose="020B0503020203060202" pitchFamily="34" charset="0"/>
                        </a:rPr>
                        <a:t>CHALLENGES</a:t>
                      </a:r>
                    </a:p>
                  </a:txBody>
                  <a:tcPr>
                    <a:lnL w="12700" cmpd="sng">
                      <a:noFill/>
                    </a:lnL>
                    <a:lnR w="12700" cmpd="sng">
                      <a:noFill/>
                    </a:lnR>
                    <a:lnT w="25400" cmpd="sng">
                      <a:noFill/>
                    </a:lnT>
                    <a:lnB w="12700" cmpd="sng">
                      <a:noFill/>
                    </a:lnB>
                    <a:lnTlToBr w="12700" cmpd="sng">
                      <a:noFill/>
                      <a:prstDash val="solid"/>
                    </a:lnTlToBr>
                    <a:lnBlToTr w="12700" cmpd="sng">
                      <a:noFill/>
                      <a:prstDash val="solid"/>
                    </a:lnBlToTr>
                    <a:noFill/>
                  </a:tcPr>
                </a:tc>
                <a:tc>
                  <a:txBody>
                    <a:bodyPr/>
                    <a:lstStyle/>
                    <a:p>
                      <a:pPr algn="l"/>
                      <a:r>
                        <a:rPr lang="en-US" sz="1700" b="0" i="0" baseline="0" dirty="0" smtClean="0">
                          <a:solidFill>
                            <a:schemeClr val="tx1"/>
                          </a:solidFill>
                          <a:latin typeface="Brandon Grotesque Regular" panose="020B0503020203060202" pitchFamily="34" charset="0"/>
                        </a:rPr>
                        <a:t>Delivering </a:t>
                      </a:r>
                      <a:r>
                        <a:rPr lang="en-US" sz="1700" b="0" i="0" baseline="0" dirty="0">
                          <a:solidFill>
                            <a:schemeClr val="tx1"/>
                          </a:solidFill>
                          <a:latin typeface="Brandon Grotesque Regular" panose="020B0503020203060202" pitchFamily="34" charset="0"/>
                        </a:rPr>
                        <a:t>standard commodity hardware</a:t>
                      </a:r>
                    </a:p>
                    <a:p>
                      <a:pPr algn="l"/>
                      <a:r>
                        <a:rPr lang="en-US" sz="1700" b="0" i="0" baseline="0" dirty="0" smtClean="0">
                          <a:solidFill>
                            <a:schemeClr val="tx1"/>
                          </a:solidFill>
                          <a:latin typeface="Brandon Grotesque Regular" panose="020B0503020203060202" pitchFamily="34" charset="0"/>
                        </a:rPr>
                        <a:t>Providing </a:t>
                      </a:r>
                      <a:r>
                        <a:rPr lang="en-US" sz="1700" b="0" i="0" baseline="0" dirty="0">
                          <a:solidFill>
                            <a:schemeClr val="tx1"/>
                          </a:solidFill>
                          <a:latin typeface="Brandon Grotesque Regular" panose="020B0503020203060202" pitchFamily="34" charset="0"/>
                        </a:rPr>
                        <a:t>combo of high performances &amp; </a:t>
                      </a:r>
                      <a:r>
                        <a:rPr lang="en-US" sz="1700" b="0" i="0" baseline="0" dirty="0" smtClean="0">
                          <a:solidFill>
                            <a:schemeClr val="tx1"/>
                          </a:solidFill>
                          <a:latin typeface="Brandon Grotesque Regular" panose="020B0503020203060202" pitchFamily="34" charset="0"/>
                        </a:rPr>
                        <a:t>energy </a:t>
                      </a:r>
                      <a:r>
                        <a:rPr lang="en-US" sz="1700" b="0" i="0" baseline="0" dirty="0">
                          <a:solidFill>
                            <a:schemeClr val="tx1"/>
                          </a:solidFill>
                          <a:latin typeface="Brandon Grotesque Regular" panose="020B0503020203060202" pitchFamily="34" charset="0"/>
                        </a:rPr>
                        <a:t>efficiency</a:t>
                      </a:r>
                    </a:p>
                    <a:p>
                      <a:pPr algn="l"/>
                      <a:r>
                        <a:rPr lang="en-US" sz="1700" b="0" i="0" baseline="0" dirty="0" smtClean="0">
                          <a:solidFill>
                            <a:schemeClr val="tx1"/>
                          </a:solidFill>
                          <a:latin typeface="Brandon Grotesque Regular" panose="020B0503020203060202" pitchFamily="34" charset="0"/>
                        </a:rPr>
                        <a:t>Ensuring </a:t>
                      </a:r>
                      <a:r>
                        <a:rPr lang="en-US" sz="1700" b="0" i="0" baseline="0" dirty="0">
                          <a:solidFill>
                            <a:schemeClr val="tx1"/>
                          </a:solidFill>
                          <a:latin typeface="Brandon Grotesque Regular" panose="020B0503020203060202" pitchFamily="34" charset="0"/>
                        </a:rPr>
                        <a:t>very low failure rate</a:t>
                      </a:r>
                    </a:p>
                  </a:txBody>
                  <a:tcPr>
                    <a:lnL w="12700" cmpd="sng">
                      <a:noFill/>
                    </a:lnL>
                    <a:lnR w="12700" cmpd="sng">
                      <a:noFill/>
                    </a:lnR>
                    <a:lnT w="254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520439275"/>
                  </a:ext>
                </a:extLst>
              </a:tr>
              <a:tr h="544662">
                <a:tc>
                  <a:txBody>
                    <a:bodyPr/>
                    <a:lstStyle/>
                    <a:p>
                      <a:pPr algn="r"/>
                      <a:r>
                        <a:rPr lang="it-IT" sz="1700" b="1" dirty="0" smtClean="0">
                          <a:solidFill>
                            <a:schemeClr val="bg1">
                              <a:lumMod val="75000"/>
                            </a:schemeClr>
                          </a:solidFill>
                          <a:latin typeface="Brandon Grotesque Regular" panose="020B0503020203060202" pitchFamily="34" charset="0"/>
                        </a:rPr>
                        <a:t>SOLUTION</a:t>
                      </a:r>
                      <a:endParaRPr lang="it-IT" sz="1700" b="1" dirty="0">
                        <a:solidFill>
                          <a:schemeClr val="bg1">
                            <a:lumMod val="75000"/>
                          </a:schemeClr>
                        </a:solidFill>
                        <a:latin typeface="Brandon Grotesque Regular" panose="020B0503020203060202"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a:buNone/>
                      </a:pPr>
                      <a:r>
                        <a:rPr lang="it-IT" sz="1700" baseline="0" dirty="0">
                          <a:solidFill>
                            <a:srgbClr val="FF0000"/>
                          </a:solidFill>
                          <a:latin typeface="Brandon Grotesque Regular" panose="020B0503020203060202" pitchFamily="34" charset="0"/>
                          <a:ea typeface="Calibri"/>
                          <a:cs typeface="Times New Roman"/>
                        </a:rPr>
                        <a:t>12PB high performance </a:t>
                      </a:r>
                      <a:r>
                        <a:rPr lang="it-IT" sz="1700" baseline="0" dirty="0" err="1">
                          <a:solidFill>
                            <a:srgbClr val="FF0000"/>
                          </a:solidFill>
                          <a:latin typeface="Brandon Grotesque Regular" panose="020B0503020203060202" pitchFamily="34" charset="0"/>
                          <a:ea typeface="Calibri"/>
                          <a:cs typeface="Times New Roman"/>
                        </a:rPr>
                        <a:t>storage</a:t>
                      </a:r>
                      <a:r>
                        <a:rPr lang="it-IT" sz="1700" baseline="0" dirty="0">
                          <a:solidFill>
                            <a:srgbClr val="FF0000"/>
                          </a:solidFill>
                          <a:latin typeface="Brandon Grotesque Regular" panose="020B0503020203060202" pitchFamily="34" charset="0"/>
                          <a:ea typeface="Calibri"/>
                          <a:cs typeface="Times New Roman"/>
                        </a:rPr>
                        <a:t> (CNAF)</a:t>
                      </a:r>
                    </a:p>
                    <a:p>
                      <a:pPr marL="0" indent="0" algn="l">
                        <a:buNone/>
                      </a:pPr>
                      <a:r>
                        <a:rPr lang="it-IT" sz="1700" baseline="0" dirty="0">
                          <a:solidFill>
                            <a:srgbClr val="FF0000"/>
                          </a:solidFill>
                          <a:latin typeface="Brandon Grotesque Regular" panose="020B0503020203060202" pitchFamily="34" charset="0"/>
                          <a:ea typeface="Calibri"/>
                          <a:cs typeface="Times New Roman"/>
                        </a:rPr>
                        <a:t>5PB </a:t>
                      </a:r>
                      <a:r>
                        <a:rPr lang="it-IT" sz="1700" baseline="0" dirty="0" err="1">
                          <a:solidFill>
                            <a:srgbClr val="FF0000"/>
                          </a:solidFill>
                          <a:latin typeface="Brandon Grotesque Regular" panose="020B0503020203060202" pitchFamily="34" charset="0"/>
                          <a:ea typeface="Calibri"/>
                          <a:cs typeface="Times New Roman"/>
                        </a:rPr>
                        <a:t>direct</a:t>
                      </a:r>
                      <a:r>
                        <a:rPr lang="it-IT" sz="1700" baseline="0" dirty="0">
                          <a:solidFill>
                            <a:srgbClr val="FF0000"/>
                          </a:solidFill>
                          <a:latin typeface="Brandon Grotesque Regular" panose="020B0503020203060202" pitchFamily="34" charset="0"/>
                          <a:ea typeface="Calibri"/>
                          <a:cs typeface="Times New Roman"/>
                        </a:rPr>
                        <a:t> </a:t>
                      </a:r>
                      <a:r>
                        <a:rPr lang="it-IT" sz="1700" baseline="0" dirty="0" err="1">
                          <a:solidFill>
                            <a:srgbClr val="FF0000"/>
                          </a:solidFill>
                          <a:latin typeface="Brandon Grotesque Regular" panose="020B0503020203060202" pitchFamily="34" charset="0"/>
                          <a:ea typeface="Calibri"/>
                          <a:cs typeface="Times New Roman"/>
                        </a:rPr>
                        <a:t>attached</a:t>
                      </a:r>
                      <a:r>
                        <a:rPr lang="it-IT" sz="1700" baseline="0" dirty="0">
                          <a:solidFill>
                            <a:srgbClr val="FF0000"/>
                          </a:solidFill>
                          <a:latin typeface="Brandon Grotesque Regular" panose="020B0503020203060202" pitchFamily="34" charset="0"/>
                          <a:ea typeface="Calibri"/>
                          <a:cs typeface="Times New Roman"/>
                        </a:rPr>
                        <a:t> </a:t>
                      </a:r>
                      <a:r>
                        <a:rPr lang="it-IT" sz="1700" baseline="0" dirty="0" err="1">
                          <a:solidFill>
                            <a:srgbClr val="FF0000"/>
                          </a:solidFill>
                          <a:latin typeface="Brandon Grotesque Regular" panose="020B0503020203060202" pitchFamily="34" charset="0"/>
                          <a:ea typeface="Calibri"/>
                          <a:cs typeface="Times New Roman"/>
                        </a:rPr>
                        <a:t>storage</a:t>
                      </a:r>
                      <a:r>
                        <a:rPr lang="it-IT" sz="1700" baseline="0" dirty="0">
                          <a:solidFill>
                            <a:srgbClr val="FF0000"/>
                          </a:solidFill>
                          <a:latin typeface="Brandon Grotesque Regular" panose="020B0503020203060202" pitchFamily="34" charset="0"/>
                          <a:ea typeface="Calibri"/>
                          <a:cs typeface="Times New Roman"/>
                        </a:rPr>
                        <a:t> (Alice – CMS)</a:t>
                      </a:r>
                    </a:p>
                    <a:p>
                      <a:pPr marL="0" indent="0" algn="l">
                        <a:buNone/>
                      </a:pPr>
                      <a:r>
                        <a:rPr lang="it-IT" sz="1700" dirty="0">
                          <a:solidFill>
                            <a:schemeClr val="tx1"/>
                          </a:solidFill>
                          <a:latin typeface="Brandon Grotesque Regular" panose="020B0503020203060202" pitchFamily="34" charset="0"/>
                          <a:ea typeface="Calibri"/>
                          <a:cs typeface="Times New Roman"/>
                        </a:rPr>
                        <a:t>4</a:t>
                      </a:r>
                      <a:r>
                        <a:rPr lang="it-IT" sz="1700" dirty="0" smtClean="0">
                          <a:solidFill>
                            <a:schemeClr val="tx1"/>
                          </a:solidFill>
                          <a:latin typeface="Brandon Grotesque Regular" panose="020B0503020203060202" pitchFamily="34" charset="0"/>
                          <a:ea typeface="Calibri"/>
                          <a:cs typeface="Times New Roman"/>
                        </a:rPr>
                        <a:t>.500 </a:t>
                      </a:r>
                      <a:r>
                        <a:rPr lang="it-IT" sz="1700" dirty="0">
                          <a:solidFill>
                            <a:schemeClr val="tx1"/>
                          </a:solidFill>
                          <a:latin typeface="Brandon Grotesque Regular" panose="020B0503020203060202" pitchFamily="34" charset="0"/>
                          <a:ea typeface="Calibri"/>
                          <a:cs typeface="Times New Roman"/>
                        </a:rPr>
                        <a:t>server </a:t>
                      </a:r>
                      <a:r>
                        <a:rPr lang="it-IT" sz="1700" dirty="0" err="1">
                          <a:solidFill>
                            <a:schemeClr val="tx1"/>
                          </a:solidFill>
                          <a:latin typeface="Brandon Grotesque Regular" panose="020B0503020203060202" pitchFamily="34" charset="0"/>
                          <a:ea typeface="Calibri"/>
                          <a:cs typeface="Times New Roman"/>
                        </a:rPr>
                        <a:t>dual</a:t>
                      </a:r>
                      <a:r>
                        <a:rPr lang="it-IT" sz="1700" dirty="0">
                          <a:solidFill>
                            <a:schemeClr val="tx1"/>
                          </a:solidFill>
                          <a:latin typeface="Brandon Grotesque Regular" panose="020B0503020203060202" pitchFamily="34" charset="0"/>
                          <a:ea typeface="Calibri"/>
                          <a:cs typeface="Times New Roman"/>
                        </a:rPr>
                        <a:t> </a:t>
                      </a:r>
                      <a:r>
                        <a:rPr lang="it-IT" sz="1700" dirty="0" err="1">
                          <a:solidFill>
                            <a:schemeClr val="tx1"/>
                          </a:solidFill>
                          <a:latin typeface="Brandon Grotesque Regular" panose="020B0503020203060202" pitchFamily="34" charset="0"/>
                          <a:ea typeface="Calibri"/>
                          <a:cs typeface="Times New Roman"/>
                        </a:rPr>
                        <a:t>socket</a:t>
                      </a:r>
                      <a:r>
                        <a:rPr lang="it-IT" sz="1700" dirty="0">
                          <a:solidFill>
                            <a:schemeClr val="tx1"/>
                          </a:solidFill>
                          <a:latin typeface="Brandon Grotesque Regular" panose="020B0503020203060202" pitchFamily="34" charset="0"/>
                          <a:ea typeface="Calibri"/>
                          <a:cs typeface="Times New Roman"/>
                        </a:rPr>
                        <a:t> (~ </a:t>
                      </a:r>
                      <a:r>
                        <a:rPr lang="it-IT" sz="1700" dirty="0" smtClean="0">
                          <a:solidFill>
                            <a:schemeClr val="tx1"/>
                          </a:solidFill>
                          <a:latin typeface="Brandon Grotesque Regular" panose="020B0503020203060202" pitchFamily="34" charset="0"/>
                          <a:ea typeface="Calibri"/>
                          <a:cs typeface="Times New Roman"/>
                        </a:rPr>
                        <a:t>40k </a:t>
                      </a:r>
                      <a:r>
                        <a:rPr lang="it-IT" sz="1700" dirty="0" err="1">
                          <a:solidFill>
                            <a:schemeClr val="tx1"/>
                          </a:solidFill>
                          <a:latin typeface="Brandon Grotesque Regular" panose="020B0503020203060202" pitchFamily="34" charset="0"/>
                          <a:ea typeface="Calibri"/>
                          <a:cs typeface="Times New Roman"/>
                        </a:rPr>
                        <a:t>computing</a:t>
                      </a:r>
                      <a:r>
                        <a:rPr lang="it-IT" sz="1700" dirty="0">
                          <a:solidFill>
                            <a:schemeClr val="tx1"/>
                          </a:solidFill>
                          <a:latin typeface="Brandon Grotesque Regular" panose="020B0503020203060202" pitchFamily="34" charset="0"/>
                          <a:ea typeface="Calibri"/>
                          <a:cs typeface="Times New Roman"/>
                        </a:rPr>
                        <a:t> </a:t>
                      </a:r>
                      <a:r>
                        <a:rPr lang="it-IT" sz="1700" dirty="0" err="1">
                          <a:solidFill>
                            <a:schemeClr val="tx1"/>
                          </a:solidFill>
                          <a:latin typeface="Brandon Grotesque Regular" panose="020B0503020203060202" pitchFamily="34" charset="0"/>
                          <a:ea typeface="Calibri"/>
                          <a:cs typeface="Times New Roman"/>
                        </a:rPr>
                        <a:t>cores</a:t>
                      </a:r>
                      <a:r>
                        <a:rPr lang="it-IT" sz="1700" dirty="0">
                          <a:solidFill>
                            <a:schemeClr val="tx1"/>
                          </a:solidFill>
                          <a:latin typeface="Brandon Grotesque Regular" panose="020B0503020203060202" pitchFamily="34" charset="0"/>
                          <a:ea typeface="Calibri"/>
                          <a:cs typeface="Times New Roman"/>
                        </a:rPr>
                        <a:t>)</a:t>
                      </a:r>
                    </a:p>
                    <a:p>
                      <a:pPr marL="0" indent="0" algn="l">
                        <a:buNone/>
                      </a:pPr>
                      <a:r>
                        <a:rPr lang="it-IT" sz="1700" dirty="0" err="1" smtClean="0">
                          <a:solidFill>
                            <a:schemeClr val="tx1"/>
                          </a:solidFill>
                          <a:latin typeface="Brandon Grotesque Regular" panose="020B0503020203060202" pitchFamily="34" charset="0"/>
                          <a:ea typeface="Calibri"/>
                          <a:cs typeface="Times New Roman"/>
                        </a:rPr>
                        <a:t>Several</a:t>
                      </a:r>
                      <a:r>
                        <a:rPr lang="it-IT" sz="1700" dirty="0" smtClean="0">
                          <a:solidFill>
                            <a:schemeClr val="tx1"/>
                          </a:solidFill>
                          <a:latin typeface="Brandon Grotesque Regular" panose="020B0503020203060202" pitchFamily="34" charset="0"/>
                          <a:ea typeface="Calibri"/>
                          <a:cs typeface="Times New Roman"/>
                        </a:rPr>
                        <a:t> </a:t>
                      </a:r>
                      <a:r>
                        <a:rPr lang="it-IT" sz="1700" dirty="0">
                          <a:solidFill>
                            <a:schemeClr val="tx1"/>
                          </a:solidFill>
                          <a:latin typeface="Brandon Grotesque Regular" panose="020B0503020203060202" pitchFamily="34" charset="0"/>
                          <a:ea typeface="Calibri"/>
                          <a:cs typeface="Times New Roman"/>
                        </a:rPr>
                        <a:t>GPU </a:t>
                      </a:r>
                      <a:r>
                        <a:rPr lang="it-IT" sz="1700" dirty="0" err="1">
                          <a:solidFill>
                            <a:schemeClr val="tx1"/>
                          </a:solidFill>
                          <a:latin typeface="Brandon Grotesque Regular" panose="020B0503020203060202" pitchFamily="34" charset="0"/>
                          <a:ea typeface="Calibri"/>
                          <a:cs typeface="Times New Roman"/>
                        </a:rPr>
                        <a:t>systems</a:t>
                      </a:r>
                      <a:endParaRPr lang="it-IT" sz="1700" dirty="0">
                        <a:solidFill>
                          <a:schemeClr val="tx1"/>
                        </a:solidFill>
                        <a:latin typeface="Brandon Grotesque Regular" panose="020B0503020203060202" pitchFamily="34" charset="0"/>
                        <a:ea typeface="Calibri"/>
                        <a:cs typeface="Times New Roman"/>
                      </a:endParaRPr>
                    </a:p>
                    <a:p>
                      <a:pPr marL="0" indent="0" algn="l">
                        <a:buNone/>
                      </a:pPr>
                      <a:r>
                        <a:rPr lang="it-IT" sz="1700" dirty="0">
                          <a:solidFill>
                            <a:schemeClr val="tx1"/>
                          </a:solidFill>
                          <a:latin typeface="Brandon Grotesque Regular" panose="020B0503020203060202" pitchFamily="34" charset="0"/>
                          <a:ea typeface="Calibri"/>
                          <a:cs typeface="Times New Roman"/>
                        </a:rPr>
                        <a:t>4h </a:t>
                      </a:r>
                      <a:r>
                        <a:rPr lang="it-IT" sz="1700" dirty="0" err="1">
                          <a:solidFill>
                            <a:schemeClr val="tx1"/>
                          </a:solidFill>
                          <a:latin typeface="Brandon Grotesque Regular" panose="020B0503020203060202" pitchFamily="34" charset="0"/>
                          <a:ea typeface="Calibri"/>
                          <a:cs typeface="Times New Roman"/>
                        </a:rPr>
                        <a:t>intervention</a:t>
                      </a:r>
                      <a:r>
                        <a:rPr lang="it-IT" sz="1700" dirty="0">
                          <a:solidFill>
                            <a:schemeClr val="tx1"/>
                          </a:solidFill>
                          <a:latin typeface="Brandon Grotesque Regular" panose="020B0503020203060202" pitchFamily="34" charset="0"/>
                          <a:ea typeface="Calibri"/>
                          <a:cs typeface="Times New Roman"/>
                        </a:rPr>
                        <a:t> </a:t>
                      </a:r>
                      <a:r>
                        <a:rPr lang="it-IT" sz="1700" dirty="0" err="1">
                          <a:solidFill>
                            <a:schemeClr val="tx1"/>
                          </a:solidFill>
                          <a:latin typeface="Brandon Grotesque Regular" panose="020B0503020203060202" pitchFamily="34" charset="0"/>
                          <a:ea typeface="Calibri"/>
                          <a:cs typeface="Times New Roman"/>
                        </a:rPr>
                        <a:t>times</a:t>
                      </a:r>
                      <a:endParaRPr lang="it-IT" sz="1700" dirty="0">
                        <a:solidFill>
                          <a:schemeClr val="tx1"/>
                        </a:solidFill>
                        <a:latin typeface="Brandon Grotesque Regular" panose="020B0503020203060202" pitchFamily="34" charset="0"/>
                        <a:ea typeface="Calibri"/>
                        <a:cs typeface="Times New Roman"/>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3841978158"/>
                  </a:ext>
                </a:extLst>
              </a:tr>
              <a:tr h="401320">
                <a:tc>
                  <a:txBody>
                    <a:bodyPr/>
                    <a:lstStyle/>
                    <a:p>
                      <a:pPr algn="r"/>
                      <a:r>
                        <a:rPr lang="it-IT" sz="1700" b="1" dirty="0" smtClean="0">
                          <a:solidFill>
                            <a:schemeClr val="bg1">
                              <a:lumMod val="75000"/>
                            </a:schemeClr>
                          </a:solidFill>
                          <a:latin typeface="Brandon Grotesque Regular" panose="020B0503020203060202" pitchFamily="34" charset="0"/>
                        </a:rPr>
                        <a:t>APPLICATION</a:t>
                      </a:r>
                      <a:endParaRPr lang="it-IT" sz="1700" b="1" dirty="0">
                        <a:solidFill>
                          <a:schemeClr val="bg1">
                            <a:lumMod val="75000"/>
                          </a:schemeClr>
                        </a:solidFill>
                        <a:latin typeface="Brandon Grotesque Regular" panose="020B0503020203060202"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1700" dirty="0" smtClean="0">
                          <a:solidFill>
                            <a:schemeClr val="tx1"/>
                          </a:solidFill>
                          <a:latin typeface="Brandon Grotesque Regular" panose="020B0503020203060202" pitchFamily="34" charset="0"/>
                          <a:ea typeface="Calibri"/>
                          <a:cs typeface="Times New Roman"/>
                        </a:rPr>
                        <a:t>Grid Computing</a:t>
                      </a:r>
                      <a:endParaRPr lang="en-US" sz="1700" dirty="0">
                        <a:solidFill>
                          <a:schemeClr val="tx1"/>
                        </a:solidFill>
                        <a:latin typeface="Brandon Grotesque Regular" panose="020B0503020203060202" pitchFamily="34" charset="0"/>
                        <a:ea typeface="Calibri"/>
                        <a:cs typeface="Times New Roman"/>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743812181"/>
                  </a:ext>
                </a:extLst>
              </a:tr>
            </a:tbl>
          </a:graphicData>
        </a:graphic>
      </p:graphicFrame>
      <p:sp>
        <p:nvSpPr>
          <p:cNvPr id="3" name="Segnaposto numero diapositiva 2"/>
          <p:cNvSpPr>
            <a:spLocks noGrp="1"/>
          </p:cNvSpPr>
          <p:nvPr>
            <p:ph type="sldNum" sz="quarter" idx="12"/>
          </p:nvPr>
        </p:nvSpPr>
        <p:spPr/>
        <p:txBody>
          <a:bodyPr/>
          <a:lstStyle/>
          <a:p>
            <a:fld id="{24EEBE2D-0ED2-4861-A2C5-8265D6483FDC}" type="slidenum">
              <a:rPr lang="en-GB" smtClean="0"/>
              <a:t>35</a:t>
            </a:fld>
            <a:endParaRPr lang="en-GB"/>
          </a:p>
        </p:txBody>
      </p:sp>
    </p:spTree>
    <p:extLst>
      <p:ext uri="{BB962C8B-B14F-4D97-AF65-F5344CB8AC3E}">
        <p14:creationId xmlns:p14="http://schemas.microsoft.com/office/powerpoint/2010/main" val="10588874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p:cNvCxnSpPr/>
          <p:nvPr/>
        </p:nvCxnSpPr>
        <p:spPr>
          <a:xfrm flipV="1">
            <a:off x="1343903" y="2555684"/>
            <a:ext cx="27620" cy="339276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703512" y="5301208"/>
            <a:ext cx="0" cy="4509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ttangolo 3"/>
          <p:cNvSpPr/>
          <p:nvPr/>
        </p:nvSpPr>
        <p:spPr>
          <a:xfrm>
            <a:off x="1074256" y="5765871"/>
            <a:ext cx="1277328" cy="400110"/>
          </a:xfrm>
          <a:prstGeom prst="rect">
            <a:avLst/>
          </a:prstGeom>
        </p:spPr>
        <p:txBody>
          <a:bodyPr wrap="square">
            <a:spAutoFit/>
          </a:bodyPr>
          <a:lstStyle/>
          <a:p>
            <a:pPr algn="ctr"/>
            <a:r>
              <a:rPr lang="en-US" sz="2000" b="1" dirty="0">
                <a:latin typeface="Calibri Light" panose="020F0302020204030204" pitchFamily="34" charset="0"/>
                <a:ea typeface="Ebrima" panose="02000000000000000000" pitchFamily="2" charset="0"/>
                <a:cs typeface="Calibri Light" panose="020F0302020204030204" pitchFamily="34" charset="0"/>
              </a:rPr>
              <a:t>2002</a:t>
            </a:r>
          </a:p>
        </p:txBody>
      </p:sp>
      <p:cxnSp>
        <p:nvCxnSpPr>
          <p:cNvPr id="12" name="Straight Connector 11"/>
          <p:cNvCxnSpPr/>
          <p:nvPr/>
        </p:nvCxnSpPr>
        <p:spPr>
          <a:xfrm>
            <a:off x="10307204" y="5378054"/>
            <a:ext cx="0" cy="4509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ttangolo 3"/>
          <p:cNvSpPr/>
          <p:nvPr/>
        </p:nvSpPr>
        <p:spPr>
          <a:xfrm>
            <a:off x="9677616" y="5867759"/>
            <a:ext cx="1277328" cy="400110"/>
          </a:xfrm>
          <a:prstGeom prst="rect">
            <a:avLst/>
          </a:prstGeom>
        </p:spPr>
        <p:txBody>
          <a:bodyPr wrap="square">
            <a:spAutoFit/>
          </a:bodyPr>
          <a:lstStyle/>
          <a:p>
            <a:pPr algn="ctr"/>
            <a:r>
              <a:rPr lang="en-US" sz="2000" b="1" dirty="0">
                <a:latin typeface="Calibri Light" panose="020F0302020204030204" pitchFamily="34" charset="0"/>
                <a:ea typeface="Ebrima" panose="02000000000000000000" pitchFamily="2" charset="0"/>
                <a:cs typeface="Calibri Light" panose="020F0302020204030204" pitchFamily="34" charset="0"/>
              </a:rPr>
              <a:t>2020</a:t>
            </a:r>
          </a:p>
        </p:txBody>
      </p:sp>
      <p:sp>
        <p:nvSpPr>
          <p:cNvPr id="14" name="Rettangolo 3"/>
          <p:cNvSpPr/>
          <p:nvPr/>
        </p:nvSpPr>
        <p:spPr>
          <a:xfrm rot="16200000">
            <a:off x="-350375" y="3197877"/>
            <a:ext cx="2818184" cy="400110"/>
          </a:xfrm>
          <a:prstGeom prst="rect">
            <a:avLst/>
          </a:prstGeom>
        </p:spPr>
        <p:txBody>
          <a:bodyPr wrap="square">
            <a:spAutoFit/>
          </a:bodyPr>
          <a:lstStyle/>
          <a:p>
            <a:r>
              <a:rPr lang="en-US" sz="2000" b="1" dirty="0">
                <a:latin typeface="Calibri Light" panose="020F0302020204030204" pitchFamily="34" charset="0"/>
                <a:ea typeface="Ebrima" panose="02000000000000000000" pitchFamily="2" charset="0"/>
                <a:cs typeface="Calibri Light" panose="020F0302020204030204" pitchFamily="34" charset="0"/>
              </a:rPr>
              <a:t>Company growth</a:t>
            </a:r>
          </a:p>
        </p:txBody>
      </p:sp>
      <p:sp>
        <p:nvSpPr>
          <p:cNvPr id="23" name="Freccia a destra 22"/>
          <p:cNvSpPr/>
          <p:nvPr/>
        </p:nvSpPr>
        <p:spPr>
          <a:xfrm rot="20280501">
            <a:off x="1243182" y="3357920"/>
            <a:ext cx="9392158" cy="271462"/>
          </a:xfrm>
          <a:prstGeom prst="rightArrow">
            <a:avLst/>
          </a:prstGeom>
          <a:solidFill>
            <a:schemeClr val="accent3">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it-IT"/>
          </a:p>
        </p:txBody>
      </p:sp>
      <p:sp>
        <p:nvSpPr>
          <p:cNvPr id="24" name="Ovale 23"/>
          <p:cNvSpPr/>
          <p:nvPr/>
        </p:nvSpPr>
        <p:spPr>
          <a:xfrm>
            <a:off x="2146015" y="4878461"/>
            <a:ext cx="191591" cy="185737"/>
          </a:xfrm>
          <a:prstGeom prst="ellipse">
            <a:avLst/>
          </a:prstGeom>
          <a:solidFill>
            <a:schemeClr val="tx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Ovale 24"/>
          <p:cNvSpPr/>
          <p:nvPr/>
        </p:nvSpPr>
        <p:spPr>
          <a:xfrm>
            <a:off x="3898615" y="4202186"/>
            <a:ext cx="191591" cy="185737"/>
          </a:xfrm>
          <a:prstGeom prst="ellips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it-IT"/>
          </a:p>
        </p:txBody>
      </p:sp>
      <p:sp>
        <p:nvSpPr>
          <p:cNvPr id="26" name="Ovale 25"/>
          <p:cNvSpPr/>
          <p:nvPr/>
        </p:nvSpPr>
        <p:spPr>
          <a:xfrm>
            <a:off x="5384515" y="3592351"/>
            <a:ext cx="191591" cy="185737"/>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it-IT"/>
          </a:p>
        </p:txBody>
      </p:sp>
      <p:sp>
        <p:nvSpPr>
          <p:cNvPr id="27" name="Ovale 26"/>
          <p:cNvSpPr/>
          <p:nvPr/>
        </p:nvSpPr>
        <p:spPr>
          <a:xfrm>
            <a:off x="6815675" y="3035370"/>
            <a:ext cx="191591" cy="185737"/>
          </a:xfrm>
          <a:prstGeom prst="ellipse">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it-IT"/>
          </a:p>
        </p:txBody>
      </p:sp>
      <p:sp>
        <p:nvSpPr>
          <p:cNvPr id="28" name="Ovale 27"/>
          <p:cNvSpPr/>
          <p:nvPr/>
        </p:nvSpPr>
        <p:spPr>
          <a:xfrm>
            <a:off x="8204757" y="2449778"/>
            <a:ext cx="191591" cy="185737"/>
          </a:xfrm>
          <a:prstGeom prst="ellipse">
            <a:avLst/>
          </a:prstGeom>
          <a:solidFill>
            <a:srgbClr val="FF0000"/>
          </a:solidFill>
          <a:ln>
            <a:solidFill>
              <a:srgbClr val="FF0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CasellaDiTesto 28"/>
          <p:cNvSpPr txBox="1"/>
          <p:nvPr/>
        </p:nvSpPr>
        <p:spPr>
          <a:xfrm>
            <a:off x="1584465" y="2506103"/>
            <a:ext cx="2297296" cy="646331"/>
          </a:xfrm>
          <a:prstGeom prst="rect">
            <a:avLst/>
          </a:prstGeom>
          <a:noFill/>
        </p:spPr>
        <p:txBody>
          <a:bodyPr wrap="none" rtlCol="0">
            <a:spAutoFit/>
          </a:bodyPr>
          <a:lstStyle/>
          <a:p>
            <a:pPr algn="ctr"/>
            <a:r>
              <a:rPr lang="it-IT" b="1" dirty="0">
                <a:latin typeface="Calibri Light" panose="020F0302020204030204" pitchFamily="34" charset="0"/>
                <a:cs typeface="Calibri Light" panose="020F0302020204030204" pitchFamily="34" charset="0"/>
              </a:rPr>
              <a:t>2005</a:t>
            </a:r>
          </a:p>
          <a:p>
            <a:pPr algn="ctr"/>
            <a:r>
              <a:rPr lang="it-IT" dirty="0">
                <a:latin typeface="Calibri Light" panose="020F0302020204030204" pitchFamily="34" charset="0"/>
                <a:cs typeface="Calibri Light" panose="020F0302020204030204" pitchFamily="34" charset="0"/>
              </a:rPr>
              <a:t>First </a:t>
            </a:r>
            <a:r>
              <a:rPr lang="it-IT" dirty="0" err="1">
                <a:latin typeface="Calibri Light" panose="020F0302020204030204" pitchFamily="34" charset="0"/>
                <a:cs typeface="Calibri Light" panose="020F0302020204030204" pitchFamily="34" charset="0"/>
              </a:rPr>
              <a:t>Infiniband</a:t>
            </a:r>
            <a:r>
              <a:rPr lang="it-IT" dirty="0">
                <a:latin typeface="Calibri Light" panose="020F0302020204030204" pitchFamily="34" charset="0"/>
                <a:cs typeface="Calibri Light" panose="020F0302020204030204" pitchFamily="34" charset="0"/>
              </a:rPr>
              <a:t> Cluster</a:t>
            </a:r>
          </a:p>
        </p:txBody>
      </p:sp>
      <p:cxnSp>
        <p:nvCxnSpPr>
          <p:cNvPr id="31" name="Connettore 4 30"/>
          <p:cNvCxnSpPr>
            <a:stCxn id="29" idx="2"/>
            <a:endCxn id="24" idx="0"/>
          </p:cNvCxnSpPr>
          <p:nvPr/>
        </p:nvCxnSpPr>
        <p:spPr>
          <a:xfrm rot="5400000">
            <a:off x="1624449" y="3769796"/>
            <a:ext cx="1726027" cy="491302"/>
          </a:xfrm>
          <a:prstGeom prst="bentConnector3">
            <a:avLst/>
          </a:prstGeom>
          <a:ln>
            <a:tailEnd type="triangle"/>
          </a:ln>
        </p:spPr>
        <p:style>
          <a:lnRef idx="3">
            <a:schemeClr val="dk1"/>
          </a:lnRef>
          <a:fillRef idx="0">
            <a:schemeClr val="dk1"/>
          </a:fillRef>
          <a:effectRef idx="2">
            <a:schemeClr val="dk1"/>
          </a:effectRef>
          <a:fontRef idx="minor">
            <a:schemeClr val="tx1"/>
          </a:fontRef>
        </p:style>
      </p:cxnSp>
      <p:cxnSp>
        <p:nvCxnSpPr>
          <p:cNvPr id="34" name="Connettore 4 33"/>
          <p:cNvCxnSpPr>
            <a:stCxn id="37" idx="0"/>
            <a:endCxn id="25" idx="4"/>
          </p:cNvCxnSpPr>
          <p:nvPr/>
        </p:nvCxnSpPr>
        <p:spPr>
          <a:xfrm rot="16200000" flipV="1">
            <a:off x="3895451" y="4486884"/>
            <a:ext cx="464793" cy="266872"/>
          </a:xfrm>
          <a:prstGeom prst="bentConnector3">
            <a:avLst>
              <a:gd name="adj1" fmla="val 50000"/>
            </a:avLst>
          </a:prstGeom>
          <a:ln>
            <a:tailEnd type="triangle"/>
          </a:ln>
        </p:spPr>
        <p:style>
          <a:lnRef idx="3">
            <a:schemeClr val="dk1"/>
          </a:lnRef>
          <a:fillRef idx="0">
            <a:schemeClr val="dk1"/>
          </a:fillRef>
          <a:effectRef idx="2">
            <a:schemeClr val="dk1"/>
          </a:effectRef>
          <a:fontRef idx="minor">
            <a:schemeClr val="tx1"/>
          </a:fontRef>
        </p:style>
      </p:cxnSp>
      <p:sp>
        <p:nvSpPr>
          <p:cNvPr id="37" name="CasellaDiTesto 36"/>
          <p:cNvSpPr txBox="1"/>
          <p:nvPr/>
        </p:nvSpPr>
        <p:spPr>
          <a:xfrm>
            <a:off x="3389666" y="4852716"/>
            <a:ext cx="1743234" cy="646331"/>
          </a:xfrm>
          <a:prstGeom prst="rect">
            <a:avLst/>
          </a:prstGeom>
          <a:noFill/>
        </p:spPr>
        <p:txBody>
          <a:bodyPr wrap="none" rtlCol="0">
            <a:spAutoFit/>
          </a:bodyPr>
          <a:lstStyle/>
          <a:p>
            <a:pPr algn="ctr"/>
            <a:r>
              <a:rPr lang="it-IT" b="1" dirty="0">
                <a:latin typeface="Calibri Light" panose="020F0302020204030204" pitchFamily="34" charset="0"/>
                <a:cs typeface="Calibri Light" panose="020F0302020204030204" pitchFamily="34" charset="0"/>
              </a:rPr>
              <a:t>2009</a:t>
            </a:r>
          </a:p>
          <a:p>
            <a:pPr algn="ctr"/>
            <a:r>
              <a:rPr lang="it-IT" dirty="0">
                <a:latin typeface="Calibri Light" panose="020F0302020204030204" pitchFamily="34" charset="0"/>
                <a:cs typeface="Calibri Light" panose="020F0302020204030204" pitchFamily="34" charset="0"/>
              </a:rPr>
              <a:t>First </a:t>
            </a:r>
            <a:r>
              <a:rPr lang="it-IT" dirty="0" smtClean="0">
                <a:latin typeface="Calibri Light" panose="020F0302020204030204" pitchFamily="34" charset="0"/>
                <a:cs typeface="Calibri Light" panose="020F0302020204030204" pitchFamily="34" charset="0"/>
              </a:rPr>
              <a:t>GPU </a:t>
            </a:r>
            <a:r>
              <a:rPr lang="it-IT" dirty="0">
                <a:latin typeface="Calibri Light" panose="020F0302020204030204" pitchFamily="34" charset="0"/>
                <a:cs typeface="Calibri Light" panose="020F0302020204030204" pitchFamily="34" charset="0"/>
              </a:rPr>
              <a:t>Cluster</a:t>
            </a:r>
          </a:p>
        </p:txBody>
      </p:sp>
      <p:cxnSp>
        <p:nvCxnSpPr>
          <p:cNvPr id="43" name="Connettore 4 42"/>
          <p:cNvCxnSpPr>
            <a:stCxn id="46" idx="2"/>
            <a:endCxn id="26" idx="0"/>
          </p:cNvCxnSpPr>
          <p:nvPr/>
        </p:nvCxnSpPr>
        <p:spPr>
          <a:xfrm rot="16200000" flipH="1">
            <a:off x="4794540" y="2906579"/>
            <a:ext cx="956835" cy="414708"/>
          </a:xfrm>
          <a:prstGeom prst="bentConnector3">
            <a:avLst/>
          </a:prstGeom>
          <a:ln>
            <a:tailEnd type="triangle"/>
          </a:ln>
        </p:spPr>
        <p:style>
          <a:lnRef idx="3">
            <a:schemeClr val="dk1"/>
          </a:lnRef>
          <a:fillRef idx="0">
            <a:schemeClr val="dk1"/>
          </a:fillRef>
          <a:effectRef idx="2">
            <a:schemeClr val="dk1"/>
          </a:effectRef>
          <a:fontRef idx="minor">
            <a:schemeClr val="tx1"/>
          </a:fontRef>
        </p:style>
      </p:cxnSp>
      <p:sp>
        <p:nvSpPr>
          <p:cNvPr id="46" name="CasellaDiTesto 45"/>
          <p:cNvSpPr txBox="1"/>
          <p:nvPr/>
        </p:nvSpPr>
        <p:spPr>
          <a:xfrm>
            <a:off x="3946995" y="1989185"/>
            <a:ext cx="2237215" cy="646331"/>
          </a:xfrm>
          <a:prstGeom prst="rect">
            <a:avLst/>
          </a:prstGeom>
          <a:noFill/>
        </p:spPr>
        <p:txBody>
          <a:bodyPr wrap="none" rtlCol="0">
            <a:spAutoFit/>
          </a:bodyPr>
          <a:lstStyle/>
          <a:p>
            <a:pPr algn="ctr"/>
            <a:r>
              <a:rPr lang="it-IT" b="1" dirty="0">
                <a:latin typeface="Calibri Light" panose="020F0302020204030204" pitchFamily="34" charset="0"/>
                <a:cs typeface="Calibri Light" panose="020F0302020204030204" pitchFamily="34" charset="0"/>
              </a:rPr>
              <a:t>2012</a:t>
            </a:r>
          </a:p>
          <a:p>
            <a:pPr algn="ctr"/>
            <a:r>
              <a:rPr lang="it-IT" dirty="0">
                <a:latin typeface="Calibri Light" panose="020F0302020204030204" pitchFamily="34" charset="0"/>
                <a:cs typeface="Calibri Light" panose="020F0302020204030204" pitchFamily="34" charset="0"/>
              </a:rPr>
              <a:t>First ARM+GPU server</a:t>
            </a:r>
          </a:p>
        </p:txBody>
      </p:sp>
      <p:cxnSp>
        <p:nvCxnSpPr>
          <p:cNvPr id="48" name="Connettore 4 47"/>
          <p:cNvCxnSpPr>
            <a:stCxn id="50" idx="0"/>
            <a:endCxn id="27" idx="4"/>
          </p:cNvCxnSpPr>
          <p:nvPr/>
        </p:nvCxnSpPr>
        <p:spPr>
          <a:xfrm rot="5400000" flipH="1" flipV="1">
            <a:off x="6242312" y="3690452"/>
            <a:ext cx="1138503" cy="199815"/>
          </a:xfrm>
          <a:prstGeom prst="bentConnector3">
            <a:avLst/>
          </a:prstGeom>
          <a:ln>
            <a:tailEnd type="triangle"/>
          </a:ln>
        </p:spPr>
        <p:style>
          <a:lnRef idx="3">
            <a:schemeClr val="dk1"/>
          </a:lnRef>
          <a:fillRef idx="0">
            <a:schemeClr val="dk1"/>
          </a:fillRef>
          <a:effectRef idx="2">
            <a:schemeClr val="dk1"/>
          </a:effectRef>
          <a:fontRef idx="minor">
            <a:schemeClr val="tx1"/>
          </a:fontRef>
        </p:style>
      </p:cxnSp>
      <p:sp>
        <p:nvSpPr>
          <p:cNvPr id="50" name="CasellaDiTesto 49"/>
          <p:cNvSpPr txBox="1"/>
          <p:nvPr/>
        </p:nvSpPr>
        <p:spPr>
          <a:xfrm>
            <a:off x="5218554" y="4359610"/>
            <a:ext cx="2986203" cy="646331"/>
          </a:xfrm>
          <a:prstGeom prst="rect">
            <a:avLst/>
          </a:prstGeom>
          <a:noFill/>
        </p:spPr>
        <p:txBody>
          <a:bodyPr wrap="none" rtlCol="0">
            <a:spAutoFit/>
          </a:bodyPr>
          <a:lstStyle/>
          <a:p>
            <a:pPr algn="ctr"/>
            <a:r>
              <a:rPr lang="it-IT" b="1" dirty="0">
                <a:latin typeface="Calibri Light" panose="020F0302020204030204" pitchFamily="34" charset="0"/>
                <a:cs typeface="Calibri Light" panose="020F0302020204030204" pitchFamily="34" charset="0"/>
              </a:rPr>
              <a:t>2013</a:t>
            </a:r>
          </a:p>
          <a:p>
            <a:pPr algn="ctr"/>
            <a:r>
              <a:rPr lang="it-IT" dirty="0">
                <a:latin typeface="Calibri Light" panose="020F0302020204030204" pitchFamily="34" charset="0"/>
                <a:cs typeface="Calibri Light" panose="020F0302020204030204" pitchFamily="34" charset="0"/>
              </a:rPr>
              <a:t>First ARM Cluster </a:t>
            </a:r>
            <a:r>
              <a:rPr lang="it-IT" dirty="0" err="1">
                <a:latin typeface="Calibri Light" panose="020F0302020204030204" pitchFamily="34" charset="0"/>
                <a:cs typeface="Calibri Light" panose="020F0302020204030204" pitchFamily="34" charset="0"/>
              </a:rPr>
              <a:t>deployment</a:t>
            </a:r>
            <a:endParaRPr lang="it-IT" dirty="0">
              <a:latin typeface="Calibri Light" panose="020F0302020204030204" pitchFamily="34" charset="0"/>
              <a:cs typeface="Calibri Light" panose="020F0302020204030204" pitchFamily="34" charset="0"/>
            </a:endParaRPr>
          </a:p>
        </p:txBody>
      </p:sp>
      <p:cxnSp>
        <p:nvCxnSpPr>
          <p:cNvPr id="53" name="Connettore 4 52"/>
          <p:cNvCxnSpPr>
            <a:stCxn id="56" idx="2"/>
            <a:endCxn id="28" idx="0"/>
          </p:cNvCxnSpPr>
          <p:nvPr/>
        </p:nvCxnSpPr>
        <p:spPr>
          <a:xfrm rot="5400000">
            <a:off x="8256587" y="1862481"/>
            <a:ext cx="631264" cy="543331"/>
          </a:xfrm>
          <a:prstGeom prst="bentConnector3">
            <a:avLst/>
          </a:prstGeom>
          <a:ln>
            <a:tailEnd type="triangle"/>
          </a:ln>
        </p:spPr>
        <p:style>
          <a:lnRef idx="3">
            <a:schemeClr val="dk1"/>
          </a:lnRef>
          <a:fillRef idx="0">
            <a:schemeClr val="dk1"/>
          </a:fillRef>
          <a:effectRef idx="2">
            <a:schemeClr val="dk1"/>
          </a:effectRef>
          <a:fontRef idx="minor">
            <a:schemeClr val="tx1"/>
          </a:fontRef>
        </p:style>
      </p:cxnSp>
      <p:sp>
        <p:nvSpPr>
          <p:cNvPr id="60" name="Ovale 59"/>
          <p:cNvSpPr/>
          <p:nvPr/>
        </p:nvSpPr>
        <p:spPr>
          <a:xfrm>
            <a:off x="9738805" y="1843105"/>
            <a:ext cx="191591" cy="185737"/>
          </a:xfrm>
          <a:prstGeom prst="ellipse">
            <a:avLst/>
          </a:prstGeom>
          <a:solidFill>
            <a:srgbClr val="7030A0"/>
          </a:solidFill>
          <a:ln>
            <a:solidFill>
              <a:srgbClr val="7030A0"/>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it-IT"/>
          </a:p>
        </p:txBody>
      </p:sp>
      <p:cxnSp>
        <p:nvCxnSpPr>
          <p:cNvPr id="62" name="Connettore 4 61"/>
          <p:cNvCxnSpPr>
            <a:stCxn id="66" idx="0"/>
            <a:endCxn id="60" idx="4"/>
          </p:cNvCxnSpPr>
          <p:nvPr/>
        </p:nvCxnSpPr>
        <p:spPr>
          <a:xfrm rot="5400000" flipH="1" flipV="1">
            <a:off x="8780075" y="2470804"/>
            <a:ext cx="1496488" cy="612564"/>
          </a:xfrm>
          <a:prstGeom prst="bentConnector3">
            <a:avLst/>
          </a:prstGeom>
          <a:ln>
            <a:tailEnd type="triangle"/>
          </a:ln>
        </p:spPr>
        <p:style>
          <a:lnRef idx="3">
            <a:schemeClr val="dk1"/>
          </a:lnRef>
          <a:fillRef idx="0">
            <a:schemeClr val="dk1"/>
          </a:fillRef>
          <a:effectRef idx="2">
            <a:schemeClr val="dk1"/>
          </a:effectRef>
          <a:fontRef idx="minor">
            <a:schemeClr val="tx1"/>
          </a:fontRef>
        </p:style>
      </p:cxnSp>
      <p:sp>
        <p:nvSpPr>
          <p:cNvPr id="66" name="CasellaDiTesto 65"/>
          <p:cNvSpPr txBox="1"/>
          <p:nvPr/>
        </p:nvSpPr>
        <p:spPr>
          <a:xfrm>
            <a:off x="7541000" y="3525330"/>
            <a:ext cx="3362074" cy="646331"/>
          </a:xfrm>
          <a:prstGeom prst="rect">
            <a:avLst/>
          </a:prstGeom>
          <a:noFill/>
        </p:spPr>
        <p:txBody>
          <a:bodyPr wrap="none" rtlCol="0">
            <a:spAutoFit/>
          </a:bodyPr>
          <a:lstStyle/>
          <a:p>
            <a:pPr algn="ctr"/>
            <a:r>
              <a:rPr lang="it-IT" b="1" dirty="0">
                <a:latin typeface="Calibri Light" panose="020F0302020204030204" pitchFamily="34" charset="0"/>
                <a:cs typeface="Calibri Light" panose="020F0302020204030204" pitchFamily="34" charset="0"/>
              </a:rPr>
              <a:t>2017 </a:t>
            </a:r>
          </a:p>
          <a:p>
            <a:pPr algn="ctr"/>
            <a:r>
              <a:rPr lang="it-IT" dirty="0">
                <a:latin typeface="Calibri Light" panose="020F0302020204030204" pitchFamily="34" charset="0"/>
                <a:cs typeface="Calibri Light" panose="020F0302020204030204" pitchFamily="34" charset="0"/>
              </a:rPr>
              <a:t>First OpenPOWER </a:t>
            </a:r>
            <a:r>
              <a:rPr lang="it-IT" dirty="0" err="1">
                <a:latin typeface="Calibri Light" panose="020F0302020204030204" pitchFamily="34" charset="0"/>
                <a:cs typeface="Calibri Light" panose="020F0302020204030204" pitchFamily="34" charset="0"/>
              </a:rPr>
              <a:t>Petaflop</a:t>
            </a:r>
            <a:r>
              <a:rPr lang="it-IT" dirty="0">
                <a:latin typeface="Calibri Light" panose="020F0302020204030204" pitchFamily="34" charset="0"/>
                <a:cs typeface="Calibri Light" panose="020F0302020204030204" pitchFamily="34" charset="0"/>
              </a:rPr>
              <a:t> Cluster</a:t>
            </a:r>
          </a:p>
        </p:txBody>
      </p:sp>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87"/>
            <a:ext cx="12192000" cy="1593850"/>
          </a:xfrm>
          <a:prstGeom prst="rect">
            <a:avLst/>
          </a:prstGeom>
        </p:spPr>
      </p:pic>
      <p:sp>
        <p:nvSpPr>
          <p:cNvPr id="21" name="TextBox 20"/>
          <p:cNvSpPr txBox="1"/>
          <p:nvPr/>
        </p:nvSpPr>
        <p:spPr>
          <a:xfrm>
            <a:off x="1876115" y="449640"/>
            <a:ext cx="7208389" cy="646331"/>
          </a:xfrm>
          <a:prstGeom prst="rect">
            <a:avLst/>
          </a:prstGeom>
          <a:noFill/>
        </p:spPr>
        <p:txBody>
          <a:bodyPr wrap="square" rtlCol="0">
            <a:spAutoFit/>
          </a:bodyPr>
          <a:lstStyle/>
          <a:p>
            <a:pPr algn="ctr"/>
            <a:r>
              <a:rPr lang="en-US" sz="3600" dirty="0">
                <a:latin typeface="Brandon Grotesque Regular" panose="020B0503020203060202" pitchFamily="34" charset="0"/>
                <a:ea typeface="Calibri" charset="0"/>
                <a:cs typeface="Calibri Light" panose="020F0302020204030204" pitchFamily="34" charset="0"/>
              </a:rPr>
              <a:t>COMPANY MILESTONES</a:t>
            </a:r>
          </a:p>
        </p:txBody>
      </p:sp>
      <p:sp>
        <p:nvSpPr>
          <p:cNvPr id="56" name="CasellaDiTesto 55"/>
          <p:cNvSpPr txBox="1"/>
          <p:nvPr/>
        </p:nvSpPr>
        <p:spPr>
          <a:xfrm>
            <a:off x="7606974" y="1172183"/>
            <a:ext cx="2473819" cy="646331"/>
          </a:xfrm>
          <a:prstGeom prst="rect">
            <a:avLst/>
          </a:prstGeom>
          <a:noFill/>
        </p:spPr>
        <p:txBody>
          <a:bodyPr wrap="none" rtlCol="0">
            <a:spAutoFit/>
          </a:bodyPr>
          <a:lstStyle/>
          <a:p>
            <a:pPr algn="ctr"/>
            <a:r>
              <a:rPr lang="it-IT" b="1" dirty="0">
                <a:latin typeface="Calibri Light" panose="020F0302020204030204" pitchFamily="34" charset="0"/>
                <a:cs typeface="Calibri Light" panose="020F0302020204030204" pitchFamily="34" charset="0"/>
              </a:rPr>
              <a:t>2016</a:t>
            </a:r>
          </a:p>
          <a:p>
            <a:pPr algn="ctr"/>
            <a:r>
              <a:rPr lang="it-IT" dirty="0">
                <a:latin typeface="Calibri Light" panose="020F0302020204030204" pitchFamily="34" charset="0"/>
                <a:cs typeface="Calibri Light" panose="020F0302020204030204" pitchFamily="34" charset="0"/>
              </a:rPr>
              <a:t>First OpenPOWER server</a:t>
            </a:r>
          </a:p>
        </p:txBody>
      </p:sp>
      <p:cxnSp>
        <p:nvCxnSpPr>
          <p:cNvPr id="4" name="Connettore diritto 3"/>
          <p:cNvCxnSpPr/>
          <p:nvPr/>
        </p:nvCxnSpPr>
        <p:spPr>
          <a:xfrm>
            <a:off x="1371523" y="6309361"/>
            <a:ext cx="8078676" cy="26126"/>
          </a:xfrm>
          <a:prstGeom prst="line">
            <a:avLst/>
          </a:prstGeom>
          <a:ln w="38100"/>
        </p:spPr>
        <p:style>
          <a:lnRef idx="1">
            <a:schemeClr val="dk1"/>
          </a:lnRef>
          <a:fillRef idx="0">
            <a:schemeClr val="dk1"/>
          </a:fillRef>
          <a:effectRef idx="0">
            <a:schemeClr val="dk1"/>
          </a:effectRef>
          <a:fontRef idx="minor">
            <a:schemeClr val="tx1"/>
          </a:fontRef>
        </p:style>
      </p:cxnSp>
      <p:cxnSp>
        <p:nvCxnSpPr>
          <p:cNvPr id="15" name="Connettore diritto 14"/>
          <p:cNvCxnSpPr/>
          <p:nvPr/>
        </p:nvCxnSpPr>
        <p:spPr>
          <a:xfrm>
            <a:off x="9515514" y="6335487"/>
            <a:ext cx="136330" cy="0"/>
          </a:xfrm>
          <a:prstGeom prst="line">
            <a:avLst/>
          </a:prstGeom>
          <a:ln w="38100">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36" name="Connettore diritto 35"/>
          <p:cNvCxnSpPr/>
          <p:nvPr/>
        </p:nvCxnSpPr>
        <p:spPr>
          <a:xfrm>
            <a:off x="9731463" y="6345645"/>
            <a:ext cx="136330" cy="0"/>
          </a:xfrm>
          <a:prstGeom prst="line">
            <a:avLst/>
          </a:prstGeom>
          <a:ln w="38100">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38" name="Connettore diritto 37"/>
          <p:cNvCxnSpPr/>
          <p:nvPr/>
        </p:nvCxnSpPr>
        <p:spPr>
          <a:xfrm>
            <a:off x="9949172" y="6339838"/>
            <a:ext cx="136330" cy="0"/>
          </a:xfrm>
          <a:prstGeom prst="line">
            <a:avLst/>
          </a:prstGeom>
          <a:ln w="38100">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39" name="Connettore diritto 38"/>
          <p:cNvCxnSpPr/>
          <p:nvPr/>
        </p:nvCxnSpPr>
        <p:spPr>
          <a:xfrm>
            <a:off x="10179950" y="6335486"/>
            <a:ext cx="136330" cy="0"/>
          </a:xfrm>
          <a:prstGeom prst="line">
            <a:avLst/>
          </a:prstGeom>
          <a:ln w="38100">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19" name="Connettore 2 18"/>
          <p:cNvCxnSpPr/>
          <p:nvPr/>
        </p:nvCxnSpPr>
        <p:spPr>
          <a:xfrm>
            <a:off x="10384970" y="6339838"/>
            <a:ext cx="182880" cy="0"/>
          </a:xfrm>
          <a:prstGeom prst="straightConnector1">
            <a:avLst/>
          </a:prstGeom>
          <a:ln w="38100">
            <a:solidFill>
              <a:schemeClr val="bg2">
                <a:lumMod val="50000"/>
              </a:schemeClr>
            </a:solidFill>
            <a:tailEnd type="triangle"/>
          </a:ln>
        </p:spPr>
        <p:style>
          <a:lnRef idx="1">
            <a:schemeClr val="dk1"/>
          </a:lnRef>
          <a:fillRef idx="0">
            <a:schemeClr val="dk1"/>
          </a:fillRef>
          <a:effectRef idx="0">
            <a:schemeClr val="dk1"/>
          </a:effectRef>
          <a:fontRef idx="minor">
            <a:schemeClr val="tx1"/>
          </a:fontRef>
        </p:style>
      </p:cxnSp>
      <p:sp>
        <p:nvSpPr>
          <p:cNvPr id="3" name="Segnaposto numero diapositiva 2"/>
          <p:cNvSpPr>
            <a:spLocks noGrp="1"/>
          </p:cNvSpPr>
          <p:nvPr>
            <p:ph type="sldNum" sz="quarter" idx="12"/>
          </p:nvPr>
        </p:nvSpPr>
        <p:spPr/>
        <p:txBody>
          <a:bodyPr/>
          <a:lstStyle/>
          <a:p>
            <a:fld id="{24EEBE2D-0ED2-4861-A2C5-8265D6483FDC}" type="slidenum">
              <a:rPr lang="en-GB" smtClean="0"/>
              <a:t>4</a:t>
            </a:fld>
            <a:endParaRPr lang="en-GB"/>
          </a:p>
        </p:txBody>
      </p:sp>
    </p:spTree>
    <p:extLst>
      <p:ext uri="{BB962C8B-B14F-4D97-AF65-F5344CB8AC3E}">
        <p14:creationId xmlns:p14="http://schemas.microsoft.com/office/powerpoint/2010/main" val="4051695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par>
                                <p:cTn id="10" presetID="53" presetClass="entr" presetSubtype="16"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500" fill="hold"/>
                                        <p:tgtEl>
                                          <p:spTgt spid="31"/>
                                        </p:tgtEl>
                                        <p:attrNameLst>
                                          <p:attrName>ppt_w</p:attrName>
                                        </p:attrNameLst>
                                      </p:cBhvr>
                                      <p:tavLst>
                                        <p:tav tm="0">
                                          <p:val>
                                            <p:fltVal val="0"/>
                                          </p:val>
                                        </p:tav>
                                        <p:tav tm="100000">
                                          <p:val>
                                            <p:strVal val="#ppt_w"/>
                                          </p:val>
                                        </p:tav>
                                      </p:tavLst>
                                    </p:anim>
                                    <p:anim calcmode="lin" valueType="num">
                                      <p:cBhvr>
                                        <p:cTn id="13" dur="500" fill="hold"/>
                                        <p:tgtEl>
                                          <p:spTgt spid="31"/>
                                        </p:tgtEl>
                                        <p:attrNameLst>
                                          <p:attrName>ppt_h</p:attrName>
                                        </p:attrNameLst>
                                      </p:cBhvr>
                                      <p:tavLst>
                                        <p:tav tm="0">
                                          <p:val>
                                            <p:fltVal val="0"/>
                                          </p:val>
                                        </p:tav>
                                        <p:tav tm="100000">
                                          <p:val>
                                            <p:strVal val="#ppt_h"/>
                                          </p:val>
                                        </p:tav>
                                      </p:tavLst>
                                    </p:anim>
                                    <p:animEffect transition="in" filter="fade">
                                      <p:cBhvr>
                                        <p:cTn id="14" dur="500"/>
                                        <p:tgtEl>
                                          <p:spTgt spid="3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p:cTn id="24" dur="500" fill="hold"/>
                                        <p:tgtEl>
                                          <p:spTgt spid="25"/>
                                        </p:tgtEl>
                                        <p:attrNameLst>
                                          <p:attrName>ppt_w</p:attrName>
                                        </p:attrNameLst>
                                      </p:cBhvr>
                                      <p:tavLst>
                                        <p:tav tm="0">
                                          <p:val>
                                            <p:fltVal val="0"/>
                                          </p:val>
                                        </p:tav>
                                        <p:tav tm="100000">
                                          <p:val>
                                            <p:strVal val="#ppt_w"/>
                                          </p:val>
                                        </p:tav>
                                      </p:tavLst>
                                    </p:anim>
                                    <p:anim calcmode="lin" valueType="num">
                                      <p:cBhvr>
                                        <p:cTn id="25" dur="500" fill="hold"/>
                                        <p:tgtEl>
                                          <p:spTgt spid="25"/>
                                        </p:tgtEl>
                                        <p:attrNameLst>
                                          <p:attrName>ppt_h</p:attrName>
                                        </p:attrNameLst>
                                      </p:cBhvr>
                                      <p:tavLst>
                                        <p:tav tm="0">
                                          <p:val>
                                            <p:fltVal val="0"/>
                                          </p:val>
                                        </p:tav>
                                        <p:tav tm="100000">
                                          <p:val>
                                            <p:strVal val="#ppt_h"/>
                                          </p:val>
                                        </p:tav>
                                      </p:tavLst>
                                    </p:anim>
                                    <p:animEffect transition="in" filter="fade">
                                      <p:cBhvr>
                                        <p:cTn id="26" dur="500"/>
                                        <p:tgtEl>
                                          <p:spTgt spid="25"/>
                                        </p:tgtEl>
                                      </p:cBhvr>
                                    </p:animEffect>
                                  </p:childTnLst>
                                </p:cTn>
                              </p:par>
                              <p:par>
                                <p:cTn id="27" presetID="53" presetClass="entr" presetSubtype="16" fill="hold" nodeType="withEffect">
                                  <p:stCondLst>
                                    <p:cond delay="0"/>
                                  </p:stCondLst>
                                  <p:childTnLst>
                                    <p:set>
                                      <p:cBhvr>
                                        <p:cTn id="28" dur="1" fill="hold">
                                          <p:stCondLst>
                                            <p:cond delay="0"/>
                                          </p:stCondLst>
                                        </p:cTn>
                                        <p:tgtEl>
                                          <p:spTgt spid="34"/>
                                        </p:tgtEl>
                                        <p:attrNameLst>
                                          <p:attrName>style.visibility</p:attrName>
                                        </p:attrNameLst>
                                      </p:cBhvr>
                                      <p:to>
                                        <p:strVal val="visible"/>
                                      </p:to>
                                    </p:set>
                                    <p:anim calcmode="lin" valueType="num">
                                      <p:cBhvr>
                                        <p:cTn id="29" dur="500" fill="hold"/>
                                        <p:tgtEl>
                                          <p:spTgt spid="34"/>
                                        </p:tgtEl>
                                        <p:attrNameLst>
                                          <p:attrName>ppt_w</p:attrName>
                                        </p:attrNameLst>
                                      </p:cBhvr>
                                      <p:tavLst>
                                        <p:tav tm="0">
                                          <p:val>
                                            <p:fltVal val="0"/>
                                          </p:val>
                                        </p:tav>
                                        <p:tav tm="100000">
                                          <p:val>
                                            <p:strVal val="#ppt_w"/>
                                          </p:val>
                                        </p:tav>
                                      </p:tavLst>
                                    </p:anim>
                                    <p:anim calcmode="lin" valueType="num">
                                      <p:cBhvr>
                                        <p:cTn id="30" dur="500" fill="hold"/>
                                        <p:tgtEl>
                                          <p:spTgt spid="34"/>
                                        </p:tgtEl>
                                        <p:attrNameLst>
                                          <p:attrName>ppt_h</p:attrName>
                                        </p:attrNameLst>
                                      </p:cBhvr>
                                      <p:tavLst>
                                        <p:tav tm="0">
                                          <p:val>
                                            <p:fltVal val="0"/>
                                          </p:val>
                                        </p:tav>
                                        <p:tav tm="100000">
                                          <p:val>
                                            <p:strVal val="#ppt_h"/>
                                          </p:val>
                                        </p:tav>
                                      </p:tavLst>
                                    </p:anim>
                                    <p:animEffect transition="in" filter="fade">
                                      <p:cBhvr>
                                        <p:cTn id="31" dur="500"/>
                                        <p:tgtEl>
                                          <p:spTgt spid="34"/>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37"/>
                                        </p:tgtEl>
                                        <p:attrNameLst>
                                          <p:attrName>style.visibility</p:attrName>
                                        </p:attrNameLst>
                                      </p:cBhvr>
                                      <p:to>
                                        <p:strVal val="visible"/>
                                      </p:to>
                                    </p:set>
                                    <p:anim calcmode="lin" valueType="num">
                                      <p:cBhvr>
                                        <p:cTn id="34" dur="500" fill="hold"/>
                                        <p:tgtEl>
                                          <p:spTgt spid="37"/>
                                        </p:tgtEl>
                                        <p:attrNameLst>
                                          <p:attrName>ppt_w</p:attrName>
                                        </p:attrNameLst>
                                      </p:cBhvr>
                                      <p:tavLst>
                                        <p:tav tm="0">
                                          <p:val>
                                            <p:fltVal val="0"/>
                                          </p:val>
                                        </p:tav>
                                        <p:tav tm="100000">
                                          <p:val>
                                            <p:strVal val="#ppt_w"/>
                                          </p:val>
                                        </p:tav>
                                      </p:tavLst>
                                    </p:anim>
                                    <p:anim calcmode="lin" valueType="num">
                                      <p:cBhvr>
                                        <p:cTn id="35" dur="500" fill="hold"/>
                                        <p:tgtEl>
                                          <p:spTgt spid="37"/>
                                        </p:tgtEl>
                                        <p:attrNameLst>
                                          <p:attrName>ppt_h</p:attrName>
                                        </p:attrNameLst>
                                      </p:cBhvr>
                                      <p:tavLst>
                                        <p:tav tm="0">
                                          <p:val>
                                            <p:fltVal val="0"/>
                                          </p:val>
                                        </p:tav>
                                        <p:tav tm="100000">
                                          <p:val>
                                            <p:strVal val="#ppt_h"/>
                                          </p:val>
                                        </p:tav>
                                      </p:tavLst>
                                    </p:anim>
                                    <p:animEffect transition="in" filter="fade">
                                      <p:cBhvr>
                                        <p:cTn id="36" dur="500"/>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46"/>
                                        </p:tgtEl>
                                        <p:attrNameLst>
                                          <p:attrName>style.visibility</p:attrName>
                                        </p:attrNameLst>
                                      </p:cBhvr>
                                      <p:to>
                                        <p:strVal val="visible"/>
                                      </p:to>
                                    </p:set>
                                    <p:anim calcmode="lin" valueType="num">
                                      <p:cBhvr>
                                        <p:cTn id="41" dur="500" fill="hold"/>
                                        <p:tgtEl>
                                          <p:spTgt spid="46"/>
                                        </p:tgtEl>
                                        <p:attrNameLst>
                                          <p:attrName>ppt_w</p:attrName>
                                        </p:attrNameLst>
                                      </p:cBhvr>
                                      <p:tavLst>
                                        <p:tav tm="0">
                                          <p:val>
                                            <p:fltVal val="0"/>
                                          </p:val>
                                        </p:tav>
                                        <p:tav tm="100000">
                                          <p:val>
                                            <p:strVal val="#ppt_w"/>
                                          </p:val>
                                        </p:tav>
                                      </p:tavLst>
                                    </p:anim>
                                    <p:anim calcmode="lin" valueType="num">
                                      <p:cBhvr>
                                        <p:cTn id="42" dur="500" fill="hold"/>
                                        <p:tgtEl>
                                          <p:spTgt spid="46"/>
                                        </p:tgtEl>
                                        <p:attrNameLst>
                                          <p:attrName>ppt_h</p:attrName>
                                        </p:attrNameLst>
                                      </p:cBhvr>
                                      <p:tavLst>
                                        <p:tav tm="0">
                                          <p:val>
                                            <p:fltVal val="0"/>
                                          </p:val>
                                        </p:tav>
                                        <p:tav tm="100000">
                                          <p:val>
                                            <p:strVal val="#ppt_h"/>
                                          </p:val>
                                        </p:tav>
                                      </p:tavLst>
                                    </p:anim>
                                    <p:animEffect transition="in" filter="fade">
                                      <p:cBhvr>
                                        <p:cTn id="43" dur="500"/>
                                        <p:tgtEl>
                                          <p:spTgt spid="46"/>
                                        </p:tgtEl>
                                      </p:cBhvr>
                                    </p:animEffect>
                                  </p:childTnLst>
                                </p:cTn>
                              </p:par>
                              <p:par>
                                <p:cTn id="44" presetID="53" presetClass="entr" presetSubtype="16" fill="hold" nodeType="withEffect">
                                  <p:stCondLst>
                                    <p:cond delay="0"/>
                                  </p:stCondLst>
                                  <p:childTnLst>
                                    <p:set>
                                      <p:cBhvr>
                                        <p:cTn id="45" dur="1" fill="hold">
                                          <p:stCondLst>
                                            <p:cond delay="0"/>
                                          </p:stCondLst>
                                        </p:cTn>
                                        <p:tgtEl>
                                          <p:spTgt spid="43"/>
                                        </p:tgtEl>
                                        <p:attrNameLst>
                                          <p:attrName>style.visibility</p:attrName>
                                        </p:attrNameLst>
                                      </p:cBhvr>
                                      <p:to>
                                        <p:strVal val="visible"/>
                                      </p:to>
                                    </p:set>
                                    <p:anim calcmode="lin" valueType="num">
                                      <p:cBhvr>
                                        <p:cTn id="46" dur="500" fill="hold"/>
                                        <p:tgtEl>
                                          <p:spTgt spid="43"/>
                                        </p:tgtEl>
                                        <p:attrNameLst>
                                          <p:attrName>ppt_w</p:attrName>
                                        </p:attrNameLst>
                                      </p:cBhvr>
                                      <p:tavLst>
                                        <p:tav tm="0">
                                          <p:val>
                                            <p:fltVal val="0"/>
                                          </p:val>
                                        </p:tav>
                                        <p:tav tm="100000">
                                          <p:val>
                                            <p:strVal val="#ppt_w"/>
                                          </p:val>
                                        </p:tav>
                                      </p:tavLst>
                                    </p:anim>
                                    <p:anim calcmode="lin" valueType="num">
                                      <p:cBhvr>
                                        <p:cTn id="47" dur="500" fill="hold"/>
                                        <p:tgtEl>
                                          <p:spTgt spid="43"/>
                                        </p:tgtEl>
                                        <p:attrNameLst>
                                          <p:attrName>ppt_h</p:attrName>
                                        </p:attrNameLst>
                                      </p:cBhvr>
                                      <p:tavLst>
                                        <p:tav tm="0">
                                          <p:val>
                                            <p:fltVal val="0"/>
                                          </p:val>
                                        </p:tav>
                                        <p:tav tm="100000">
                                          <p:val>
                                            <p:strVal val="#ppt_h"/>
                                          </p:val>
                                        </p:tav>
                                      </p:tavLst>
                                    </p:anim>
                                    <p:animEffect transition="in" filter="fade">
                                      <p:cBhvr>
                                        <p:cTn id="48" dur="500"/>
                                        <p:tgtEl>
                                          <p:spTgt spid="43"/>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p:cTn id="51" dur="500" fill="hold"/>
                                        <p:tgtEl>
                                          <p:spTgt spid="26"/>
                                        </p:tgtEl>
                                        <p:attrNameLst>
                                          <p:attrName>ppt_w</p:attrName>
                                        </p:attrNameLst>
                                      </p:cBhvr>
                                      <p:tavLst>
                                        <p:tav tm="0">
                                          <p:val>
                                            <p:fltVal val="0"/>
                                          </p:val>
                                        </p:tav>
                                        <p:tav tm="100000">
                                          <p:val>
                                            <p:strVal val="#ppt_w"/>
                                          </p:val>
                                        </p:tav>
                                      </p:tavLst>
                                    </p:anim>
                                    <p:anim calcmode="lin" valueType="num">
                                      <p:cBhvr>
                                        <p:cTn id="52" dur="500" fill="hold"/>
                                        <p:tgtEl>
                                          <p:spTgt spid="26"/>
                                        </p:tgtEl>
                                        <p:attrNameLst>
                                          <p:attrName>ppt_h</p:attrName>
                                        </p:attrNameLst>
                                      </p:cBhvr>
                                      <p:tavLst>
                                        <p:tav tm="0">
                                          <p:val>
                                            <p:fltVal val="0"/>
                                          </p:val>
                                        </p:tav>
                                        <p:tav tm="100000">
                                          <p:val>
                                            <p:strVal val="#ppt_h"/>
                                          </p:val>
                                        </p:tav>
                                      </p:tavLst>
                                    </p:anim>
                                    <p:animEffect transition="in" filter="fade">
                                      <p:cBhvr>
                                        <p:cTn id="53" dur="500"/>
                                        <p:tgtEl>
                                          <p:spTgt spid="2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27"/>
                                        </p:tgtEl>
                                        <p:attrNameLst>
                                          <p:attrName>style.visibility</p:attrName>
                                        </p:attrNameLst>
                                      </p:cBhvr>
                                      <p:to>
                                        <p:strVal val="visible"/>
                                      </p:to>
                                    </p:set>
                                    <p:anim calcmode="lin" valueType="num">
                                      <p:cBhvr>
                                        <p:cTn id="58" dur="500" fill="hold"/>
                                        <p:tgtEl>
                                          <p:spTgt spid="27"/>
                                        </p:tgtEl>
                                        <p:attrNameLst>
                                          <p:attrName>ppt_w</p:attrName>
                                        </p:attrNameLst>
                                      </p:cBhvr>
                                      <p:tavLst>
                                        <p:tav tm="0">
                                          <p:val>
                                            <p:fltVal val="0"/>
                                          </p:val>
                                        </p:tav>
                                        <p:tav tm="100000">
                                          <p:val>
                                            <p:strVal val="#ppt_w"/>
                                          </p:val>
                                        </p:tav>
                                      </p:tavLst>
                                    </p:anim>
                                    <p:anim calcmode="lin" valueType="num">
                                      <p:cBhvr>
                                        <p:cTn id="59" dur="500" fill="hold"/>
                                        <p:tgtEl>
                                          <p:spTgt spid="27"/>
                                        </p:tgtEl>
                                        <p:attrNameLst>
                                          <p:attrName>ppt_h</p:attrName>
                                        </p:attrNameLst>
                                      </p:cBhvr>
                                      <p:tavLst>
                                        <p:tav tm="0">
                                          <p:val>
                                            <p:fltVal val="0"/>
                                          </p:val>
                                        </p:tav>
                                        <p:tav tm="100000">
                                          <p:val>
                                            <p:strVal val="#ppt_h"/>
                                          </p:val>
                                        </p:tav>
                                      </p:tavLst>
                                    </p:anim>
                                    <p:animEffect transition="in" filter="fade">
                                      <p:cBhvr>
                                        <p:cTn id="60" dur="500"/>
                                        <p:tgtEl>
                                          <p:spTgt spid="27"/>
                                        </p:tgtEl>
                                      </p:cBhvr>
                                    </p:animEffect>
                                  </p:childTnLst>
                                </p:cTn>
                              </p:par>
                              <p:par>
                                <p:cTn id="61" presetID="53" presetClass="entr" presetSubtype="16" fill="hold" nodeType="withEffect">
                                  <p:stCondLst>
                                    <p:cond delay="0"/>
                                  </p:stCondLst>
                                  <p:childTnLst>
                                    <p:set>
                                      <p:cBhvr>
                                        <p:cTn id="62" dur="1" fill="hold">
                                          <p:stCondLst>
                                            <p:cond delay="0"/>
                                          </p:stCondLst>
                                        </p:cTn>
                                        <p:tgtEl>
                                          <p:spTgt spid="48"/>
                                        </p:tgtEl>
                                        <p:attrNameLst>
                                          <p:attrName>style.visibility</p:attrName>
                                        </p:attrNameLst>
                                      </p:cBhvr>
                                      <p:to>
                                        <p:strVal val="visible"/>
                                      </p:to>
                                    </p:set>
                                    <p:anim calcmode="lin" valueType="num">
                                      <p:cBhvr>
                                        <p:cTn id="63" dur="500" fill="hold"/>
                                        <p:tgtEl>
                                          <p:spTgt spid="48"/>
                                        </p:tgtEl>
                                        <p:attrNameLst>
                                          <p:attrName>ppt_w</p:attrName>
                                        </p:attrNameLst>
                                      </p:cBhvr>
                                      <p:tavLst>
                                        <p:tav tm="0">
                                          <p:val>
                                            <p:fltVal val="0"/>
                                          </p:val>
                                        </p:tav>
                                        <p:tav tm="100000">
                                          <p:val>
                                            <p:strVal val="#ppt_w"/>
                                          </p:val>
                                        </p:tav>
                                      </p:tavLst>
                                    </p:anim>
                                    <p:anim calcmode="lin" valueType="num">
                                      <p:cBhvr>
                                        <p:cTn id="64" dur="500" fill="hold"/>
                                        <p:tgtEl>
                                          <p:spTgt spid="48"/>
                                        </p:tgtEl>
                                        <p:attrNameLst>
                                          <p:attrName>ppt_h</p:attrName>
                                        </p:attrNameLst>
                                      </p:cBhvr>
                                      <p:tavLst>
                                        <p:tav tm="0">
                                          <p:val>
                                            <p:fltVal val="0"/>
                                          </p:val>
                                        </p:tav>
                                        <p:tav tm="100000">
                                          <p:val>
                                            <p:strVal val="#ppt_h"/>
                                          </p:val>
                                        </p:tav>
                                      </p:tavLst>
                                    </p:anim>
                                    <p:animEffect transition="in" filter="fade">
                                      <p:cBhvr>
                                        <p:cTn id="65" dur="500"/>
                                        <p:tgtEl>
                                          <p:spTgt spid="48"/>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50"/>
                                        </p:tgtEl>
                                        <p:attrNameLst>
                                          <p:attrName>style.visibility</p:attrName>
                                        </p:attrNameLst>
                                      </p:cBhvr>
                                      <p:to>
                                        <p:strVal val="visible"/>
                                      </p:to>
                                    </p:set>
                                    <p:anim calcmode="lin" valueType="num">
                                      <p:cBhvr>
                                        <p:cTn id="68" dur="500" fill="hold"/>
                                        <p:tgtEl>
                                          <p:spTgt spid="50"/>
                                        </p:tgtEl>
                                        <p:attrNameLst>
                                          <p:attrName>ppt_w</p:attrName>
                                        </p:attrNameLst>
                                      </p:cBhvr>
                                      <p:tavLst>
                                        <p:tav tm="0">
                                          <p:val>
                                            <p:fltVal val="0"/>
                                          </p:val>
                                        </p:tav>
                                        <p:tav tm="100000">
                                          <p:val>
                                            <p:strVal val="#ppt_w"/>
                                          </p:val>
                                        </p:tav>
                                      </p:tavLst>
                                    </p:anim>
                                    <p:anim calcmode="lin" valueType="num">
                                      <p:cBhvr>
                                        <p:cTn id="69" dur="500" fill="hold"/>
                                        <p:tgtEl>
                                          <p:spTgt spid="50"/>
                                        </p:tgtEl>
                                        <p:attrNameLst>
                                          <p:attrName>ppt_h</p:attrName>
                                        </p:attrNameLst>
                                      </p:cBhvr>
                                      <p:tavLst>
                                        <p:tav tm="0">
                                          <p:val>
                                            <p:fltVal val="0"/>
                                          </p:val>
                                        </p:tav>
                                        <p:tav tm="100000">
                                          <p:val>
                                            <p:strVal val="#ppt_h"/>
                                          </p:val>
                                        </p:tav>
                                      </p:tavLst>
                                    </p:anim>
                                    <p:animEffect transition="in" filter="fade">
                                      <p:cBhvr>
                                        <p:cTn id="70" dur="500"/>
                                        <p:tgtEl>
                                          <p:spTgt spid="50"/>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56"/>
                                        </p:tgtEl>
                                        <p:attrNameLst>
                                          <p:attrName>style.visibility</p:attrName>
                                        </p:attrNameLst>
                                      </p:cBhvr>
                                      <p:to>
                                        <p:strVal val="visible"/>
                                      </p:to>
                                    </p:set>
                                    <p:anim calcmode="lin" valueType="num">
                                      <p:cBhvr>
                                        <p:cTn id="75" dur="500" fill="hold"/>
                                        <p:tgtEl>
                                          <p:spTgt spid="56"/>
                                        </p:tgtEl>
                                        <p:attrNameLst>
                                          <p:attrName>ppt_w</p:attrName>
                                        </p:attrNameLst>
                                      </p:cBhvr>
                                      <p:tavLst>
                                        <p:tav tm="0">
                                          <p:val>
                                            <p:fltVal val="0"/>
                                          </p:val>
                                        </p:tav>
                                        <p:tav tm="100000">
                                          <p:val>
                                            <p:strVal val="#ppt_w"/>
                                          </p:val>
                                        </p:tav>
                                      </p:tavLst>
                                    </p:anim>
                                    <p:anim calcmode="lin" valueType="num">
                                      <p:cBhvr>
                                        <p:cTn id="76" dur="500" fill="hold"/>
                                        <p:tgtEl>
                                          <p:spTgt spid="56"/>
                                        </p:tgtEl>
                                        <p:attrNameLst>
                                          <p:attrName>ppt_h</p:attrName>
                                        </p:attrNameLst>
                                      </p:cBhvr>
                                      <p:tavLst>
                                        <p:tav tm="0">
                                          <p:val>
                                            <p:fltVal val="0"/>
                                          </p:val>
                                        </p:tav>
                                        <p:tav tm="100000">
                                          <p:val>
                                            <p:strVal val="#ppt_h"/>
                                          </p:val>
                                        </p:tav>
                                      </p:tavLst>
                                    </p:anim>
                                    <p:animEffect transition="in" filter="fade">
                                      <p:cBhvr>
                                        <p:cTn id="77" dur="500"/>
                                        <p:tgtEl>
                                          <p:spTgt spid="56"/>
                                        </p:tgtEl>
                                      </p:cBhvr>
                                    </p:animEffect>
                                  </p:childTnLst>
                                </p:cTn>
                              </p:par>
                              <p:par>
                                <p:cTn id="78" presetID="53" presetClass="entr" presetSubtype="16" fill="hold" nodeType="withEffect">
                                  <p:stCondLst>
                                    <p:cond delay="0"/>
                                  </p:stCondLst>
                                  <p:childTnLst>
                                    <p:set>
                                      <p:cBhvr>
                                        <p:cTn id="79" dur="1" fill="hold">
                                          <p:stCondLst>
                                            <p:cond delay="0"/>
                                          </p:stCondLst>
                                        </p:cTn>
                                        <p:tgtEl>
                                          <p:spTgt spid="53"/>
                                        </p:tgtEl>
                                        <p:attrNameLst>
                                          <p:attrName>style.visibility</p:attrName>
                                        </p:attrNameLst>
                                      </p:cBhvr>
                                      <p:to>
                                        <p:strVal val="visible"/>
                                      </p:to>
                                    </p:set>
                                    <p:anim calcmode="lin" valueType="num">
                                      <p:cBhvr>
                                        <p:cTn id="80" dur="500" fill="hold"/>
                                        <p:tgtEl>
                                          <p:spTgt spid="53"/>
                                        </p:tgtEl>
                                        <p:attrNameLst>
                                          <p:attrName>ppt_w</p:attrName>
                                        </p:attrNameLst>
                                      </p:cBhvr>
                                      <p:tavLst>
                                        <p:tav tm="0">
                                          <p:val>
                                            <p:fltVal val="0"/>
                                          </p:val>
                                        </p:tav>
                                        <p:tav tm="100000">
                                          <p:val>
                                            <p:strVal val="#ppt_w"/>
                                          </p:val>
                                        </p:tav>
                                      </p:tavLst>
                                    </p:anim>
                                    <p:anim calcmode="lin" valueType="num">
                                      <p:cBhvr>
                                        <p:cTn id="81" dur="500" fill="hold"/>
                                        <p:tgtEl>
                                          <p:spTgt spid="53"/>
                                        </p:tgtEl>
                                        <p:attrNameLst>
                                          <p:attrName>ppt_h</p:attrName>
                                        </p:attrNameLst>
                                      </p:cBhvr>
                                      <p:tavLst>
                                        <p:tav tm="0">
                                          <p:val>
                                            <p:fltVal val="0"/>
                                          </p:val>
                                        </p:tav>
                                        <p:tav tm="100000">
                                          <p:val>
                                            <p:strVal val="#ppt_h"/>
                                          </p:val>
                                        </p:tav>
                                      </p:tavLst>
                                    </p:anim>
                                    <p:animEffect transition="in" filter="fade">
                                      <p:cBhvr>
                                        <p:cTn id="82" dur="500"/>
                                        <p:tgtEl>
                                          <p:spTgt spid="53"/>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28"/>
                                        </p:tgtEl>
                                        <p:attrNameLst>
                                          <p:attrName>style.visibility</p:attrName>
                                        </p:attrNameLst>
                                      </p:cBhvr>
                                      <p:to>
                                        <p:strVal val="visible"/>
                                      </p:to>
                                    </p:set>
                                    <p:anim calcmode="lin" valueType="num">
                                      <p:cBhvr>
                                        <p:cTn id="85" dur="500" fill="hold"/>
                                        <p:tgtEl>
                                          <p:spTgt spid="28"/>
                                        </p:tgtEl>
                                        <p:attrNameLst>
                                          <p:attrName>ppt_w</p:attrName>
                                        </p:attrNameLst>
                                      </p:cBhvr>
                                      <p:tavLst>
                                        <p:tav tm="0">
                                          <p:val>
                                            <p:fltVal val="0"/>
                                          </p:val>
                                        </p:tav>
                                        <p:tav tm="100000">
                                          <p:val>
                                            <p:strVal val="#ppt_w"/>
                                          </p:val>
                                        </p:tav>
                                      </p:tavLst>
                                    </p:anim>
                                    <p:anim calcmode="lin" valueType="num">
                                      <p:cBhvr>
                                        <p:cTn id="86" dur="500" fill="hold"/>
                                        <p:tgtEl>
                                          <p:spTgt spid="28"/>
                                        </p:tgtEl>
                                        <p:attrNameLst>
                                          <p:attrName>ppt_h</p:attrName>
                                        </p:attrNameLst>
                                      </p:cBhvr>
                                      <p:tavLst>
                                        <p:tav tm="0">
                                          <p:val>
                                            <p:fltVal val="0"/>
                                          </p:val>
                                        </p:tav>
                                        <p:tav tm="100000">
                                          <p:val>
                                            <p:strVal val="#ppt_h"/>
                                          </p:val>
                                        </p:tav>
                                      </p:tavLst>
                                    </p:anim>
                                    <p:animEffect transition="in" filter="fade">
                                      <p:cBhvr>
                                        <p:cTn id="87" dur="500"/>
                                        <p:tgtEl>
                                          <p:spTgt spid="28"/>
                                        </p:tgtEl>
                                      </p:cBhvr>
                                    </p:animEffect>
                                  </p:childTnLst>
                                </p:cTn>
                              </p:par>
                            </p:childTnLst>
                          </p:cTn>
                        </p:par>
                      </p:childTnLst>
                    </p:cTn>
                  </p:par>
                  <p:par>
                    <p:cTn id="88" fill="hold">
                      <p:stCondLst>
                        <p:cond delay="indefinite"/>
                      </p:stCondLst>
                      <p:childTnLst>
                        <p:par>
                          <p:cTn id="89" fill="hold">
                            <p:stCondLst>
                              <p:cond delay="0"/>
                            </p:stCondLst>
                            <p:childTnLst>
                              <p:par>
                                <p:cTn id="90" presetID="53" presetClass="entr" presetSubtype="16" fill="hold" nodeType="clickEffect">
                                  <p:stCondLst>
                                    <p:cond delay="0"/>
                                  </p:stCondLst>
                                  <p:childTnLst>
                                    <p:set>
                                      <p:cBhvr>
                                        <p:cTn id="91" dur="1" fill="hold">
                                          <p:stCondLst>
                                            <p:cond delay="0"/>
                                          </p:stCondLst>
                                        </p:cTn>
                                        <p:tgtEl>
                                          <p:spTgt spid="62"/>
                                        </p:tgtEl>
                                        <p:attrNameLst>
                                          <p:attrName>style.visibility</p:attrName>
                                        </p:attrNameLst>
                                      </p:cBhvr>
                                      <p:to>
                                        <p:strVal val="visible"/>
                                      </p:to>
                                    </p:set>
                                    <p:anim calcmode="lin" valueType="num">
                                      <p:cBhvr>
                                        <p:cTn id="92" dur="500" fill="hold"/>
                                        <p:tgtEl>
                                          <p:spTgt spid="62"/>
                                        </p:tgtEl>
                                        <p:attrNameLst>
                                          <p:attrName>ppt_w</p:attrName>
                                        </p:attrNameLst>
                                      </p:cBhvr>
                                      <p:tavLst>
                                        <p:tav tm="0">
                                          <p:val>
                                            <p:fltVal val="0"/>
                                          </p:val>
                                        </p:tav>
                                        <p:tav tm="100000">
                                          <p:val>
                                            <p:strVal val="#ppt_w"/>
                                          </p:val>
                                        </p:tav>
                                      </p:tavLst>
                                    </p:anim>
                                    <p:anim calcmode="lin" valueType="num">
                                      <p:cBhvr>
                                        <p:cTn id="93" dur="500" fill="hold"/>
                                        <p:tgtEl>
                                          <p:spTgt spid="62"/>
                                        </p:tgtEl>
                                        <p:attrNameLst>
                                          <p:attrName>ppt_h</p:attrName>
                                        </p:attrNameLst>
                                      </p:cBhvr>
                                      <p:tavLst>
                                        <p:tav tm="0">
                                          <p:val>
                                            <p:fltVal val="0"/>
                                          </p:val>
                                        </p:tav>
                                        <p:tav tm="100000">
                                          <p:val>
                                            <p:strVal val="#ppt_h"/>
                                          </p:val>
                                        </p:tav>
                                      </p:tavLst>
                                    </p:anim>
                                    <p:animEffect transition="in" filter="fade">
                                      <p:cBhvr>
                                        <p:cTn id="94" dur="500"/>
                                        <p:tgtEl>
                                          <p:spTgt spid="62"/>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60"/>
                                        </p:tgtEl>
                                        <p:attrNameLst>
                                          <p:attrName>style.visibility</p:attrName>
                                        </p:attrNameLst>
                                      </p:cBhvr>
                                      <p:to>
                                        <p:strVal val="visible"/>
                                      </p:to>
                                    </p:set>
                                    <p:anim calcmode="lin" valueType="num">
                                      <p:cBhvr>
                                        <p:cTn id="97" dur="500" fill="hold"/>
                                        <p:tgtEl>
                                          <p:spTgt spid="60"/>
                                        </p:tgtEl>
                                        <p:attrNameLst>
                                          <p:attrName>ppt_w</p:attrName>
                                        </p:attrNameLst>
                                      </p:cBhvr>
                                      <p:tavLst>
                                        <p:tav tm="0">
                                          <p:val>
                                            <p:fltVal val="0"/>
                                          </p:val>
                                        </p:tav>
                                        <p:tav tm="100000">
                                          <p:val>
                                            <p:strVal val="#ppt_w"/>
                                          </p:val>
                                        </p:tav>
                                      </p:tavLst>
                                    </p:anim>
                                    <p:anim calcmode="lin" valueType="num">
                                      <p:cBhvr>
                                        <p:cTn id="98" dur="500" fill="hold"/>
                                        <p:tgtEl>
                                          <p:spTgt spid="60"/>
                                        </p:tgtEl>
                                        <p:attrNameLst>
                                          <p:attrName>ppt_h</p:attrName>
                                        </p:attrNameLst>
                                      </p:cBhvr>
                                      <p:tavLst>
                                        <p:tav tm="0">
                                          <p:val>
                                            <p:fltVal val="0"/>
                                          </p:val>
                                        </p:tav>
                                        <p:tav tm="100000">
                                          <p:val>
                                            <p:strVal val="#ppt_h"/>
                                          </p:val>
                                        </p:tav>
                                      </p:tavLst>
                                    </p:anim>
                                    <p:animEffect transition="in" filter="fade">
                                      <p:cBhvr>
                                        <p:cTn id="99" dur="500"/>
                                        <p:tgtEl>
                                          <p:spTgt spid="60"/>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66"/>
                                        </p:tgtEl>
                                        <p:attrNameLst>
                                          <p:attrName>style.visibility</p:attrName>
                                        </p:attrNameLst>
                                      </p:cBhvr>
                                      <p:to>
                                        <p:strVal val="visible"/>
                                      </p:to>
                                    </p:set>
                                    <p:anim calcmode="lin" valueType="num">
                                      <p:cBhvr>
                                        <p:cTn id="102" dur="500" fill="hold"/>
                                        <p:tgtEl>
                                          <p:spTgt spid="66"/>
                                        </p:tgtEl>
                                        <p:attrNameLst>
                                          <p:attrName>ppt_w</p:attrName>
                                        </p:attrNameLst>
                                      </p:cBhvr>
                                      <p:tavLst>
                                        <p:tav tm="0">
                                          <p:val>
                                            <p:fltVal val="0"/>
                                          </p:val>
                                        </p:tav>
                                        <p:tav tm="100000">
                                          <p:val>
                                            <p:strVal val="#ppt_w"/>
                                          </p:val>
                                        </p:tav>
                                      </p:tavLst>
                                    </p:anim>
                                    <p:anim calcmode="lin" valueType="num">
                                      <p:cBhvr>
                                        <p:cTn id="103" dur="500" fill="hold"/>
                                        <p:tgtEl>
                                          <p:spTgt spid="66"/>
                                        </p:tgtEl>
                                        <p:attrNameLst>
                                          <p:attrName>ppt_h</p:attrName>
                                        </p:attrNameLst>
                                      </p:cBhvr>
                                      <p:tavLst>
                                        <p:tav tm="0">
                                          <p:val>
                                            <p:fltVal val="0"/>
                                          </p:val>
                                        </p:tav>
                                        <p:tav tm="100000">
                                          <p:val>
                                            <p:strVal val="#ppt_h"/>
                                          </p:val>
                                        </p:tav>
                                      </p:tavLst>
                                    </p:anim>
                                    <p:animEffect transition="in" filter="fade">
                                      <p:cBhvr>
                                        <p:cTn id="104"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p:bldP spid="37" grpId="0"/>
      <p:bldP spid="46" grpId="0"/>
      <p:bldP spid="50" grpId="0"/>
      <p:bldP spid="60" grpId="0" animBg="1"/>
      <p:bldP spid="66" grpId="0"/>
      <p:bldP spid="5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613458" y="1791291"/>
            <a:ext cx="3449256" cy="646331"/>
          </a:xfrm>
          <a:prstGeom prst="rect">
            <a:avLst/>
          </a:prstGeom>
          <a:noFill/>
        </p:spPr>
        <p:txBody>
          <a:bodyPr wrap="square" rtlCol="0">
            <a:spAutoFit/>
          </a:bodyPr>
          <a:lstStyle/>
          <a:p>
            <a:r>
              <a:rPr lang="it-IT" sz="3600" smtClean="0">
                <a:latin typeface="Brandon Grotesque Regular" panose="020B0503020203060202" pitchFamily="34" charset="0"/>
              </a:rPr>
              <a:t>WHAT WE DO</a:t>
            </a:r>
            <a:endParaRPr lang="it-IT" sz="3600">
              <a:latin typeface="Brandon Grotesque Regular" panose="020B0503020203060202" pitchFamily="34" charset="0"/>
            </a:endParaRPr>
          </a:p>
        </p:txBody>
      </p:sp>
      <p:sp>
        <p:nvSpPr>
          <p:cNvPr id="7" name="CasellaDiTesto 6"/>
          <p:cNvSpPr txBox="1"/>
          <p:nvPr/>
        </p:nvSpPr>
        <p:spPr>
          <a:xfrm>
            <a:off x="631424" y="2309149"/>
            <a:ext cx="3437681" cy="400110"/>
          </a:xfrm>
          <a:prstGeom prst="rect">
            <a:avLst/>
          </a:prstGeom>
          <a:noFill/>
        </p:spPr>
        <p:txBody>
          <a:bodyPr wrap="square" rtlCol="0">
            <a:spAutoFit/>
          </a:bodyPr>
          <a:lstStyle/>
          <a:p>
            <a:r>
              <a:rPr lang="it-IT" sz="2000" b="1" dirty="0" smtClean="0">
                <a:solidFill>
                  <a:schemeClr val="bg1">
                    <a:lumMod val="65000"/>
                  </a:schemeClr>
                </a:solidFill>
                <a:latin typeface="Brandon Grotesque Regular" panose="020B0503020203060202" pitchFamily="34" charset="0"/>
              </a:rPr>
              <a:t>E4 COMPANY PILLARS</a:t>
            </a:r>
            <a:endParaRPr lang="it-IT" sz="2000" b="1" dirty="0">
              <a:solidFill>
                <a:schemeClr val="bg1">
                  <a:lumMod val="65000"/>
                </a:schemeClr>
              </a:solidFill>
              <a:latin typeface="Brandon Grotesque Regular" panose="020B0503020203060202" pitchFamily="34" charset="0"/>
            </a:endParaRPr>
          </a:p>
        </p:txBody>
      </p:sp>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458" y="3331060"/>
            <a:ext cx="10875032" cy="2633501"/>
          </a:xfrm>
          <a:prstGeom prst="rect">
            <a:avLst/>
          </a:prstGeom>
        </p:spPr>
      </p:pic>
      <p:pic>
        <p:nvPicPr>
          <p:cNvPr id="3" name="Immagin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1593850"/>
          </a:xfrm>
          <a:prstGeom prst="rect">
            <a:avLst/>
          </a:prstGeom>
        </p:spPr>
      </p:pic>
      <p:sp>
        <p:nvSpPr>
          <p:cNvPr id="4" name="Segnaposto numero diapositiva 3"/>
          <p:cNvSpPr>
            <a:spLocks noGrp="1"/>
          </p:cNvSpPr>
          <p:nvPr>
            <p:ph type="sldNum" sz="quarter" idx="12"/>
          </p:nvPr>
        </p:nvSpPr>
        <p:spPr/>
        <p:txBody>
          <a:bodyPr/>
          <a:lstStyle/>
          <a:p>
            <a:fld id="{24EEBE2D-0ED2-4861-A2C5-8265D6483FDC}" type="slidenum">
              <a:rPr lang="en-GB" smtClean="0"/>
              <a:t>5</a:t>
            </a:fld>
            <a:endParaRPr lang="en-GB"/>
          </a:p>
        </p:txBody>
      </p:sp>
    </p:spTree>
    <p:extLst>
      <p:ext uri="{BB962C8B-B14F-4D97-AF65-F5344CB8AC3E}">
        <p14:creationId xmlns:p14="http://schemas.microsoft.com/office/powerpoint/2010/main" val="32983172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87"/>
            <a:ext cx="12192000" cy="1593850"/>
          </a:xfrm>
          <a:prstGeom prst="rect">
            <a:avLst/>
          </a:prstGeom>
        </p:spPr>
      </p:pic>
      <p:sp>
        <p:nvSpPr>
          <p:cNvPr id="6" name="CasellaDiTesto 5"/>
          <p:cNvSpPr txBox="1"/>
          <p:nvPr/>
        </p:nvSpPr>
        <p:spPr>
          <a:xfrm>
            <a:off x="-100596" y="199747"/>
            <a:ext cx="10090272" cy="1200329"/>
          </a:xfrm>
          <a:prstGeom prst="rect">
            <a:avLst/>
          </a:prstGeom>
          <a:noFill/>
        </p:spPr>
        <p:txBody>
          <a:bodyPr wrap="square" rtlCol="0">
            <a:spAutoFit/>
          </a:bodyPr>
          <a:lstStyle/>
          <a:p>
            <a:pPr algn="ctr"/>
            <a:r>
              <a:rPr lang="it-IT" sz="3600" dirty="0" smtClean="0">
                <a:latin typeface="Brandon Grotesque Regular" panose="020B0503020203060202" pitchFamily="34" charset="0"/>
              </a:rPr>
              <a:t>   HIGH </a:t>
            </a:r>
            <a:r>
              <a:rPr lang="it-IT" sz="3600" smtClean="0">
                <a:latin typeface="Brandon Grotesque Regular" panose="020B0503020203060202" pitchFamily="34" charset="0"/>
              </a:rPr>
              <a:t>AUTOMATION </a:t>
            </a:r>
          </a:p>
          <a:p>
            <a:pPr algn="ctr"/>
            <a:r>
              <a:rPr lang="it-IT" sz="3600" dirty="0" smtClean="0">
                <a:latin typeface="Brandon Grotesque Regular" panose="020B0503020203060202" pitchFamily="34" charset="0"/>
              </a:rPr>
              <a:t>FOR PRODUCTION</a:t>
            </a:r>
            <a:endParaRPr lang="it-IT" sz="3600" dirty="0">
              <a:latin typeface="Brandon Grotesque Regular" panose="020B0503020203060202" pitchFamily="34" charset="0"/>
            </a:endParaRPr>
          </a:p>
        </p:txBody>
      </p:sp>
      <p:sp>
        <p:nvSpPr>
          <p:cNvPr id="3" name="CasellaDiTesto 2"/>
          <p:cNvSpPr txBox="1"/>
          <p:nvPr/>
        </p:nvSpPr>
        <p:spPr>
          <a:xfrm>
            <a:off x="131316" y="1569178"/>
            <a:ext cx="7971251" cy="3416320"/>
          </a:xfrm>
          <a:prstGeom prst="rect">
            <a:avLst/>
          </a:prstGeom>
          <a:noFill/>
        </p:spPr>
        <p:txBody>
          <a:bodyPr wrap="square" rtlCol="0">
            <a:spAutoFit/>
          </a:bodyPr>
          <a:lstStyle/>
          <a:p>
            <a:r>
              <a:rPr lang="it-IT" dirty="0" err="1" smtClean="0"/>
              <a:t>Our</a:t>
            </a:r>
            <a:r>
              <a:rPr lang="it-IT" dirty="0" smtClean="0"/>
              <a:t> </a:t>
            </a:r>
            <a:r>
              <a:rPr lang="it-IT" dirty="0"/>
              <a:t>production </a:t>
            </a:r>
            <a:r>
              <a:rPr lang="it-IT" dirty="0" err="1"/>
              <a:t>takes</a:t>
            </a:r>
            <a:r>
              <a:rPr lang="it-IT" dirty="0"/>
              <a:t> </a:t>
            </a:r>
            <a:r>
              <a:rPr lang="it-IT" dirty="0" err="1"/>
              <a:t>place</a:t>
            </a:r>
            <a:r>
              <a:rPr lang="it-IT" dirty="0"/>
              <a:t> </a:t>
            </a:r>
            <a:r>
              <a:rPr lang="it-IT" dirty="0" err="1"/>
              <a:t>through</a:t>
            </a:r>
            <a:r>
              <a:rPr lang="it-IT" dirty="0"/>
              <a:t> high </a:t>
            </a:r>
            <a:r>
              <a:rPr lang="it-IT" dirty="0" err="1"/>
              <a:t>automation</a:t>
            </a:r>
            <a:r>
              <a:rPr lang="it-IT" dirty="0"/>
              <a:t> </a:t>
            </a:r>
            <a:r>
              <a:rPr lang="it-IT" dirty="0" err="1" smtClean="0"/>
              <a:t>tools</a:t>
            </a:r>
            <a:r>
              <a:rPr lang="it-IT" dirty="0" smtClean="0"/>
              <a:t> for </a:t>
            </a:r>
            <a:r>
              <a:rPr lang="it-IT" dirty="0" err="1" smtClean="0"/>
              <a:t>installation</a:t>
            </a:r>
            <a:r>
              <a:rPr lang="it-IT" dirty="0"/>
              <a:t>, </a:t>
            </a:r>
            <a:r>
              <a:rPr lang="it-IT" dirty="0" err="1"/>
              <a:t>configuration</a:t>
            </a:r>
            <a:r>
              <a:rPr lang="it-IT" dirty="0"/>
              <a:t> and </a:t>
            </a:r>
            <a:r>
              <a:rPr lang="it-IT" dirty="0" err="1" smtClean="0"/>
              <a:t>quality</a:t>
            </a:r>
            <a:r>
              <a:rPr lang="it-IT" dirty="0" smtClean="0"/>
              <a:t> control.</a:t>
            </a:r>
          </a:p>
          <a:p>
            <a:endParaRPr lang="it-IT" dirty="0" smtClean="0"/>
          </a:p>
          <a:p>
            <a:r>
              <a:rPr lang="it-IT" dirty="0" smtClean="0"/>
              <a:t>I.E. over </a:t>
            </a:r>
            <a:r>
              <a:rPr lang="it-IT" dirty="0"/>
              <a:t>2016 </a:t>
            </a:r>
            <a:r>
              <a:rPr lang="it-IT" dirty="0" err="1"/>
              <a:t>there</a:t>
            </a:r>
            <a:r>
              <a:rPr lang="it-IT" dirty="0"/>
              <a:t> </a:t>
            </a:r>
            <a:r>
              <a:rPr lang="it-IT" dirty="0" err="1"/>
              <a:t>have</a:t>
            </a:r>
            <a:r>
              <a:rPr lang="it-IT" dirty="0"/>
              <a:t> </a:t>
            </a:r>
            <a:r>
              <a:rPr lang="it-IT" dirty="0" err="1"/>
              <a:t>been</a:t>
            </a:r>
            <a:r>
              <a:rPr lang="it-IT" dirty="0"/>
              <a:t> </a:t>
            </a:r>
            <a:r>
              <a:rPr lang="it-IT" dirty="0" err="1"/>
              <a:t>two</a:t>
            </a:r>
            <a:r>
              <a:rPr lang="it-IT" dirty="0"/>
              <a:t> major </a:t>
            </a:r>
            <a:r>
              <a:rPr lang="it-IT" dirty="0" smtClean="0"/>
              <a:t>CERN productions </a:t>
            </a:r>
            <a:r>
              <a:rPr lang="it-IT" dirty="0" err="1" smtClean="0"/>
              <a:t>where</a:t>
            </a:r>
            <a:r>
              <a:rPr lang="it-IT" dirty="0" smtClean="0"/>
              <a:t> </a:t>
            </a:r>
            <a:r>
              <a:rPr lang="it-IT" dirty="0" err="1"/>
              <a:t>we</a:t>
            </a:r>
            <a:r>
              <a:rPr lang="it-IT" dirty="0"/>
              <a:t> </a:t>
            </a:r>
            <a:r>
              <a:rPr lang="it-IT" dirty="0" err="1"/>
              <a:t>have</a:t>
            </a:r>
            <a:r>
              <a:rPr lang="it-IT" dirty="0"/>
              <a:t> </a:t>
            </a:r>
            <a:r>
              <a:rPr lang="it-IT" dirty="0" err="1"/>
              <a:t>manufactured</a:t>
            </a:r>
            <a:r>
              <a:rPr lang="it-IT" dirty="0"/>
              <a:t> </a:t>
            </a:r>
            <a:r>
              <a:rPr lang="it-IT" dirty="0">
                <a:solidFill>
                  <a:srgbClr val="FF0000"/>
                </a:solidFill>
              </a:rPr>
              <a:t>~ 2300 </a:t>
            </a:r>
            <a:r>
              <a:rPr lang="it-IT" dirty="0" err="1">
                <a:solidFill>
                  <a:srgbClr val="FF0000"/>
                </a:solidFill>
              </a:rPr>
              <a:t>servers</a:t>
            </a:r>
            <a:r>
              <a:rPr lang="it-IT" dirty="0">
                <a:solidFill>
                  <a:srgbClr val="FF0000"/>
                </a:solidFill>
              </a:rPr>
              <a:t> and 200 </a:t>
            </a:r>
            <a:r>
              <a:rPr lang="it-IT" dirty="0" smtClean="0">
                <a:solidFill>
                  <a:srgbClr val="FF0000"/>
                </a:solidFill>
              </a:rPr>
              <a:t>JBOD, in </a:t>
            </a:r>
            <a:r>
              <a:rPr lang="it-IT" dirty="0" err="1" smtClean="0">
                <a:solidFill>
                  <a:srgbClr val="FF0000"/>
                </a:solidFill>
              </a:rPr>
              <a:t>total</a:t>
            </a:r>
            <a:r>
              <a:rPr lang="it-IT" dirty="0" smtClean="0">
                <a:solidFill>
                  <a:srgbClr val="FF0000"/>
                </a:solidFill>
              </a:rPr>
              <a:t> 30PB and 46756 </a:t>
            </a:r>
            <a:r>
              <a:rPr lang="it-IT" dirty="0" err="1" smtClean="0">
                <a:solidFill>
                  <a:srgbClr val="FF0000"/>
                </a:solidFill>
              </a:rPr>
              <a:t>cores</a:t>
            </a:r>
            <a:r>
              <a:rPr lang="it-IT" dirty="0" smtClean="0"/>
              <a:t>.</a:t>
            </a:r>
          </a:p>
          <a:p>
            <a:endParaRPr lang="it-IT" dirty="0" smtClean="0"/>
          </a:p>
          <a:p>
            <a:r>
              <a:rPr lang="it-IT" dirty="0" err="1" smtClean="0"/>
              <a:t>We</a:t>
            </a:r>
            <a:r>
              <a:rPr lang="it-IT" dirty="0" smtClean="0"/>
              <a:t> </a:t>
            </a:r>
            <a:r>
              <a:rPr lang="it-IT" dirty="0" err="1" smtClean="0"/>
              <a:t>adopt</a:t>
            </a:r>
            <a:r>
              <a:rPr lang="it-IT" dirty="0" smtClean="0"/>
              <a:t> Open Source Software: </a:t>
            </a:r>
            <a:r>
              <a:rPr lang="it-IT" dirty="0"/>
              <a:t>Cobbler –</a:t>
            </a:r>
            <a:r>
              <a:rPr lang="it-IT" dirty="0" smtClean="0"/>
              <a:t> </a:t>
            </a:r>
            <a:r>
              <a:rPr lang="it-IT" dirty="0" err="1"/>
              <a:t>Puppet</a:t>
            </a:r>
            <a:r>
              <a:rPr lang="it-IT" dirty="0"/>
              <a:t> </a:t>
            </a:r>
            <a:r>
              <a:rPr lang="it-IT" dirty="0" smtClean="0"/>
              <a:t>– </a:t>
            </a:r>
            <a:r>
              <a:rPr lang="it-IT" dirty="0" err="1" smtClean="0"/>
              <a:t>Nagios</a:t>
            </a:r>
            <a:r>
              <a:rPr lang="it-IT" dirty="0"/>
              <a:t> – </a:t>
            </a:r>
            <a:r>
              <a:rPr lang="it-IT" dirty="0" err="1" smtClean="0"/>
              <a:t>Graphite</a:t>
            </a:r>
            <a:r>
              <a:rPr lang="it-IT" dirty="0" smtClean="0"/>
              <a:t>. </a:t>
            </a:r>
          </a:p>
          <a:p>
            <a:r>
              <a:rPr lang="it-IT" dirty="0" err="1" smtClean="0"/>
              <a:t>We</a:t>
            </a:r>
            <a:r>
              <a:rPr lang="it-IT" dirty="0" smtClean="0"/>
              <a:t> </a:t>
            </a:r>
            <a:r>
              <a:rPr lang="it-IT" dirty="0" err="1" smtClean="0"/>
              <a:t>internally</a:t>
            </a:r>
            <a:r>
              <a:rPr lang="it-IT" dirty="0" smtClean="0"/>
              <a:t> </a:t>
            </a:r>
            <a:r>
              <a:rPr lang="it-IT" dirty="0" err="1" smtClean="0"/>
              <a:t>support</a:t>
            </a:r>
            <a:r>
              <a:rPr lang="it-IT" dirty="0" smtClean="0"/>
              <a:t> the “E4tools” </a:t>
            </a:r>
            <a:r>
              <a:rPr lang="it-IT" dirty="0" err="1"/>
              <a:t>application</a:t>
            </a:r>
            <a:r>
              <a:rPr lang="it-IT" dirty="0"/>
              <a:t> </a:t>
            </a:r>
            <a:r>
              <a:rPr lang="it-IT" dirty="0" err="1" smtClean="0"/>
              <a:t>development</a:t>
            </a:r>
            <a:r>
              <a:rPr lang="it-IT" dirty="0" smtClean="0"/>
              <a:t> for </a:t>
            </a:r>
            <a:r>
              <a:rPr lang="it-IT" dirty="0" err="1" smtClean="0"/>
              <a:t>quality</a:t>
            </a:r>
            <a:r>
              <a:rPr lang="it-IT" dirty="0" smtClean="0"/>
              <a:t> control.</a:t>
            </a:r>
          </a:p>
          <a:p>
            <a:endParaRPr lang="it-IT" dirty="0" smtClean="0"/>
          </a:p>
          <a:p>
            <a:r>
              <a:rPr lang="it-IT" dirty="0">
                <a:solidFill>
                  <a:srgbClr val="0070C0"/>
                </a:solidFill>
                <a:latin typeface="Brandon Grotesque Regular" panose="020B0503020203060202" pitchFamily="34" charset="0"/>
              </a:rPr>
              <a:t>High </a:t>
            </a:r>
            <a:r>
              <a:rPr lang="it-IT" dirty="0" err="1">
                <a:solidFill>
                  <a:srgbClr val="0070C0"/>
                </a:solidFill>
                <a:latin typeface="Brandon Grotesque Regular" panose="020B0503020203060202" pitchFamily="34" charset="0"/>
              </a:rPr>
              <a:t>quality</a:t>
            </a:r>
            <a:r>
              <a:rPr lang="it-IT" dirty="0">
                <a:solidFill>
                  <a:srgbClr val="0070C0"/>
                </a:solidFill>
                <a:latin typeface="Brandon Grotesque Regular" panose="020B0503020203060202" pitchFamily="34" charset="0"/>
              </a:rPr>
              <a:t> </a:t>
            </a:r>
            <a:r>
              <a:rPr lang="it-IT" dirty="0" err="1">
                <a:solidFill>
                  <a:srgbClr val="0070C0"/>
                </a:solidFill>
                <a:latin typeface="Brandon Grotesque Regular" panose="020B0503020203060202" pitchFamily="34" charset="0"/>
              </a:rPr>
              <a:t>systems</a:t>
            </a:r>
            <a:r>
              <a:rPr lang="it-IT" dirty="0">
                <a:solidFill>
                  <a:srgbClr val="0070C0"/>
                </a:solidFill>
                <a:latin typeface="Brandon Grotesque Regular" panose="020B0503020203060202" pitchFamily="34" charset="0"/>
              </a:rPr>
              <a:t>: </a:t>
            </a:r>
            <a:r>
              <a:rPr lang="it-IT" dirty="0" err="1">
                <a:solidFill>
                  <a:srgbClr val="0070C0"/>
                </a:solidFill>
                <a:latin typeface="Brandon Grotesque Regular" panose="020B0503020203060202" pitchFamily="34" charset="0"/>
              </a:rPr>
              <a:t>failure</a:t>
            </a:r>
            <a:r>
              <a:rPr lang="it-IT" dirty="0">
                <a:solidFill>
                  <a:srgbClr val="0070C0"/>
                </a:solidFill>
                <a:latin typeface="Brandon Grotesque Regular" panose="020B0503020203060202" pitchFamily="34" charset="0"/>
              </a:rPr>
              <a:t> rate &lt; 1%</a:t>
            </a:r>
            <a:endParaRPr lang="it-IT" dirty="0">
              <a:solidFill>
                <a:srgbClr val="0070C0"/>
              </a:solidFill>
            </a:endParaRPr>
          </a:p>
          <a:p>
            <a:endParaRPr lang="it-IT" dirty="0"/>
          </a:p>
          <a:p>
            <a:endParaRPr lang="it-IT" dirty="0" smtClean="0"/>
          </a:p>
        </p:txBody>
      </p:sp>
      <p:pic>
        <p:nvPicPr>
          <p:cNvPr id="10" name="IMG_417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229151" y="46497"/>
            <a:ext cx="3863975" cy="6858000"/>
          </a:xfrm>
          <a:prstGeom prst="rect">
            <a:avLst/>
          </a:prstGeom>
        </p:spPr>
      </p:pic>
      <p:pic>
        <p:nvPicPr>
          <p:cNvPr id="11" name="Immagin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461" y="4458177"/>
            <a:ext cx="7813151" cy="4892640"/>
          </a:xfrm>
          <a:prstGeom prst="rect">
            <a:avLst/>
          </a:prstGeom>
        </p:spPr>
      </p:pic>
      <p:sp>
        <p:nvSpPr>
          <p:cNvPr id="2" name="Segnaposto numero diapositiva 1"/>
          <p:cNvSpPr>
            <a:spLocks noGrp="1"/>
          </p:cNvSpPr>
          <p:nvPr>
            <p:ph type="sldNum" sz="quarter" idx="12"/>
          </p:nvPr>
        </p:nvSpPr>
        <p:spPr/>
        <p:txBody>
          <a:bodyPr/>
          <a:lstStyle/>
          <a:p>
            <a:fld id="{24EEBE2D-0ED2-4861-A2C5-8265D6483FDC}" type="slidenum">
              <a:rPr lang="en-GB" smtClean="0"/>
              <a:t>6</a:t>
            </a:fld>
            <a:endParaRPr lang="en-GB"/>
          </a:p>
        </p:txBody>
      </p:sp>
    </p:spTree>
    <p:extLst>
      <p:ext uri="{BB962C8B-B14F-4D97-AF65-F5344CB8AC3E}">
        <p14:creationId xmlns:p14="http://schemas.microsoft.com/office/powerpoint/2010/main" val="1266693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magin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87"/>
            <a:ext cx="12192000" cy="1593850"/>
          </a:xfrm>
          <a:prstGeom prst="rect">
            <a:avLst/>
          </a:prstGeom>
        </p:spPr>
      </p:pic>
      <p:sp>
        <p:nvSpPr>
          <p:cNvPr id="5" name="CasellaDiTesto 4"/>
          <p:cNvSpPr txBox="1"/>
          <p:nvPr/>
        </p:nvSpPr>
        <p:spPr>
          <a:xfrm>
            <a:off x="830005" y="767119"/>
            <a:ext cx="10090272" cy="646331"/>
          </a:xfrm>
          <a:prstGeom prst="rect">
            <a:avLst/>
          </a:prstGeom>
          <a:noFill/>
        </p:spPr>
        <p:txBody>
          <a:bodyPr wrap="square" rtlCol="0">
            <a:spAutoFit/>
          </a:bodyPr>
          <a:lstStyle/>
          <a:p>
            <a:pPr algn="ctr"/>
            <a:r>
              <a:rPr lang="it-IT" sz="3600" dirty="0" smtClean="0">
                <a:latin typeface="Brandon Grotesque Regular" panose="020B0503020203060202" pitchFamily="34" charset="0"/>
              </a:rPr>
              <a:t>Server </a:t>
            </a:r>
            <a:r>
              <a:rPr lang="it-IT" sz="3600" dirty="0" err="1" smtClean="0">
                <a:latin typeface="Brandon Grotesque Regular" panose="020B0503020203060202" pitchFamily="34" charset="0"/>
              </a:rPr>
              <a:t>Quality</a:t>
            </a:r>
            <a:r>
              <a:rPr lang="it-IT" sz="3600" dirty="0" smtClean="0">
                <a:latin typeface="Brandon Grotesque Regular" panose="020B0503020203060202" pitchFamily="34" charset="0"/>
              </a:rPr>
              <a:t> </a:t>
            </a:r>
            <a:endParaRPr lang="it-IT" sz="3600" dirty="0">
              <a:latin typeface="Brandon Grotesque Regular" panose="020B0503020203060202" pitchFamily="34" charset="0"/>
            </a:endParaRPr>
          </a:p>
        </p:txBody>
      </p:sp>
      <p:sp>
        <p:nvSpPr>
          <p:cNvPr id="7" name="TextBox 6"/>
          <p:cNvSpPr txBox="1"/>
          <p:nvPr/>
        </p:nvSpPr>
        <p:spPr>
          <a:xfrm>
            <a:off x="1293743" y="1708209"/>
            <a:ext cx="9162797" cy="1600438"/>
          </a:xfrm>
          <a:prstGeom prst="rect">
            <a:avLst/>
          </a:prstGeom>
          <a:noFill/>
        </p:spPr>
        <p:txBody>
          <a:bodyPr wrap="square" rtlCol="0">
            <a:spAutoFit/>
          </a:bodyPr>
          <a:lstStyle/>
          <a:p>
            <a:pPr algn="ctr" defTabSz="457200"/>
            <a:r>
              <a:rPr lang="en-US" sz="2800" b="1" dirty="0" smtClean="0">
                <a:solidFill>
                  <a:schemeClr val="tx1">
                    <a:lumMod val="50000"/>
                    <a:lumOff val="50000"/>
                  </a:schemeClr>
                </a:solidFill>
                <a:latin typeface="Brandon Grotesque Regular" panose="020B0503020203060202" pitchFamily="34" charset="0"/>
              </a:rPr>
              <a:t>E4 TOOLS</a:t>
            </a:r>
            <a:endParaRPr lang="en-US" sz="2800" b="1" dirty="0">
              <a:solidFill>
                <a:schemeClr val="tx1">
                  <a:lumMod val="50000"/>
                  <a:lumOff val="50000"/>
                </a:schemeClr>
              </a:solidFill>
              <a:latin typeface="Brandon Grotesque Regular" panose="020B0503020203060202" pitchFamily="34" charset="0"/>
            </a:endParaRPr>
          </a:p>
          <a:p>
            <a:pPr algn="ctr"/>
            <a:r>
              <a:rPr lang="it-IT" sz="1400" b="1" dirty="0" smtClean="0">
                <a:latin typeface="Brandon Grotesque Regular" panose="020B0503020203060202" pitchFamily="34" charset="0"/>
              </a:rPr>
              <a:t>A PROPRIETARY </a:t>
            </a:r>
            <a:r>
              <a:rPr lang="it-IT" sz="1400" b="1" dirty="0">
                <a:latin typeface="Brandon Grotesque Regular" panose="020B0503020203060202" pitchFamily="34" charset="0"/>
              </a:rPr>
              <a:t>SOFTWARE FOR SYSTEMS’ </a:t>
            </a:r>
            <a:r>
              <a:rPr lang="it-IT" sz="1400" b="1" dirty="0" smtClean="0">
                <a:latin typeface="Brandon Grotesque Regular" panose="020B0503020203060202" pitchFamily="34" charset="0"/>
              </a:rPr>
              <a:t>SET-UP AUTOMATION AND HOMOGENEITY CHECKS </a:t>
            </a:r>
            <a:endParaRPr lang="en-US" b="1" dirty="0">
              <a:latin typeface="Brandon Grotesque Regular" panose="020B0503020203060202" pitchFamily="34" charset="0"/>
            </a:endParaRPr>
          </a:p>
          <a:p>
            <a:pPr algn="ctr" defTabSz="457200"/>
            <a:endParaRPr lang="en-US" sz="2800" dirty="0">
              <a:latin typeface="Brandon Grotesque Regular" panose="020B0503020203060202" pitchFamily="34" charset="0"/>
            </a:endParaRPr>
          </a:p>
          <a:p>
            <a:pPr algn="ctr" defTabSz="457200"/>
            <a:endParaRPr lang="en-US" sz="2800" dirty="0">
              <a:latin typeface="Brandon Grotesque Regular" panose="020B0503020203060202" pitchFamily="34" charset="0"/>
            </a:endParaRPr>
          </a:p>
        </p:txBody>
      </p:sp>
      <p:sp>
        <p:nvSpPr>
          <p:cNvPr id="12" name="Rettangolo 11"/>
          <p:cNvSpPr/>
          <p:nvPr/>
        </p:nvSpPr>
        <p:spPr>
          <a:xfrm>
            <a:off x="4176309" y="4727381"/>
            <a:ext cx="1698833" cy="1629435"/>
          </a:xfrm>
          <a:prstGeom prst="rect">
            <a:avLst/>
          </a:prstGeom>
          <a:solidFill>
            <a:schemeClr val="bg2">
              <a:lumMod val="50000"/>
            </a:schemeClr>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a:latin typeface="Brandon Grotesque Regular" panose="020B0503020203060202" pitchFamily="34" charset="0"/>
              </a:rPr>
              <a:t>DETAILED REPORTS</a:t>
            </a:r>
          </a:p>
        </p:txBody>
      </p:sp>
      <p:sp>
        <p:nvSpPr>
          <p:cNvPr id="13" name="Rettangolo 12"/>
          <p:cNvSpPr/>
          <p:nvPr/>
        </p:nvSpPr>
        <p:spPr>
          <a:xfrm>
            <a:off x="2100565" y="4727381"/>
            <a:ext cx="1698833" cy="1629435"/>
          </a:xfrm>
          <a:prstGeom prst="rect">
            <a:avLst/>
          </a:prstGeom>
          <a:solidFill>
            <a:schemeClr val="bg2">
              <a:lumMod val="25000"/>
            </a:schemeClr>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a:latin typeface="Brandon Grotesque Regular" panose="020B0503020203060202" pitchFamily="34" charset="0"/>
              </a:rPr>
              <a:t>PERFORMANCE CHECKS</a:t>
            </a:r>
          </a:p>
        </p:txBody>
      </p:sp>
      <p:sp>
        <p:nvSpPr>
          <p:cNvPr id="14" name="Rettangolo 13"/>
          <p:cNvSpPr/>
          <p:nvPr/>
        </p:nvSpPr>
        <p:spPr>
          <a:xfrm>
            <a:off x="6252053" y="4727381"/>
            <a:ext cx="1698833" cy="1629435"/>
          </a:xfrm>
          <a:prstGeom prst="rect">
            <a:avLst/>
          </a:prstGeom>
          <a:solidFill>
            <a:schemeClr val="bg2">
              <a:lumMod val="25000"/>
            </a:schemeClr>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1400" b="1" dirty="0">
                <a:latin typeface="Brandon Grotesque Regular" panose="020B0503020203060202" pitchFamily="34" charset="0"/>
              </a:rPr>
              <a:t>HARDWARE CATALOG, PERFORMANCE REPORT, ERROR REPORT</a:t>
            </a:r>
          </a:p>
        </p:txBody>
      </p:sp>
      <p:sp>
        <p:nvSpPr>
          <p:cNvPr id="15" name="Rettangolo 14"/>
          <p:cNvSpPr/>
          <p:nvPr/>
        </p:nvSpPr>
        <p:spPr>
          <a:xfrm>
            <a:off x="8246403" y="4727381"/>
            <a:ext cx="1698833" cy="1629435"/>
          </a:xfrm>
          <a:prstGeom prst="rect">
            <a:avLst/>
          </a:prstGeom>
          <a:solidFill>
            <a:schemeClr val="bg2">
              <a:lumMod val="50000"/>
            </a:schemeClr>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Brandon Grotesque Regular" panose="020B0503020203060202" pitchFamily="34" charset="0"/>
              </a:rPr>
              <a:t>SUMMARY REPORT FOR EACH MACHINE PRODUCED</a:t>
            </a:r>
            <a:endParaRPr lang="it-IT" sz="1400" b="1" dirty="0">
              <a:latin typeface="Brandon Grotesque Regular" panose="020B0503020203060202" pitchFamily="34" charset="0"/>
            </a:endParaRPr>
          </a:p>
        </p:txBody>
      </p:sp>
      <p:sp>
        <p:nvSpPr>
          <p:cNvPr id="16" name="Rettangolo 15"/>
          <p:cNvSpPr/>
          <p:nvPr/>
        </p:nvSpPr>
        <p:spPr>
          <a:xfrm>
            <a:off x="8244368" y="2803187"/>
            <a:ext cx="1698833" cy="1629435"/>
          </a:xfrm>
          <a:prstGeom prst="rect">
            <a:avLst/>
          </a:prstGeom>
          <a:solidFill>
            <a:schemeClr val="bg2">
              <a:lumMod val="25000"/>
            </a:schemeClr>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a:latin typeface="Brandon Grotesque Regular" panose="020B0503020203060202" pitchFamily="34" charset="0"/>
              </a:rPr>
              <a:t>SANITY CHECKS</a:t>
            </a:r>
          </a:p>
        </p:txBody>
      </p:sp>
      <p:sp>
        <p:nvSpPr>
          <p:cNvPr id="17" name="Rettangolo 16"/>
          <p:cNvSpPr/>
          <p:nvPr/>
        </p:nvSpPr>
        <p:spPr>
          <a:xfrm>
            <a:off x="6252053" y="2781541"/>
            <a:ext cx="1698833" cy="1629435"/>
          </a:xfrm>
          <a:prstGeom prst="rect">
            <a:avLst/>
          </a:prstGeom>
          <a:solidFill>
            <a:schemeClr val="bg2">
              <a:lumMod val="50000"/>
            </a:schemeClr>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a:latin typeface="Brandon Grotesque Regular" panose="020B0503020203060202" pitchFamily="34" charset="0"/>
              </a:rPr>
              <a:t>HOMOGENEITY CHECKS</a:t>
            </a:r>
          </a:p>
        </p:txBody>
      </p:sp>
      <p:sp>
        <p:nvSpPr>
          <p:cNvPr id="18" name="Rettangolo 17"/>
          <p:cNvSpPr/>
          <p:nvPr/>
        </p:nvSpPr>
        <p:spPr>
          <a:xfrm>
            <a:off x="4189788" y="2781540"/>
            <a:ext cx="1698833" cy="1629435"/>
          </a:xfrm>
          <a:prstGeom prst="rect">
            <a:avLst/>
          </a:prstGeom>
          <a:solidFill>
            <a:schemeClr val="bg2">
              <a:lumMod val="25000"/>
            </a:schemeClr>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a:latin typeface="Brandon Grotesque Regular" panose="020B0503020203060202" pitchFamily="34" charset="0"/>
              </a:rPr>
              <a:t>SETUP CHECKS</a:t>
            </a:r>
          </a:p>
        </p:txBody>
      </p:sp>
      <p:sp>
        <p:nvSpPr>
          <p:cNvPr id="20" name="Rettangolo 19"/>
          <p:cNvSpPr/>
          <p:nvPr/>
        </p:nvSpPr>
        <p:spPr>
          <a:xfrm>
            <a:off x="2100566" y="2806269"/>
            <a:ext cx="1698833" cy="1629435"/>
          </a:xfrm>
          <a:prstGeom prst="rect">
            <a:avLst/>
          </a:prstGeom>
          <a:solidFill>
            <a:schemeClr val="bg2">
              <a:lumMod val="50000"/>
            </a:schemeClr>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a:latin typeface="Brandon Grotesque Regular" panose="020B0503020203060202" pitchFamily="34" charset="0"/>
              </a:rPr>
              <a:t>FIRMWARES’ </a:t>
            </a:r>
            <a:r>
              <a:rPr lang="it-IT" sz="1400" b="1" dirty="0" smtClean="0">
                <a:latin typeface="Brandon Grotesque Regular" panose="020B0503020203060202" pitchFamily="34" charset="0"/>
              </a:rPr>
              <a:t>CHECKS,</a:t>
            </a:r>
          </a:p>
          <a:p>
            <a:pPr algn="ctr"/>
            <a:r>
              <a:rPr lang="it-IT" sz="1400" b="1" dirty="0" smtClean="0">
                <a:latin typeface="Brandon Grotesque Regular" panose="020B0503020203060202" pitchFamily="34" charset="0"/>
              </a:rPr>
              <a:t>UPGRADE,</a:t>
            </a:r>
          </a:p>
          <a:p>
            <a:pPr algn="ctr"/>
            <a:r>
              <a:rPr lang="it-IT" sz="1350" b="1" dirty="0" smtClean="0">
                <a:latin typeface="Brandon Grotesque Regular" panose="020B0503020203060202" pitchFamily="34" charset="0"/>
              </a:rPr>
              <a:t>CONFIGURATION</a:t>
            </a:r>
            <a:endParaRPr lang="it-IT" sz="1350" b="1" dirty="0">
              <a:latin typeface="Brandon Grotesque Regular" panose="020B0503020203060202" pitchFamily="34" charset="0"/>
            </a:endParaRPr>
          </a:p>
        </p:txBody>
      </p:sp>
      <p:sp>
        <p:nvSpPr>
          <p:cNvPr id="2" name="Segnaposto numero diapositiva 1"/>
          <p:cNvSpPr>
            <a:spLocks noGrp="1"/>
          </p:cNvSpPr>
          <p:nvPr>
            <p:ph type="sldNum" sz="quarter" idx="12"/>
          </p:nvPr>
        </p:nvSpPr>
        <p:spPr/>
        <p:txBody>
          <a:bodyPr/>
          <a:lstStyle/>
          <a:p>
            <a:fld id="{24EEBE2D-0ED2-4861-A2C5-8265D6483FDC}" type="slidenum">
              <a:rPr lang="en-GB" smtClean="0"/>
              <a:t>7</a:t>
            </a:fld>
            <a:endParaRPr lang="en-GB"/>
          </a:p>
        </p:txBody>
      </p:sp>
    </p:spTree>
    <p:extLst>
      <p:ext uri="{BB962C8B-B14F-4D97-AF65-F5344CB8AC3E}">
        <p14:creationId xmlns:p14="http://schemas.microsoft.com/office/powerpoint/2010/main" val="6871970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87"/>
            <a:ext cx="12192000" cy="1593850"/>
          </a:xfrm>
          <a:prstGeom prst="rect">
            <a:avLst/>
          </a:prstGeom>
        </p:spPr>
      </p:pic>
      <p:sp>
        <p:nvSpPr>
          <p:cNvPr id="5" name="Rettangolo 4"/>
          <p:cNvSpPr/>
          <p:nvPr/>
        </p:nvSpPr>
        <p:spPr>
          <a:xfrm>
            <a:off x="1734923" y="1408008"/>
            <a:ext cx="9356776" cy="1569660"/>
          </a:xfrm>
          <a:prstGeom prst="rect">
            <a:avLst/>
          </a:prstGeom>
        </p:spPr>
        <p:txBody>
          <a:bodyPr wrap="square" numCol="2">
            <a:spAutoFit/>
          </a:bodyPr>
          <a:lstStyle/>
          <a:p>
            <a:pPr marL="285750" indent="-285750">
              <a:buFont typeface="Arial" panose="020B0604020202020204" pitchFamily="34" charset="0"/>
              <a:buChar char="•"/>
            </a:pPr>
            <a:r>
              <a:rPr lang="it-IT" sz="1600" dirty="0" smtClean="0">
                <a:latin typeface="Brandon Grotesque Regular" panose="020B0503020203060202" pitchFamily="34" charset="0"/>
              </a:rPr>
              <a:t>30 m</a:t>
            </a:r>
            <a:r>
              <a:rPr lang="it-IT" sz="1600" baseline="30000" dirty="0" smtClean="0">
                <a:latin typeface="Brandon Grotesque Regular" panose="020B0503020203060202" pitchFamily="34" charset="0"/>
              </a:rPr>
              <a:t>2</a:t>
            </a:r>
          </a:p>
          <a:p>
            <a:pPr marL="285750" indent="-285750">
              <a:buFont typeface="Arial" panose="020B0604020202020204" pitchFamily="34" charset="0"/>
              <a:buChar char="•"/>
            </a:pPr>
            <a:r>
              <a:rPr lang="it-IT" sz="1600" dirty="0" smtClean="0">
                <a:latin typeface="Brandon Grotesque Regular" panose="020B0503020203060202" pitchFamily="34" charset="0"/>
              </a:rPr>
              <a:t>temperature 27/30°c</a:t>
            </a:r>
          </a:p>
          <a:p>
            <a:pPr marL="285750" indent="-285750">
              <a:buFont typeface="Arial" panose="020B0604020202020204" pitchFamily="34" charset="0"/>
              <a:buChar char="•"/>
            </a:pPr>
            <a:r>
              <a:rPr lang="it-IT" sz="1600" dirty="0" smtClean="0">
                <a:latin typeface="Brandon Grotesque Regular" panose="020B0503020203060202" pitchFamily="34" charset="0"/>
              </a:rPr>
              <a:t>6 x </a:t>
            </a:r>
            <a:r>
              <a:rPr lang="it-IT" sz="1600" dirty="0" err="1" smtClean="0">
                <a:latin typeface="Brandon Grotesque Regular" panose="020B0503020203060202" pitchFamily="34" charset="0"/>
              </a:rPr>
              <a:t>Rack</a:t>
            </a:r>
            <a:r>
              <a:rPr lang="it-IT" sz="1600" dirty="0" smtClean="0">
                <a:latin typeface="Brandon Grotesque Regular" panose="020B0503020203060202" pitchFamily="34" charset="0"/>
              </a:rPr>
              <a:t> 19’</a:t>
            </a:r>
          </a:p>
          <a:p>
            <a:pPr marL="285750" indent="-285750">
              <a:buFont typeface="Arial" panose="020B0604020202020204" pitchFamily="34" charset="0"/>
              <a:buChar char="•"/>
            </a:pPr>
            <a:r>
              <a:rPr lang="it-IT" sz="1600" dirty="0" smtClean="0">
                <a:latin typeface="Brandon Grotesque Regular" panose="020B0503020203060202" pitchFamily="34" charset="0"/>
              </a:rPr>
              <a:t>4 x </a:t>
            </a:r>
            <a:r>
              <a:rPr lang="it-IT" sz="1600" dirty="0" err="1" smtClean="0">
                <a:latin typeface="Brandon Grotesque Regular" panose="020B0503020203060202" pitchFamily="34" charset="0"/>
              </a:rPr>
              <a:t>Chiller</a:t>
            </a:r>
            <a:r>
              <a:rPr lang="it-IT" sz="1600" dirty="0" smtClean="0">
                <a:latin typeface="Brandon Grotesque Regular" panose="020B0503020203060202" pitchFamily="34" charset="0"/>
              </a:rPr>
              <a:t> 22 </a:t>
            </a:r>
            <a:r>
              <a:rPr lang="it-IT" sz="1600" dirty="0" err="1" smtClean="0">
                <a:latin typeface="Brandon Grotesque Regular" panose="020B0503020203060202" pitchFamily="34" charset="0"/>
              </a:rPr>
              <a:t>kw</a:t>
            </a:r>
            <a:endParaRPr lang="it-IT" sz="1600" dirty="0" smtClean="0">
              <a:latin typeface="Brandon Grotesque Regular" panose="020B0503020203060202" pitchFamily="34" charset="0"/>
            </a:endParaRPr>
          </a:p>
          <a:p>
            <a:pPr marL="285750" lvl="0" indent="-285750">
              <a:buFont typeface="Arial" panose="020B0604020202020204" pitchFamily="34" charset="0"/>
              <a:buChar char="•"/>
            </a:pPr>
            <a:r>
              <a:rPr lang="en-GB" sz="1600" dirty="0" smtClean="0">
                <a:latin typeface="Brandon Grotesque Regular" panose="020B0503020203060202" pitchFamily="34" charset="0"/>
              </a:rPr>
              <a:t>Active Power available ~100 kw</a:t>
            </a:r>
          </a:p>
          <a:p>
            <a:pPr marL="285750" lvl="0" indent="-285750">
              <a:buFont typeface="Arial" panose="020B0604020202020204" pitchFamily="34" charset="0"/>
              <a:buChar char="•"/>
            </a:pPr>
            <a:r>
              <a:rPr lang="en-GB" sz="1600" dirty="0" smtClean="0">
                <a:latin typeface="Brandon Grotesque Regular" panose="020B0503020203060202" pitchFamily="34" charset="0"/>
              </a:rPr>
              <a:t>Hardware Management via </a:t>
            </a:r>
            <a:r>
              <a:rPr lang="en-GB" sz="1600" dirty="0" err="1" smtClean="0">
                <a:latin typeface="Brandon Grotesque Regular" panose="020B0503020203060202" pitchFamily="34" charset="0"/>
              </a:rPr>
              <a:t>OpenDCIM</a:t>
            </a:r>
            <a:r>
              <a:rPr lang="en-GB" sz="1600" dirty="0" smtClean="0">
                <a:latin typeface="Brandon Grotesque Regular" panose="020B0503020203060202" pitchFamily="34" charset="0"/>
              </a:rPr>
              <a:t> open source </a:t>
            </a:r>
            <a:r>
              <a:rPr lang="en-GB" sz="2000" dirty="0" smtClean="0">
                <a:solidFill>
                  <a:srgbClr val="FF0000"/>
                </a:solidFill>
                <a:latin typeface="Brandon Grotesque Regular" panose="020B0503020203060202" pitchFamily="34" charset="0"/>
              </a:rPr>
              <a:t>Remote access available on demand</a:t>
            </a:r>
            <a:endParaRPr lang="en-GB" sz="2000" dirty="0" smtClean="0">
              <a:solidFill>
                <a:srgbClr val="FF0000"/>
              </a:solidFill>
              <a:latin typeface="Brandon Grotesque Regular" panose="020B0503020203060202" pitchFamily="34" charset="0"/>
            </a:endParaRPr>
          </a:p>
        </p:txBody>
      </p:sp>
      <p:sp>
        <p:nvSpPr>
          <p:cNvPr id="6" name="CasellaDiTesto 5"/>
          <p:cNvSpPr txBox="1"/>
          <p:nvPr/>
        </p:nvSpPr>
        <p:spPr>
          <a:xfrm>
            <a:off x="1001427" y="820467"/>
            <a:ext cx="10090272" cy="646331"/>
          </a:xfrm>
          <a:prstGeom prst="rect">
            <a:avLst/>
          </a:prstGeom>
          <a:noFill/>
        </p:spPr>
        <p:txBody>
          <a:bodyPr wrap="square" rtlCol="0">
            <a:spAutoFit/>
          </a:bodyPr>
          <a:lstStyle/>
          <a:p>
            <a:pPr algn="ctr"/>
            <a:r>
              <a:rPr lang="it-IT" sz="3600" dirty="0" smtClean="0">
                <a:latin typeface="Brandon Grotesque Regular" panose="020B0503020203060202" pitchFamily="34" charset="0"/>
              </a:rPr>
              <a:t>   New R&amp;D LAB</a:t>
            </a:r>
            <a:endParaRPr lang="it-IT" sz="3600" dirty="0">
              <a:latin typeface="Brandon Grotesque Regular" panose="020B0503020203060202" pitchFamily="34" charset="0"/>
            </a:endParaRPr>
          </a:p>
        </p:txBody>
      </p:sp>
      <p:pic>
        <p:nvPicPr>
          <p:cNvPr id="3" name="Immagine 2"/>
          <p:cNvPicPr>
            <a:picLocks noChangeAspect="1"/>
          </p:cNvPicPr>
          <p:nvPr/>
        </p:nvPicPr>
        <p:blipFill rotWithShape="1">
          <a:blip r:embed="rId3">
            <a:extLst>
              <a:ext uri="{28A0092B-C50C-407E-A947-70E740481C1C}">
                <a14:useLocalDpi xmlns:a14="http://schemas.microsoft.com/office/drawing/2010/main" val="0"/>
              </a:ext>
            </a:extLst>
          </a:blip>
          <a:srcRect l="9261" t="12714"/>
          <a:stretch/>
        </p:blipFill>
        <p:spPr>
          <a:xfrm>
            <a:off x="6852670" y="3145320"/>
            <a:ext cx="5019290" cy="3634025"/>
          </a:xfrm>
          <a:prstGeom prst="rect">
            <a:avLst/>
          </a:prstGeom>
        </p:spPr>
      </p:pic>
      <p:pic>
        <p:nvPicPr>
          <p:cNvPr id="10" name="Immagine 9"/>
          <p:cNvPicPr>
            <a:picLocks noChangeAspect="1"/>
          </p:cNvPicPr>
          <p:nvPr/>
        </p:nvPicPr>
        <p:blipFill rotWithShape="1">
          <a:blip r:embed="rId4">
            <a:extLst>
              <a:ext uri="{28A0092B-C50C-407E-A947-70E740481C1C}">
                <a14:useLocalDpi xmlns:a14="http://schemas.microsoft.com/office/drawing/2010/main" val="0"/>
              </a:ext>
            </a:extLst>
          </a:blip>
          <a:srcRect l="-859" t="13866"/>
          <a:stretch/>
        </p:blipFill>
        <p:spPr>
          <a:xfrm>
            <a:off x="247047" y="3145320"/>
            <a:ext cx="5673693" cy="3634025"/>
          </a:xfrm>
          <a:prstGeom prst="rect">
            <a:avLst/>
          </a:prstGeom>
        </p:spPr>
      </p:pic>
      <p:sp>
        <p:nvSpPr>
          <p:cNvPr id="2" name="Segnaposto numero diapositiva 1"/>
          <p:cNvSpPr>
            <a:spLocks noGrp="1"/>
          </p:cNvSpPr>
          <p:nvPr>
            <p:ph type="sldNum" sz="quarter" idx="12"/>
          </p:nvPr>
        </p:nvSpPr>
        <p:spPr/>
        <p:txBody>
          <a:bodyPr/>
          <a:lstStyle/>
          <a:p>
            <a:fld id="{24EEBE2D-0ED2-4861-A2C5-8265D6483FDC}" type="slidenum">
              <a:rPr lang="en-GB" smtClean="0"/>
              <a:t>8</a:t>
            </a:fld>
            <a:endParaRPr lang="en-GB"/>
          </a:p>
        </p:txBody>
      </p:sp>
    </p:spTree>
    <p:extLst>
      <p:ext uri="{BB962C8B-B14F-4D97-AF65-F5344CB8AC3E}">
        <p14:creationId xmlns:p14="http://schemas.microsoft.com/office/powerpoint/2010/main" val="14656421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87"/>
            <a:ext cx="12192000" cy="1593850"/>
          </a:xfrm>
          <a:prstGeom prst="rect">
            <a:avLst/>
          </a:prstGeom>
        </p:spPr>
      </p:pic>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423" y="2414288"/>
            <a:ext cx="10977154" cy="3470529"/>
          </a:xfrm>
          <a:prstGeom prst="rect">
            <a:avLst/>
          </a:prstGeom>
        </p:spPr>
      </p:pic>
      <p:sp>
        <p:nvSpPr>
          <p:cNvPr id="6" name="CasellaDiTesto 5"/>
          <p:cNvSpPr txBox="1"/>
          <p:nvPr/>
        </p:nvSpPr>
        <p:spPr>
          <a:xfrm>
            <a:off x="1050864" y="950506"/>
            <a:ext cx="10090272" cy="646331"/>
          </a:xfrm>
          <a:prstGeom prst="rect">
            <a:avLst/>
          </a:prstGeom>
          <a:noFill/>
        </p:spPr>
        <p:txBody>
          <a:bodyPr wrap="square" rtlCol="0">
            <a:spAutoFit/>
          </a:bodyPr>
          <a:lstStyle/>
          <a:p>
            <a:pPr algn="ctr"/>
            <a:r>
              <a:rPr lang="it-IT" sz="3600" dirty="0" smtClean="0">
                <a:latin typeface="Brandon Grotesque Regular" panose="020B0503020203060202" pitchFamily="34" charset="0"/>
              </a:rPr>
              <a:t>   R&amp;D CURRENT ACTIVITIES</a:t>
            </a:r>
            <a:endParaRPr lang="it-IT" sz="3600" dirty="0">
              <a:latin typeface="Brandon Grotesque Regular" panose="020B0503020203060202" pitchFamily="34" charset="0"/>
            </a:endParaRPr>
          </a:p>
        </p:txBody>
      </p:sp>
      <p:sp>
        <p:nvSpPr>
          <p:cNvPr id="9" name="Rettangolo 8"/>
          <p:cNvSpPr/>
          <p:nvPr/>
        </p:nvSpPr>
        <p:spPr>
          <a:xfrm>
            <a:off x="4649449" y="3601925"/>
            <a:ext cx="2893101" cy="1558977"/>
          </a:xfrm>
          <a:prstGeom prst="rect">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500" dirty="0" smtClean="0"/>
              <a:t>Long </a:t>
            </a:r>
            <a:r>
              <a:rPr lang="it-IT" sz="2500" dirty="0" err="1" smtClean="0"/>
              <a:t>Term</a:t>
            </a:r>
            <a:r>
              <a:rPr lang="it-IT" sz="2500" dirty="0" smtClean="0"/>
              <a:t> Data </a:t>
            </a:r>
            <a:r>
              <a:rPr lang="it-IT" sz="2500" dirty="0" err="1" smtClean="0"/>
              <a:t>Preservation</a:t>
            </a:r>
            <a:endParaRPr lang="it-IT" sz="2500" dirty="0" smtClean="0"/>
          </a:p>
          <a:p>
            <a:pPr algn="ctr"/>
            <a:endParaRPr lang="it-IT" dirty="0"/>
          </a:p>
        </p:txBody>
      </p:sp>
      <p:sp>
        <p:nvSpPr>
          <p:cNvPr id="11" name="Rettangolo 10"/>
          <p:cNvSpPr/>
          <p:nvPr/>
        </p:nvSpPr>
        <p:spPr>
          <a:xfrm>
            <a:off x="748652" y="3422044"/>
            <a:ext cx="2924634" cy="959370"/>
          </a:xfrm>
          <a:prstGeom prst="rect">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dirty="0" err="1" smtClean="0"/>
              <a:t>OpenPower</a:t>
            </a:r>
            <a:endParaRPr lang="it-IT" sz="2800" dirty="0" smtClean="0"/>
          </a:p>
          <a:p>
            <a:pPr algn="ctr"/>
            <a:r>
              <a:rPr lang="it-IT" dirty="0" smtClean="0"/>
              <a:t>HPC cluster</a:t>
            </a:r>
            <a:endParaRPr lang="it-IT" dirty="0"/>
          </a:p>
        </p:txBody>
      </p:sp>
      <p:sp>
        <p:nvSpPr>
          <p:cNvPr id="3" name="Segnaposto numero diapositiva 2"/>
          <p:cNvSpPr>
            <a:spLocks noGrp="1"/>
          </p:cNvSpPr>
          <p:nvPr>
            <p:ph type="sldNum" sz="quarter" idx="12"/>
          </p:nvPr>
        </p:nvSpPr>
        <p:spPr/>
        <p:txBody>
          <a:bodyPr/>
          <a:lstStyle/>
          <a:p>
            <a:fld id="{24EEBE2D-0ED2-4861-A2C5-8265D6483FDC}" type="slidenum">
              <a:rPr lang="en-GB" smtClean="0"/>
              <a:t>9</a:t>
            </a:fld>
            <a:endParaRPr lang="en-GB" dirty="0"/>
          </a:p>
        </p:txBody>
      </p:sp>
    </p:spTree>
    <p:extLst>
      <p:ext uri="{BB962C8B-B14F-4D97-AF65-F5344CB8AC3E}">
        <p14:creationId xmlns:p14="http://schemas.microsoft.com/office/powerpoint/2010/main" val="418288456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tailEnd type="triangle"/>
        </a:ln>
      </a:spPr>
      <a:bodyPr/>
      <a:lstStyle/>
      <a:style>
        <a:lnRef idx="2">
          <a:schemeClr val="dk1"/>
        </a:lnRef>
        <a:fillRef idx="0">
          <a:schemeClr val="dk1"/>
        </a:fillRef>
        <a:effectRef idx="1">
          <a:schemeClr val="dk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32584</TotalTime>
  <Words>1847</Words>
  <Application>Microsoft Macintosh PowerPoint</Application>
  <PresentationFormat>Widescreen</PresentationFormat>
  <Paragraphs>435</Paragraphs>
  <Slides>35</Slides>
  <Notes>29</Notes>
  <HiddenSlides>0</HiddenSlides>
  <MMClips>1</MMClips>
  <ScaleCrop>false</ScaleCrop>
  <HeadingPairs>
    <vt:vector size="6" baseType="variant">
      <vt:variant>
        <vt:lpstr>Caratteri utilizzati</vt:lpstr>
      </vt:variant>
      <vt:variant>
        <vt:i4>11</vt:i4>
      </vt:variant>
      <vt:variant>
        <vt:lpstr>Tema</vt:lpstr>
      </vt:variant>
      <vt:variant>
        <vt:i4>1</vt:i4>
      </vt:variant>
      <vt:variant>
        <vt:lpstr>Titoli diapositive</vt:lpstr>
      </vt:variant>
      <vt:variant>
        <vt:i4>35</vt:i4>
      </vt:variant>
    </vt:vector>
  </HeadingPairs>
  <TitlesOfParts>
    <vt:vector size="47" baseType="lpstr">
      <vt:lpstr>Brandon Grotesque Medium</vt:lpstr>
      <vt:lpstr>Brandon Grotesque Regular</vt:lpstr>
      <vt:lpstr>Brandon_Regular</vt:lpstr>
      <vt:lpstr>Calibri</vt:lpstr>
      <vt:lpstr>Calibri Light</vt:lpstr>
      <vt:lpstr>Century</vt:lpstr>
      <vt:lpstr>Ebrima</vt:lpstr>
      <vt:lpstr>Lato-Light</vt:lpstr>
      <vt:lpstr>Times New Roman</vt:lpstr>
      <vt:lpstr>Wingdings</vt:lpstr>
      <vt:lpstr>Arial</vt:lpstr>
      <vt:lpstr>Office Theme</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HPC ARM Success Story </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D.A.V.I.D.E. SUPERCOMPUTER (Development of an Added Value Infrastructure Designed in Europe) </vt:lpstr>
      <vt:lpstr>Scalable and fine-grain power monitoring engine and Job Scheduler Power-Capping for D.A.V.I.D.E.</vt:lpstr>
      <vt:lpstr>Presentazione di PowerPoint</vt:lpstr>
      <vt:lpstr>We are ready for Innovation, and you? </vt:lpstr>
      <vt:lpstr>Presentazione di PowerPoint</vt:lpstr>
      <vt:lpstr>Presentazione di PowerPoint</vt:lpstr>
      <vt:lpstr>Presentazione di PowerPoint</vt:lpstr>
      <vt:lpstr>Presentazione di PowerPoint</vt:lpstr>
      <vt:lpstr>Presentazione di PowerPoint</vt:lpstr>
    </vt:vector>
  </TitlesOfParts>
  <Company/>
  <LinksUpToDate>false</LinksUpToDate>
  <SharedDoc>false</SharedDoc>
  <HyperlinksChanged>false</HyperlinksChanged>
  <AppVersion>15.0028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Piero Altoè</dc:creator>
  <cp:lastModifiedBy>Daniele Gregori (E4)</cp:lastModifiedBy>
  <cp:revision>700</cp:revision>
  <cp:lastPrinted>2016-12-13T06:11:20Z</cp:lastPrinted>
  <dcterms:created xsi:type="dcterms:W3CDTF">2016-03-20T14:09:10Z</dcterms:created>
  <dcterms:modified xsi:type="dcterms:W3CDTF">2016-12-13T15:07:30Z</dcterms:modified>
</cp:coreProperties>
</file>