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7" r:id="rId2"/>
  </p:sldMasterIdLst>
  <p:notesMasterIdLst>
    <p:notesMasterId r:id="rId47"/>
  </p:notesMasterIdLst>
  <p:sldIdLst>
    <p:sldId id="256" r:id="rId3"/>
    <p:sldId id="316" r:id="rId4"/>
    <p:sldId id="276" r:id="rId5"/>
    <p:sldId id="277" r:id="rId6"/>
    <p:sldId id="279" r:id="rId7"/>
    <p:sldId id="324" r:id="rId8"/>
    <p:sldId id="319" r:id="rId9"/>
    <p:sldId id="320" r:id="rId10"/>
    <p:sldId id="280" r:id="rId11"/>
    <p:sldId id="323" r:id="rId12"/>
    <p:sldId id="334" r:id="rId13"/>
    <p:sldId id="307" r:id="rId14"/>
    <p:sldId id="333" r:id="rId15"/>
    <p:sldId id="318" r:id="rId16"/>
    <p:sldId id="284" r:id="rId17"/>
    <p:sldId id="309" r:id="rId18"/>
    <p:sldId id="288" r:id="rId19"/>
    <p:sldId id="289" r:id="rId20"/>
    <p:sldId id="315" r:id="rId21"/>
    <p:sldId id="347" r:id="rId22"/>
    <p:sldId id="348" r:id="rId23"/>
    <p:sldId id="349" r:id="rId24"/>
    <p:sldId id="350" r:id="rId25"/>
    <p:sldId id="337" r:id="rId26"/>
    <p:sldId id="338" r:id="rId27"/>
    <p:sldId id="346" r:id="rId28"/>
    <p:sldId id="339" r:id="rId29"/>
    <p:sldId id="340" r:id="rId30"/>
    <p:sldId id="341" r:id="rId31"/>
    <p:sldId id="342" r:id="rId32"/>
    <p:sldId id="343" r:id="rId33"/>
    <p:sldId id="344" r:id="rId34"/>
    <p:sldId id="345" r:id="rId35"/>
    <p:sldId id="351" r:id="rId36"/>
    <p:sldId id="352" r:id="rId37"/>
    <p:sldId id="313" r:id="rId38"/>
    <p:sldId id="330" r:id="rId39"/>
    <p:sldId id="326" r:id="rId40"/>
    <p:sldId id="300" r:id="rId41"/>
    <p:sldId id="331" r:id="rId42"/>
    <p:sldId id="335" r:id="rId43"/>
    <p:sldId id="336" r:id="rId44"/>
    <p:sldId id="332" r:id="rId45"/>
    <p:sldId id="274"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aracchi" initials="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94660" autoAdjust="0"/>
  </p:normalViewPr>
  <p:slideViewPr>
    <p:cSldViewPr snapToGrid="0">
      <p:cViewPr varScale="1">
        <p:scale>
          <a:sx n="71" d="100"/>
          <a:sy n="71" d="100"/>
        </p:scale>
        <p:origin x="121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ED33B5-B628-4D84-B154-40C0BE4AA01D}" type="datetimeFigureOut">
              <a:rPr lang="en-GB" smtClean="0"/>
              <a:pPr/>
              <a:t>13/12/2016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1EF521B-0218-40EE-A3CA-41BC5DD2D358}" type="slidenum">
              <a:rPr lang="en-GB" smtClean="0"/>
              <a:pPr/>
              <a:t>‹#›</a:t>
            </a:fld>
            <a:endParaRPr lang="en-GB"/>
          </a:p>
        </p:txBody>
      </p:sp>
    </p:spTree>
    <p:extLst>
      <p:ext uri="{BB962C8B-B14F-4D97-AF65-F5344CB8AC3E}">
        <p14:creationId xmlns:p14="http://schemas.microsoft.com/office/powerpoint/2010/main" val="299170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1</a:t>
            </a:fld>
            <a:endParaRPr lang="en-GB"/>
          </a:p>
        </p:txBody>
      </p:sp>
    </p:spTree>
    <p:extLst>
      <p:ext uri="{BB962C8B-B14F-4D97-AF65-F5344CB8AC3E}">
        <p14:creationId xmlns:p14="http://schemas.microsoft.com/office/powerpoint/2010/main" val="147468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B1EF521B-0218-40EE-A3CA-41BC5DD2D358}" type="slidenum">
              <a:rPr lang="en-GB" smtClean="0"/>
              <a:pPr/>
              <a:t>3</a:t>
            </a:fld>
            <a:endParaRPr lang="en-GB"/>
          </a:p>
        </p:txBody>
      </p:sp>
    </p:spTree>
    <p:extLst>
      <p:ext uri="{BB962C8B-B14F-4D97-AF65-F5344CB8AC3E}">
        <p14:creationId xmlns:p14="http://schemas.microsoft.com/office/powerpoint/2010/main" val="324524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Guiding Principles:</a:t>
            </a:r>
          </a:p>
          <a:p>
            <a:endParaRPr lang="en-US" dirty="0"/>
          </a:p>
          <a:p>
            <a:r>
              <a:rPr lang="en-US" dirty="0"/>
              <a:t>Openness</a:t>
            </a:r>
          </a:p>
          <a:p>
            <a:r>
              <a:rPr lang="en-US" dirty="0"/>
              <a:t>Consensus</a:t>
            </a:r>
          </a:p>
          <a:p>
            <a:r>
              <a:rPr lang="en-US" dirty="0"/>
              <a:t>Balance</a:t>
            </a:r>
          </a:p>
          <a:p>
            <a:r>
              <a:rPr lang="en-US" dirty="0"/>
              <a:t>Harmonization</a:t>
            </a:r>
          </a:p>
          <a:p>
            <a:r>
              <a:rPr lang="en-US" dirty="0"/>
              <a:t>Community-driven</a:t>
            </a:r>
          </a:p>
          <a:p>
            <a:r>
              <a:rPr lang="en-US" dirty="0"/>
              <a:t>Non-profit and technology-neutral</a:t>
            </a:r>
          </a:p>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7</a:t>
            </a:fld>
            <a:endParaRPr lang="en-AU"/>
          </a:p>
        </p:txBody>
      </p:sp>
    </p:spTree>
    <p:extLst>
      <p:ext uri="{BB962C8B-B14F-4D97-AF65-F5344CB8AC3E}">
        <p14:creationId xmlns:p14="http://schemas.microsoft.com/office/powerpoint/2010/main" val="41655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Guiding Principles:</a:t>
            </a:r>
          </a:p>
          <a:p>
            <a:endParaRPr lang="en-US" dirty="0"/>
          </a:p>
          <a:p>
            <a:r>
              <a:rPr lang="en-US" dirty="0"/>
              <a:t>Openness</a:t>
            </a:r>
          </a:p>
          <a:p>
            <a:r>
              <a:rPr lang="en-US" dirty="0"/>
              <a:t>Consensus</a:t>
            </a:r>
          </a:p>
          <a:p>
            <a:r>
              <a:rPr lang="en-US" dirty="0"/>
              <a:t>Balance</a:t>
            </a:r>
          </a:p>
          <a:p>
            <a:r>
              <a:rPr lang="en-US" dirty="0"/>
              <a:t>Harmonization</a:t>
            </a:r>
          </a:p>
          <a:p>
            <a:r>
              <a:rPr lang="en-US" dirty="0"/>
              <a:t>Community-driven</a:t>
            </a:r>
          </a:p>
          <a:p>
            <a:r>
              <a:rPr lang="en-US" dirty="0"/>
              <a:t>Non-profit and technology-neutral</a:t>
            </a:r>
          </a:p>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8</a:t>
            </a:fld>
            <a:endParaRPr lang="en-AU"/>
          </a:p>
        </p:txBody>
      </p:sp>
    </p:spTree>
    <p:extLst>
      <p:ext uri="{BB962C8B-B14F-4D97-AF65-F5344CB8AC3E}">
        <p14:creationId xmlns:p14="http://schemas.microsoft.com/office/powerpoint/2010/main" val="416559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Guiding Principles:</a:t>
            </a:r>
          </a:p>
          <a:p>
            <a:endParaRPr lang="en-US" dirty="0"/>
          </a:p>
          <a:p>
            <a:r>
              <a:rPr lang="en-US" dirty="0"/>
              <a:t>Openness</a:t>
            </a:r>
          </a:p>
          <a:p>
            <a:r>
              <a:rPr lang="en-US" dirty="0"/>
              <a:t>Consensus</a:t>
            </a:r>
          </a:p>
          <a:p>
            <a:r>
              <a:rPr lang="en-US" dirty="0"/>
              <a:t>Balance</a:t>
            </a:r>
          </a:p>
          <a:p>
            <a:r>
              <a:rPr lang="en-US" dirty="0"/>
              <a:t>Harmonization</a:t>
            </a:r>
          </a:p>
          <a:p>
            <a:r>
              <a:rPr lang="en-US" dirty="0"/>
              <a:t>Community-driven</a:t>
            </a:r>
          </a:p>
          <a:p>
            <a:r>
              <a:rPr lang="en-US" dirty="0"/>
              <a:t>Non-profit and technology-neutral</a:t>
            </a:r>
          </a:p>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10</a:t>
            </a:fld>
            <a:endParaRPr lang="en-AU"/>
          </a:p>
        </p:txBody>
      </p:sp>
    </p:spTree>
    <p:extLst>
      <p:ext uri="{BB962C8B-B14F-4D97-AF65-F5344CB8AC3E}">
        <p14:creationId xmlns:p14="http://schemas.microsoft.com/office/powerpoint/2010/main" val="416559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DB6123CA-27B2-4AC6-937C-E57BDDF98806}" type="slidenum">
              <a:rPr lang="it-IT" smtClean="0">
                <a:solidFill>
                  <a:prstClr val="black"/>
                </a:solidFill>
              </a:rPr>
              <a:pPr>
                <a:defRPr/>
              </a:pPr>
              <a:t>37</a:t>
            </a:fld>
            <a:endParaRPr lang="it-IT">
              <a:solidFill>
                <a:prstClr val="black"/>
              </a:solidFill>
            </a:endParaRPr>
          </a:p>
        </p:txBody>
      </p:sp>
    </p:spTree>
    <p:extLst>
      <p:ext uri="{BB962C8B-B14F-4D97-AF65-F5344CB8AC3E}">
        <p14:creationId xmlns:p14="http://schemas.microsoft.com/office/powerpoint/2010/main" val="27543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Expand your network and meet new data science professionals, working in multiple disciplines, including but not limited to academia, library sciences, earth science, astronomy and meteorology</a:t>
            </a:r>
          </a:p>
          <a:p>
            <a:pPr eaLnBrk="1" hangingPunct="1"/>
            <a:endParaRPr lang="en-GB" altLang="en-US" smtClean="0"/>
          </a:p>
        </p:txBody>
      </p:sp>
      <p:sp>
        <p:nvSpPr>
          <p:cNvPr id="4" name="Slide Number Placeholder 3"/>
          <p:cNvSpPr>
            <a:spLocks noGrp="1"/>
          </p:cNvSpPr>
          <p:nvPr>
            <p:ph type="sldNum" sz="quarter" idx="5"/>
          </p:nvPr>
        </p:nvSpPr>
        <p:spPr/>
        <p:txBody>
          <a:bodyPr/>
          <a:lstStyle/>
          <a:p>
            <a:pPr>
              <a:defRPr/>
            </a:pPr>
            <a:fld id="{86DC9B73-7491-4E6C-8AC1-04619B1F6B84}" type="slidenum">
              <a:rPr lang="it-IT" smtClean="0"/>
              <a:pPr>
                <a:defRPr/>
              </a:pPr>
              <a:t>38</a:t>
            </a:fld>
            <a:endParaRPr lang="it-IT"/>
          </a:p>
        </p:txBody>
      </p:sp>
    </p:spTree>
    <p:extLst>
      <p:ext uri="{BB962C8B-B14F-4D97-AF65-F5344CB8AC3E}">
        <p14:creationId xmlns:p14="http://schemas.microsoft.com/office/powerpoint/2010/main" val="336733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82686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44</a:t>
            </a:fld>
            <a:endParaRPr lang="en-GB"/>
          </a:p>
        </p:txBody>
      </p:sp>
    </p:spTree>
    <p:extLst>
      <p:ext uri="{BB962C8B-B14F-4D97-AF65-F5344CB8AC3E}">
        <p14:creationId xmlns:p14="http://schemas.microsoft.com/office/powerpoint/2010/main" val="378178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D68D12-49F4-4E08-9494-2ACA700FE97B}" type="datetime1">
              <a:rPr lang="en-GB" smtClean="0"/>
              <a:pPr/>
              <a:t>13/12/2016</a:t>
            </a:fld>
            <a:endParaRPr lang="en-GB"/>
          </a:p>
        </p:txBody>
      </p:sp>
      <p:sp>
        <p:nvSpPr>
          <p:cNvPr id="5" name="Footer Placeholder 4"/>
          <p:cNvSpPr>
            <a:spLocks noGrp="1"/>
          </p:cNvSpPr>
          <p:nvPr>
            <p:ph type="ftr" sz="quarter" idx="11"/>
          </p:nvPr>
        </p:nvSpPr>
        <p:spPr/>
        <p:txBody>
          <a:bodyPr/>
          <a:lstStyle/>
          <a:p>
            <a:r>
              <a:rPr lang="en-GB" dirty="0" smtClean="0"/>
              <a:t>https://rd-alliance.org/ - https://twitter.com/resdatall</a:t>
            </a:r>
            <a:endParaRPr lang="en-GB" dirty="0"/>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6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FE206-86D8-4344-B8DE-A794C73461E8}" type="datetime1">
              <a:rPr lang="en-GB" smtClean="0"/>
              <a:pPr/>
              <a:t>13/12/2016</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20159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405FA-A509-4B97-9E89-E5A7256D1D8C}" type="datetime1">
              <a:rPr lang="en-GB" smtClean="0"/>
              <a:pPr/>
              <a:t>13/12/2016</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1147952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91900"/>
            <a:ext cx="7772400" cy="2387600"/>
          </a:xfrm>
        </p:spPr>
        <p:txBody>
          <a:bodyPr anchor="b">
            <a:normAutofit/>
          </a:bodyPr>
          <a:lstStyle>
            <a:lvl1pPr algn="ctr">
              <a:defRPr sz="480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4698124"/>
            <a:ext cx="6858000" cy="1537138"/>
          </a:xfrm>
        </p:spPr>
        <p:txBody>
          <a:bodyPr/>
          <a:lstStyle>
            <a:lvl1pPr marL="0" indent="0" algn="ctr">
              <a:buNone/>
              <a:defRPr sz="2400" baseline="0">
                <a:solidFill>
                  <a:schemeClr val="tx1">
                    <a:lumMod val="50000"/>
                    <a:lumOff val="50000"/>
                  </a:schemeClr>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93D78D7-576F-42AD-946F-9425CF33058B}" type="datetime1">
              <a:rPr lang="it-IT">
                <a:solidFill>
                  <a:prstClr val="white"/>
                </a:solidFill>
              </a:rPr>
              <a:pPr>
                <a:defRPr/>
              </a:pPr>
              <a:t>13/12/2016</a:t>
            </a:fld>
            <a:endParaRPr lang="it-IT">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p>
        </p:txBody>
      </p:sp>
      <p:sp>
        <p:nvSpPr>
          <p:cNvPr id="6" name="Slide Number Placeholder 5"/>
          <p:cNvSpPr>
            <a:spLocks noGrp="1"/>
          </p:cNvSpPr>
          <p:nvPr>
            <p:ph type="sldNum" sz="quarter" idx="12"/>
          </p:nvPr>
        </p:nvSpPr>
        <p:spPr/>
        <p:txBody>
          <a:bodyPr/>
          <a:lstStyle>
            <a:lvl1pPr>
              <a:defRPr/>
            </a:lvl1pPr>
          </a:lstStyle>
          <a:p>
            <a:pPr>
              <a:defRPr/>
            </a:pPr>
            <a:fld id="{74E591E7-ACF2-4312-9B3E-6918E5DCF39A}" type="slidenum">
              <a:rPr lang="it-IT">
                <a:solidFill>
                  <a:prstClr val="white"/>
                </a:solidFill>
              </a:rPr>
              <a:pPr>
                <a:defRPr/>
              </a:pPr>
              <a:t>‹#›</a:t>
            </a:fld>
            <a:endParaRPr lang="it-IT">
              <a:solidFill>
                <a:prstClr val="white"/>
              </a:solidFill>
            </a:endParaRPr>
          </a:p>
        </p:txBody>
      </p:sp>
    </p:spTree>
    <p:extLst>
      <p:ext uri="{BB962C8B-B14F-4D97-AF65-F5344CB8AC3E}">
        <p14:creationId xmlns:p14="http://schemas.microsoft.com/office/powerpoint/2010/main" val="3791309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D748F2-74B2-41F5-9C50-0960BAB6E1CE}" type="datetime1">
              <a:rPr lang="it-IT">
                <a:solidFill>
                  <a:prstClr val="white"/>
                </a:solidFill>
              </a:rPr>
              <a:pPr>
                <a:defRPr/>
              </a:pPr>
              <a:t>13/12/2016</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8821AAF-C370-4DAC-BF7D-0DABC2158F40}"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251190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59F2D16-01FF-41D9-B375-FE8885B14643}" type="datetime1">
              <a:rPr lang="it-IT">
                <a:solidFill>
                  <a:prstClr val="white"/>
                </a:solidFill>
              </a:rPr>
              <a:pPr>
                <a:defRPr/>
              </a:pPr>
              <a:t>13/12/2016</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0FF9F3C0-BE3F-45FD-A9A3-9D5C99DC9B5D}"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1519251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7937382-14AB-4255-AEF0-0A519D2FD122}" type="datetime1">
              <a:rPr lang="it-IT">
                <a:solidFill>
                  <a:prstClr val="white"/>
                </a:solidFill>
              </a:rPr>
              <a:pPr>
                <a:defRPr/>
              </a:pPr>
              <a:t>13/12/2016</a:t>
            </a:fld>
            <a:endParaRPr lang="it-IT"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7F2C4D0E-9078-438E-B415-3454AE52818B}"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474612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AF7B1C-1FBD-45C4-9985-A9797B2C88CB}" type="datetime1">
              <a:rPr lang="it-IT">
                <a:solidFill>
                  <a:prstClr val="white"/>
                </a:solidFill>
              </a:rPr>
              <a:pPr>
                <a:defRPr/>
              </a:pPr>
              <a:t>13/12/2016</a:t>
            </a:fld>
            <a:endParaRPr lang="it-IT"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9B9B679B-D5F8-4FA2-9496-0FC9C3E32382}"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4054048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EC9971D-16EA-46C1-9FFE-244E97CFB761}" type="datetime1">
              <a:rPr lang="it-IT">
                <a:solidFill>
                  <a:prstClr val="white"/>
                </a:solidFill>
              </a:rPr>
              <a:pPr>
                <a:defRPr/>
              </a:pPr>
              <a:t>13/12/2016</a:t>
            </a:fld>
            <a:endParaRPr lang="it-IT"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180041CA-A32A-472B-9DBB-6F7A6A4E75D6}"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1177857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7D4DD3-B0EC-4A89-BAFC-09DE55F0D2DB}" type="datetime1">
              <a:rPr lang="it-IT">
                <a:solidFill>
                  <a:prstClr val="white"/>
                </a:solidFill>
              </a:rPr>
              <a:pPr>
                <a:defRPr/>
              </a:pPr>
              <a:t>13/12/2016</a:t>
            </a:fld>
            <a:endParaRPr lang="it-IT"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05A89CDC-1E6F-45E7-8CBF-379CF9D1655D}"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413669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A166E7-763D-4CDE-9484-DFEA745E9104}" type="datetime1">
              <a:rPr lang="it-IT">
                <a:solidFill>
                  <a:prstClr val="white"/>
                </a:solidFill>
              </a:rPr>
              <a:pPr>
                <a:defRPr/>
              </a:pPr>
              <a:t>13/12/2016</a:t>
            </a:fld>
            <a:endParaRPr lang="it-IT"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2F5F1B5A-BCAA-4BA3-B5F6-859222BE7514}"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147948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307C10-884D-4E8A-8C4D-243B9EDB7D74}" type="datetime1">
              <a:rPr lang="en-GB" smtClean="0"/>
              <a:pPr/>
              <a:t>13/12/2016</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dirty="0"/>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22132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3BCAF6-60F2-428C-A4DE-5D02A8A41E0A}" type="datetime1">
              <a:rPr lang="it-IT">
                <a:solidFill>
                  <a:prstClr val="white"/>
                </a:solidFill>
              </a:rPr>
              <a:pPr>
                <a:defRPr/>
              </a:pPr>
              <a:t>13/12/2016</a:t>
            </a:fld>
            <a:endParaRPr lang="it-IT"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F23C5D66-EB39-40EB-8E9E-00A36548F7A6}"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3501718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152364-997A-4ACF-9BBF-388314EA1EB3}" type="datetime1">
              <a:rPr lang="it-IT">
                <a:solidFill>
                  <a:prstClr val="white"/>
                </a:solidFill>
              </a:rPr>
              <a:pPr>
                <a:defRPr/>
              </a:pPr>
              <a:t>13/12/2016</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6D56DEC-434B-4D75-A40E-418C5A714947}"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159198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11C87AB-6EA1-4555-B50D-A81C7096035C}" type="datetime1">
              <a:rPr lang="it-IT">
                <a:solidFill>
                  <a:prstClr val="white"/>
                </a:solidFill>
              </a:rPr>
              <a:pPr>
                <a:defRPr/>
              </a:pPr>
              <a:t>13/12/2016</a:t>
            </a:fld>
            <a:endParaRPr lang="it-IT"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FBAB5130-10FF-41CD-8285-BD25C2820931}"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3310800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de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egnaposto data 7"/>
          <p:cNvSpPr>
            <a:spLocks noGrp="1"/>
          </p:cNvSpPr>
          <p:nvPr>
            <p:ph type="dt" sz="half" idx="10"/>
          </p:nvPr>
        </p:nvSpPr>
        <p:spPr/>
        <p:txBody>
          <a:bodyPr/>
          <a:lstStyle>
            <a:lvl1pPr>
              <a:defRPr/>
            </a:lvl1pPr>
          </a:lstStyle>
          <a:p>
            <a:pPr>
              <a:defRPr/>
            </a:pPr>
            <a:endParaRPr lang="it-IT">
              <a:solidFill>
                <a:prstClr val="white"/>
              </a:solidFill>
            </a:endParaRPr>
          </a:p>
        </p:txBody>
      </p:sp>
      <p:sp>
        <p:nvSpPr>
          <p:cNvPr id="3" name="Segnaposto piè di pagina 8"/>
          <p:cNvSpPr>
            <a:spLocks noGrp="1"/>
          </p:cNvSpPr>
          <p:nvPr>
            <p:ph type="ftr" sz="quarter" idx="11"/>
          </p:nvPr>
        </p:nvSpPr>
        <p:spPr/>
        <p:txBody>
          <a:bodyPr/>
          <a:lstStyle>
            <a:lvl1pPr>
              <a:defRPr/>
            </a:lvl1pPr>
          </a:lstStyle>
          <a:p>
            <a:pPr>
              <a:defRPr/>
            </a:pPr>
            <a:endParaRPr lang="en-GB">
              <a:solidFill>
                <a:prstClr val="white"/>
              </a:solidFill>
            </a:endParaRPr>
          </a:p>
        </p:txBody>
      </p:sp>
      <p:sp>
        <p:nvSpPr>
          <p:cNvPr id="4" name="Segnaposto numero diapositiva 9"/>
          <p:cNvSpPr>
            <a:spLocks noGrp="1"/>
          </p:cNvSpPr>
          <p:nvPr>
            <p:ph type="sldNum" sz="quarter" idx="12"/>
          </p:nvPr>
        </p:nvSpPr>
        <p:spPr/>
        <p:txBody>
          <a:bodyPr/>
          <a:lstStyle>
            <a:lvl1pPr>
              <a:defRPr/>
            </a:lvl1pPr>
          </a:lstStyle>
          <a:p>
            <a:pPr>
              <a:defRPr/>
            </a:pPr>
            <a:fld id="{E44779B6-8B14-4AA7-8E2F-C0B597AB2656}"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342910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1E74-8058-44DA-A092-54F759F15134}" type="datetime1">
              <a:rPr lang="en-GB" smtClean="0"/>
              <a:pPr/>
              <a:t>13/12/2016</a:t>
            </a:fld>
            <a:endParaRPr lang="en-GB"/>
          </a:p>
        </p:txBody>
      </p:sp>
      <p:sp>
        <p:nvSpPr>
          <p:cNvPr id="5" name="Footer Placeholder 4"/>
          <p:cNvSpPr>
            <a:spLocks noGrp="1"/>
          </p:cNvSpPr>
          <p:nvPr>
            <p:ph type="ftr" sz="quarter" idx="11"/>
          </p:nvPr>
        </p:nvSpPr>
        <p:spPr/>
        <p:txBody>
          <a:bodyPr/>
          <a:lstStyle/>
          <a:p>
            <a:r>
              <a:rPr lang="en-GB" smtClean="0"/>
              <a:t>https://rd-alliance.org/ - https://twitter.com/resdatall</a:t>
            </a:r>
            <a:endParaRPr lang="en-GB"/>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4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B91245-AC9E-4BF5-9481-6C24F498292C}" type="datetime1">
              <a:rPr lang="en-GB" smtClean="0"/>
              <a:pPr/>
              <a:t>13/12/2016</a:t>
            </a:fld>
            <a:endParaRPr lang="en-GB"/>
          </a:p>
        </p:txBody>
      </p:sp>
      <p:sp>
        <p:nvSpPr>
          <p:cNvPr id="6" name="Footer Placeholder 5"/>
          <p:cNvSpPr>
            <a:spLocks noGrp="1"/>
          </p:cNvSpPr>
          <p:nvPr>
            <p:ph type="ftr" sz="quarter" idx="11"/>
          </p:nvPr>
        </p:nvSpPr>
        <p:spPr/>
        <p:txBody>
          <a:bodyPr/>
          <a:lstStyle/>
          <a:p>
            <a:r>
              <a:rPr lang="en-GB" smtClean="0"/>
              <a:t>https://rd-alliance.org/ - https://twitter.com/resdatall</a:t>
            </a:r>
            <a:endParaRPr lang="en-GB"/>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7359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26F003-159D-4C0D-91A7-A27918E81A19}" type="datetime1">
              <a:rPr lang="en-GB" smtClean="0"/>
              <a:pPr/>
              <a:t>13/12/2016</a:t>
            </a:fld>
            <a:endParaRPr lang="en-GB"/>
          </a:p>
        </p:txBody>
      </p:sp>
      <p:sp>
        <p:nvSpPr>
          <p:cNvPr id="8" name="Footer Placeholder 7"/>
          <p:cNvSpPr>
            <a:spLocks noGrp="1"/>
          </p:cNvSpPr>
          <p:nvPr>
            <p:ph type="ftr" sz="quarter" idx="11"/>
          </p:nvPr>
        </p:nvSpPr>
        <p:spPr/>
        <p:txBody>
          <a:bodyPr/>
          <a:lstStyle/>
          <a:p>
            <a:r>
              <a:rPr lang="en-GB" smtClean="0"/>
              <a:t>https://rd-alliance.org/ - https://twitter.com/resdatall</a:t>
            </a:r>
            <a:endParaRPr lang="en-GB"/>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1616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44F95-D929-4A7C-AFD0-A38140ED6D14}" type="datetime1">
              <a:rPr lang="en-GB" smtClean="0"/>
              <a:pPr/>
              <a:t>13/12/2016</a:t>
            </a:fld>
            <a:endParaRPr lang="en-GB"/>
          </a:p>
        </p:txBody>
      </p:sp>
      <p:sp>
        <p:nvSpPr>
          <p:cNvPr id="4" name="Footer Placeholder 3"/>
          <p:cNvSpPr>
            <a:spLocks noGrp="1"/>
          </p:cNvSpPr>
          <p:nvPr>
            <p:ph type="ftr" sz="quarter" idx="11"/>
          </p:nvPr>
        </p:nvSpPr>
        <p:spPr/>
        <p:txBody>
          <a:bodyPr/>
          <a:lstStyle/>
          <a:p>
            <a:r>
              <a:rPr lang="en-GB" smtClean="0"/>
              <a:t>https://rd-alliance.org/ - https://twitter.com/resdatall</a:t>
            </a:r>
            <a:endParaRPr lang="en-GB"/>
          </a:p>
        </p:txBody>
      </p:sp>
      <p:sp>
        <p:nvSpPr>
          <p:cNvPr id="5" name="Slide Number Placeholder 4"/>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16725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6CD041-934D-4059-B97B-C0B8DA69DF68}" type="datetime1">
              <a:rPr lang="en-GB" smtClean="0"/>
              <a:pPr/>
              <a:t>13/12/2016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smtClean="0"/>
              <a:t>https://rd-alliance.org/ - https://twitter.com/resdatall</a:t>
            </a:r>
            <a:endParaRPr lang="en-GB"/>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98311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E8ED017-96B9-47BE-82F0-D6C2FF3CA121}" type="datetime1">
              <a:rPr lang="en-GB" smtClean="0"/>
              <a:pPr/>
              <a:t>13/12/2016</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GB" smtClean="0"/>
              <a:t>https://rd-alliance.org/ - https://twitter.com/resdatall</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2C58C4-3789-4E0B-9A83-CA5475925250}" type="slidenum">
              <a:rPr lang="en-GB" smtClean="0"/>
              <a:pPr/>
              <a:t>‹#›</a:t>
            </a:fld>
            <a:endParaRPr lang="en-GB"/>
          </a:p>
        </p:txBody>
      </p:sp>
    </p:spTree>
    <p:extLst>
      <p:ext uri="{BB962C8B-B14F-4D97-AF65-F5344CB8AC3E}">
        <p14:creationId xmlns:p14="http://schemas.microsoft.com/office/powerpoint/2010/main" val="10260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A5E9C-2198-490E-9B60-86B997BF10E0}" type="datetime1">
              <a:rPr lang="en-GB" smtClean="0"/>
              <a:pPr/>
              <a:t>13/12/2016</a:t>
            </a:fld>
            <a:endParaRPr lang="en-GB"/>
          </a:p>
        </p:txBody>
      </p:sp>
      <p:sp>
        <p:nvSpPr>
          <p:cNvPr id="6" name="Footer Placeholder 5"/>
          <p:cNvSpPr>
            <a:spLocks noGrp="1"/>
          </p:cNvSpPr>
          <p:nvPr>
            <p:ph type="ftr" sz="quarter" idx="11"/>
          </p:nvPr>
        </p:nvSpPr>
        <p:spPr/>
        <p:txBody>
          <a:bodyPr/>
          <a:lstStyle/>
          <a:p>
            <a:r>
              <a:rPr lang="en-GB" smtClean="0"/>
              <a:t>https://rd-alliance.org/ - https://twitter.com/resdatall</a:t>
            </a:r>
            <a:endParaRPr lang="en-GB"/>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6943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44C4FFA-DE61-44BA-B988-CFF3193F84AE}" type="datetime1">
              <a:rPr lang="en-GB" smtClean="0"/>
              <a:pPr/>
              <a:t>13/12/2016</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dirty="0" smtClean="0"/>
              <a:t>https://rd-alliance.org/ - https://twitter.com/resdatall</a:t>
            </a:r>
            <a:endParaRPr lang="en-GB"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C2C58C4-3789-4E0B-9A83-CA5475925250}"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83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93788" y="0"/>
            <a:ext cx="7421562"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stile</a:t>
            </a:r>
            <a:endParaRPr lang="en-US" altLang="en-US" smtClean="0"/>
          </a:p>
        </p:txBody>
      </p:sp>
      <p:sp>
        <p:nvSpPr>
          <p:cNvPr id="1027" name="Text Placeholder 2"/>
          <p:cNvSpPr>
            <a:spLocks noGrp="1"/>
          </p:cNvSpPr>
          <p:nvPr>
            <p:ph type="body" idx="1"/>
          </p:nvPr>
        </p:nvSpPr>
        <p:spPr bwMode="auto">
          <a:xfrm>
            <a:off x="628650" y="1039813"/>
            <a:ext cx="7886700" cy="508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endParaRPr lang="en-US" altLang="en-US" smtClean="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bg1"/>
                </a:solidFill>
                <a:latin typeface="+mn-lt"/>
              </a:defRPr>
            </a:lvl1pPr>
          </a:lstStyle>
          <a:p>
            <a:pPr>
              <a:defRPr/>
            </a:pPr>
            <a:fld id="{5F56381E-E247-46BE-9227-27B8ED5F4EF6}" type="datetime1">
              <a:rPr lang="it-IT">
                <a:solidFill>
                  <a:prstClr val="white"/>
                </a:solidFill>
              </a:rPr>
              <a:pPr>
                <a:defRPr/>
              </a:pPr>
              <a:t>13/12/2016</a:t>
            </a:fld>
            <a:endParaRPr lang="it-IT" dirty="0">
              <a:solidFill>
                <a:prstClr val="white"/>
              </a:solidFill>
            </a:endParaRPr>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aseline="0">
                <a:solidFill>
                  <a:schemeClr val="bg1"/>
                </a:solidFill>
                <a:latin typeface="+mn-lt"/>
              </a:defRPr>
            </a:lvl1pPr>
          </a:lstStyle>
          <a:p>
            <a:pPr>
              <a:defRPr/>
            </a:pPr>
            <a:r>
              <a:rPr lang="it-IT">
                <a:solidFill>
                  <a:prstClr val="white"/>
                </a:solidFill>
              </a:rPr>
              <a:t>rd-alliance.org</a:t>
            </a:r>
            <a:endParaRPr lang="it-IT" dirty="0">
              <a:solidFill>
                <a:prstClr val="white"/>
              </a:solidFill>
            </a:endParaRPr>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baseline="0">
                <a:solidFill>
                  <a:schemeClr val="bg1"/>
                </a:solidFill>
                <a:latin typeface="+mn-lt"/>
              </a:defRPr>
            </a:lvl1pPr>
          </a:lstStyle>
          <a:p>
            <a:pPr>
              <a:defRPr/>
            </a:pPr>
            <a:fld id="{8847A329-17A5-4213-BBA8-F1DCFBFFE311}" type="slidenum">
              <a:rPr lang="it-IT">
                <a:solidFill>
                  <a:prstClr val="white"/>
                </a:solidFill>
              </a:rPr>
              <a:pPr>
                <a:defRPr/>
              </a:pPr>
              <a:t>‹#›</a:t>
            </a:fld>
            <a:endParaRPr lang="it-IT" dirty="0">
              <a:solidFill>
                <a:prstClr val="white"/>
              </a:solidFill>
            </a:endParaRPr>
          </a:p>
        </p:txBody>
      </p:sp>
    </p:spTree>
    <p:extLst>
      <p:ext uri="{BB962C8B-B14F-4D97-AF65-F5344CB8AC3E}">
        <p14:creationId xmlns:p14="http://schemas.microsoft.com/office/powerpoint/2010/main" val="33661102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15"/>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Blip>
          <a:blip r:embed="rId15"/>
        </a:buBlip>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Blip>
          <a:blip r:embed="rId15"/>
        </a:buBlip>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Blip>
          <a:blip r:embed="rId15"/>
        </a:buBlip>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Blip>
          <a:blip r:embed="rId15"/>
        </a:buBlip>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9" Type="http://schemas.openxmlformats.org/officeDocument/2006/relationships/image" Target="../media/image53.png"/><Relationship Id="rId21" Type="http://schemas.openxmlformats.org/officeDocument/2006/relationships/image" Target="../media/image35.jpeg"/><Relationship Id="rId34" Type="http://schemas.openxmlformats.org/officeDocument/2006/relationships/image" Target="../media/image48.png"/><Relationship Id="rId42" Type="http://schemas.openxmlformats.org/officeDocument/2006/relationships/image" Target="../media/image56.jpeg"/><Relationship Id="rId47" Type="http://schemas.openxmlformats.org/officeDocument/2006/relationships/image" Target="../media/image61.jpeg"/><Relationship Id="rId50" Type="http://schemas.openxmlformats.org/officeDocument/2006/relationships/image" Target="../media/image63.png"/><Relationship Id="rId55" Type="http://schemas.openxmlformats.org/officeDocument/2006/relationships/image" Target="../media/image68.png"/><Relationship Id="rId7" Type="http://schemas.openxmlformats.org/officeDocument/2006/relationships/image" Target="../media/image21.jpeg"/><Relationship Id="rId2" Type="http://schemas.openxmlformats.org/officeDocument/2006/relationships/notesSlide" Target="../notesSlides/notesSlide5.xml"/><Relationship Id="rId16" Type="http://schemas.openxmlformats.org/officeDocument/2006/relationships/image" Target="../media/image30.png"/><Relationship Id="rId29" Type="http://schemas.openxmlformats.org/officeDocument/2006/relationships/image" Target="../media/image43.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jpeg"/><Relationship Id="rId37" Type="http://schemas.openxmlformats.org/officeDocument/2006/relationships/image" Target="../media/image51.jpe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66.png"/><Relationship Id="rId5" Type="http://schemas.openxmlformats.org/officeDocument/2006/relationships/image" Target="../media/image19.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png"/><Relationship Id="rId27" Type="http://schemas.openxmlformats.org/officeDocument/2006/relationships/image" Target="../media/image41.jpeg"/><Relationship Id="rId30" Type="http://schemas.openxmlformats.org/officeDocument/2006/relationships/image" Target="../media/image44.jpeg"/><Relationship Id="rId35" Type="http://schemas.openxmlformats.org/officeDocument/2006/relationships/image" Target="../media/image49.png"/><Relationship Id="rId43" Type="http://schemas.openxmlformats.org/officeDocument/2006/relationships/image" Target="../media/image57.jpeg"/><Relationship Id="rId48" Type="http://schemas.openxmlformats.org/officeDocument/2006/relationships/hyperlink" Target="https://www.rd-alliance.org/system/files/logoCAICYT_1001.png" TargetMode="External"/><Relationship Id="rId56" Type="http://schemas.openxmlformats.org/officeDocument/2006/relationships/image" Target="../media/image6.png"/><Relationship Id="rId8" Type="http://schemas.openxmlformats.org/officeDocument/2006/relationships/image" Target="../media/image22.png"/><Relationship Id="rId51" Type="http://schemas.openxmlformats.org/officeDocument/2006/relationships/image" Target="../media/image64.png"/><Relationship Id="rId3" Type="http://schemas.openxmlformats.org/officeDocument/2006/relationships/image" Target="../media/image8.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png"/><Relationship Id="rId38" Type="http://schemas.openxmlformats.org/officeDocument/2006/relationships/image" Target="../media/image52.png"/><Relationship Id="rId46" Type="http://schemas.openxmlformats.org/officeDocument/2006/relationships/image" Target="../media/image60.png"/><Relationship Id="rId20" Type="http://schemas.openxmlformats.org/officeDocument/2006/relationships/image" Target="../media/image34.png"/><Relationship Id="rId41" Type="http://schemas.openxmlformats.org/officeDocument/2006/relationships/image" Target="../media/image55.png"/><Relationship Id="rId54"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0.jpeg"/><Relationship Id="rId15" Type="http://schemas.openxmlformats.org/officeDocument/2006/relationships/image" Target="../media/image29.png"/><Relationship Id="rId23" Type="http://schemas.openxmlformats.org/officeDocument/2006/relationships/image" Target="../media/image37.gif"/><Relationship Id="rId28" Type="http://schemas.openxmlformats.org/officeDocument/2006/relationships/image" Target="../media/image42.gif"/><Relationship Id="rId36" Type="http://schemas.openxmlformats.org/officeDocument/2006/relationships/image" Target="../media/image50.png"/><Relationship Id="rId49" Type="http://schemas.openxmlformats.org/officeDocument/2006/relationships/image" Target="../media/image62.png"/><Relationship Id="rId57" Type="http://schemas.openxmlformats.org/officeDocument/2006/relationships/image" Target="../media/image69.png"/><Relationship Id="rId10" Type="http://schemas.openxmlformats.org/officeDocument/2006/relationships/image" Target="../media/image24.jpeg"/><Relationship Id="rId31" Type="http://schemas.openxmlformats.org/officeDocument/2006/relationships/image" Target="../media/image45.gif"/><Relationship Id="rId44" Type="http://schemas.openxmlformats.org/officeDocument/2006/relationships/image" Target="../media/image58.png"/><Relationship Id="rId52" Type="http://schemas.openxmlformats.org/officeDocument/2006/relationships/image" Target="../media/image6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rd-alliance.org/filedepot?cid=104&amp;fid=55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hyperlink" Target="https://www.rd-alliance.org/group/data-fabric-ig.html" TargetMode="Externa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enquiries@rd-alliance.org" TargetMode="External"/><Relationship Id="rId7" Type="http://schemas.openxmlformats.org/officeDocument/2006/relationships/image" Target="../media/image8.jpeg"/><Relationship Id="rId2" Type="http://schemas.openxmlformats.org/officeDocument/2006/relationships/hyperlink" Target="https://rd-alliance.org/call-supporting-and-other-rda-output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0.jpe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1.jpeg"/></Relationships>
</file>

<file path=ppt/slides/_rels/slide3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8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hyperlink" Target="https://www.rd-alliance.org/9th-plenary-bof-meeting-application-form" TargetMode="External"/><Relationship Id="rId5" Type="http://schemas.openxmlformats.org/officeDocument/2006/relationships/hyperlink" Target="https://www.rd-alliance.org/9th-plenary-joint-meeting-application-form" TargetMode="External"/><Relationship Id="rId4" Type="http://schemas.openxmlformats.org/officeDocument/2006/relationships/hyperlink" Target="https://www.rd-alliance.org/9th-plenary-meeting-application-for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811" y="470263"/>
            <a:ext cx="7007027" cy="3709851"/>
          </a:xfrm>
        </p:spPr>
        <p:txBody>
          <a:bodyPr>
            <a:normAutofit fontScale="90000"/>
          </a:bodyPr>
          <a:lstStyle/>
          <a:p>
            <a:pPr algn="r"/>
            <a:r>
              <a:rPr lang="en-GB" sz="6700" b="1" dirty="0" smtClean="0"/>
              <a:t>RDA on Practical Policies</a:t>
            </a:r>
            <a:br>
              <a:rPr lang="en-GB" sz="6700" b="1" dirty="0" smtClean="0"/>
            </a:br>
            <a:r>
              <a:rPr lang="en-GB" b="1" dirty="0" smtClean="0"/>
              <a:t/>
            </a:r>
            <a:br>
              <a:rPr lang="en-GB" b="1" dirty="0" smtClean="0"/>
            </a:br>
            <a:r>
              <a:rPr lang="en-GB" sz="4000" dirty="0" smtClean="0"/>
              <a:t>Raphael Ritz</a:t>
            </a:r>
            <a:br>
              <a:rPr lang="en-GB" sz="4000" dirty="0" smtClean="0"/>
            </a:br>
            <a:r>
              <a:rPr lang="en-GB" sz="4000" dirty="0" smtClean="0"/>
              <a:t>MPCDF &amp; RDA Europe</a:t>
            </a:r>
            <a:endParaRPr lang="en-GB" sz="4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1361811" cy="889907"/>
          </a:xfrm>
          <a:prstGeom prst="rect">
            <a:avLst/>
          </a:prstGeom>
        </p:spPr>
      </p:pic>
      <p:sp>
        <p:nvSpPr>
          <p:cNvPr id="8" name="Segnaposto piè di pagina 7"/>
          <p:cNvSpPr>
            <a:spLocks noGrp="1"/>
          </p:cNvSpPr>
          <p:nvPr>
            <p:ph type="ftr" sz="quarter" idx="11"/>
          </p:nvPr>
        </p:nvSpPr>
        <p:spPr>
          <a:xfrm>
            <a:off x="2689414" y="6361612"/>
            <a:ext cx="5878285" cy="496388"/>
          </a:xfrm>
        </p:spPr>
        <p:txBody>
          <a:bodyPr/>
          <a:lstStyle/>
          <a:p>
            <a:pPr algn="l"/>
            <a:r>
              <a:rPr lang="en-GB" sz="1600" b="1" dirty="0" smtClean="0">
                <a:solidFill>
                  <a:schemeClr val="bg1"/>
                </a:solidFill>
              </a:rPr>
              <a:t>www.rd-alliance.org -  @</a:t>
            </a:r>
            <a:r>
              <a:rPr lang="en-GB" sz="1600" b="1" dirty="0" err="1" smtClean="0">
                <a:solidFill>
                  <a:schemeClr val="bg1"/>
                </a:solidFill>
              </a:rPr>
              <a:t>resdatall</a:t>
            </a:r>
            <a:endParaRPr lang="en-GB" sz="1600" b="1" dirty="0" smtClean="0">
              <a:solidFill>
                <a:schemeClr val="bg1"/>
              </a:solidFill>
            </a:endParaRPr>
          </a:p>
        </p:txBody>
      </p:sp>
      <p:pic>
        <p:nvPicPr>
          <p:cNvPr id="7"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3" name="TextBox 2"/>
          <p:cNvSpPr txBox="1"/>
          <p:nvPr/>
        </p:nvSpPr>
        <p:spPr>
          <a:xfrm>
            <a:off x="1016000" y="4826000"/>
            <a:ext cx="7281333" cy="1077218"/>
          </a:xfrm>
          <a:prstGeom prst="rect">
            <a:avLst/>
          </a:prstGeom>
          <a:noFill/>
        </p:spPr>
        <p:txBody>
          <a:bodyPr wrap="square" rtlCol="0">
            <a:spAutoFit/>
          </a:bodyPr>
          <a:lstStyle/>
          <a:p>
            <a:pPr algn="ctr"/>
            <a:r>
              <a:rPr lang="en-US" sz="3600" b="1" dirty="0"/>
              <a:t>1st ASTERICS – OBELICS </a:t>
            </a:r>
            <a:r>
              <a:rPr lang="en-US" sz="3600" b="1" dirty="0" smtClean="0"/>
              <a:t>Workshop</a:t>
            </a:r>
          </a:p>
          <a:p>
            <a:pPr algn="ctr"/>
            <a:r>
              <a:rPr lang="en-US" sz="2800" dirty="0" smtClean="0"/>
              <a:t>12.-14. December 2016, Rome, Italy</a:t>
            </a:r>
            <a:endParaRPr lang="en-US" sz="2800" dirty="0"/>
          </a:p>
        </p:txBody>
      </p:sp>
    </p:spTree>
    <p:extLst>
      <p:ext uri="{BB962C8B-B14F-4D97-AF65-F5344CB8AC3E}">
        <p14:creationId xmlns:p14="http://schemas.microsoft.com/office/powerpoint/2010/main" val="37942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0733" y="274644"/>
            <a:ext cx="1177241" cy="769296"/>
          </a:xfrm>
          <a:prstGeom prst="rect">
            <a:avLst/>
          </a:prstGeom>
        </p:spPr>
      </p:pic>
      <p:sp>
        <p:nvSpPr>
          <p:cNvPr id="75" name="Rettangolo 5"/>
          <p:cNvSpPr>
            <a:spLocks noChangeArrowheads="1"/>
          </p:cNvSpPr>
          <p:nvPr/>
        </p:nvSpPr>
        <p:spPr bwMode="auto">
          <a:xfrm>
            <a:off x="59457" y="1186509"/>
            <a:ext cx="1641339" cy="868323"/>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smtClean="0">
                <a:solidFill>
                  <a:schemeClr val="tx1"/>
                </a:solidFill>
              </a:rPr>
              <a:t>46 </a:t>
            </a:r>
            <a:r>
              <a:rPr lang="en-GB" altLang="en-US" sz="1500" dirty="0">
                <a:solidFill>
                  <a:schemeClr val="tx1"/>
                </a:solidFill>
              </a:rPr>
              <a:t>RDA Organisational Members</a:t>
            </a:r>
          </a:p>
        </p:txBody>
      </p:sp>
      <p:pic>
        <p:nvPicPr>
          <p:cNvPr id="76" name="Segnaposto contenuto 34" descr="CASRAI.jpg"/>
          <p:cNvPicPr>
            <a:picLocks noGrp="1" noChangeAspect="1"/>
          </p:cNvPicPr>
          <p:nvPr>
            <p:ph idx="4294967295"/>
          </p:nvPr>
        </p:nvPicPr>
        <p:blipFill>
          <a:blip r:embed="rId4" cstate="print">
            <a:extLst>
              <a:ext uri="{28A0092B-C50C-407E-A947-70E740481C1C}">
                <a14:useLocalDpi xmlns:a14="http://schemas.microsoft.com/office/drawing/2010/main"/>
              </a:ext>
            </a:extLst>
          </a:blip>
          <a:srcRect/>
          <a:stretch>
            <a:fillRect/>
          </a:stretch>
        </p:blipFill>
        <p:spPr bwMode="auto">
          <a:xfrm>
            <a:off x="0" y="4627563"/>
            <a:ext cx="1243013" cy="358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Title 1"/>
          <p:cNvSpPr>
            <a:spLocks noGrp="1"/>
          </p:cNvSpPr>
          <p:nvPr>
            <p:ph type="title" idx="4294967295"/>
          </p:nvPr>
        </p:nvSpPr>
        <p:spPr>
          <a:xfrm>
            <a:off x="1502128" y="-20599"/>
            <a:ext cx="7639050" cy="1012301"/>
          </a:xfrm>
        </p:spPr>
        <p:txBody>
          <a:bodyPr>
            <a:normAutofit/>
          </a:bodyPr>
          <a:lstStyle/>
          <a:p>
            <a:pPr algn="r"/>
            <a:r>
              <a:rPr lang="en-GB" sz="4000" dirty="0"/>
              <a:t>Organisational &amp; Affiliate Members</a:t>
            </a:r>
          </a:p>
        </p:txBody>
      </p:sp>
      <p:pic>
        <p:nvPicPr>
          <p:cNvPr id="77" name="Immagine 35" descr="CODATA.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7612" y="3960450"/>
            <a:ext cx="988755" cy="68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 name="Immagine 36" descr="DataCite_logo.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55119" y="5021667"/>
            <a:ext cx="632342" cy="629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Immagine 38" descr="World Data System-Logo.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565" y="5091630"/>
            <a:ext cx="756047" cy="756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 name="Rettangolo 5"/>
          <p:cNvSpPr>
            <a:spLocks noChangeArrowheads="1"/>
          </p:cNvSpPr>
          <p:nvPr/>
        </p:nvSpPr>
        <p:spPr bwMode="auto">
          <a:xfrm>
            <a:off x="10466" y="2505333"/>
            <a:ext cx="1740424" cy="3726716"/>
          </a:xfrm>
          <a:prstGeom prst="roundRect">
            <a:avLst/>
          </a:prstGeom>
          <a:solidFill>
            <a:schemeClr val="bg1"/>
          </a:solid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a:solidFill>
                  <a:schemeClr val="tx1"/>
                </a:solidFill>
              </a:rPr>
              <a:t>6 RDA Affiliate Members </a:t>
            </a: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p:txBody>
      </p:sp>
      <p:pic>
        <p:nvPicPr>
          <p:cNvPr id="79" name="Immagine 37" descr="ORCID_logo.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31717" y="5214660"/>
            <a:ext cx="911171" cy="43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 name="Segnaposto contenuto 34" descr="CASRAI.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0897" y="3238958"/>
            <a:ext cx="1243012" cy="35956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 name="Immagine 35" descr="CODATA.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13" y="3765643"/>
            <a:ext cx="988755" cy="684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 name="Immagine 36" descr="DataCite_logo.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3036" y="3730811"/>
            <a:ext cx="701436" cy="697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 name="Immagine 38" descr="World Data System-Logo.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3019" y="5219576"/>
            <a:ext cx="829911" cy="82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 name="Title 4"/>
          <p:cNvSpPr txBox="1">
            <a:spLocks/>
          </p:cNvSpPr>
          <p:nvPr/>
        </p:nvSpPr>
        <p:spPr bwMode="auto">
          <a:xfrm>
            <a:off x="-163409" y="6399165"/>
            <a:ext cx="6455503" cy="3416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1600" b="1" dirty="0" smtClean="0">
                <a:solidFill>
                  <a:schemeClr val="bg1"/>
                </a:solidFill>
              </a:rPr>
              <a:t>rd-alliance.org/get-involved/organisational-membership</a:t>
            </a:r>
            <a:endParaRPr lang="en-GB" altLang="en-US" sz="1600" b="1" dirty="0">
              <a:solidFill>
                <a:schemeClr val="bg1"/>
              </a:solidFill>
              <a:ea typeface="ＭＳ Ｐゴシック" pitchFamily="34" charset="-128"/>
            </a:endParaRPr>
          </a:p>
        </p:txBody>
      </p:sp>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62183" y="3538890"/>
            <a:ext cx="835994" cy="65661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42782" y="4796552"/>
            <a:ext cx="945242" cy="630162"/>
          </a:xfrm>
          <a:prstGeom prst="rect">
            <a:avLst/>
          </a:prstGeom>
          <a:ln>
            <a:noFill/>
          </a:ln>
        </p:spPr>
      </p:pic>
      <p:pic>
        <p:nvPicPr>
          <p:cNvPr id="41" name="Picture 4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75300" y="1567925"/>
            <a:ext cx="1596900" cy="515571"/>
          </a:xfrm>
          <a:prstGeom prst="rect">
            <a:avLst/>
          </a:prstGeom>
        </p:spPr>
      </p:pic>
      <p:pic>
        <p:nvPicPr>
          <p:cNvPr id="12" name="Picture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73639" y="5493323"/>
            <a:ext cx="638002" cy="63800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3" name="Picture 12"/>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021798" y="5499228"/>
            <a:ext cx="694411" cy="65528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4" name="Picture 1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899043" y="5556610"/>
            <a:ext cx="2021439" cy="54159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5" name="Picture 14"/>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022663" y="4837118"/>
            <a:ext cx="1068292" cy="52127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6" name="Picture 15"/>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288895" y="4804707"/>
            <a:ext cx="2090969" cy="63959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8" name="Picture 17"/>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048500" y="4231407"/>
            <a:ext cx="941915" cy="45048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9" name="Picture 1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142742" y="4354865"/>
            <a:ext cx="2412278" cy="21690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0" name="Picture 19"/>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671182" y="4186716"/>
            <a:ext cx="1184873" cy="54109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1" name="Picture 2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347602" y="4226780"/>
            <a:ext cx="676600" cy="45716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2" name="Picture 2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150004" y="3497705"/>
            <a:ext cx="646876" cy="63010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4" name="Picture 23"/>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501983" y="3650860"/>
            <a:ext cx="893093" cy="5358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8" name="Picture 27"/>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4349961" y="3596722"/>
            <a:ext cx="1036189" cy="62521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9" name="Picture 28"/>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1892211" y="3552011"/>
            <a:ext cx="457200" cy="5214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1" name="Picture 30"/>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498095" y="2968528"/>
            <a:ext cx="1384586" cy="37886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2" name="Picture 31"/>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615096" y="3002908"/>
            <a:ext cx="794082" cy="48251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3" name="Picture 3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518911" y="2830759"/>
            <a:ext cx="744410" cy="7345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4" name="Picture 33"/>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204529" y="2222244"/>
            <a:ext cx="662166" cy="73288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5" name="Picture 34"/>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6922928" y="2388915"/>
            <a:ext cx="1140197" cy="5415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6" name="Picture 35"/>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3969640" y="2437959"/>
            <a:ext cx="1428750" cy="438150"/>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9" name="Picture 38"/>
          <p:cNvPicPr>
            <a:picLocks noChangeAspect="1"/>
          </p:cNvPicPr>
          <p:nvPr/>
        </p:nvPicPr>
        <p:blipFill rotWithShape="1">
          <a:blip r:embed="rId31" cstate="print">
            <a:extLst>
              <a:ext uri="{28A0092B-C50C-407E-A947-70E740481C1C}">
                <a14:useLocalDpi xmlns:a14="http://schemas.microsoft.com/office/drawing/2010/main"/>
              </a:ext>
            </a:extLst>
          </a:blip>
          <a:srcRect r="27992"/>
          <a:stretch/>
        </p:blipFill>
        <p:spPr>
          <a:xfrm>
            <a:off x="1787195" y="2608263"/>
            <a:ext cx="2072139" cy="519837"/>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2" name="Picture 41"/>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745072" y="1112494"/>
            <a:ext cx="1030893" cy="4963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3" name="Picture 42"/>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3092106" y="1135891"/>
            <a:ext cx="442761" cy="44276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4" name="Picture 43"/>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1858294" y="1144418"/>
            <a:ext cx="1084630" cy="4989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5" name="Picture 44"/>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643362" y="1094124"/>
            <a:ext cx="690086" cy="58785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 name="Picture 2"/>
          <p:cNvPicPr>
            <a:picLocks noChangeAspect="1"/>
          </p:cNvPicPr>
          <p:nvPr/>
        </p:nvPicPr>
        <p:blipFill>
          <a:blip r:embed="rId36" cstate="print"/>
          <a:stretch>
            <a:fillRect/>
          </a:stretch>
        </p:blipFill>
        <p:spPr>
          <a:xfrm>
            <a:off x="3584050" y="1775133"/>
            <a:ext cx="1392360" cy="565015"/>
          </a:xfrm>
          <a:prstGeom prst="rect">
            <a:avLst/>
          </a:prstGeom>
        </p:spPr>
      </p:pic>
      <p:pic>
        <p:nvPicPr>
          <p:cNvPr id="38" name="Picture 37"/>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7050520" y="1732511"/>
            <a:ext cx="722205" cy="58306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7" name="Picture 6"/>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5372757" y="3119648"/>
            <a:ext cx="945686" cy="478879"/>
          </a:xfrm>
          <a:prstGeom prst="rect">
            <a:avLst/>
          </a:prstGeom>
        </p:spPr>
      </p:pic>
      <p:pic>
        <p:nvPicPr>
          <p:cNvPr id="9" name="Picture 8"/>
          <p:cNvPicPr>
            <a:picLocks noChangeAspect="1"/>
          </p:cNvPicPr>
          <p:nvPr/>
        </p:nvPicPr>
        <p:blipFill>
          <a:blip r:embed="rId39" cstate="print"/>
          <a:stretch>
            <a:fillRect/>
          </a:stretch>
        </p:blipFill>
        <p:spPr>
          <a:xfrm>
            <a:off x="2822567" y="4834247"/>
            <a:ext cx="1513008" cy="631806"/>
          </a:xfrm>
          <a:prstGeom prst="rect">
            <a:avLst/>
          </a:prstGeom>
        </p:spPr>
      </p:pic>
      <p:pic>
        <p:nvPicPr>
          <p:cNvPr id="10" name="Picture 9"/>
          <p:cNvPicPr>
            <a:picLocks noChangeAspect="1"/>
          </p:cNvPicPr>
          <p:nvPr/>
        </p:nvPicPr>
        <p:blipFill>
          <a:blip r:embed="rId40" cstate="print"/>
          <a:stretch>
            <a:fillRect/>
          </a:stretch>
        </p:blipFill>
        <p:spPr>
          <a:xfrm>
            <a:off x="5627122" y="5496055"/>
            <a:ext cx="1930794" cy="590595"/>
          </a:xfrm>
          <a:prstGeom prst="rect">
            <a:avLst/>
          </a:prstGeom>
        </p:spPr>
      </p:pic>
      <p:pic>
        <p:nvPicPr>
          <p:cNvPr id="5" name="Picture 4"/>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5198058" y="1772935"/>
            <a:ext cx="1654168" cy="661667"/>
          </a:xfrm>
          <a:prstGeom prst="rect">
            <a:avLst/>
          </a:prstGeom>
        </p:spPr>
      </p:pic>
      <p:pic>
        <p:nvPicPr>
          <p:cNvPr id="37" name="Picture 36"/>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8067508" y="1723698"/>
            <a:ext cx="913839" cy="58053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30" name="Picture 6" descr="DataONE"/>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5463670" y="2510884"/>
            <a:ext cx="1285691" cy="39473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Max-Planck-Gesellschaft - Max Planck Computing &amp; Data Facility"/>
          <p:cNvPicPr>
            <a:picLocks noChangeAspect="1" noChangeArrowheads="1"/>
          </p:cNvPicPr>
          <p:nvPr/>
        </p:nvPicPr>
        <p:blipFill>
          <a:blip r:embed="rId44" cstate="print">
            <a:extLst>
              <a:ext uri="{28A0092B-C50C-407E-A947-70E740481C1C}">
                <a14:useLocalDpi xmlns:a14="http://schemas.microsoft.com/office/drawing/2010/main"/>
              </a:ext>
            </a:extLst>
          </a:blip>
          <a:srcRect/>
          <a:stretch>
            <a:fillRect/>
          </a:stretch>
        </p:blipFill>
        <p:spPr bwMode="auto">
          <a:xfrm>
            <a:off x="1859063" y="4246798"/>
            <a:ext cx="1390650" cy="46672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6682455" y="1243343"/>
            <a:ext cx="1231678" cy="301077"/>
          </a:xfrm>
          <a:prstGeom prst="rect">
            <a:avLst/>
          </a:prstGeom>
        </p:spPr>
      </p:pic>
      <p:pic>
        <p:nvPicPr>
          <p:cNvPr id="4" name="Picture 3"/>
          <p:cNvPicPr>
            <a:picLocks noChangeAspect="1"/>
          </p:cNvPicPr>
          <p:nvPr/>
        </p:nvPicPr>
        <p:blipFill>
          <a:blip r:embed="rId46" cstate="print"/>
          <a:stretch>
            <a:fillRect/>
          </a:stretch>
        </p:blipFill>
        <p:spPr>
          <a:xfrm>
            <a:off x="1896846" y="3183223"/>
            <a:ext cx="1117474" cy="215513"/>
          </a:xfrm>
          <a:prstGeom prst="rect">
            <a:avLst/>
          </a:prstGeom>
        </p:spPr>
      </p:pic>
      <p:pic>
        <p:nvPicPr>
          <p:cNvPr id="30" name="Picture 29"/>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7897649" y="2984701"/>
            <a:ext cx="1043444" cy="48694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26" name="Picture 2" descr="https://www.rd-alliance.org/system/files/logoCAICYT_1001.png">
            <a:hlinkClick r:id="rId48"/>
          </p:cNvPr>
          <p:cNvPicPr>
            <a:picLocks noChangeAspect="1" noChangeArrowheads="1"/>
          </p:cNvPicPr>
          <p:nvPr/>
        </p:nvPicPr>
        <p:blipFill>
          <a:blip r:embed="rId49" cstate="print">
            <a:extLst>
              <a:ext uri="{28A0092B-C50C-407E-A947-70E740481C1C}">
                <a14:useLocalDpi xmlns:a14="http://schemas.microsoft.com/office/drawing/2010/main"/>
              </a:ext>
            </a:extLst>
          </a:blip>
          <a:srcRect/>
          <a:stretch>
            <a:fillRect/>
          </a:stretch>
        </p:blipFill>
        <p:spPr bwMode="auto">
          <a:xfrm>
            <a:off x="8084235" y="1088853"/>
            <a:ext cx="778415" cy="60813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Straight Connector 25"/>
          <p:cNvCxnSpPr/>
          <p:nvPr/>
        </p:nvCxnSpPr>
        <p:spPr>
          <a:xfrm>
            <a:off x="1943887" y="1017564"/>
            <a:ext cx="6968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0" cstate="print">
            <a:extLst>
              <a:ext uri="{28A0092B-C50C-407E-A947-70E740481C1C}">
                <a14:useLocalDpi xmlns:a14="http://schemas.microsoft.com/office/drawing/2010/main"/>
              </a:ext>
            </a:extLst>
          </a:blip>
          <a:stretch>
            <a:fillRect/>
          </a:stretch>
        </p:blipFill>
        <p:spPr>
          <a:xfrm>
            <a:off x="60845" y="4537448"/>
            <a:ext cx="1665986" cy="642569"/>
          </a:xfrm>
          <a:prstGeom prst="rect">
            <a:avLst/>
          </a:prstGeom>
        </p:spPr>
      </p:pic>
      <p:pic>
        <p:nvPicPr>
          <p:cNvPr id="6" name="Picture 2" descr="https://rd-alliance.org/system/files/Blackfynn.png"/>
          <p:cNvPicPr>
            <a:picLocks noChangeAspect="1" noChangeArrowheads="1"/>
          </p:cNvPicPr>
          <p:nvPr/>
        </p:nvPicPr>
        <p:blipFill>
          <a:blip r:embed="rId51" cstate="print">
            <a:extLst>
              <a:ext uri="{28A0092B-C50C-407E-A947-70E740481C1C}">
                <a14:useLocalDpi xmlns:a14="http://schemas.microsoft.com/office/drawing/2010/main"/>
              </a:ext>
            </a:extLst>
          </a:blip>
          <a:srcRect/>
          <a:stretch>
            <a:fillRect/>
          </a:stretch>
        </p:blipFill>
        <p:spPr bwMode="auto">
          <a:xfrm>
            <a:off x="4844304" y="1105075"/>
            <a:ext cx="602849" cy="60284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Αποτέλεσμα εικόνας για ICM Warsaw logo"/>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2546314" y="3538890"/>
            <a:ext cx="1747880" cy="5619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https://rd-alliance.org/system/files/RDS-logo.png"/>
          <p:cNvPicPr>
            <a:picLocks noChangeAspect="1" noChangeArrowheads="1"/>
          </p:cNvPicPr>
          <p:nvPr/>
        </p:nvPicPr>
        <p:blipFill>
          <a:blip r:embed="rId53" cstate="print">
            <a:extLst>
              <a:ext uri="{28A0092B-C50C-407E-A947-70E740481C1C}">
                <a14:useLocalDpi xmlns:a14="http://schemas.microsoft.com/office/drawing/2010/main"/>
              </a:ext>
            </a:extLst>
          </a:blip>
          <a:srcRect/>
          <a:stretch>
            <a:fillRect/>
          </a:stretch>
        </p:blipFill>
        <p:spPr bwMode="auto">
          <a:xfrm>
            <a:off x="6458647" y="4843373"/>
            <a:ext cx="1424034" cy="49485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8" descr="https://www.rd-alliance.org/system/files/wiley-wordmark.png"/>
          <p:cNvPicPr>
            <a:picLocks noChangeAspect="1" noChangeArrowheads="1"/>
          </p:cNvPicPr>
          <p:nvPr/>
        </p:nvPicPr>
        <p:blipFill>
          <a:blip r:embed="rId54" cstate="print">
            <a:extLst>
              <a:ext uri="{28A0092B-C50C-407E-A947-70E740481C1C}">
                <a14:useLocalDpi xmlns:a14="http://schemas.microsoft.com/office/drawing/2010/main"/>
              </a:ext>
            </a:extLst>
          </a:blip>
          <a:srcRect/>
          <a:stretch>
            <a:fillRect/>
          </a:stretch>
        </p:blipFill>
        <p:spPr bwMode="auto">
          <a:xfrm>
            <a:off x="7735806" y="5666340"/>
            <a:ext cx="1164811" cy="242669"/>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39"/>
          <p:cNvPicPr>
            <a:picLocks noChangeAspect="1"/>
          </p:cNvPicPr>
          <p:nvPr/>
        </p:nvPicPr>
        <p:blipFill>
          <a:blip r:embed="rId55" cstate="print">
            <a:extLst>
              <a:ext uri="{28A0092B-C50C-407E-A947-70E740481C1C}">
                <a14:useLocalDpi xmlns:a14="http://schemas.microsoft.com/office/drawing/2010/main"/>
              </a:ext>
            </a:extLst>
          </a:blip>
          <a:srcRect/>
          <a:stretch>
            <a:fillRect/>
          </a:stretch>
        </p:blipFill>
        <p:spPr bwMode="auto">
          <a:xfrm>
            <a:off x="1876664" y="1989137"/>
            <a:ext cx="1547091" cy="68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 name="Picture 2" descr="Creative Commons Licens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 name="TextBox 6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66" name="Picture 65"/>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6460230" y="3444452"/>
            <a:ext cx="574850" cy="574850"/>
          </a:xfrm>
          <a:prstGeom prst="rect">
            <a:avLst/>
          </a:prstGeom>
        </p:spPr>
      </p:pic>
      <p:sp>
        <p:nvSpPr>
          <p:cNvPr id="67"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Tree>
    <p:extLst>
      <p:ext uri="{BB962C8B-B14F-4D97-AF65-F5344CB8AC3E}">
        <p14:creationId xmlns:p14="http://schemas.microsoft.com/office/powerpoint/2010/main" val="3392962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060" y="1481960"/>
            <a:ext cx="9063277" cy="2822026"/>
          </a:xfrm>
          <a:solidFill>
            <a:schemeClr val="accent4">
              <a:lumMod val="60000"/>
              <a:lumOff val="40000"/>
            </a:schemeClr>
          </a:solidFill>
          <a:ln w="12700">
            <a:noFill/>
          </a:ln>
          <a:effectLst>
            <a:glow rad="63500">
              <a:schemeClr val="accent3">
                <a:satMod val="175000"/>
                <a:alpha val="40000"/>
              </a:schemeClr>
            </a:glow>
          </a:effectLst>
        </p:spPr>
        <p:txBody>
          <a:bodyPr numCol="2">
            <a:noAutofit/>
          </a:bodyPr>
          <a:lstStyle/>
          <a:p>
            <a:pPr marL="0" indent="0">
              <a:spcBef>
                <a:spcPts val="0"/>
              </a:spcBef>
              <a:buNone/>
              <a:defRPr/>
            </a:pPr>
            <a:r>
              <a:rPr lang="en-US" sz="1600" b="1" dirty="0">
                <a:solidFill>
                  <a:schemeClr val="tx1"/>
                </a:solidFill>
                <a:latin typeface="Gisha" panose="020B0502040204020203" pitchFamily="34" charset="-79"/>
                <a:cs typeface="Gisha" panose="020B0502040204020203" pitchFamily="34" charset="-79"/>
              </a:rPr>
              <a:t>Domain Science - focused</a:t>
            </a:r>
          </a:p>
          <a:p>
            <a:pPr>
              <a:spcBef>
                <a:spcPts val="450"/>
              </a:spcBef>
              <a:buFont typeface="Wingdings" pitchFamily="2" charset="2"/>
              <a:buChar char="q"/>
              <a:defRPr/>
            </a:pPr>
            <a:r>
              <a:rPr lang="en-US" sz="1200" b="1" dirty="0" err="1">
                <a:solidFill>
                  <a:schemeClr val="tx1"/>
                </a:solidFill>
                <a:latin typeface="Gisha" panose="020B0502040204020203" pitchFamily="34" charset="-79"/>
                <a:cs typeface="Gisha" panose="020B0502040204020203" pitchFamily="34" charset="-79"/>
              </a:rPr>
              <a:t>Agrisemantics</a:t>
            </a:r>
            <a:r>
              <a:rPr lang="en-US" sz="1200" b="1" dirty="0">
                <a:solidFill>
                  <a:schemeClr val="tx1"/>
                </a:solidFill>
                <a:latin typeface="Gisha" panose="020B0502040204020203" pitchFamily="34" charset="-79"/>
                <a:cs typeface="Gisha" panose="020B0502040204020203" pitchFamily="34" charset="-79"/>
              </a:rPr>
              <a:t> </a:t>
            </a:r>
            <a:r>
              <a:rPr lang="en-US" sz="1200" b="1" dirty="0" smtClean="0">
                <a:solidFill>
                  <a:schemeClr val="tx1"/>
                </a:solidFill>
                <a:latin typeface="Gisha" panose="020B0502040204020203" pitchFamily="34" charset="-79"/>
                <a:cs typeface="Gisha" panose="020B0502040204020203" pitchFamily="34" charset="-79"/>
              </a:rPr>
              <a:t>WG</a:t>
            </a:r>
          </a:p>
          <a:p>
            <a:pPr>
              <a:spcBef>
                <a:spcPts val="450"/>
              </a:spcBef>
              <a:buFont typeface="Wingdings" pitchFamily="2" charset="2"/>
              <a:buChar char="q"/>
              <a:defRPr/>
            </a:pPr>
            <a:r>
              <a:rPr lang="en-US" sz="1200" b="1" dirty="0" err="1">
                <a:solidFill>
                  <a:schemeClr val="tx1"/>
                </a:solidFill>
                <a:latin typeface="Gisha" panose="020B0502040204020203" pitchFamily="34" charset="-79"/>
                <a:cs typeface="Gisha" panose="020B0502040204020203" pitchFamily="34" charset="-79"/>
              </a:rPr>
              <a:t>BioSharing</a:t>
            </a:r>
            <a:r>
              <a:rPr lang="en-US" sz="1200" b="1" dirty="0">
                <a:solidFill>
                  <a:schemeClr val="tx1"/>
                </a:solidFill>
                <a:latin typeface="Gisha" panose="020B0502040204020203" pitchFamily="34" charset="-79"/>
                <a:cs typeface="Gisha" panose="020B0502040204020203" pitchFamily="34" charset="-79"/>
              </a:rPr>
              <a:t> </a:t>
            </a:r>
            <a:r>
              <a:rPr lang="en-US" sz="1200" b="1" dirty="0" smtClean="0">
                <a:solidFill>
                  <a:schemeClr val="tx1"/>
                </a:solidFill>
                <a:latin typeface="Gisha" panose="020B0502040204020203" pitchFamily="34" charset="-79"/>
                <a:cs typeface="Gisha" panose="020B0502040204020203" pitchFamily="34" charset="-79"/>
              </a:rPr>
              <a:t>Registry WG</a:t>
            </a:r>
          </a:p>
          <a:p>
            <a:pPr>
              <a:spcBef>
                <a:spcPts val="450"/>
              </a:spcBef>
              <a:buFont typeface="Wingdings" pitchFamily="2" charset="2"/>
              <a:buChar char="q"/>
              <a:defRPr/>
            </a:pPr>
            <a:r>
              <a:rPr lang="en-US" sz="1200" b="1" dirty="0">
                <a:solidFill>
                  <a:schemeClr val="tx1"/>
                </a:solidFill>
                <a:latin typeface="Gisha" panose="020B0502040204020203" pitchFamily="34" charset="-79"/>
                <a:cs typeface="Gisha" panose="020B0502040204020203" pitchFamily="34" charset="-79"/>
              </a:rPr>
              <a:t>Fisheries Data Interoperability </a:t>
            </a:r>
            <a:r>
              <a:rPr lang="en-US" sz="1200" b="1" dirty="0" smtClean="0">
                <a:solidFill>
                  <a:schemeClr val="tx1"/>
                </a:solidFill>
                <a:latin typeface="Gisha" panose="020B0502040204020203" pitchFamily="34" charset="-79"/>
                <a:cs typeface="Gisha" panose="020B0502040204020203" pitchFamily="34" charset="-79"/>
              </a:rPr>
              <a:t>WG</a:t>
            </a:r>
          </a:p>
          <a:p>
            <a:pPr>
              <a:spcBef>
                <a:spcPts val="450"/>
              </a:spcBef>
              <a:buFont typeface="Wingdings" pitchFamily="2" charset="2"/>
              <a:buChar char="q"/>
              <a:defRPr/>
            </a:pPr>
            <a:r>
              <a:rPr lang="en-US" sz="1200" b="1" dirty="0">
                <a:solidFill>
                  <a:schemeClr val="tx1"/>
                </a:solidFill>
                <a:latin typeface="Gisha" panose="020B0502040204020203" pitchFamily="34" charset="-79"/>
                <a:cs typeface="Gisha" panose="020B0502040204020203" pitchFamily="34" charset="-79"/>
              </a:rPr>
              <a:t>On-Farm Data Sharing (OFDS) </a:t>
            </a:r>
            <a:r>
              <a:rPr lang="en-US" sz="1200" b="1" dirty="0" smtClean="0">
                <a:solidFill>
                  <a:schemeClr val="tx1"/>
                </a:solidFill>
                <a:latin typeface="Gisha" panose="020B0502040204020203" pitchFamily="34" charset="-79"/>
                <a:cs typeface="Gisha" panose="020B0502040204020203" pitchFamily="34" charset="-79"/>
              </a:rPr>
              <a:t>WG</a:t>
            </a:r>
            <a:endParaRPr lang="en-US" sz="1200" b="1" dirty="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r>
              <a:rPr lang="it-IT" sz="1200" b="1" dirty="0" smtClean="0">
                <a:solidFill>
                  <a:schemeClr val="tx1"/>
                </a:solidFill>
                <a:latin typeface="Gisha" panose="020B0502040204020203" pitchFamily="34" charset="-79"/>
                <a:cs typeface="Gisha" panose="020B0502040204020203" pitchFamily="34" charset="-79"/>
              </a:rPr>
              <a:t>Rice </a:t>
            </a:r>
            <a:r>
              <a:rPr lang="it-IT" sz="1200" b="1" dirty="0">
                <a:solidFill>
                  <a:schemeClr val="tx1"/>
                </a:solidFill>
                <a:latin typeface="Gisha" panose="020B0502040204020203" pitchFamily="34" charset="-79"/>
                <a:cs typeface="Gisha" panose="020B0502040204020203" pitchFamily="34" charset="-79"/>
              </a:rPr>
              <a:t>Data Interoperability WG</a:t>
            </a:r>
          </a:p>
          <a:p>
            <a:pPr>
              <a:spcBef>
                <a:spcPts val="450"/>
              </a:spcBef>
              <a:buFont typeface="Wingdings" pitchFamily="2" charset="2"/>
              <a:buChar char="q"/>
              <a:defRPr/>
            </a:pPr>
            <a:r>
              <a:rPr lang="it-IT" sz="1200" b="1" dirty="0" err="1">
                <a:solidFill>
                  <a:schemeClr val="tx1"/>
                </a:solidFill>
                <a:latin typeface="Gisha" panose="020B0502040204020203" pitchFamily="34" charset="-79"/>
                <a:cs typeface="Gisha" panose="020B0502040204020203" pitchFamily="34" charset="-79"/>
              </a:rPr>
              <a:t>Wheat</a:t>
            </a:r>
            <a:r>
              <a:rPr lang="it-IT" sz="1200" b="1" dirty="0">
                <a:solidFill>
                  <a:schemeClr val="tx1"/>
                </a:solidFill>
                <a:latin typeface="Gisha" panose="020B0502040204020203" pitchFamily="34" charset="-79"/>
                <a:cs typeface="Gisha" panose="020B0502040204020203" pitchFamily="34" charset="-79"/>
              </a:rPr>
              <a:t> Data </a:t>
            </a:r>
            <a:r>
              <a:rPr lang="it-IT" sz="1200" b="1" dirty="0" err="1">
                <a:solidFill>
                  <a:schemeClr val="tx1"/>
                </a:solidFill>
                <a:latin typeface="Gisha" panose="020B0502040204020203" pitchFamily="34" charset="-79"/>
                <a:cs typeface="Gisha" panose="020B0502040204020203" pitchFamily="34" charset="-79"/>
              </a:rPr>
              <a:t>Interoperability</a:t>
            </a:r>
            <a:r>
              <a:rPr lang="it-IT" sz="1200" b="1" dirty="0">
                <a:solidFill>
                  <a:schemeClr val="tx1"/>
                </a:solidFill>
                <a:latin typeface="Gisha" panose="020B0502040204020203" pitchFamily="34" charset="-79"/>
                <a:cs typeface="Gisha" panose="020B0502040204020203" pitchFamily="34" charset="-79"/>
              </a:rPr>
              <a:t> </a:t>
            </a:r>
            <a:r>
              <a:rPr lang="it-IT" sz="1200" b="1" dirty="0" smtClean="0">
                <a:solidFill>
                  <a:schemeClr val="tx1"/>
                </a:solidFill>
                <a:latin typeface="Gisha" panose="020B0502040204020203" pitchFamily="34" charset="-79"/>
                <a:cs typeface="Gisha" panose="020B0502040204020203" pitchFamily="34" charset="-79"/>
              </a:rPr>
              <a:t>WG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Agriculture Data IG (IGAD</a:t>
            </a:r>
            <a:r>
              <a:rPr lang="en-US" sz="1200" dirty="0" smtClean="0">
                <a:solidFill>
                  <a:schemeClr val="tx1"/>
                </a:solidFill>
                <a:latin typeface="Gisha" panose="020B0502040204020203" pitchFamily="34" charset="-79"/>
                <a:cs typeface="Gisha" panose="020B0502040204020203" pitchFamily="34" charset="-79"/>
              </a:rPr>
              <a:t>)</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Biodiversity Data Integration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Chemistry Research Data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Digital Practices in History and Ethnography IG</a:t>
            </a:r>
            <a:endParaRPr lang="en-US" sz="1200" dirty="0" smtClean="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Geospatial 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Global Water Information 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Health </a:t>
            </a:r>
            <a:r>
              <a:rPr lang="en-US" sz="1200" dirty="0" smtClean="0">
                <a:solidFill>
                  <a:schemeClr val="tx1"/>
                </a:solidFill>
                <a:latin typeface="Gisha" panose="020B0502040204020203" pitchFamily="34" charset="-79"/>
                <a:cs typeface="Gisha" panose="020B0502040204020203" pitchFamily="34" charset="-79"/>
              </a:rPr>
              <a:t>Data IG</a:t>
            </a:r>
          </a:p>
          <a:p>
            <a:pPr>
              <a:spcBef>
                <a:spcPts val="450"/>
              </a:spcBef>
              <a:buFont typeface="Wingdings" pitchFamily="2" charset="2"/>
              <a:buChar char="q"/>
              <a:defRPr/>
            </a:pPr>
            <a:r>
              <a:rPr lang="it-IT" sz="1200" dirty="0">
                <a:solidFill>
                  <a:schemeClr val="tx1"/>
                </a:solidFill>
                <a:latin typeface="Gisha" panose="020B0502040204020203" pitchFamily="34" charset="-79"/>
                <a:cs typeface="Gisha" panose="020B0502040204020203" pitchFamily="34" charset="-79"/>
              </a:rPr>
              <a:t>Marine Data </a:t>
            </a:r>
            <a:r>
              <a:rPr lang="it-IT" sz="1200" dirty="0" err="1">
                <a:solidFill>
                  <a:schemeClr val="tx1"/>
                </a:solidFill>
                <a:latin typeface="Gisha" panose="020B0502040204020203" pitchFamily="34" charset="-79"/>
                <a:cs typeface="Gisha" panose="020B0502040204020203" pitchFamily="34" charset="-79"/>
              </a:rPr>
              <a:t>Harmonization</a:t>
            </a:r>
            <a:r>
              <a:rPr lang="it-IT" sz="1200" dirty="0">
                <a:solidFill>
                  <a:schemeClr val="tx1"/>
                </a:solidFill>
                <a:latin typeface="Gisha" panose="020B0502040204020203" pitchFamily="34" charset="-79"/>
                <a:cs typeface="Gisha" panose="020B0502040204020203" pitchFamily="34" charset="-79"/>
              </a:rPr>
              <a:t> IG</a:t>
            </a:r>
          </a:p>
          <a:p>
            <a:pPr>
              <a:spcBef>
                <a:spcPts val="450"/>
              </a:spcBef>
              <a:buFont typeface="Wingdings" pitchFamily="2" charset="2"/>
              <a:buChar char="q"/>
              <a:defRPr/>
            </a:pPr>
            <a:r>
              <a:rPr lang="en-US" sz="1200" dirty="0" smtClean="0">
                <a:solidFill>
                  <a:schemeClr val="tx1"/>
                </a:solidFill>
                <a:latin typeface="Gisha" panose="020B0502040204020203" pitchFamily="34" charset="-79"/>
                <a:cs typeface="Gisha" panose="020B0502040204020203" pitchFamily="34" charset="-79"/>
              </a:rPr>
              <a:t>Quality </a:t>
            </a:r>
            <a:r>
              <a:rPr lang="en-US" sz="1200" dirty="0">
                <a:solidFill>
                  <a:schemeClr val="tx1"/>
                </a:solidFill>
                <a:latin typeface="Gisha" panose="020B0502040204020203" pitchFamily="34" charset="-79"/>
                <a:cs typeface="Gisha" panose="020B0502040204020203" pitchFamily="34" charset="-79"/>
              </a:rPr>
              <a:t>of Urban Life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it-IT" sz="1100" dirty="0">
                <a:solidFill>
                  <a:schemeClr val="tx1"/>
                </a:solidFill>
                <a:latin typeface="Gisha" panose="020B0502040204020203" pitchFamily="34" charset="-79"/>
                <a:cs typeface="Gisha" panose="020B0502040204020203" pitchFamily="34" charset="-79"/>
              </a:rPr>
              <a:t>RDA/CODATA Materials Data, Infrastructure &amp; Interoperability </a:t>
            </a:r>
            <a:r>
              <a:rPr lang="it-IT" sz="1100" dirty="0" smtClean="0">
                <a:solidFill>
                  <a:schemeClr val="tx1"/>
                </a:solidFill>
                <a:latin typeface="Gisha" panose="020B0502040204020203" pitchFamily="34" charset="-79"/>
                <a:cs typeface="Gisha" panose="020B0502040204020203" pitchFamily="34" charset="-79"/>
              </a:rPr>
              <a:t> IG</a:t>
            </a: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Research data needs of the Photon and Neutron Science community IG</a:t>
            </a:r>
            <a:endParaRPr lang="it-IT" sz="1200" dirty="0">
              <a:solidFill>
                <a:schemeClr val="tx1"/>
              </a:solidFill>
              <a:latin typeface="Gisha" panose="020B0502040204020203" pitchFamily="34" charset="-79"/>
              <a:cs typeface="Gisha" panose="020B0502040204020203" pitchFamily="34" charset="-79"/>
            </a:endParaRPr>
          </a:p>
          <a:p>
            <a:pPr>
              <a:spcBef>
                <a:spcPts val="450"/>
              </a:spcBef>
              <a:buFont typeface="Wingdings" pitchFamily="2" charset="2"/>
              <a:buChar char="q"/>
              <a:defRPr/>
            </a:pPr>
            <a:r>
              <a:rPr lang="en-US" sz="1200" dirty="0">
                <a:solidFill>
                  <a:schemeClr val="tx1"/>
                </a:solidFill>
                <a:latin typeface="Gisha" panose="020B0502040204020203" pitchFamily="34" charset="-79"/>
                <a:cs typeface="Gisha" panose="020B0502040204020203" pitchFamily="34" charset="-79"/>
              </a:rPr>
              <a:t>Structural Biology </a:t>
            </a:r>
            <a:r>
              <a:rPr lang="en-US" sz="1200" dirty="0" smtClean="0">
                <a:solidFill>
                  <a:schemeClr val="tx1"/>
                </a:solidFill>
                <a:latin typeface="Gisha" panose="020B0502040204020203" pitchFamily="34" charset="-79"/>
                <a:cs typeface="Gisha" panose="020B0502040204020203" pitchFamily="34" charset="-79"/>
              </a:rPr>
              <a:t>IG</a:t>
            </a:r>
          </a:p>
          <a:p>
            <a:pPr>
              <a:spcBef>
                <a:spcPts val="450"/>
              </a:spcBef>
              <a:buFont typeface="Wingdings" pitchFamily="2" charset="2"/>
              <a:buChar char="q"/>
              <a:defRPr/>
            </a:pPr>
            <a:r>
              <a:rPr lang="en-US" sz="1200" dirty="0" smtClean="0">
                <a:solidFill>
                  <a:schemeClr val="tx1"/>
                </a:solidFill>
                <a:latin typeface="Gisha" panose="020B0502040204020203" pitchFamily="34" charset="-79"/>
                <a:cs typeface="Gisha" panose="020B0502040204020203" pitchFamily="34" charset="-79"/>
              </a:rPr>
              <a:t>Weather, Climate and air quality IG</a:t>
            </a:r>
            <a:endParaRPr lang="en-US" sz="1200" dirty="0">
              <a:solidFill>
                <a:schemeClr val="tx1"/>
              </a:solidFill>
              <a:latin typeface="Gisha" panose="020B0502040204020203" pitchFamily="34" charset="-79"/>
              <a:cs typeface="Gisha" panose="020B0502040204020203" pitchFamily="34" charset="-79"/>
            </a:endParaRPr>
          </a:p>
        </p:txBody>
      </p:sp>
      <p:sp>
        <p:nvSpPr>
          <p:cNvPr id="5" name="Title 1"/>
          <p:cNvSpPr txBox="1">
            <a:spLocks/>
          </p:cNvSpPr>
          <p:nvPr/>
        </p:nvSpPr>
        <p:spPr>
          <a:xfrm>
            <a:off x="1655361" y="-127854"/>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(1)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177241" cy="769296"/>
          </a:xfrm>
          <a:prstGeom prst="rect">
            <a:avLst/>
          </a:prstGeom>
        </p:spPr>
      </p:pic>
      <p:sp>
        <p:nvSpPr>
          <p:cNvPr id="8"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rd-alliance.org/groups</a:t>
            </a:r>
            <a:endParaRPr lang="en-GB" altLang="en-US" sz="1600" b="1" dirty="0">
              <a:solidFill>
                <a:schemeClr val="bg1"/>
              </a:solidFill>
              <a:ea typeface="ＭＳ Ｐゴシック" pitchFamily="34" charset="-128"/>
            </a:endParaRPr>
          </a:p>
        </p:txBody>
      </p:sp>
      <p:sp>
        <p:nvSpPr>
          <p:cNvPr id="9" name="Content Placeholder 1"/>
          <p:cNvSpPr txBox="1">
            <a:spLocks/>
          </p:cNvSpPr>
          <p:nvPr/>
        </p:nvSpPr>
        <p:spPr>
          <a:xfrm>
            <a:off x="47294" y="4414345"/>
            <a:ext cx="9017876" cy="1855826"/>
          </a:xfrm>
          <a:prstGeom prst="rect">
            <a:avLst/>
          </a:prstGeom>
          <a:solidFill>
            <a:schemeClr val="accent5">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Community Needs - focused</a:t>
            </a:r>
            <a:endParaRPr lang="en-US" altLang="en-US" sz="1200" dirty="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Data Science and data-related education and training certification and accreditation schemes WG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RDA/CODATA </a:t>
            </a:r>
            <a:r>
              <a:rPr lang="en-US" altLang="en-US" sz="1200" dirty="0">
                <a:solidFill>
                  <a:schemeClr val="tx1"/>
                </a:solidFill>
                <a:latin typeface="Gisha" pitchFamily="34" charset="-79"/>
                <a:cs typeface="Gisha" pitchFamily="34" charset="-79"/>
              </a:rPr>
              <a:t>Summer Schools in Data Science and Cloud Computing in the Developing World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Teaching TDM on Education and Skill Development WG</a:t>
            </a:r>
            <a:endParaRPr lang="en-US" altLang="en-US" sz="1200" dirty="0" smtClean="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Archives </a:t>
            </a:r>
            <a:r>
              <a:rPr lang="en-US" altLang="en-US" sz="1200" b="0" dirty="0" smtClean="0">
                <a:solidFill>
                  <a:schemeClr val="tx1"/>
                </a:solidFill>
                <a:latin typeface="Gisha" pitchFamily="34" charset="-79"/>
                <a:cs typeface="Gisha" pitchFamily="34" charset="-79"/>
              </a:rPr>
              <a:t>&amp; Records </a:t>
            </a:r>
            <a:r>
              <a:rPr lang="en-US" altLang="en-US" sz="1200" b="0" dirty="0">
                <a:solidFill>
                  <a:schemeClr val="tx1"/>
                </a:solidFill>
                <a:latin typeface="Gisha" pitchFamily="34" charset="-79"/>
                <a:cs typeface="Gisha" pitchFamily="34" charset="-79"/>
              </a:rPr>
              <a:t>Professionals for Research Data </a:t>
            </a:r>
            <a:r>
              <a:rPr lang="en-US" altLang="en-US" sz="1200" b="0" dirty="0" smtClean="0">
                <a:solidFill>
                  <a:schemeClr val="tx1"/>
                </a:solidFill>
                <a:latin typeface="Gisha" pitchFamily="34" charset="-79"/>
                <a:cs typeface="Gisha" pitchFamily="34" charset="-79"/>
              </a:rPr>
              <a:t>IG</a:t>
            </a: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Data for Development 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Development </a:t>
            </a:r>
            <a:r>
              <a:rPr lang="en-US" altLang="en-US" sz="1200" b="0" dirty="0">
                <a:solidFill>
                  <a:schemeClr val="tx1"/>
                </a:solidFill>
                <a:latin typeface="Gisha" pitchFamily="34" charset="-79"/>
                <a:cs typeface="Gisha" pitchFamily="34" charset="-79"/>
              </a:rPr>
              <a:t>of Cloud Computing Capacity and Education in Developing World Research 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Education </a:t>
            </a:r>
            <a:r>
              <a:rPr lang="en-US" altLang="en-US" sz="1200" b="0" dirty="0">
                <a:solidFill>
                  <a:schemeClr val="tx1"/>
                </a:solidFill>
                <a:latin typeface="Gisha" pitchFamily="34" charset="-79"/>
                <a:cs typeface="Gisha" pitchFamily="34" charset="-79"/>
              </a:rPr>
              <a:t>and Training on handling of research data </a:t>
            </a:r>
            <a:r>
              <a:rPr lang="en-US" altLang="en-US" sz="1200" b="0" dirty="0" smtClean="0">
                <a:solidFill>
                  <a:schemeClr val="tx1"/>
                </a:solidFill>
                <a:latin typeface="Gisha" pitchFamily="34" charset="-79"/>
                <a:cs typeface="Gisha" pitchFamily="34" charset="-79"/>
              </a:rPr>
              <a:t>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Ethics </a:t>
            </a:r>
            <a:r>
              <a:rPr lang="en-US" altLang="en-US" sz="1200" b="0" dirty="0">
                <a:solidFill>
                  <a:schemeClr val="tx1"/>
                </a:solidFill>
                <a:latin typeface="Gisha" pitchFamily="34" charset="-79"/>
                <a:cs typeface="Gisha" pitchFamily="34" charset="-79"/>
              </a:rPr>
              <a:t>and Social Aspects of </a:t>
            </a:r>
            <a:r>
              <a:rPr lang="en-US" altLang="en-US" sz="1200" b="0" dirty="0" smtClean="0">
                <a:solidFill>
                  <a:schemeClr val="tx1"/>
                </a:solidFill>
                <a:latin typeface="Gisha" pitchFamily="34" charset="-79"/>
                <a:cs typeface="Gisha" pitchFamily="34" charset="-79"/>
              </a:rPr>
              <a:t>Data </a:t>
            </a:r>
            <a:r>
              <a:rPr lang="en-US" altLang="en-US" sz="1200" b="0" dirty="0">
                <a:solidFill>
                  <a:schemeClr val="tx1"/>
                </a:solidFill>
                <a:latin typeface="Gisha" pitchFamily="34" charset="-79"/>
                <a:cs typeface="Gisha" pitchFamily="34" charset="-79"/>
              </a:rPr>
              <a:t>IG</a:t>
            </a:r>
          </a:p>
          <a:p>
            <a:pPr marL="214313" indent="-214313">
              <a:spcBef>
                <a:spcPts val="450"/>
              </a:spcBef>
              <a:buClr>
                <a:srgbClr val="58A618"/>
              </a:buClr>
              <a:buFont typeface="Arial" panose="020B0604020202020204" pitchFamily="34" charset="0"/>
              <a:buChar char="•"/>
              <a:defRPr/>
            </a:pPr>
            <a:endParaRPr lang="en-US" altLang="en-US" sz="1100" b="0" dirty="0">
              <a:solidFill>
                <a:schemeClr val="accent6">
                  <a:lumMod val="50000"/>
                </a:schemeClr>
              </a:solidFill>
              <a:latin typeface="Gisha" pitchFamily="34" charset="-79"/>
              <a:cs typeface="Gisha" pitchFamily="34" charset="-79"/>
            </a:endParaRPr>
          </a:p>
        </p:txBody>
      </p:sp>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3"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15" name="Rounded Rectangle 14"/>
          <p:cNvSpPr/>
          <p:nvPr/>
        </p:nvSpPr>
        <p:spPr>
          <a:xfrm>
            <a:off x="4603541" y="709441"/>
            <a:ext cx="4522796" cy="655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79 groups:  </a:t>
            </a:r>
          </a:p>
          <a:p>
            <a:pPr algn="ctr"/>
            <a:r>
              <a:rPr lang="en-GB" dirty="0" smtClean="0"/>
              <a:t>34 Working Groups &amp; 45 Interest Groups</a:t>
            </a:r>
            <a:endParaRPr lang="en-GB" dirty="0"/>
          </a:p>
        </p:txBody>
      </p:sp>
    </p:spTree>
    <p:extLst>
      <p:ext uri="{BB962C8B-B14F-4D97-AF65-F5344CB8AC3E}">
        <p14:creationId xmlns:p14="http://schemas.microsoft.com/office/powerpoint/2010/main" val="4144166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3" y="35687"/>
            <a:ext cx="1177241" cy="769296"/>
          </a:xfrm>
          <a:prstGeom prst="rect">
            <a:avLst/>
          </a:prstGeom>
        </p:spPr>
      </p:pic>
      <p:sp>
        <p:nvSpPr>
          <p:cNvPr id="9" name="Content Placeholder 1"/>
          <p:cNvSpPr txBox="1">
            <a:spLocks/>
          </p:cNvSpPr>
          <p:nvPr/>
        </p:nvSpPr>
        <p:spPr>
          <a:xfrm>
            <a:off x="1" y="1876097"/>
            <a:ext cx="9143999" cy="2004241"/>
          </a:xfrm>
          <a:prstGeom prst="rect">
            <a:avLst/>
          </a:prstGeom>
          <a:solidFill>
            <a:schemeClr val="accent2">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Reference and Sharing - focused</a:t>
            </a:r>
            <a:endParaRPr lang="en-US" altLang="en-US" sz="1200" dirty="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Data Citation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Data Description Registry Interoperability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Data </a:t>
            </a:r>
            <a:r>
              <a:rPr lang="en-US" altLang="en-US" sz="1200" dirty="0">
                <a:solidFill>
                  <a:schemeClr val="tx1"/>
                </a:solidFill>
                <a:latin typeface="Gisha" pitchFamily="34" charset="-79"/>
                <a:cs typeface="Gisha" pitchFamily="34" charset="-79"/>
              </a:rPr>
              <a:t>Security and </a:t>
            </a:r>
            <a:r>
              <a:rPr lang="en-US" altLang="en-US" sz="1200" dirty="0" smtClean="0">
                <a:solidFill>
                  <a:schemeClr val="tx1"/>
                </a:solidFill>
                <a:latin typeface="Gisha" pitchFamily="34" charset="-79"/>
                <a:cs typeface="Gisha" pitchFamily="34" charset="-79"/>
              </a:rPr>
              <a:t>Trust 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Empirical Humanities Metadata </a:t>
            </a:r>
            <a:r>
              <a:rPr lang="en-US" altLang="en-US" sz="1200" dirty="0" smtClean="0">
                <a:solidFill>
                  <a:schemeClr val="tx1"/>
                </a:solidFill>
                <a:latin typeface="Gisha" pitchFamily="34" charset="-79"/>
                <a:cs typeface="Gisha" pitchFamily="34" charset="-79"/>
              </a:rPr>
              <a:t>WG</a:t>
            </a:r>
            <a:endParaRPr lang="en-US" altLang="en-US" sz="1200" dirty="0">
              <a:solidFill>
                <a:schemeClr val="tx1"/>
              </a:solidFill>
              <a:latin typeface="Gisha" pitchFamily="34" charset="-79"/>
              <a:cs typeface="Gisha" pitchFamily="34" charset="-79"/>
            </a:endParaRP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RDA / WDS Publishing Data </a:t>
            </a:r>
            <a:r>
              <a:rPr lang="en-US" altLang="en-US" sz="1200" dirty="0" err="1">
                <a:solidFill>
                  <a:schemeClr val="tx1"/>
                </a:solidFill>
                <a:latin typeface="Gisha" pitchFamily="34" charset="-79"/>
                <a:cs typeface="Gisha" pitchFamily="34" charset="-79"/>
              </a:rPr>
              <a:t>Bibliometrics</a:t>
            </a:r>
            <a:r>
              <a:rPr lang="en-US" altLang="en-US" sz="1200" dirty="0">
                <a:solidFill>
                  <a:schemeClr val="tx1"/>
                </a:solidFill>
                <a:latin typeface="Gisha" pitchFamily="34" charset="-79"/>
                <a:cs typeface="Gisha" pitchFamily="34" charset="-79"/>
              </a:rPr>
              <a:t>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a:solidFill>
                  <a:schemeClr val="tx1"/>
                </a:solidFill>
                <a:latin typeface="Gisha" pitchFamily="34" charset="-79"/>
                <a:cs typeface="Gisha" pitchFamily="34" charset="-79"/>
              </a:rPr>
              <a:t>Research Data Collections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err="1">
                <a:solidFill>
                  <a:schemeClr val="tx1"/>
                </a:solidFill>
                <a:latin typeface="Gisha" pitchFamily="34" charset="-79"/>
                <a:cs typeface="Gisha" pitchFamily="34" charset="-79"/>
              </a:rPr>
              <a:t>QoS-DataLC</a:t>
            </a:r>
            <a:r>
              <a:rPr lang="en-US" altLang="en-US" sz="1200" dirty="0">
                <a:solidFill>
                  <a:schemeClr val="tx1"/>
                </a:solidFill>
                <a:latin typeface="Gisha" pitchFamily="34" charset="-79"/>
                <a:cs typeface="Gisha" pitchFamily="34" charset="-79"/>
              </a:rPr>
              <a:t> Definitions </a:t>
            </a:r>
            <a:r>
              <a:rPr lang="en-US" altLang="en-US" sz="1200" dirty="0" smtClean="0">
                <a:solidFill>
                  <a:schemeClr val="tx1"/>
                </a:solidFill>
                <a:latin typeface="Gisha" pitchFamily="34" charset="-79"/>
                <a:cs typeface="Gisha" pitchFamily="34" charset="-79"/>
              </a:rPr>
              <a:t>WG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International </a:t>
            </a:r>
            <a:r>
              <a:rPr lang="en-US" altLang="en-US" sz="1200" dirty="0">
                <a:solidFill>
                  <a:schemeClr val="tx1"/>
                </a:solidFill>
                <a:latin typeface="Gisha" pitchFamily="34" charset="-79"/>
                <a:cs typeface="Gisha" pitchFamily="34" charset="-79"/>
              </a:rPr>
              <a:t>Materials Resource </a:t>
            </a:r>
            <a:r>
              <a:rPr lang="en-US" altLang="en-US" sz="1200" dirty="0" smtClean="0">
                <a:solidFill>
                  <a:schemeClr val="tx1"/>
                </a:solidFill>
                <a:latin typeface="Gisha" pitchFamily="34" charset="-79"/>
                <a:cs typeface="Gisha" pitchFamily="34" charset="-79"/>
              </a:rPr>
              <a:t>Registries WG</a:t>
            </a: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National Data Services 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RDA/CODATA </a:t>
            </a:r>
            <a:r>
              <a:rPr lang="en-US" altLang="en-US" sz="1200" b="0" dirty="0">
                <a:solidFill>
                  <a:schemeClr val="tx1"/>
                </a:solidFill>
                <a:latin typeface="Gisha" pitchFamily="34" charset="-79"/>
                <a:cs typeface="Gisha" pitchFamily="34" charset="-79"/>
              </a:rPr>
              <a:t>Legal Interoperability IG</a:t>
            </a:r>
          </a:p>
          <a:p>
            <a:pPr marL="171450" indent="-171450">
              <a:spcBef>
                <a:spcPts val="450"/>
              </a:spcBef>
              <a:buClr>
                <a:srgbClr val="58A618"/>
              </a:buClr>
              <a:buFont typeface="Wingdings" pitchFamily="2" charset="2"/>
              <a:buChar char="q"/>
              <a:defRPr/>
            </a:pPr>
            <a:r>
              <a:rPr lang="en-US" altLang="en-US" sz="1200" b="0" dirty="0">
                <a:solidFill>
                  <a:schemeClr val="tx1"/>
                </a:solidFill>
                <a:latin typeface="Gisha" pitchFamily="34" charset="-79"/>
                <a:cs typeface="Gisha" pitchFamily="34" charset="-79"/>
              </a:rPr>
              <a:t>Reproducibility </a:t>
            </a:r>
            <a:r>
              <a:rPr lang="en-US" altLang="en-US" sz="1200" b="0" dirty="0" smtClean="0">
                <a:solidFill>
                  <a:schemeClr val="tx1"/>
                </a:solidFill>
                <a:latin typeface="Gisha" pitchFamily="34" charset="-79"/>
                <a:cs typeface="Gisha" pitchFamily="34" charset="-79"/>
              </a:rPr>
              <a:t>IG</a:t>
            </a:r>
          </a:p>
          <a:p>
            <a:pPr marL="171450" indent="-171450">
              <a:spcBef>
                <a:spcPts val="450"/>
              </a:spcBef>
              <a:buClr>
                <a:srgbClr val="58A618"/>
              </a:buClr>
              <a:buFont typeface="Wingdings" pitchFamily="2" charset="2"/>
              <a:buChar char="q"/>
              <a:defRPr/>
            </a:pPr>
            <a:r>
              <a:rPr lang="en-US" altLang="en-US" sz="1200" b="0" dirty="0" smtClean="0">
                <a:solidFill>
                  <a:schemeClr val="tx1"/>
                </a:solidFill>
                <a:latin typeface="Gisha" pitchFamily="34" charset="-79"/>
                <a:cs typeface="Gisha" pitchFamily="34" charset="-79"/>
              </a:rPr>
              <a:t>Data Discovery  Paradigms IG</a:t>
            </a:r>
          </a:p>
          <a:p>
            <a:pPr marL="171450" indent="-171450">
              <a:spcBef>
                <a:spcPts val="450"/>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Repository Core Description WG</a:t>
            </a:r>
            <a:endParaRPr lang="en-US" altLang="en-US" sz="1200" dirty="0">
              <a:solidFill>
                <a:schemeClr val="tx1"/>
              </a:solidFill>
              <a:latin typeface="Gisha" pitchFamily="34" charset="-79"/>
              <a:cs typeface="Gisha" pitchFamily="34" charset="-79"/>
            </a:endParaRPr>
          </a:p>
          <a:p>
            <a:pPr marL="171450" indent="-171450">
              <a:spcBef>
                <a:spcPts val="225"/>
              </a:spcBef>
              <a:buClr>
                <a:srgbClr val="58A618"/>
              </a:buClr>
              <a:buFont typeface="Wingdings" pitchFamily="2" charset="2"/>
              <a:buChar char="q"/>
              <a:defRPr/>
            </a:pPr>
            <a:r>
              <a:rPr lang="en-US" altLang="en-US" sz="1200" dirty="0" smtClean="0">
                <a:solidFill>
                  <a:schemeClr val="tx1"/>
                </a:solidFill>
                <a:latin typeface="Gisha" pitchFamily="34" charset="-79"/>
                <a:cs typeface="Gisha" pitchFamily="34" charset="-79"/>
              </a:rPr>
              <a:t>Research Data Repository Interoperability WG</a:t>
            </a:r>
            <a:endParaRPr lang="en-US" altLang="en-US" sz="1200" dirty="0">
              <a:solidFill>
                <a:schemeClr val="tx1"/>
              </a:solidFill>
              <a:latin typeface="Gisha" pitchFamily="34" charset="-79"/>
              <a:cs typeface="Gisha" pitchFamily="34" charset="-79"/>
            </a:endParaRPr>
          </a:p>
        </p:txBody>
      </p:sp>
      <p:sp>
        <p:nvSpPr>
          <p:cNvPr id="10" name="Content Placeholder 1"/>
          <p:cNvSpPr txBox="1">
            <a:spLocks/>
          </p:cNvSpPr>
          <p:nvPr/>
        </p:nvSpPr>
        <p:spPr>
          <a:xfrm>
            <a:off x="1" y="4049134"/>
            <a:ext cx="9143999" cy="2023316"/>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smtClean="0">
                <a:solidFill>
                  <a:schemeClr val="tx1"/>
                </a:solidFill>
                <a:latin typeface="Gisha" panose="020B0502040204020203" pitchFamily="34" charset="-79"/>
                <a:cs typeface="Gisha" panose="020B0502040204020203" pitchFamily="34" charset="-79"/>
              </a:rPr>
              <a:t>Partnership Groups</a:t>
            </a:r>
            <a:endParaRPr lang="en-US" sz="1600"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RDA / TDWG Metadata Standards for attribution of physical and digital collections </a:t>
            </a:r>
            <a:r>
              <a:rPr lang="en-US" sz="1200" b="1" kern="0" dirty="0" smtClean="0">
                <a:solidFill>
                  <a:schemeClr val="tx1"/>
                </a:solidFill>
                <a:latin typeface="Gisha" panose="020B0502040204020203" pitchFamily="34" charset="-79"/>
                <a:cs typeface="Gisha" panose="020B0502040204020203" pitchFamily="34" charset="-79"/>
              </a:rPr>
              <a:t>stewardship WG</a:t>
            </a:r>
            <a:endParaRPr lang="en-US" sz="1200" b="1"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RDA/NISO Privacy Implications of Research Data Sets I</a:t>
            </a:r>
            <a:r>
              <a:rPr lang="en-US" sz="1200" kern="0" dirty="0" smtClean="0">
                <a:solidFill>
                  <a:schemeClr val="tx1"/>
                </a:solidFill>
                <a:latin typeface="Gisha" panose="020B0502040204020203" pitchFamily="34" charset="-79"/>
                <a:cs typeface="Gisha" panose="020B0502040204020203" pitchFamily="34" charset="-79"/>
              </a:rPr>
              <a:t>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RDA/WDS Scholarly Link Exchange Working Group</a:t>
            </a:r>
            <a:endParaRPr lang="en-US" sz="1200" b="1" kern="0" dirty="0" smtClean="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Repository Audit and Certification DSA–WDS Partnership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RDA/WDS Publishing Data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ELIXIR Bridging Force </a:t>
            </a:r>
            <a:r>
              <a:rPr lang="en-US" sz="1200" kern="0" dirty="0" smtClean="0">
                <a:solidFill>
                  <a:schemeClr val="tx1"/>
                </a:solidFill>
                <a:latin typeface="Gisha" panose="020B0502040204020203" pitchFamily="34" charset="-79"/>
                <a:cs typeface="Gisha" panose="020B0502040204020203" pitchFamily="34" charset="-79"/>
              </a:rPr>
              <a:t>IG</a:t>
            </a: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12"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rd-alliance.org/groups</a:t>
            </a:r>
            <a:endParaRPr lang="en-GB" altLang="en-US" sz="1800" b="1" dirty="0">
              <a:solidFill>
                <a:schemeClr val="bg1"/>
              </a:solidFill>
              <a:ea typeface="ＭＳ Ｐゴシック" pitchFamily="34" charset="-128"/>
            </a:endParaRPr>
          </a:p>
        </p:txBody>
      </p:sp>
      <p:sp>
        <p:nvSpPr>
          <p:cNvPr id="13" name="Title 1"/>
          <p:cNvSpPr txBox="1">
            <a:spLocks/>
          </p:cNvSpPr>
          <p:nvPr/>
        </p:nvSpPr>
        <p:spPr>
          <a:xfrm>
            <a:off x="1776331" y="-2470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a:t>
            </a:r>
            <a:r>
              <a:rPr lang="en-GB" sz="3300" dirty="0" smtClean="0"/>
              <a:t>(2) </a:t>
            </a:r>
            <a:endParaRPr lang="en-GB" sz="3300" dirty="0"/>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7"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14" name="Rounded Rectangle 13"/>
          <p:cNvSpPr/>
          <p:nvPr/>
        </p:nvSpPr>
        <p:spPr>
          <a:xfrm>
            <a:off x="4603541" y="945931"/>
            <a:ext cx="4522796" cy="655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79 groups:  </a:t>
            </a:r>
          </a:p>
          <a:p>
            <a:pPr algn="ctr"/>
            <a:r>
              <a:rPr lang="en-GB" dirty="0" smtClean="0"/>
              <a:t>34 Working Groups &amp; 45 Interest Groups</a:t>
            </a:r>
            <a:endParaRPr lang="en-GB" dirty="0"/>
          </a:p>
        </p:txBody>
      </p:sp>
    </p:spTree>
    <p:extLst>
      <p:ext uri="{BB962C8B-B14F-4D97-AF65-F5344CB8AC3E}">
        <p14:creationId xmlns:p14="http://schemas.microsoft.com/office/powerpoint/2010/main" val="302887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 y="1573716"/>
            <a:ext cx="9143999" cy="2554024"/>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Data Stewardship and Services – focused</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Brokering Framework WG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Brokering Governance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WDS/RDA Assessment of Data Fitness for Use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b="1" kern="0" dirty="0" smtClean="0">
                <a:solidFill>
                  <a:schemeClr val="tx1"/>
                </a:solidFill>
                <a:latin typeface="Gisha" panose="020B0502040204020203" pitchFamily="34" charset="-79"/>
                <a:cs typeface="Gisha" panose="020B0502040204020203" pitchFamily="34" charset="-79"/>
              </a:rPr>
              <a:t>RDA </a:t>
            </a:r>
            <a:r>
              <a:rPr lang="en-US" sz="1200" b="1" kern="0" dirty="0">
                <a:solidFill>
                  <a:schemeClr val="tx1"/>
                </a:solidFill>
                <a:latin typeface="Gisha" panose="020B0502040204020203" pitchFamily="34" charset="-79"/>
                <a:cs typeface="Gisha" panose="020B0502040204020203" pitchFamily="34" charset="-79"/>
              </a:rPr>
              <a:t>/ WDS Publishing Data Services WG</a:t>
            </a:r>
          </a:p>
          <a:p>
            <a:pPr>
              <a:spcBef>
                <a:spcPts val="450"/>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RDA / WDS Publishing Data Workflows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Active Data Management Plans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in Context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Rescue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Domain Repositories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Libraries for Research Data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Long tail of research data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Preservation e-Infrastructure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RDA/WDS Certification of Digital Repositories 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RDA/WDS Publishing Data Cost Recovery for Data </a:t>
            </a:r>
            <a:r>
              <a:rPr lang="en-US" sz="1200" kern="0" dirty="0" err="1">
                <a:solidFill>
                  <a:schemeClr val="tx1"/>
                </a:solidFill>
                <a:latin typeface="Gisha" panose="020B0502040204020203" pitchFamily="34" charset="-79"/>
                <a:cs typeface="Gisha" panose="020B0502040204020203" pitchFamily="34" charset="-79"/>
              </a:rPr>
              <a:t>Centres</a:t>
            </a:r>
            <a:r>
              <a:rPr lang="en-US" sz="1200" kern="0" dirty="0">
                <a:solidFill>
                  <a:schemeClr val="tx1"/>
                </a:solidFill>
                <a:latin typeface="Gisha" panose="020B0502040204020203" pitchFamily="34" charset="-79"/>
                <a:cs typeface="Gisha" panose="020B0502040204020203" pitchFamily="34" charset="-79"/>
              </a:rPr>
              <a:t> IG</a:t>
            </a:r>
            <a:endParaRPr lang="en-US" sz="1200" kern="0" dirty="0" smtClean="0">
              <a:solidFill>
                <a:schemeClr val="tx1"/>
              </a:solidFill>
              <a:latin typeface="Gisha" panose="020B0502040204020203" pitchFamily="34" charset="-79"/>
              <a:cs typeface="Gisha" panose="020B0502040204020203" pitchFamily="34" charset="-79"/>
            </a:endParaRP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Repository Platforms for Research Data IG</a:t>
            </a:r>
          </a:p>
          <a:p>
            <a:pPr>
              <a:spcBef>
                <a:spcPts val="450"/>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Research </a:t>
            </a:r>
            <a:r>
              <a:rPr lang="en-US" sz="1200" kern="0" dirty="0">
                <a:solidFill>
                  <a:schemeClr val="tx1"/>
                </a:solidFill>
                <a:latin typeface="Gisha" panose="020B0502040204020203" pitchFamily="34" charset="-79"/>
                <a:cs typeface="Gisha" panose="020B0502040204020203" pitchFamily="34" charset="-79"/>
              </a:rPr>
              <a:t>Data Provenance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450"/>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Virtual Research Environments IG </a:t>
            </a:r>
            <a:endParaRPr lang="en-US" sz="1200" kern="0" dirty="0" smtClean="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5" name="Content Placeholder 1"/>
          <p:cNvSpPr txBox="1">
            <a:spLocks/>
          </p:cNvSpPr>
          <p:nvPr/>
        </p:nvSpPr>
        <p:spPr>
          <a:xfrm>
            <a:off x="1" y="4337986"/>
            <a:ext cx="9199160" cy="1944061"/>
          </a:xfrm>
          <a:prstGeom prst="rect">
            <a:avLst/>
          </a:prstGeom>
          <a:solidFill>
            <a:schemeClr val="accent4">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225"/>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Base Infrastructure </a:t>
            </a:r>
            <a:r>
              <a:rPr lang="en-US" sz="1600" b="1" kern="0" dirty="0" smtClean="0">
                <a:solidFill>
                  <a:schemeClr val="tx1"/>
                </a:solidFill>
                <a:latin typeface="Gisha" panose="020B0502040204020203" pitchFamily="34" charset="-79"/>
                <a:cs typeface="Gisha" panose="020B0502040204020203" pitchFamily="34" charset="-79"/>
              </a:rPr>
              <a:t>– focused</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Array Database </a:t>
            </a:r>
            <a:r>
              <a:rPr lang="en-US" sz="1200" b="1" kern="0" dirty="0" smtClean="0">
                <a:solidFill>
                  <a:schemeClr val="tx1"/>
                </a:solidFill>
                <a:latin typeface="Gisha" panose="020B0502040204020203" pitchFamily="34" charset="-79"/>
                <a:cs typeface="Gisha" panose="020B0502040204020203" pitchFamily="34" charset="-79"/>
              </a:rPr>
              <a:t> Assessment WG</a:t>
            </a:r>
            <a:endParaRPr lang="en-US" sz="1200" b="1"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b="1" kern="0" dirty="0" smtClean="0">
                <a:solidFill>
                  <a:schemeClr val="tx1"/>
                </a:solidFill>
                <a:latin typeface="Gisha" panose="020B0502040204020203" pitchFamily="34" charset="-79"/>
                <a:cs typeface="Gisha" panose="020B0502040204020203" pitchFamily="34" charset="-79"/>
              </a:rPr>
              <a:t>Data </a:t>
            </a:r>
            <a:r>
              <a:rPr lang="en-US" sz="1200" b="1" kern="0" dirty="0">
                <a:solidFill>
                  <a:schemeClr val="tx1"/>
                </a:solidFill>
                <a:latin typeface="Gisha" panose="020B0502040204020203" pitchFamily="34" charset="-79"/>
                <a:cs typeface="Gisha" panose="020B0502040204020203" pitchFamily="34" charset="-79"/>
              </a:rPr>
              <a:t>Foundation and Terminology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Data Type Registries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Metadata Standards Catalog 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Metadata Standards Directory 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PID Information Types WG</a:t>
            </a:r>
          </a:p>
          <a:p>
            <a:pPr>
              <a:spcBef>
                <a:spcPts val="225"/>
              </a:spcBef>
              <a:spcAft>
                <a:spcPts val="0"/>
              </a:spcAft>
              <a:buFont typeface="Wingdings" pitchFamily="2" charset="2"/>
              <a:buChar char="q"/>
              <a:defRPr/>
            </a:pPr>
            <a:r>
              <a:rPr lang="en-US" sz="1200" b="1" kern="0" dirty="0">
                <a:solidFill>
                  <a:schemeClr val="tx1"/>
                </a:solidFill>
                <a:latin typeface="Gisha" panose="020B0502040204020203" pitchFamily="34" charset="-79"/>
                <a:cs typeface="Gisha" panose="020B0502040204020203" pitchFamily="34" charset="-79"/>
              </a:rPr>
              <a:t>Practical Policy </a:t>
            </a:r>
            <a:r>
              <a:rPr lang="en-US" sz="1200" b="1" kern="0" dirty="0" smtClean="0">
                <a:solidFill>
                  <a:schemeClr val="tx1"/>
                </a:solidFill>
                <a:latin typeface="Gisha" panose="020B0502040204020203" pitchFamily="34" charset="-79"/>
                <a:cs typeface="Gisha" panose="020B0502040204020203" pitchFamily="34" charset="-79"/>
              </a:rPr>
              <a:t>WG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Fabric 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Data Foundations and Terminology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Big </a:t>
            </a:r>
            <a:r>
              <a:rPr lang="en-US" sz="1200" kern="0" dirty="0">
                <a:solidFill>
                  <a:schemeClr val="tx1"/>
                </a:solidFill>
                <a:latin typeface="Gisha" panose="020B0502040204020203" pitchFamily="34" charset="-79"/>
                <a:cs typeface="Gisha" panose="020B0502040204020203" pitchFamily="34" charset="-79"/>
              </a:rPr>
              <a:t>Data 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Brokering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Federated </a:t>
            </a:r>
            <a:r>
              <a:rPr lang="en-US" sz="1200" kern="0" dirty="0">
                <a:solidFill>
                  <a:schemeClr val="tx1"/>
                </a:solidFill>
                <a:latin typeface="Gisha" panose="020B0502040204020203" pitchFamily="34" charset="-79"/>
                <a:cs typeface="Gisha" panose="020B0502040204020203" pitchFamily="34" charset="-79"/>
              </a:rPr>
              <a:t>Identity Management </a:t>
            </a:r>
            <a:r>
              <a:rPr lang="en-US" sz="1200" kern="0" dirty="0" smtClean="0">
                <a:solidFill>
                  <a:schemeClr val="tx1"/>
                </a:solidFill>
                <a:latin typeface="Gisha" panose="020B0502040204020203" pitchFamily="34" charset="-79"/>
                <a:cs typeface="Gisha" panose="020B0502040204020203" pitchFamily="34" charset="-79"/>
              </a:rPr>
              <a:t>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Metadata IG</a:t>
            </a:r>
          </a:p>
          <a:p>
            <a:pPr>
              <a:spcBef>
                <a:spcPts val="225"/>
              </a:spcBef>
              <a:spcAft>
                <a:spcPts val="0"/>
              </a:spcAft>
              <a:buFont typeface="Wingdings" pitchFamily="2" charset="2"/>
              <a:buChar char="q"/>
              <a:defRPr/>
            </a:pPr>
            <a:r>
              <a:rPr lang="en-US" sz="1200" kern="0" dirty="0">
                <a:solidFill>
                  <a:schemeClr val="tx1"/>
                </a:solidFill>
                <a:latin typeface="Gisha" panose="020B0502040204020203" pitchFamily="34" charset="-79"/>
                <a:cs typeface="Gisha" panose="020B0502040204020203" pitchFamily="34" charset="-79"/>
              </a:rPr>
              <a:t>PID </a:t>
            </a:r>
            <a:r>
              <a:rPr lang="en-US" sz="1200" kern="0" dirty="0" smtClean="0">
                <a:solidFill>
                  <a:schemeClr val="tx1"/>
                </a:solidFill>
                <a:latin typeface="Gisha" panose="020B0502040204020203" pitchFamily="34" charset="-79"/>
                <a:cs typeface="Gisha" panose="020B0502040204020203" pitchFamily="34" charset="-79"/>
              </a:rPr>
              <a:t>IG</a:t>
            </a:r>
            <a:endParaRPr lang="en-US" sz="1200" kern="0" dirty="0">
              <a:solidFill>
                <a:schemeClr val="tx1"/>
              </a:solidFill>
              <a:latin typeface="Gisha" panose="020B0502040204020203" pitchFamily="34" charset="-79"/>
              <a:cs typeface="Gisha" panose="020B0502040204020203" pitchFamily="34" charset="-79"/>
            </a:endParaRPr>
          </a:p>
          <a:p>
            <a:pPr>
              <a:spcBef>
                <a:spcPts val="225"/>
              </a:spcBef>
              <a:spcAft>
                <a:spcPts val="0"/>
              </a:spcAft>
              <a:buFont typeface="Wingdings" pitchFamily="2" charset="2"/>
              <a:buChar char="q"/>
              <a:defRPr/>
            </a:pPr>
            <a:r>
              <a:rPr lang="en-US" sz="1200" kern="0" dirty="0" smtClean="0">
                <a:solidFill>
                  <a:schemeClr val="tx1"/>
                </a:solidFill>
                <a:latin typeface="Gisha" panose="020B0502040204020203" pitchFamily="34" charset="-79"/>
                <a:cs typeface="Gisha" panose="020B0502040204020203" pitchFamily="34" charset="-79"/>
              </a:rPr>
              <a:t>Vocabulary </a:t>
            </a:r>
            <a:r>
              <a:rPr lang="en-US" sz="1200" kern="0" dirty="0">
                <a:solidFill>
                  <a:schemeClr val="tx1"/>
                </a:solidFill>
                <a:latin typeface="Gisha" panose="020B0502040204020203" pitchFamily="34" charset="-79"/>
                <a:cs typeface="Gisha" panose="020B0502040204020203" pitchFamily="34" charset="-79"/>
              </a:rPr>
              <a:t>Services IG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77241" cy="769296"/>
          </a:xfrm>
          <a:prstGeom prst="rect">
            <a:avLst/>
          </a:prstGeom>
        </p:spPr>
      </p:pic>
      <p:sp>
        <p:nvSpPr>
          <p:cNvPr id="11"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rd-alliance.org/groups</a:t>
            </a:r>
            <a:endParaRPr lang="en-GB" altLang="en-US" sz="1800" b="1" dirty="0">
              <a:solidFill>
                <a:schemeClr val="bg1"/>
              </a:solidFill>
              <a:ea typeface="ＭＳ Ｐゴシック" pitchFamily="34" charset="-128"/>
            </a:endParaRPr>
          </a:p>
        </p:txBody>
      </p:sp>
      <p:sp>
        <p:nvSpPr>
          <p:cNvPr id="12" name="Title 1"/>
          <p:cNvSpPr txBox="1">
            <a:spLocks/>
          </p:cNvSpPr>
          <p:nvPr/>
        </p:nvSpPr>
        <p:spPr>
          <a:xfrm>
            <a:off x="1602924" y="0"/>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a:t>
            </a:r>
            <a:r>
              <a:rPr lang="en-GB" sz="3300" dirty="0" smtClean="0"/>
              <a:t>(3) </a:t>
            </a:r>
            <a:endParaRPr lang="en-GB" sz="3300" dirty="0"/>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7"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14" name="Rounded Rectangle 13"/>
          <p:cNvSpPr/>
          <p:nvPr/>
        </p:nvSpPr>
        <p:spPr>
          <a:xfrm>
            <a:off x="4603541" y="740973"/>
            <a:ext cx="4522796" cy="65514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Total 79 groups:  </a:t>
            </a:r>
          </a:p>
          <a:p>
            <a:pPr algn="ctr"/>
            <a:r>
              <a:rPr lang="en-GB" dirty="0" smtClean="0"/>
              <a:t>34 Working Groups &amp; 45 Interest Groups</a:t>
            </a:r>
            <a:endParaRPr lang="en-GB" dirty="0"/>
          </a:p>
        </p:txBody>
      </p:sp>
    </p:spTree>
    <p:extLst>
      <p:ext uri="{BB962C8B-B14F-4D97-AF65-F5344CB8AC3E}">
        <p14:creationId xmlns:p14="http://schemas.microsoft.com/office/powerpoint/2010/main" val="2977319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0910" y="49884"/>
            <a:ext cx="7543800" cy="1450757"/>
          </a:xfrm>
        </p:spPr>
        <p:txBody>
          <a:bodyPr/>
          <a:lstStyle/>
          <a:p>
            <a:pPr algn="r"/>
            <a:r>
              <a:rPr lang="en-US" dirty="0"/>
              <a:t>RDA Recommendations that make data work</a:t>
            </a:r>
          </a:p>
        </p:txBody>
      </p:sp>
      <p:sp>
        <p:nvSpPr>
          <p:cNvPr id="3" name="Content Placeholder 2"/>
          <p:cNvSpPr>
            <a:spLocks noGrp="1"/>
          </p:cNvSpPr>
          <p:nvPr>
            <p:ph idx="1"/>
          </p:nvPr>
        </p:nvSpPr>
        <p:spPr>
          <a:xfrm>
            <a:off x="822960" y="2241550"/>
            <a:ext cx="7543800" cy="1561523"/>
          </a:xfrm>
        </p:spPr>
        <p:txBody>
          <a:bodyPr>
            <a:noAutofit/>
          </a:bodyPr>
          <a:lstStyle/>
          <a:p>
            <a:r>
              <a:rPr lang="en-GB" sz="1800" dirty="0" smtClean="0"/>
              <a:t> </a:t>
            </a:r>
            <a:endParaRPr lang="en-GB"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7954"/>
            <a:ext cx="1177241" cy="769296"/>
          </a:xfrm>
          <a:prstGeom prst="rect">
            <a:avLst/>
          </a:prstGeom>
        </p:spPr>
      </p:pic>
      <p:sp>
        <p:nvSpPr>
          <p:cNvPr id="9" name="Rectangle 5"/>
          <p:cNvSpPr/>
          <p:nvPr/>
        </p:nvSpPr>
        <p:spPr>
          <a:xfrm>
            <a:off x="261058" y="6430876"/>
            <a:ext cx="3785652" cy="338554"/>
          </a:xfrm>
          <a:prstGeom prst="rect">
            <a:avLst/>
          </a:prstGeom>
        </p:spPr>
        <p:txBody>
          <a:bodyPr wrap="none">
            <a:spAutoFit/>
          </a:bodyPr>
          <a:lstStyle/>
          <a:p>
            <a:r>
              <a:rPr lang="en-GB" altLang="en-US" sz="1600" b="1" dirty="0" smtClean="0">
                <a:solidFill>
                  <a:schemeClr val="bg1"/>
                </a:solidFill>
              </a:rPr>
              <a:t>rd-alliance.org/recommendations-outputs</a:t>
            </a:r>
            <a:endParaRPr lang="en-GB" sz="1600" b="1" dirty="0">
              <a:solidFill>
                <a:schemeClr val="bg1"/>
              </a:solidFill>
            </a:endParaRPr>
          </a:p>
        </p:txBody>
      </p:sp>
      <p:sp>
        <p:nvSpPr>
          <p:cNvPr id="11" name="Shape 486"/>
          <p:cNvSpPr txBox="1">
            <a:spLocks/>
          </p:cNvSpPr>
          <p:nvPr/>
        </p:nvSpPr>
        <p:spPr>
          <a:xfrm>
            <a:off x="26867" y="1815622"/>
            <a:ext cx="6121686"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2" panose="05020102010507070707" pitchFamily="18" charset="2"/>
              <a:buChar char="P"/>
              <a:defRPr sz="3000"/>
            </a:pPr>
            <a:r>
              <a:rPr lang="en-GB" sz="2400" dirty="0" smtClean="0"/>
              <a:t>Adopted code, policy, specifications, standards, or practices that enable data sharing</a:t>
            </a:r>
          </a:p>
          <a:p>
            <a:pPr algn="just">
              <a:buFont typeface="Wingdings 2" panose="05020102010507070707" pitchFamily="18" charset="2"/>
              <a:buChar char="P"/>
              <a:defRPr sz="3000"/>
            </a:pPr>
            <a:r>
              <a:rPr lang="en-GB" sz="2400" dirty="0" smtClean="0"/>
              <a:t>“Harvestable” efforts for which 12-18 months of work can eliminate a roadblock</a:t>
            </a:r>
          </a:p>
          <a:p>
            <a:pPr algn="just">
              <a:buFont typeface="Wingdings 2" panose="05020102010507070707" pitchFamily="18" charset="2"/>
              <a:buChar char="P"/>
              <a:defRPr sz="3000"/>
            </a:pPr>
            <a:r>
              <a:rPr lang="en-GB" sz="2400" dirty="0" smtClean="0"/>
              <a:t>Efforts that have substantive applicability to groups within the data community but may not apply to all</a:t>
            </a:r>
          </a:p>
          <a:p>
            <a:pPr algn="just">
              <a:buFont typeface="Wingdings 2" panose="05020102010507070707" pitchFamily="18" charset="2"/>
              <a:buChar char="P"/>
              <a:defRPr sz="3000"/>
            </a:pPr>
            <a:r>
              <a:rPr lang="en-GB" sz="2400" dirty="0" smtClean="0"/>
              <a:t>Efforts that can start today</a:t>
            </a:r>
            <a:endParaRPr lang="en-GB" sz="2400" dirty="0"/>
          </a:p>
        </p:txBody>
      </p:sp>
      <p:sp>
        <p:nvSpPr>
          <p:cNvPr id="13"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4"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4" name="TextBox 3"/>
          <p:cNvSpPr txBox="1"/>
          <p:nvPr/>
        </p:nvSpPr>
        <p:spPr>
          <a:xfrm>
            <a:off x="609666" y="1198179"/>
            <a:ext cx="3615475" cy="738664"/>
          </a:xfrm>
          <a:prstGeom prst="rect">
            <a:avLst/>
          </a:prstGeom>
          <a:noFill/>
        </p:spPr>
        <p:txBody>
          <a:bodyPr wrap="square" rtlCol="0">
            <a:spAutoFit/>
          </a:bodyPr>
          <a:lstStyle/>
          <a:p>
            <a:r>
              <a:rPr lang="en-GB" sz="2400" b="1" dirty="0">
                <a:solidFill>
                  <a:srgbClr val="6C2D20"/>
                </a:solidFill>
              </a:rPr>
              <a:t>“Create - Adopt - Use”</a:t>
            </a:r>
          </a:p>
          <a:p>
            <a:endParaRPr lang="it-IT" dirty="0"/>
          </a:p>
        </p:txBody>
      </p:sp>
      <p:sp>
        <p:nvSpPr>
          <p:cNvPr id="5" name="TextBox 4"/>
          <p:cNvSpPr txBox="1"/>
          <p:nvPr/>
        </p:nvSpPr>
        <p:spPr>
          <a:xfrm>
            <a:off x="0" y="5565228"/>
            <a:ext cx="6763407" cy="646331"/>
          </a:xfrm>
          <a:prstGeom prst="rect">
            <a:avLst/>
          </a:prstGeom>
          <a:solidFill>
            <a:schemeClr val="bg1">
              <a:lumMod val="75000"/>
            </a:schemeClr>
          </a:solidFill>
        </p:spPr>
        <p:txBody>
          <a:bodyPr wrap="square" rtlCol="0">
            <a:spAutoFit/>
          </a:bodyPr>
          <a:lstStyle/>
          <a:p>
            <a:r>
              <a:rPr lang="en-US" dirty="0"/>
              <a:t>16 flagship recommendations  &amp; outputs with </a:t>
            </a:r>
            <a:r>
              <a:rPr lang="en-US" dirty="0" smtClean="0"/>
              <a:t>over </a:t>
            </a:r>
          </a:p>
          <a:p>
            <a:r>
              <a:rPr lang="en-US" dirty="0" smtClean="0"/>
              <a:t>75 cases of adoption in different domains, </a:t>
            </a:r>
            <a:r>
              <a:rPr lang="en-US" dirty="0" err="1" smtClean="0"/>
              <a:t>organisations</a:t>
            </a:r>
            <a:r>
              <a:rPr lang="en-US" dirty="0" smtClean="0"/>
              <a:t> and countries</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999" y="1543528"/>
            <a:ext cx="2846001" cy="39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7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8467" y="2032000"/>
            <a:ext cx="6326420" cy="4020457"/>
          </a:xfrm>
          <a:solidFill>
            <a:schemeClr val="accent1">
              <a:lumMod val="60000"/>
              <a:lumOff val="40000"/>
            </a:schemeClr>
          </a:solidFill>
        </p:spPr>
        <p:txBody>
          <a:bodyPr>
            <a:normAutofit fontScale="92500" lnSpcReduction="10000"/>
          </a:bodyPr>
          <a:lstStyle/>
          <a:p>
            <a:pPr>
              <a:defRPr/>
            </a:pPr>
            <a:r>
              <a:rPr lang="en-GB" b="1" dirty="0"/>
              <a:t>THE RDA OUTCOMES LEGEND</a:t>
            </a:r>
          </a:p>
          <a:p>
            <a:pPr>
              <a:defRPr/>
            </a:pPr>
            <a:r>
              <a:rPr lang="en-GB" b="1" dirty="0"/>
              <a:t>Recommendations: </a:t>
            </a:r>
            <a:r>
              <a:rPr lang="en-GB" dirty="0"/>
              <a:t>are </a:t>
            </a:r>
            <a:r>
              <a:rPr lang="en-GB" dirty="0" smtClean="0"/>
              <a:t>the </a:t>
            </a:r>
            <a:r>
              <a:rPr lang="en-GB" dirty="0"/>
              <a:t>flagship outputs of RDA. </a:t>
            </a:r>
            <a:r>
              <a:rPr lang="en-GB" dirty="0" smtClean="0"/>
              <a:t>They </a:t>
            </a:r>
            <a:r>
              <a:rPr lang="en-GB" dirty="0"/>
              <a:t>are RDA’s equivalent of the “specifications” or “standards” </a:t>
            </a:r>
            <a:r>
              <a:rPr lang="en-GB" dirty="0" smtClean="0"/>
              <a:t>that other </a:t>
            </a:r>
            <a:r>
              <a:rPr lang="en-GB" dirty="0"/>
              <a:t>organisations create and endorse. The process for creating and endorsing these is already defined.</a:t>
            </a:r>
          </a:p>
          <a:p>
            <a:pPr>
              <a:defRPr/>
            </a:pPr>
            <a:r>
              <a:rPr lang="en-GB" b="1" dirty="0"/>
              <a:t>Supporting Outputs: </a:t>
            </a:r>
            <a:r>
              <a:rPr lang="en-GB" dirty="0"/>
              <a:t>are the outputs of RDA WGs and IGs that are fruit of RDA work, but are not necessarily </a:t>
            </a:r>
            <a:r>
              <a:rPr lang="en-GB" dirty="0" smtClean="0"/>
              <a:t>adoptable bridges</a:t>
            </a:r>
            <a:r>
              <a:rPr lang="en-GB" dirty="0"/>
              <a:t>. “Upon request”, these sort of outputs go through a community comment period and if no major objections </a:t>
            </a:r>
            <a:r>
              <a:rPr lang="en-GB" dirty="0" smtClean="0"/>
              <a:t>or gaps </a:t>
            </a:r>
            <a:r>
              <a:rPr lang="en-GB" dirty="0"/>
              <a:t>are identified they get the RDA Brand.</a:t>
            </a:r>
          </a:p>
          <a:p>
            <a:pPr>
              <a:defRPr/>
            </a:pPr>
            <a:r>
              <a:rPr lang="en-GB" b="1" dirty="0"/>
              <a:t>Other Outputs: </a:t>
            </a:r>
            <a:r>
              <a:rPr lang="en-GB" dirty="0"/>
              <a:t>include workshop reports, published articles, survey results, etc. Anything a WG or IG wants </a:t>
            </a:r>
            <a:r>
              <a:rPr lang="en-GB" dirty="0" smtClean="0"/>
              <a:t>to register </a:t>
            </a:r>
            <a:r>
              <a:rPr lang="en-GB" dirty="0"/>
              <a:t>and report. Upon request, these are published and discoverable on the RDA website but have no level </a:t>
            </a:r>
            <a:r>
              <a:rPr lang="en-GB" dirty="0" smtClean="0"/>
              <a:t>of endorsement.</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3" name="Title 2"/>
          <p:cNvSpPr>
            <a:spLocks noGrp="1"/>
          </p:cNvSpPr>
          <p:nvPr>
            <p:ph type="title"/>
          </p:nvPr>
        </p:nvSpPr>
        <p:spPr>
          <a:xfrm>
            <a:off x="705394" y="235804"/>
            <a:ext cx="8169493" cy="1450757"/>
          </a:xfrm>
        </p:spPr>
        <p:txBody>
          <a:bodyPr>
            <a:normAutofit/>
          </a:bodyPr>
          <a:lstStyle/>
          <a:p>
            <a:pPr algn="r"/>
            <a:r>
              <a:rPr lang="en-GB" sz="4400" dirty="0" smtClean="0"/>
              <a:t>RDA Recommendations &amp; Outputs</a:t>
            </a:r>
            <a:endParaRPr lang="en-GB"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72" y="2334850"/>
            <a:ext cx="2075740" cy="1901265"/>
          </a:xfrm>
          <a:prstGeom prst="rect">
            <a:avLst/>
          </a:prstGeom>
        </p:spPr>
      </p:pic>
      <p:sp>
        <p:nvSpPr>
          <p:cNvPr id="11"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400" b="1" dirty="0" smtClean="0">
                <a:solidFill>
                  <a:schemeClr val="bg1"/>
                </a:solidFill>
              </a:rPr>
              <a:t>rd-alliance.org/recommendations-and-outputs/all-recommendations-and-outputs</a:t>
            </a:r>
            <a:endParaRPr lang="en-GB" altLang="en-US" sz="1400" b="1" dirty="0">
              <a:solidFill>
                <a:schemeClr val="bg1"/>
              </a:solidFill>
              <a:ea typeface="ＭＳ Ｐゴシック" pitchFamily="34" charset="-128"/>
            </a:endParaRPr>
          </a:p>
        </p:txBody>
      </p:sp>
      <p:sp>
        <p:nvSpPr>
          <p:cNvPr id="13"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4"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176984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4372" y="2332093"/>
            <a:ext cx="6210515" cy="3720364"/>
          </a:xfrm>
        </p:spPr>
        <p:txBody>
          <a:bodyPr>
            <a:normAutofit lnSpcReduction="10000"/>
          </a:bodyPr>
          <a:lstStyle/>
          <a:p>
            <a:pPr algn="just">
              <a:defRPr/>
            </a:pPr>
            <a:r>
              <a:rPr lang="en-GB" b="1" dirty="0"/>
              <a:t>Data Foundation &amp; Terminology</a:t>
            </a:r>
            <a:r>
              <a:rPr lang="en-GB" dirty="0"/>
              <a:t>: a model for data in the registered domain.</a:t>
            </a:r>
          </a:p>
          <a:p>
            <a:pPr algn="just">
              <a:defRPr/>
            </a:pPr>
            <a:r>
              <a:rPr lang="en-GB" b="1" dirty="0"/>
              <a:t>PID Information Types</a:t>
            </a:r>
            <a:r>
              <a:rPr lang="en-GB" dirty="0"/>
              <a:t>: a common protocol for providers and users of persistent ID services worldwide.</a:t>
            </a:r>
          </a:p>
          <a:p>
            <a:pPr algn="just">
              <a:defRPr/>
            </a:pPr>
            <a:r>
              <a:rPr lang="en-GB" b="1" dirty="0"/>
              <a:t>Data Type Registries</a:t>
            </a:r>
            <a:r>
              <a:rPr lang="en-GB" dirty="0"/>
              <a:t>: allowing humans and machines to act on unknown, but registered, data types.</a:t>
            </a:r>
          </a:p>
          <a:p>
            <a:pPr algn="just">
              <a:defRPr/>
            </a:pPr>
            <a:r>
              <a:rPr lang="en-GB" b="1" dirty="0"/>
              <a:t>Practical Policy</a:t>
            </a:r>
            <a:r>
              <a:rPr lang="en-GB" dirty="0"/>
              <a:t>: defining best practices of how to deal with data automatically and in a documented way with computer actionable policy</a:t>
            </a:r>
            <a:r>
              <a:rPr lang="en-GB" dirty="0" smtClean="0"/>
              <a:t>.</a:t>
            </a:r>
          </a:p>
          <a:p>
            <a:pPr algn="just">
              <a:defRPr/>
            </a:pPr>
            <a:r>
              <a:rPr lang="en-GB" b="1" dirty="0"/>
              <a:t>Metadata standards directory</a:t>
            </a:r>
            <a:r>
              <a:rPr lang="en-GB" dirty="0"/>
              <a:t>: Community curated standards catalogue for metadata interoperability</a:t>
            </a:r>
          </a:p>
          <a:p>
            <a:pPr marL="0" indent="0" algn="just">
              <a:buNone/>
              <a:defRPr/>
            </a:pP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3" name="Title 2"/>
          <p:cNvSpPr>
            <a:spLocks noGrp="1"/>
          </p:cNvSpPr>
          <p:nvPr>
            <p:ph type="title"/>
          </p:nvPr>
        </p:nvSpPr>
        <p:spPr>
          <a:xfrm>
            <a:off x="391883" y="286604"/>
            <a:ext cx="8490857" cy="1450757"/>
          </a:xfrm>
        </p:spPr>
        <p:txBody>
          <a:bodyPr>
            <a:normAutofit/>
          </a:bodyPr>
          <a:lstStyle/>
          <a:p>
            <a:pPr algn="r"/>
            <a:r>
              <a:rPr lang="en-GB" sz="4400" dirty="0" smtClean="0"/>
              <a:t>RDA Recommendations &amp; Outputs</a:t>
            </a:r>
            <a:endParaRPr lang="en-GB" sz="4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72" y="3091595"/>
            <a:ext cx="2075740" cy="1901265"/>
          </a:xfrm>
          <a:prstGeom prst="rect">
            <a:avLst/>
          </a:prstGeom>
        </p:spPr>
      </p:pic>
      <p:sp>
        <p:nvSpPr>
          <p:cNvPr id="12"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400" b="1" dirty="0" smtClean="0">
                <a:solidFill>
                  <a:schemeClr val="bg1"/>
                </a:solidFill>
                <a:ea typeface="ＭＳ Ｐゴシック" pitchFamily="34" charset="-128"/>
              </a:rPr>
              <a:t>rd-alliance.org/recommendations-and-outputs/all-recommendations-and-outputs</a:t>
            </a:r>
            <a:endParaRPr lang="en-GB" altLang="en-US" sz="1400" b="1" dirty="0">
              <a:solidFill>
                <a:schemeClr val="bg1"/>
              </a:solidFill>
              <a:ea typeface="ＭＳ Ｐゴシック" pitchFamily="34" charset="-128"/>
            </a:endParaRPr>
          </a:p>
        </p:txBody>
      </p:sp>
      <p:sp>
        <p:nvSpPr>
          <p:cNvPr id="14"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5"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221427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17076" y="1879824"/>
            <a:ext cx="6321972" cy="3851904"/>
          </a:xfrm>
        </p:spPr>
        <p:txBody>
          <a:bodyPr>
            <a:noAutofit/>
          </a:bodyPr>
          <a:lstStyle/>
          <a:p>
            <a:pPr algn="just">
              <a:defRPr/>
            </a:pPr>
            <a:r>
              <a:rPr lang="en-GB" sz="1800" b="1" dirty="0" smtClean="0"/>
              <a:t>Data </a:t>
            </a:r>
            <a:r>
              <a:rPr lang="en-GB" sz="1800" b="1" dirty="0"/>
              <a:t>Citation</a:t>
            </a:r>
            <a:r>
              <a:rPr lang="en-GB" sz="1800" dirty="0"/>
              <a:t>: defining mechanisms to reliably cite dynamic data </a:t>
            </a:r>
          </a:p>
          <a:p>
            <a:pPr algn="just">
              <a:defRPr/>
            </a:pPr>
            <a:r>
              <a:rPr lang="en-GB" sz="1800" b="1" dirty="0"/>
              <a:t>Data Description Registry Interoperability </a:t>
            </a:r>
            <a:r>
              <a:rPr lang="en-GB" sz="1800" dirty="0"/>
              <a:t>solutions enabling cross platform discovery based on existing open protocols and standards</a:t>
            </a:r>
          </a:p>
          <a:p>
            <a:pPr algn="just">
              <a:defRPr/>
            </a:pPr>
            <a:r>
              <a:rPr lang="en-GB" sz="1800" b="1" dirty="0"/>
              <a:t>Wheat Data Interoperability </a:t>
            </a:r>
            <a:r>
              <a:rPr lang="en-GB" sz="1800" dirty="0"/>
              <a:t>impacting the discoverability, reusability and interoperability of wheat data by building a common framework for describing, representing linking and publishing wheat </a:t>
            </a:r>
            <a:r>
              <a:rPr lang="en-GB" sz="1800" dirty="0" smtClean="0"/>
              <a:t>data</a:t>
            </a:r>
          </a:p>
          <a:p>
            <a:pPr algn="just">
              <a:defRPr/>
            </a:pPr>
            <a:r>
              <a:rPr lang="en-US" sz="1800" b="1" dirty="0" smtClean="0"/>
              <a:t>Brokering </a:t>
            </a:r>
            <a:r>
              <a:rPr lang="en-US" sz="1800" b="1" dirty="0"/>
              <a:t>Governance WG: </a:t>
            </a:r>
            <a:r>
              <a:rPr lang="en-US" sz="1800" dirty="0"/>
              <a:t>Sustainable Business Models for Brokering Middleware to support Research Interoperability</a:t>
            </a:r>
          </a:p>
          <a:p>
            <a:pPr algn="just">
              <a:defRPr/>
            </a:pPr>
            <a:r>
              <a:rPr lang="en-US" sz="1800" b="1" dirty="0"/>
              <a:t>RDA/CODATA Summer Schools in Data Science and Cloud Computing in the Developing World WG: </a:t>
            </a:r>
            <a:r>
              <a:rPr lang="en-US" sz="1800" dirty="0"/>
              <a:t>A framework to run a series of Summer Schools in Data Science and data sharing in low and middle income countries (LMICs)</a:t>
            </a:r>
          </a:p>
          <a:p>
            <a:pPr algn="just">
              <a:defRPr/>
            </a:pPr>
            <a:endParaRPr lang="en-GB"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70" y="5587660"/>
            <a:ext cx="1194001" cy="67162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2"/>
          <p:cNvSpPr>
            <a:spLocks noGrp="1"/>
          </p:cNvSpPr>
          <p:nvPr>
            <p:ph type="title"/>
          </p:nvPr>
        </p:nvSpPr>
        <p:spPr>
          <a:xfrm>
            <a:off x="822960" y="286604"/>
            <a:ext cx="7929154" cy="1450757"/>
          </a:xfrm>
        </p:spPr>
        <p:txBody>
          <a:bodyPr>
            <a:normAutofit/>
          </a:bodyPr>
          <a:lstStyle/>
          <a:p>
            <a:pPr algn="r"/>
            <a:r>
              <a:rPr lang="en-GB" sz="4400" smtClean="0"/>
              <a:t>RDA Recommendations </a:t>
            </a:r>
            <a:r>
              <a:rPr lang="en-GB" sz="4400" dirty="0" smtClean="0"/>
              <a:t>&amp; Outputs</a:t>
            </a:r>
            <a:endParaRPr lang="en-GB" sz="44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72" y="3091595"/>
            <a:ext cx="2075740" cy="1901265"/>
          </a:xfrm>
          <a:prstGeom prst="rect">
            <a:avLst/>
          </a:prstGeom>
        </p:spPr>
      </p:pic>
      <p:sp>
        <p:nvSpPr>
          <p:cNvPr id="12"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400" b="1" dirty="0" smtClean="0">
                <a:solidFill>
                  <a:schemeClr val="bg1"/>
                </a:solidFill>
                <a:ea typeface="ＭＳ Ｐゴシック" pitchFamily="34" charset="-128"/>
              </a:rPr>
              <a:t>rd-alliance.org/recommendations-and-outputs/all-recommendations-and-outputs</a:t>
            </a:r>
            <a:endParaRPr lang="en-GB" altLang="en-US" sz="1400" b="1" dirty="0">
              <a:solidFill>
                <a:schemeClr val="bg1"/>
              </a:solidFill>
              <a:ea typeface="ＭＳ Ｐゴシック" pitchFamily="34" charset="-128"/>
            </a:endParaRPr>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7"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4138335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1197" y="1876097"/>
            <a:ext cx="6600913" cy="4161583"/>
          </a:xfrm>
        </p:spPr>
        <p:txBody>
          <a:bodyPr>
            <a:noAutofit/>
          </a:bodyPr>
          <a:lstStyle/>
          <a:p>
            <a:pPr algn="just">
              <a:defRPr/>
            </a:pPr>
            <a:r>
              <a:rPr lang="en-GB" sz="1600" b="1" dirty="0"/>
              <a:t>Repository Audit and Certification DSA–WDS: </a:t>
            </a:r>
            <a:r>
              <a:rPr lang="en-GB" sz="1600" dirty="0"/>
              <a:t>A convergent DSA-WDS certification standard to help eliminate duplication of effort, increase certification procedure coherence and compatibility thus benefitting researchers, data managers, librarians and scientific communities.</a:t>
            </a:r>
          </a:p>
          <a:p>
            <a:pPr algn="just">
              <a:defRPr/>
            </a:pPr>
            <a:r>
              <a:rPr lang="en-GB" sz="1600" b="1" dirty="0"/>
              <a:t>RDA/WDS Publishing Data </a:t>
            </a:r>
            <a:r>
              <a:rPr lang="en-GB" sz="1600" b="1" dirty="0" err="1"/>
              <a:t>Bibliometrics</a:t>
            </a:r>
            <a:r>
              <a:rPr lang="en-GB" sz="1600" b="1" dirty="0"/>
              <a:t>: </a:t>
            </a:r>
            <a:r>
              <a:rPr lang="en-GB" sz="1600" dirty="0"/>
              <a:t>improved research data metrics and corresponding services, with the final goal of increasing the overall availability and quality of citations and research data itself</a:t>
            </a:r>
            <a:r>
              <a:rPr lang="en-GB" sz="1600" dirty="0" smtClean="0"/>
              <a:t>.</a:t>
            </a:r>
          </a:p>
          <a:p>
            <a:pPr algn="just">
              <a:defRPr/>
            </a:pPr>
            <a:r>
              <a:rPr lang="en-GB" sz="1600" b="1" dirty="0"/>
              <a:t>RDA/WDS Publishing Data Workflows: </a:t>
            </a:r>
            <a:r>
              <a:rPr lang="en-GB" sz="1600" dirty="0"/>
              <a:t>enhance the possibilities for greater discoverability and a more efficient and reliable reuse of research data benefitting other stakeholders like publishers, libraries and data centres</a:t>
            </a:r>
            <a:r>
              <a:rPr lang="en-GB" sz="1600" dirty="0" smtClean="0"/>
              <a:t>.</a:t>
            </a:r>
            <a:endParaRPr lang="en-GB" sz="1600" dirty="0"/>
          </a:p>
          <a:p>
            <a:pPr algn="just">
              <a:defRPr/>
            </a:pPr>
            <a:r>
              <a:rPr lang="en-GB" sz="1600" b="1" dirty="0"/>
              <a:t>RDA/WDS Publishing Data Services: </a:t>
            </a:r>
            <a:r>
              <a:rPr lang="en-GB" sz="1600" dirty="0"/>
              <a:t>A universal interlinking service between data and the scientific </a:t>
            </a:r>
            <a:r>
              <a:rPr lang="en-GB" sz="1600" dirty="0" smtClean="0"/>
              <a:t>literature. </a:t>
            </a:r>
            <a:r>
              <a:rPr lang="en-GB" sz="1600" b="1" dirty="0" smtClean="0"/>
              <a:t>The </a:t>
            </a:r>
            <a:r>
              <a:rPr lang="en-GB" sz="1600" b="1" dirty="0" err="1"/>
              <a:t>Scholix</a:t>
            </a:r>
            <a:r>
              <a:rPr lang="en-GB" sz="1600" b="1" dirty="0"/>
              <a:t> initiative </a:t>
            </a:r>
            <a:r>
              <a:rPr lang="en-GB" sz="1600" dirty="0"/>
              <a:t>a high level interoperability framework for exchanging information about the links between scholarly literature and data. It aims to build an open information ecosystem to understand systematically what data underpins literature and what literature references data. </a:t>
            </a:r>
          </a:p>
          <a:p>
            <a:pPr algn="just">
              <a:defRPr/>
            </a:pPr>
            <a:endParaRPr lang="en-GB"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2" name="Title 2"/>
          <p:cNvSpPr>
            <a:spLocks noGrp="1"/>
          </p:cNvSpPr>
          <p:nvPr>
            <p:ph type="title"/>
          </p:nvPr>
        </p:nvSpPr>
        <p:spPr>
          <a:xfrm>
            <a:off x="822959" y="286604"/>
            <a:ext cx="8085909" cy="1450757"/>
          </a:xfrm>
        </p:spPr>
        <p:txBody>
          <a:bodyPr>
            <a:normAutofit/>
          </a:bodyPr>
          <a:lstStyle/>
          <a:p>
            <a:pPr algn="r"/>
            <a:r>
              <a:rPr lang="en-GB" sz="4400" dirty="0" smtClean="0"/>
              <a:t>RDA Recommendations &amp; Outputs</a:t>
            </a:r>
            <a:endParaRPr lang="en-GB" sz="4400" dirty="0"/>
          </a:p>
        </p:txBody>
      </p:sp>
      <p:pic>
        <p:nvPicPr>
          <p:cNvPr id="13" name="Immagine 38" descr="World Data System-Logo.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6278" y="2430192"/>
            <a:ext cx="1288112" cy="1288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400" b="1" dirty="0" smtClean="0">
                <a:solidFill>
                  <a:schemeClr val="bg1"/>
                </a:solidFill>
                <a:ea typeface="ＭＳ Ｐゴシック" pitchFamily="34" charset="-128"/>
              </a:rPr>
              <a:t>rd-alliance.org/recommendations-and-outputs/all-recommendations-and-outputs</a:t>
            </a:r>
            <a:endParaRPr lang="en-GB" altLang="en-US" sz="1400" b="1" dirty="0">
              <a:solidFill>
                <a:schemeClr val="bg1"/>
              </a:solidFill>
              <a:ea typeface="ＭＳ Ｐゴシック" pitchFamily="34" charset="-128"/>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52" y="3718306"/>
            <a:ext cx="2075740" cy="1901265"/>
          </a:xfrm>
          <a:prstGeom prst="rect">
            <a:avLst/>
          </a:prstGeom>
        </p:spPr>
      </p:pic>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6"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3809838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3266" y="1986203"/>
            <a:ext cx="6117313" cy="4228329"/>
          </a:xfrm>
        </p:spPr>
        <p:txBody>
          <a:bodyPr>
            <a:noAutofit/>
          </a:bodyPr>
          <a:lstStyle/>
          <a:p>
            <a:pPr algn="just">
              <a:defRPr/>
            </a:pPr>
            <a:endParaRPr lang="en-GB" sz="1600" b="1" dirty="0" smtClean="0"/>
          </a:p>
          <a:p>
            <a:pPr algn="just">
              <a:defRPr/>
            </a:pPr>
            <a:r>
              <a:rPr lang="en-GB" sz="1600" b="1" dirty="0" smtClean="0"/>
              <a:t>23 </a:t>
            </a:r>
            <a:r>
              <a:rPr lang="en-GB" sz="1600" b="1" dirty="0"/>
              <a:t>Things: Libraries For Research Data </a:t>
            </a:r>
            <a:r>
              <a:rPr lang="en-GB" sz="1600" dirty="0"/>
              <a:t>An overview of practical, free, online resources and tools that users can immediately take advantage of to incorporate research data management into the practice of librarianship.</a:t>
            </a:r>
          </a:p>
          <a:p>
            <a:pPr algn="just">
              <a:defRPr/>
            </a:pPr>
            <a:endParaRPr lang="en-GB" sz="1600" b="1" dirty="0" smtClean="0"/>
          </a:p>
          <a:p>
            <a:pPr algn="just">
              <a:defRPr/>
            </a:pPr>
            <a:r>
              <a:rPr lang="en-GB" sz="1600" b="1" dirty="0" smtClean="0"/>
              <a:t>Legal </a:t>
            </a:r>
            <a:r>
              <a:rPr lang="en-GB" sz="1600" b="1" dirty="0"/>
              <a:t>Interoperability of Research </a:t>
            </a:r>
            <a:r>
              <a:rPr lang="en-GB" sz="1600" b="1" dirty="0" smtClean="0"/>
              <a:t>Data</a:t>
            </a:r>
            <a:r>
              <a:rPr lang="en-GB" sz="1600" dirty="0" smtClean="0"/>
              <a:t> </a:t>
            </a:r>
            <a:r>
              <a:rPr lang="en-GB" sz="1600" b="1" dirty="0"/>
              <a:t>Principles and Implementation </a:t>
            </a:r>
            <a:r>
              <a:rPr lang="en-GB" sz="1600" b="1" dirty="0" smtClean="0"/>
              <a:t>Guidelines:</a:t>
            </a:r>
            <a:r>
              <a:rPr lang="en-GB" sz="1600" dirty="0" smtClean="0"/>
              <a:t> </a:t>
            </a:r>
            <a:r>
              <a:rPr lang="en-GB" sz="1600" dirty="0"/>
              <a:t>a set of principles and practical implementation guidelines offered as high-level guidance to all members of the research </a:t>
            </a:r>
            <a:r>
              <a:rPr lang="en-GB" sz="1600" dirty="0" smtClean="0"/>
              <a:t>community —</a:t>
            </a:r>
            <a:r>
              <a:rPr lang="en-GB" sz="1600" dirty="0"/>
              <a:t>the funders, managers of data </a:t>
            </a:r>
            <a:r>
              <a:rPr lang="en-GB" sz="1600" dirty="0" err="1"/>
              <a:t>centers</a:t>
            </a:r>
            <a:r>
              <a:rPr lang="en-GB" sz="1600" dirty="0"/>
              <a:t>, librarians, archivists, publishers, policymakers, university administrators, individual researchers, and their legal </a:t>
            </a:r>
            <a:r>
              <a:rPr lang="en-GB" sz="1600" dirty="0" smtClean="0"/>
              <a:t>counsel.</a:t>
            </a:r>
            <a:endParaRPr lang="en-GB"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2" name="Title 2"/>
          <p:cNvSpPr>
            <a:spLocks noGrp="1"/>
          </p:cNvSpPr>
          <p:nvPr>
            <p:ph type="title"/>
          </p:nvPr>
        </p:nvSpPr>
        <p:spPr>
          <a:xfrm>
            <a:off x="822959" y="286604"/>
            <a:ext cx="8085909" cy="1450757"/>
          </a:xfrm>
        </p:spPr>
        <p:txBody>
          <a:bodyPr>
            <a:normAutofit/>
          </a:bodyPr>
          <a:lstStyle/>
          <a:p>
            <a:pPr algn="r"/>
            <a:r>
              <a:rPr lang="en-GB" sz="4400" dirty="0" smtClean="0"/>
              <a:t>RDA Recommendations &amp; Outputs</a:t>
            </a:r>
            <a:endParaRPr lang="en-GB" sz="44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81508"/>
            <a:ext cx="2687931" cy="2461999"/>
          </a:xfrm>
          <a:prstGeom prst="rect">
            <a:avLst/>
          </a:prstGeom>
        </p:spPr>
      </p:pic>
      <p:sp>
        <p:nvSpPr>
          <p:cNvPr id="10"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400" b="1" dirty="0" smtClean="0">
                <a:solidFill>
                  <a:schemeClr val="bg1"/>
                </a:solidFill>
                <a:ea typeface="ＭＳ Ｐゴシック" pitchFamily="34" charset="-128"/>
              </a:rPr>
              <a:t>rd-alliance.org/recommendations-and-outputs/all-recommendations-and-outputs</a:t>
            </a:r>
            <a:endParaRPr lang="en-GB" altLang="en-US" sz="1400" b="1" dirty="0">
              <a:solidFill>
                <a:schemeClr val="bg1"/>
              </a:solidFill>
              <a:ea typeface="ＭＳ Ｐゴシック" pitchFamily="34" charset="-128"/>
            </a:endParaRPr>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7"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27317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16" y="31462"/>
            <a:ext cx="1048409" cy="685108"/>
          </a:xfrm>
          <a:prstGeom prst="rect">
            <a:avLst/>
          </a:prstGeom>
        </p:spPr>
      </p:pic>
      <p:sp>
        <p:nvSpPr>
          <p:cNvPr id="5" name="Shape 481"/>
          <p:cNvSpPr txBox="1">
            <a:spLocks/>
          </p:cNvSpPr>
          <p:nvPr/>
        </p:nvSpPr>
        <p:spPr>
          <a:xfrm>
            <a:off x="3139707" y="1065032"/>
            <a:ext cx="5599417" cy="50095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SzTx/>
              <a:buFont typeface="Calibri" panose="020F0502020204030204" pitchFamily="34" charset="0"/>
              <a:buNone/>
              <a:defRPr sz="3600" b="1" i="0">
                <a:solidFill>
                  <a:srgbClr val="941100"/>
                </a:solidFill>
              </a:defRPr>
            </a:pPr>
            <a:r>
              <a:rPr lang="en-GB" sz="2800" b="1" dirty="0" smtClean="0">
                <a:solidFill>
                  <a:srgbClr val="941100"/>
                </a:solidFill>
              </a:rPr>
              <a:t>Vision</a:t>
            </a:r>
          </a:p>
          <a:p>
            <a:pPr marL="0" indent="0">
              <a:spcBef>
                <a:spcPts val="0"/>
              </a:spcBef>
              <a:buSzTx/>
              <a:buFont typeface="Calibri" panose="020F0502020204030204" pitchFamily="34" charset="0"/>
              <a:buNone/>
              <a:defRPr sz="3600" i="0">
                <a:latin typeface="+mn-lt"/>
                <a:ea typeface="+mn-ea"/>
                <a:cs typeface="+mn-cs"/>
                <a:sym typeface="Helvetica Neue Light"/>
              </a:defRPr>
            </a:pPr>
            <a:r>
              <a:rPr lang="en-GB" sz="2800" b="1" dirty="0" smtClean="0">
                <a:sym typeface="Helvetica Neue Light"/>
              </a:rPr>
              <a:t>Researchers and </a:t>
            </a:r>
            <a:r>
              <a:rPr lang="en-GB" sz="2800" b="1" u="sng" dirty="0" smtClean="0">
                <a:sym typeface="Helvetica Neue Light"/>
              </a:rPr>
              <a:t>innovators</a:t>
            </a:r>
            <a:r>
              <a:rPr lang="en-GB" sz="2800" b="1" dirty="0" smtClean="0">
                <a:sym typeface="Helvetica Neue Light"/>
              </a:rPr>
              <a:t> </a:t>
            </a:r>
            <a:r>
              <a:rPr lang="en-GB" sz="2800" dirty="0" smtClean="0">
                <a:sym typeface="Helvetica Neue Light"/>
              </a:rPr>
              <a:t>openly share data across technologies, disciplines, and countries to address the grand challenges of society. </a:t>
            </a:r>
          </a:p>
          <a:p>
            <a:pPr>
              <a:spcBef>
                <a:spcPts val="0"/>
              </a:spcBef>
              <a:defRPr sz="3600" i="0">
                <a:latin typeface="+mn-lt"/>
                <a:ea typeface="+mn-ea"/>
                <a:cs typeface="+mn-cs"/>
                <a:sym typeface="Helvetica Neue Light"/>
              </a:defRPr>
            </a:pPr>
            <a:endParaRPr lang="en-GB" sz="2800" dirty="0" smtClean="0">
              <a:sym typeface="Helvetica Neue Light"/>
            </a:endParaRPr>
          </a:p>
          <a:p>
            <a:pPr marL="0" indent="0">
              <a:spcBef>
                <a:spcPts val="0"/>
              </a:spcBef>
              <a:buSzTx/>
              <a:buFont typeface="Calibri" panose="020F0502020204030204" pitchFamily="34" charset="0"/>
              <a:buNone/>
              <a:defRPr sz="3600" b="1" i="0">
                <a:solidFill>
                  <a:srgbClr val="941100"/>
                </a:solidFill>
              </a:defRPr>
            </a:pPr>
            <a:r>
              <a:rPr lang="en-GB" sz="2800" b="1" dirty="0" smtClean="0">
                <a:solidFill>
                  <a:srgbClr val="941100"/>
                </a:solidFill>
              </a:rPr>
              <a:t>Mission</a:t>
            </a:r>
          </a:p>
          <a:p>
            <a:pPr marL="0" indent="0">
              <a:spcBef>
                <a:spcPts val="0"/>
              </a:spcBef>
              <a:buSzTx/>
              <a:buFont typeface="Calibri" panose="020F0502020204030204" pitchFamily="34" charset="0"/>
              <a:buNone/>
              <a:defRPr sz="3600" i="0">
                <a:latin typeface="+mn-lt"/>
                <a:ea typeface="+mn-ea"/>
                <a:cs typeface="+mn-cs"/>
                <a:sym typeface="Helvetica Neue Light"/>
              </a:defRPr>
            </a:pPr>
            <a:r>
              <a:rPr lang="en-GB" sz="2800" dirty="0" smtClean="0">
                <a:sym typeface="Helvetica Neue Light"/>
              </a:rPr>
              <a:t>RDA builds the </a:t>
            </a:r>
            <a:r>
              <a:rPr lang="en-GB" sz="2800" b="1" dirty="0" smtClean="0">
                <a:solidFill>
                  <a:srgbClr val="A30000"/>
                </a:solidFill>
                <a:latin typeface="+mj-lt"/>
                <a:ea typeface="+mj-ea"/>
                <a:cs typeface="+mj-cs"/>
                <a:sym typeface="Helvetica Neue"/>
              </a:rPr>
              <a:t>social and technical bridges</a:t>
            </a:r>
            <a:r>
              <a:rPr lang="en-GB" sz="2800" dirty="0" smtClean="0">
                <a:sym typeface="Helvetica Neue Light"/>
              </a:rPr>
              <a:t> that </a:t>
            </a:r>
            <a:r>
              <a:rPr lang="en-GB" sz="2800" b="1" dirty="0" smtClean="0">
                <a:sym typeface="Helvetica Neue Light"/>
              </a:rPr>
              <a:t>enable open sharing </a:t>
            </a:r>
            <a:r>
              <a:rPr lang="en-GB" sz="2800" dirty="0" smtClean="0">
                <a:sym typeface="Helvetica Neue Light"/>
              </a:rPr>
              <a:t>of data.</a:t>
            </a:r>
          </a:p>
          <a:p>
            <a:pPr marL="0" lvl="1" indent="312464">
              <a:spcBef>
                <a:spcPts val="0"/>
              </a:spcBef>
              <a:buFont typeface="Calibri" pitchFamily="34" charset="0"/>
              <a:buNone/>
              <a:defRPr sz="3600" i="0">
                <a:latin typeface="+mn-lt"/>
                <a:ea typeface="+mn-ea"/>
                <a:cs typeface="+mn-cs"/>
                <a:sym typeface="Helvetica Neue Light"/>
              </a:defRPr>
            </a:pPr>
            <a:endParaRPr lang="en-GB" sz="2800" dirty="0">
              <a:sym typeface="Helvetica Neue Ligh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755" y="238586"/>
            <a:ext cx="1264697" cy="826446"/>
          </a:xfrm>
          <a:prstGeom prst="rect">
            <a:avLst/>
          </a:prstGeom>
        </p:spPr>
      </p:pic>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966"/>
          <a:stretch/>
        </p:blipFill>
        <p:spPr bwMode="auto">
          <a:xfrm>
            <a:off x="0" y="15696"/>
            <a:ext cx="2843517" cy="682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366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94841" y="4509120"/>
            <a:ext cx="8280920" cy="1440160"/>
          </a:xfrm>
          <a:prstGeom prst="rect">
            <a:avLst/>
          </a:prstGeom>
          <a:ln/>
          <a:ex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endParaRPr>
          </a:p>
        </p:txBody>
      </p:sp>
      <p:sp>
        <p:nvSpPr>
          <p:cNvPr id="2" name="Content Placeholder 1"/>
          <p:cNvSpPr>
            <a:spLocks noGrp="1"/>
          </p:cNvSpPr>
          <p:nvPr>
            <p:ph idx="1"/>
          </p:nvPr>
        </p:nvSpPr>
        <p:spPr>
          <a:xfrm>
            <a:off x="462699" y="1247092"/>
            <a:ext cx="8137599" cy="4785395"/>
          </a:xfrm>
        </p:spPr>
        <p:txBody>
          <a:bodyPr/>
          <a:lstStyle/>
          <a:p>
            <a:r>
              <a:rPr lang="en-US" sz="2400" dirty="0">
                <a:latin typeface="Calibri" pitchFamily="34" charset="0"/>
                <a:cs typeface="Calibri" pitchFamily="34" charset="0"/>
              </a:rPr>
              <a:t>I</a:t>
            </a:r>
            <a:r>
              <a:rPr lang="en-US" sz="2400" dirty="0" smtClean="0">
                <a:latin typeface="Calibri" pitchFamily="34" charset="0"/>
                <a:cs typeface="Calibri" pitchFamily="34" charset="0"/>
              </a:rPr>
              <a:t>dentify </a:t>
            </a:r>
            <a:r>
              <a:rPr lang="en-US" sz="2400" dirty="0">
                <a:latin typeface="Calibri" pitchFamily="34" charset="0"/>
                <a:cs typeface="Calibri" pitchFamily="34" charset="0"/>
              </a:rPr>
              <a:t>the most important </a:t>
            </a:r>
            <a:r>
              <a:rPr lang="en-US" sz="2400" dirty="0" smtClean="0">
                <a:latin typeface="Calibri" pitchFamily="34" charset="0"/>
                <a:cs typeface="Calibri" pitchFamily="34" charset="0"/>
              </a:rPr>
              <a:t>policies</a:t>
            </a:r>
          </a:p>
          <a:p>
            <a:r>
              <a:rPr lang="en-US" sz="2400" dirty="0" smtClean="0">
                <a:latin typeface="Calibri" pitchFamily="34" charset="0"/>
                <a:cs typeface="Calibri" pitchFamily="34" charset="0"/>
              </a:rPr>
              <a:t>Practical implementations for managing research data collections</a:t>
            </a:r>
          </a:p>
          <a:p>
            <a:r>
              <a:rPr lang="en-US" sz="2400" dirty="0" smtClean="0">
                <a:latin typeface="Calibri" pitchFamily="34" charset="0"/>
                <a:cs typeface="Calibri" pitchFamily="34" charset="0"/>
              </a:rPr>
              <a:t>Provide recommendations for a </a:t>
            </a:r>
            <a:r>
              <a:rPr lang="en-US" sz="2400" dirty="0">
                <a:latin typeface="Calibri" pitchFamily="34" charset="0"/>
                <a:cs typeface="Calibri" pitchFamily="34" charset="0"/>
              </a:rPr>
              <a:t>“starter kit</a:t>
            </a:r>
            <a:r>
              <a:rPr lang="en-US" sz="2400" dirty="0" smtClean="0">
                <a:latin typeface="Calibri" pitchFamily="34" charset="0"/>
                <a:cs typeface="Calibri" pitchFamily="34" charset="0"/>
              </a:rPr>
              <a:t>”</a:t>
            </a:r>
          </a:p>
          <a:p>
            <a:r>
              <a:rPr lang="en-US" sz="2400" dirty="0" err="1" smtClean="0">
                <a:latin typeface="Calibri" pitchFamily="34" charset="0"/>
                <a:cs typeface="Calibri" pitchFamily="34" charset="0"/>
              </a:rPr>
              <a:t>Testbeds</a:t>
            </a:r>
            <a:r>
              <a:rPr lang="en-US" sz="2400" dirty="0" smtClean="0">
                <a:latin typeface="Calibri" pitchFamily="34" charset="0"/>
                <a:cs typeface="Calibri" pitchFamily="34" charset="0"/>
              </a:rPr>
              <a:t>:</a:t>
            </a:r>
          </a:p>
          <a:p>
            <a:pPr lvl="1"/>
            <a:r>
              <a:rPr lang="en-US" sz="2000" dirty="0" smtClean="0">
                <a:latin typeface="Calibri" pitchFamily="34" charset="0"/>
                <a:cs typeface="Calibri" pitchFamily="34" charset="0"/>
              </a:rPr>
              <a:t>Evaluate standard policies</a:t>
            </a:r>
          </a:p>
          <a:p>
            <a:pPr lvl="1"/>
            <a:r>
              <a:rPr lang="en-US" sz="2000" dirty="0" smtClean="0">
                <a:latin typeface="Calibri" pitchFamily="34" charset="0"/>
                <a:cs typeface="Calibri" pitchFamily="34" charset="0"/>
              </a:rPr>
              <a:t>Test interoperability across WGs</a:t>
            </a:r>
          </a:p>
          <a:p>
            <a:pPr marL="0" indent="0">
              <a:buNone/>
            </a:pPr>
            <a:endParaRPr lang="en-US" dirty="0" smtClean="0">
              <a:latin typeface="Calibri" pitchFamily="34" charset="0"/>
              <a:cs typeface="Calibri" pitchFamily="34" charset="0"/>
            </a:endParaRPr>
          </a:p>
          <a:p>
            <a:pPr marL="0" indent="0">
              <a:buNone/>
            </a:pPr>
            <a:r>
              <a:rPr lang="en-US" b="1" dirty="0" smtClean="0">
                <a:solidFill>
                  <a:schemeClr val="bg1"/>
                </a:solidFill>
                <a:latin typeface="Calibri" pitchFamily="34" charset="0"/>
                <a:cs typeface="Calibri" pitchFamily="34" charset="0"/>
              </a:rPr>
              <a:t>Policy: </a:t>
            </a:r>
            <a:r>
              <a:rPr lang="en-US" dirty="0" smtClean="0">
                <a:solidFill>
                  <a:schemeClr val="bg1"/>
                </a:solidFill>
                <a:latin typeface="Calibri" pitchFamily="34" charset="0"/>
                <a:cs typeface="Calibri" pitchFamily="34" charset="0"/>
              </a:rPr>
              <a:t/>
            </a:r>
            <a:br>
              <a:rPr lang="en-US" dirty="0" smtClean="0">
                <a:solidFill>
                  <a:schemeClr val="bg1"/>
                </a:solidFill>
                <a:latin typeface="Calibri" pitchFamily="34" charset="0"/>
                <a:cs typeface="Calibri" pitchFamily="34" charset="0"/>
              </a:rPr>
            </a:br>
            <a:r>
              <a:rPr lang="en-US" dirty="0" smtClean="0">
                <a:solidFill>
                  <a:schemeClr val="bg1"/>
                </a:solidFill>
                <a:latin typeface="Calibri" pitchFamily="34" charset="0"/>
                <a:cs typeface="Calibri" pitchFamily="34" charset="0"/>
              </a:rPr>
              <a:t>Assertion </a:t>
            </a:r>
            <a:r>
              <a:rPr lang="en-US" dirty="0">
                <a:solidFill>
                  <a:schemeClr val="bg1"/>
                </a:solidFill>
                <a:latin typeface="Calibri" pitchFamily="34" charset="0"/>
                <a:cs typeface="Calibri" pitchFamily="34" charset="0"/>
              </a:rPr>
              <a:t>or assurance that is enforced about a collection or a dataset</a:t>
            </a:r>
            <a:endParaRPr lang="en-US" sz="2400" dirty="0" smtClean="0">
              <a:solidFill>
                <a:schemeClr val="bg1"/>
              </a:solidFill>
              <a:latin typeface="Calibri" pitchFamily="34" charset="0"/>
              <a:cs typeface="Calibri" pitchFamily="34" charset="0"/>
            </a:endParaRPr>
          </a:p>
          <a:p>
            <a:pPr marL="0" indent="0">
              <a:buNone/>
            </a:pPr>
            <a:endParaRPr lang="en-US" sz="2400" dirty="0">
              <a:latin typeface="Calibri" pitchFamily="34" charset="0"/>
              <a:cs typeface="Calibri" pitchFamily="34" charset="0"/>
            </a:endParaRPr>
          </a:p>
        </p:txBody>
      </p:sp>
      <p:sp>
        <p:nvSpPr>
          <p:cNvPr id="3" name="Title 2"/>
          <p:cNvSpPr>
            <a:spLocks noGrp="1"/>
          </p:cNvSpPr>
          <p:nvPr>
            <p:ph type="title"/>
          </p:nvPr>
        </p:nvSpPr>
        <p:spPr>
          <a:xfrm>
            <a:off x="610865" y="0"/>
            <a:ext cx="7560840" cy="981075"/>
          </a:xfrm>
        </p:spPr>
        <p:txBody>
          <a:bodyPr/>
          <a:lstStyle/>
          <a:p>
            <a:r>
              <a:rPr lang="en-US" sz="3200" dirty="0" smtClean="0">
                <a:latin typeface="Calibri" pitchFamily="34" charset="0"/>
                <a:cs typeface="Calibri" pitchFamily="34" charset="0"/>
              </a:rPr>
              <a:t>RDA Practical Policy Working Group Focus</a:t>
            </a:r>
            <a:endParaRPr lang="en-US" sz="3200" dirty="0">
              <a:latin typeface="Calibri" pitchFamily="34" charset="0"/>
              <a:cs typeface="Calibri" pitchFamily="34" charset="0"/>
            </a:endParaRPr>
          </a:p>
        </p:txBody>
      </p:sp>
      <p:sp>
        <p:nvSpPr>
          <p:cNvPr id="5" name="Rectangle 4"/>
          <p:cNvSpPr/>
          <p:nvPr/>
        </p:nvSpPr>
        <p:spPr bwMode="auto">
          <a:xfrm>
            <a:off x="395536" y="4437112"/>
            <a:ext cx="2088232"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884126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itle 2"/>
          <p:cNvSpPr>
            <a:spLocks noGrp="1"/>
          </p:cNvSpPr>
          <p:nvPr>
            <p:ph type="title"/>
          </p:nvPr>
        </p:nvSpPr>
        <p:spPr>
          <a:xfrm>
            <a:off x="755576" y="24889"/>
            <a:ext cx="7560840" cy="667807"/>
          </a:xfrm>
        </p:spPr>
        <p:txBody>
          <a:bodyPr/>
          <a:lstStyle/>
          <a:p>
            <a:r>
              <a:rPr lang="en-US" sz="3200" dirty="0" smtClean="0"/>
              <a:t>Concept Graph by Reagan Moore</a:t>
            </a:r>
            <a:endParaRPr lang="en-US" sz="3200" dirty="0">
              <a:latin typeface="Calibri" pitchFamily="34" charset="0"/>
              <a:cs typeface="Calibri" pitchFamily="34" charset="0"/>
            </a:endParaRPr>
          </a:p>
        </p:txBody>
      </p:sp>
      <p:sp>
        <p:nvSpPr>
          <p:cNvPr id="340" name="Rounded Rectangle 1"/>
          <p:cNvSpPr/>
          <p:nvPr/>
        </p:nvSpPr>
        <p:spPr>
          <a:xfrm>
            <a:off x="3839345" y="679127"/>
            <a:ext cx="1497112"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Collection</a:t>
            </a:r>
          </a:p>
        </p:txBody>
      </p:sp>
      <p:sp>
        <p:nvSpPr>
          <p:cNvPr id="341" name="Rounded Rectangle 2"/>
          <p:cNvSpPr/>
          <p:nvPr/>
        </p:nvSpPr>
        <p:spPr>
          <a:xfrm>
            <a:off x="443972" y="667281"/>
            <a:ext cx="1497112"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Purpose</a:t>
            </a:r>
          </a:p>
        </p:txBody>
      </p:sp>
      <p:cxnSp>
        <p:nvCxnSpPr>
          <p:cNvPr id="342" name="Straight Arrow Connector 14"/>
          <p:cNvCxnSpPr>
            <a:stCxn id="341" idx="3"/>
            <a:endCxn id="340" idx="1"/>
          </p:cNvCxnSpPr>
          <p:nvPr/>
        </p:nvCxnSpPr>
        <p:spPr>
          <a:xfrm>
            <a:off x="1941084" y="863445"/>
            <a:ext cx="1898261" cy="1184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43" name="TextBox 9"/>
          <p:cNvSpPr txBox="1"/>
          <p:nvPr/>
        </p:nvSpPr>
        <p:spPr>
          <a:xfrm>
            <a:off x="2531076" y="732267"/>
            <a:ext cx="61578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Defines</a:t>
            </a:r>
          </a:p>
        </p:txBody>
      </p:sp>
      <p:cxnSp>
        <p:nvCxnSpPr>
          <p:cNvPr id="344" name="Straight Arrow Connector 42"/>
          <p:cNvCxnSpPr>
            <a:stCxn id="341" idx="2"/>
          </p:cNvCxnSpPr>
          <p:nvPr/>
        </p:nvCxnSpPr>
        <p:spPr>
          <a:xfrm>
            <a:off x="1192528" y="1059609"/>
            <a:ext cx="875365" cy="2126497"/>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345" name="TextBox 43"/>
          <p:cNvSpPr txBox="1"/>
          <p:nvPr/>
        </p:nvSpPr>
        <p:spPr>
          <a:xfrm>
            <a:off x="1185321" y="1696327"/>
            <a:ext cx="790892"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Defines</a:t>
            </a:r>
          </a:p>
        </p:txBody>
      </p:sp>
      <p:sp>
        <p:nvSpPr>
          <p:cNvPr id="346" name="Rounded Rectangle 44"/>
          <p:cNvSpPr/>
          <p:nvPr/>
        </p:nvSpPr>
        <p:spPr>
          <a:xfrm>
            <a:off x="3888329" y="3196266"/>
            <a:ext cx="1114306"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Policy</a:t>
            </a:r>
          </a:p>
        </p:txBody>
      </p:sp>
      <p:sp>
        <p:nvSpPr>
          <p:cNvPr id="347" name="Rounded Rectangle 3"/>
          <p:cNvSpPr/>
          <p:nvPr/>
        </p:nvSpPr>
        <p:spPr>
          <a:xfrm>
            <a:off x="1725031" y="3196266"/>
            <a:ext cx="1094370"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Property</a:t>
            </a:r>
          </a:p>
        </p:txBody>
      </p:sp>
      <p:cxnSp>
        <p:nvCxnSpPr>
          <p:cNvPr id="348" name="Straight Arrow Connector 53"/>
          <p:cNvCxnSpPr>
            <a:stCxn id="347" idx="3"/>
            <a:endCxn id="346" idx="1"/>
          </p:cNvCxnSpPr>
          <p:nvPr/>
        </p:nvCxnSpPr>
        <p:spPr>
          <a:xfrm>
            <a:off x="2819401" y="3392430"/>
            <a:ext cx="1068928" cy="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349" name="TextBox 54"/>
          <p:cNvSpPr txBox="1"/>
          <p:nvPr/>
        </p:nvSpPr>
        <p:spPr>
          <a:xfrm>
            <a:off x="2971800" y="3251701"/>
            <a:ext cx="713141"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Defines</a:t>
            </a:r>
          </a:p>
        </p:txBody>
      </p:sp>
      <p:sp>
        <p:nvSpPr>
          <p:cNvPr id="350" name="Rounded Rectangle 55"/>
          <p:cNvSpPr/>
          <p:nvPr/>
        </p:nvSpPr>
        <p:spPr>
          <a:xfrm>
            <a:off x="5943600" y="3196266"/>
            <a:ext cx="1031505"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Procedure</a:t>
            </a:r>
          </a:p>
        </p:txBody>
      </p:sp>
      <p:cxnSp>
        <p:nvCxnSpPr>
          <p:cNvPr id="351" name="Straight Arrow Connector 57"/>
          <p:cNvCxnSpPr>
            <a:stCxn id="346" idx="3"/>
            <a:endCxn id="350" idx="1"/>
          </p:cNvCxnSpPr>
          <p:nvPr/>
        </p:nvCxnSpPr>
        <p:spPr>
          <a:xfrm>
            <a:off x="5002635" y="3392430"/>
            <a:ext cx="940965" cy="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352" name="TextBox 58"/>
          <p:cNvSpPr txBox="1"/>
          <p:nvPr/>
        </p:nvSpPr>
        <p:spPr>
          <a:xfrm>
            <a:off x="5110478" y="3260718"/>
            <a:ext cx="613650" cy="253916"/>
          </a:xfrm>
          <a:prstGeom prst="rect">
            <a:avLst/>
          </a:prstGeom>
          <a:solidFill>
            <a:sysClr val="window" lastClr="FFFFFF"/>
          </a:solidFill>
        </p:spPr>
        <p:txBody>
          <a:bodyPr wrap="square" lIns="36000" r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Arial" pitchFamily="34" charset="0"/>
                <a:ea typeface="+mn-ea"/>
                <a:cs typeface="+mn-cs"/>
              </a:rPr>
              <a:t>Controls</a:t>
            </a:r>
          </a:p>
        </p:txBody>
      </p:sp>
      <p:cxnSp>
        <p:nvCxnSpPr>
          <p:cNvPr id="353" name="Straight Arrow Connector 60"/>
          <p:cNvCxnSpPr>
            <a:stCxn id="350" idx="3"/>
            <a:endCxn id="358" idx="1"/>
          </p:cNvCxnSpPr>
          <p:nvPr/>
        </p:nvCxnSpPr>
        <p:spPr>
          <a:xfrm>
            <a:off x="6975105" y="3392430"/>
            <a:ext cx="863736" cy="2682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354" name="TextBox 61"/>
          <p:cNvSpPr txBox="1"/>
          <p:nvPr/>
        </p:nvSpPr>
        <p:spPr>
          <a:xfrm>
            <a:off x="7086600" y="3256879"/>
            <a:ext cx="620044" cy="24622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itchFamily="34" charset="0"/>
                <a:ea typeface="+mn-ea"/>
                <a:cs typeface="+mn-cs"/>
              </a:rPr>
              <a:t>Updates</a:t>
            </a:r>
          </a:p>
        </p:txBody>
      </p:sp>
      <p:sp>
        <p:nvSpPr>
          <p:cNvPr id="358" name="Rounded Rectangle 104"/>
          <p:cNvSpPr/>
          <p:nvPr/>
        </p:nvSpPr>
        <p:spPr>
          <a:xfrm>
            <a:off x="7838841" y="3078372"/>
            <a:ext cx="1276081" cy="681759"/>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Persistent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State Information</a:t>
            </a:r>
          </a:p>
        </p:txBody>
      </p:sp>
      <p:sp>
        <p:nvSpPr>
          <p:cNvPr id="359" name="Rounded Rectangle 24"/>
          <p:cNvSpPr/>
          <p:nvPr/>
        </p:nvSpPr>
        <p:spPr>
          <a:xfrm>
            <a:off x="1494128" y="6376526"/>
            <a:ext cx="1497112"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Consistency</a:t>
            </a:r>
          </a:p>
        </p:txBody>
      </p:sp>
      <p:cxnSp>
        <p:nvCxnSpPr>
          <p:cNvPr id="360" name="Straight Arrow Connector 32"/>
          <p:cNvCxnSpPr/>
          <p:nvPr/>
        </p:nvCxnSpPr>
        <p:spPr>
          <a:xfrm>
            <a:off x="2743200" y="3542001"/>
            <a:ext cx="180964" cy="286311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61" name="TextBox 39"/>
          <p:cNvSpPr txBox="1"/>
          <p:nvPr/>
        </p:nvSpPr>
        <p:spPr>
          <a:xfrm>
            <a:off x="2545655" y="5384387"/>
            <a:ext cx="838691"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prstClr val="black"/>
                </a:solidFill>
                <a:effectLst/>
                <a:uLnTx/>
                <a:uFillTx/>
                <a:latin typeface="Arial" pitchFamily="34" charset="0"/>
                <a:ea typeface="+mn-ea"/>
                <a:cs typeface="+mn-cs"/>
              </a:rPr>
              <a:t>HasFeature</a:t>
            </a:r>
            <a:endPar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362" name="Rounded Rectangle 85"/>
          <p:cNvSpPr/>
          <p:nvPr/>
        </p:nvSpPr>
        <p:spPr>
          <a:xfrm>
            <a:off x="231985" y="2384552"/>
            <a:ext cx="88310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Integrity</a:t>
            </a:r>
          </a:p>
        </p:txBody>
      </p:sp>
      <p:cxnSp>
        <p:nvCxnSpPr>
          <p:cNvPr id="363" name="Straight Arrow Connector 8"/>
          <p:cNvCxnSpPr>
            <a:stCxn id="362" idx="3"/>
          </p:cNvCxnSpPr>
          <p:nvPr/>
        </p:nvCxnSpPr>
        <p:spPr>
          <a:xfrm>
            <a:off x="1115090" y="2580716"/>
            <a:ext cx="609940" cy="56895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64" name="TextBox 86"/>
          <p:cNvSpPr txBox="1"/>
          <p:nvPr/>
        </p:nvSpPr>
        <p:spPr>
          <a:xfrm>
            <a:off x="1259641" y="2714996"/>
            <a:ext cx="407678"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8" name="Rounded Rectangle 73"/>
          <p:cNvSpPr/>
          <p:nvPr/>
        </p:nvSpPr>
        <p:spPr>
          <a:xfrm>
            <a:off x="5987422" y="4276396"/>
            <a:ext cx="1022978"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Workflow</a:t>
            </a:r>
          </a:p>
        </p:txBody>
      </p:sp>
      <p:cxnSp>
        <p:nvCxnSpPr>
          <p:cNvPr id="29" name="Straight Arrow Connector 87"/>
          <p:cNvCxnSpPr>
            <a:endCxn id="28" idx="0"/>
          </p:cNvCxnSpPr>
          <p:nvPr/>
        </p:nvCxnSpPr>
        <p:spPr>
          <a:xfrm>
            <a:off x="6459353" y="3542001"/>
            <a:ext cx="39558" cy="734395"/>
          </a:xfrm>
          <a:prstGeom prst="straightConnector1">
            <a:avLst/>
          </a:prstGeom>
          <a:noFill/>
          <a:ln w="25400" cap="flat" cmpd="sng" algn="ctr">
            <a:solidFill>
              <a:srgbClr val="0000FF"/>
            </a:solidFill>
            <a:prstDash val="solid"/>
            <a:tailEnd type="arrow"/>
          </a:ln>
          <a:effectLst>
            <a:outerShdw blurRad="40000" dist="20000" dir="5400000" rotWithShape="0">
              <a:srgbClr val="000000">
                <a:alpha val="38000"/>
              </a:srgbClr>
            </a:outerShdw>
          </a:effectLst>
        </p:spPr>
      </p:cxnSp>
      <p:sp>
        <p:nvSpPr>
          <p:cNvPr id="30" name="TextBox 88"/>
          <p:cNvSpPr txBox="1"/>
          <p:nvPr/>
        </p:nvSpPr>
        <p:spPr>
          <a:xfrm>
            <a:off x="6371538" y="3684587"/>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1" name="Rounded Rectangle 89"/>
          <p:cNvSpPr/>
          <p:nvPr/>
        </p:nvSpPr>
        <p:spPr>
          <a:xfrm>
            <a:off x="5419678" y="5288074"/>
            <a:ext cx="1556179"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Function</a:t>
            </a:r>
          </a:p>
        </p:txBody>
      </p:sp>
      <p:cxnSp>
        <p:nvCxnSpPr>
          <p:cNvPr id="32" name="Straight Arrow Connector 91"/>
          <p:cNvCxnSpPr>
            <a:stCxn id="28" idx="2"/>
            <a:endCxn id="31" idx="0"/>
          </p:cNvCxnSpPr>
          <p:nvPr/>
        </p:nvCxnSpPr>
        <p:spPr>
          <a:xfrm flipH="1">
            <a:off x="6197768" y="4668724"/>
            <a:ext cx="301143" cy="619350"/>
          </a:xfrm>
          <a:prstGeom prst="straightConnector1">
            <a:avLst/>
          </a:prstGeom>
          <a:noFill/>
          <a:ln w="25400" cap="flat" cmpd="sng" algn="ctr">
            <a:solidFill>
              <a:srgbClr val="0000FF"/>
            </a:solidFill>
            <a:prstDash val="solid"/>
            <a:tailEnd type="arrow"/>
          </a:ln>
          <a:effectLst>
            <a:outerShdw blurRad="40000" dist="20000" dir="5400000" rotWithShape="0">
              <a:srgbClr val="000000">
                <a:alpha val="38000"/>
              </a:srgbClr>
            </a:outerShdw>
          </a:effectLst>
        </p:spPr>
      </p:cxnSp>
      <p:sp>
        <p:nvSpPr>
          <p:cNvPr id="33" name="TextBox 92"/>
          <p:cNvSpPr txBox="1"/>
          <p:nvPr/>
        </p:nvSpPr>
        <p:spPr>
          <a:xfrm>
            <a:off x="6149605" y="4802822"/>
            <a:ext cx="629522"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Chains</a:t>
            </a:r>
          </a:p>
        </p:txBody>
      </p:sp>
      <p:sp>
        <p:nvSpPr>
          <p:cNvPr id="41" name="Rounded Rectangle 109"/>
          <p:cNvSpPr/>
          <p:nvPr/>
        </p:nvSpPr>
        <p:spPr>
          <a:xfrm>
            <a:off x="7495891" y="6241247"/>
            <a:ext cx="1628637"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0000"/>
                </a:solidFill>
                <a:effectLst/>
                <a:uLnTx/>
                <a:uFillTx/>
                <a:latin typeface="Calibri"/>
                <a:ea typeface="Calibri"/>
                <a:cs typeface="Calibri"/>
              </a:rPr>
              <a:t>SysChksumDataObj</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46" name="Straight Arrow Connector 75"/>
          <p:cNvCxnSpPr>
            <a:stCxn id="41" idx="1"/>
          </p:cNvCxnSpPr>
          <p:nvPr/>
        </p:nvCxnSpPr>
        <p:spPr>
          <a:xfrm flipH="1" flipV="1">
            <a:off x="6779127" y="5680403"/>
            <a:ext cx="716764" cy="75700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47" name="TextBox 118"/>
          <p:cNvSpPr txBox="1"/>
          <p:nvPr/>
        </p:nvSpPr>
        <p:spPr>
          <a:xfrm>
            <a:off x="7061740" y="6075918"/>
            <a:ext cx="407678"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Tree>
    <p:extLst>
      <p:ext uri="{BB962C8B-B14F-4D97-AF65-F5344CB8AC3E}">
        <p14:creationId xmlns:p14="http://schemas.microsoft.com/office/powerpoint/2010/main" val="624881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 name="Straight Arrow Connector 13"/>
          <p:cNvCxnSpPr>
            <a:stCxn id="265" idx="0"/>
          </p:cNvCxnSpPr>
          <p:nvPr/>
        </p:nvCxnSpPr>
        <p:spPr>
          <a:xfrm flipV="1">
            <a:off x="8476882" y="2226351"/>
            <a:ext cx="0" cy="80542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16" name="Straight Arrow Connector 16"/>
          <p:cNvCxnSpPr/>
          <p:nvPr/>
        </p:nvCxnSpPr>
        <p:spPr>
          <a:xfrm flipV="1">
            <a:off x="745166" y="3510174"/>
            <a:ext cx="960857" cy="16510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17" name="Rounded Rectangle 1"/>
          <p:cNvSpPr/>
          <p:nvPr/>
        </p:nvSpPr>
        <p:spPr>
          <a:xfrm>
            <a:off x="3839345" y="632534"/>
            <a:ext cx="1497112"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Collection</a:t>
            </a:r>
          </a:p>
        </p:txBody>
      </p:sp>
      <p:sp>
        <p:nvSpPr>
          <p:cNvPr id="218" name="Rounded Rectangle 2"/>
          <p:cNvSpPr/>
          <p:nvPr/>
        </p:nvSpPr>
        <p:spPr>
          <a:xfrm>
            <a:off x="443972" y="620688"/>
            <a:ext cx="1497112"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Purpose</a:t>
            </a:r>
          </a:p>
        </p:txBody>
      </p:sp>
      <p:sp>
        <p:nvSpPr>
          <p:cNvPr id="219" name="Rounded Rectangle 4"/>
          <p:cNvSpPr/>
          <p:nvPr/>
        </p:nvSpPr>
        <p:spPr>
          <a:xfrm>
            <a:off x="152400" y="4518624"/>
            <a:ext cx="1633594"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Completeness</a:t>
            </a:r>
          </a:p>
        </p:txBody>
      </p:sp>
      <p:sp>
        <p:nvSpPr>
          <p:cNvPr id="220" name="Rounded Rectangle 5"/>
          <p:cNvSpPr/>
          <p:nvPr/>
        </p:nvSpPr>
        <p:spPr>
          <a:xfrm>
            <a:off x="658320" y="5145948"/>
            <a:ext cx="1497112"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Correctness</a:t>
            </a:r>
          </a:p>
        </p:txBody>
      </p:sp>
      <p:sp>
        <p:nvSpPr>
          <p:cNvPr id="221" name="Rounded Rectangle 6"/>
          <p:cNvSpPr/>
          <p:nvPr/>
        </p:nvSpPr>
        <p:spPr>
          <a:xfrm>
            <a:off x="1052924" y="5773270"/>
            <a:ext cx="1662741"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Consensus</a:t>
            </a:r>
          </a:p>
        </p:txBody>
      </p:sp>
      <p:cxnSp>
        <p:nvCxnSpPr>
          <p:cNvPr id="222" name="Straight Arrow Connector 14"/>
          <p:cNvCxnSpPr>
            <a:stCxn id="218" idx="3"/>
            <a:endCxn id="217" idx="1"/>
          </p:cNvCxnSpPr>
          <p:nvPr/>
        </p:nvCxnSpPr>
        <p:spPr>
          <a:xfrm>
            <a:off x="1941084" y="816852"/>
            <a:ext cx="1898261" cy="1184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23" name="TextBox 9"/>
          <p:cNvSpPr txBox="1"/>
          <p:nvPr/>
        </p:nvSpPr>
        <p:spPr>
          <a:xfrm>
            <a:off x="2531076" y="685674"/>
            <a:ext cx="61578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Defines</a:t>
            </a:r>
          </a:p>
        </p:txBody>
      </p:sp>
      <p:sp>
        <p:nvSpPr>
          <p:cNvPr id="224" name="Rounded Rectangle 24"/>
          <p:cNvSpPr/>
          <p:nvPr/>
        </p:nvSpPr>
        <p:spPr>
          <a:xfrm>
            <a:off x="1494128" y="6376526"/>
            <a:ext cx="1497112"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Consistency</a:t>
            </a:r>
          </a:p>
        </p:txBody>
      </p:sp>
      <p:cxnSp>
        <p:nvCxnSpPr>
          <p:cNvPr id="225" name="Straight Arrow Connector 26"/>
          <p:cNvCxnSpPr>
            <a:endCxn id="219" idx="0"/>
          </p:cNvCxnSpPr>
          <p:nvPr/>
        </p:nvCxnSpPr>
        <p:spPr>
          <a:xfrm flipH="1">
            <a:off x="969197" y="3510174"/>
            <a:ext cx="943812" cy="100845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26" name="Straight Arrow Connector 30"/>
          <p:cNvCxnSpPr/>
          <p:nvPr/>
        </p:nvCxnSpPr>
        <p:spPr>
          <a:xfrm flipH="1">
            <a:off x="2362200" y="3542001"/>
            <a:ext cx="117206" cy="223126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27" name="Rounded Rectangle 33"/>
          <p:cNvSpPr/>
          <p:nvPr/>
        </p:nvSpPr>
        <p:spPr>
          <a:xfrm>
            <a:off x="7266588" y="1834023"/>
            <a:ext cx="1497112"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Attribute</a:t>
            </a:r>
          </a:p>
        </p:txBody>
      </p:sp>
      <p:cxnSp>
        <p:nvCxnSpPr>
          <p:cNvPr id="228" name="Straight Arrow Connector 35"/>
          <p:cNvCxnSpPr>
            <a:stCxn id="217" idx="3"/>
          </p:cNvCxnSpPr>
          <p:nvPr/>
        </p:nvCxnSpPr>
        <p:spPr>
          <a:xfrm>
            <a:off x="5336457" y="828698"/>
            <a:ext cx="1940151" cy="102726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229" name="TextBox 36"/>
          <p:cNvSpPr txBox="1"/>
          <p:nvPr/>
        </p:nvSpPr>
        <p:spPr>
          <a:xfrm>
            <a:off x="956487" y="3932401"/>
            <a:ext cx="838691"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prstClr val="black"/>
                </a:solidFill>
                <a:effectLst/>
                <a:uLnTx/>
                <a:uFillTx/>
                <a:latin typeface="Arial" pitchFamily="34" charset="0"/>
                <a:ea typeface="+mn-ea"/>
                <a:cs typeface="+mn-cs"/>
              </a:rPr>
              <a:t>HasFeature</a:t>
            </a:r>
            <a:endPar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230" name="TextBox 38"/>
          <p:cNvSpPr txBox="1"/>
          <p:nvPr/>
        </p:nvSpPr>
        <p:spPr>
          <a:xfrm>
            <a:off x="1913009" y="4757063"/>
            <a:ext cx="838691"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prstClr val="black"/>
                </a:solidFill>
                <a:effectLst/>
                <a:uLnTx/>
                <a:uFillTx/>
                <a:latin typeface="Arial" pitchFamily="34" charset="0"/>
                <a:ea typeface="+mn-ea"/>
                <a:cs typeface="+mn-cs"/>
              </a:rPr>
              <a:t>HasFeature</a:t>
            </a:r>
            <a:endPar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cxnSp>
        <p:nvCxnSpPr>
          <p:cNvPr id="231" name="Straight Arrow Connector 32"/>
          <p:cNvCxnSpPr/>
          <p:nvPr/>
        </p:nvCxnSpPr>
        <p:spPr>
          <a:xfrm>
            <a:off x="2743200" y="3542001"/>
            <a:ext cx="180964" cy="286311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32" name="TextBox 39"/>
          <p:cNvSpPr txBox="1"/>
          <p:nvPr/>
        </p:nvSpPr>
        <p:spPr>
          <a:xfrm>
            <a:off x="2545655" y="5384387"/>
            <a:ext cx="838691"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prstClr val="black"/>
                </a:solidFill>
                <a:effectLst/>
                <a:uLnTx/>
                <a:uFillTx/>
                <a:latin typeface="Arial" pitchFamily="34" charset="0"/>
                <a:ea typeface="+mn-ea"/>
                <a:cs typeface="+mn-cs"/>
              </a:rPr>
              <a:t>HasFeature</a:t>
            </a:r>
            <a:endPar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233" name="TextBox 40"/>
          <p:cNvSpPr txBox="1"/>
          <p:nvPr/>
        </p:nvSpPr>
        <p:spPr>
          <a:xfrm>
            <a:off x="6130420" y="1222887"/>
            <a:ext cx="395298"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Has</a:t>
            </a:r>
          </a:p>
        </p:txBody>
      </p:sp>
      <p:cxnSp>
        <p:nvCxnSpPr>
          <p:cNvPr id="234" name="Straight Arrow Connector 42"/>
          <p:cNvCxnSpPr>
            <a:stCxn id="218" idx="2"/>
          </p:cNvCxnSpPr>
          <p:nvPr/>
        </p:nvCxnSpPr>
        <p:spPr>
          <a:xfrm>
            <a:off x="1192528" y="1013016"/>
            <a:ext cx="875365" cy="2126497"/>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35" name="TextBox 43"/>
          <p:cNvSpPr txBox="1"/>
          <p:nvPr/>
        </p:nvSpPr>
        <p:spPr>
          <a:xfrm>
            <a:off x="1185321" y="1649734"/>
            <a:ext cx="790892"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Defines</a:t>
            </a:r>
          </a:p>
        </p:txBody>
      </p:sp>
      <p:sp>
        <p:nvSpPr>
          <p:cNvPr id="236" name="Rounded Rectangle 44"/>
          <p:cNvSpPr/>
          <p:nvPr/>
        </p:nvSpPr>
        <p:spPr>
          <a:xfrm>
            <a:off x="3888329" y="3149673"/>
            <a:ext cx="1114306"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Policy</a:t>
            </a:r>
          </a:p>
        </p:txBody>
      </p:sp>
      <p:cxnSp>
        <p:nvCxnSpPr>
          <p:cNvPr id="237" name="Straight Arrow Connector 46"/>
          <p:cNvCxnSpPr>
            <a:stCxn id="217" idx="2"/>
          </p:cNvCxnSpPr>
          <p:nvPr/>
        </p:nvCxnSpPr>
        <p:spPr>
          <a:xfrm>
            <a:off x="4587901" y="1024862"/>
            <a:ext cx="35604" cy="2124811"/>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238" name="TextBox 47"/>
          <p:cNvSpPr txBox="1"/>
          <p:nvPr/>
        </p:nvSpPr>
        <p:spPr>
          <a:xfrm>
            <a:off x="4400968" y="2122369"/>
            <a:ext cx="490438"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Has</a:t>
            </a:r>
          </a:p>
        </p:txBody>
      </p:sp>
      <p:sp>
        <p:nvSpPr>
          <p:cNvPr id="239" name="Rounded Rectangle 3"/>
          <p:cNvSpPr/>
          <p:nvPr/>
        </p:nvSpPr>
        <p:spPr>
          <a:xfrm>
            <a:off x="1725031" y="3149673"/>
            <a:ext cx="1094370"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Property</a:t>
            </a:r>
          </a:p>
        </p:txBody>
      </p:sp>
      <p:cxnSp>
        <p:nvCxnSpPr>
          <p:cNvPr id="240" name="Straight Arrow Connector 53"/>
          <p:cNvCxnSpPr>
            <a:stCxn id="239" idx="3"/>
            <a:endCxn id="236" idx="1"/>
          </p:cNvCxnSpPr>
          <p:nvPr/>
        </p:nvCxnSpPr>
        <p:spPr>
          <a:xfrm>
            <a:off x="2819401" y="3345837"/>
            <a:ext cx="1068928" cy="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41" name="TextBox 54"/>
          <p:cNvSpPr txBox="1"/>
          <p:nvPr/>
        </p:nvSpPr>
        <p:spPr>
          <a:xfrm>
            <a:off x="2971800" y="3205108"/>
            <a:ext cx="713141"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Defines</a:t>
            </a:r>
          </a:p>
        </p:txBody>
      </p:sp>
      <p:sp>
        <p:nvSpPr>
          <p:cNvPr id="242" name="Rounded Rectangle 55"/>
          <p:cNvSpPr/>
          <p:nvPr/>
        </p:nvSpPr>
        <p:spPr>
          <a:xfrm>
            <a:off x="5943600" y="3149673"/>
            <a:ext cx="1031505"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Procedure</a:t>
            </a:r>
          </a:p>
        </p:txBody>
      </p:sp>
      <p:cxnSp>
        <p:nvCxnSpPr>
          <p:cNvPr id="243" name="Straight Arrow Connector 57"/>
          <p:cNvCxnSpPr>
            <a:stCxn id="236" idx="3"/>
            <a:endCxn id="242" idx="1"/>
          </p:cNvCxnSpPr>
          <p:nvPr/>
        </p:nvCxnSpPr>
        <p:spPr>
          <a:xfrm>
            <a:off x="5002635" y="3345837"/>
            <a:ext cx="940965" cy="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44" name="TextBox 58"/>
          <p:cNvSpPr txBox="1"/>
          <p:nvPr/>
        </p:nvSpPr>
        <p:spPr>
          <a:xfrm>
            <a:off x="5110478" y="3214125"/>
            <a:ext cx="680722" cy="253916"/>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Arial" pitchFamily="34" charset="0"/>
                <a:ea typeface="+mn-ea"/>
                <a:cs typeface="+mn-cs"/>
              </a:rPr>
              <a:t>Controls</a:t>
            </a:r>
          </a:p>
        </p:txBody>
      </p:sp>
      <p:cxnSp>
        <p:nvCxnSpPr>
          <p:cNvPr id="245" name="Straight Arrow Connector 60"/>
          <p:cNvCxnSpPr>
            <a:stCxn id="242" idx="3"/>
            <a:endCxn id="265" idx="1"/>
          </p:cNvCxnSpPr>
          <p:nvPr/>
        </p:nvCxnSpPr>
        <p:spPr>
          <a:xfrm>
            <a:off x="6975105" y="3345837"/>
            <a:ext cx="863736" cy="2682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46" name="TextBox 61"/>
          <p:cNvSpPr txBox="1"/>
          <p:nvPr/>
        </p:nvSpPr>
        <p:spPr>
          <a:xfrm>
            <a:off x="7086600" y="3210286"/>
            <a:ext cx="620044" cy="246221"/>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Arial" pitchFamily="34" charset="0"/>
                <a:ea typeface="+mn-ea"/>
                <a:cs typeface="+mn-cs"/>
              </a:rPr>
              <a:t>Updates</a:t>
            </a:r>
          </a:p>
        </p:txBody>
      </p:sp>
      <p:sp>
        <p:nvSpPr>
          <p:cNvPr id="247" name="Rounded Rectangle 65"/>
          <p:cNvSpPr/>
          <p:nvPr/>
        </p:nvSpPr>
        <p:spPr>
          <a:xfrm>
            <a:off x="3293076" y="6413159"/>
            <a:ext cx="1114306"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Client Action</a:t>
            </a:r>
          </a:p>
        </p:txBody>
      </p:sp>
      <p:sp>
        <p:nvSpPr>
          <p:cNvPr id="248" name="Rounded Rectangle 66"/>
          <p:cNvSpPr/>
          <p:nvPr/>
        </p:nvSpPr>
        <p:spPr>
          <a:xfrm>
            <a:off x="4637699" y="4205283"/>
            <a:ext cx="1153501" cy="905316"/>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Periodic Assessment Criteria Policy</a:t>
            </a:r>
          </a:p>
        </p:txBody>
      </p:sp>
      <p:sp>
        <p:nvSpPr>
          <p:cNvPr id="249" name="Rounded Rectangle 67"/>
          <p:cNvSpPr/>
          <p:nvPr/>
        </p:nvSpPr>
        <p:spPr>
          <a:xfrm>
            <a:off x="3200400" y="4486152"/>
            <a:ext cx="1300767" cy="644074"/>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Policy Enforcement Point</a:t>
            </a:r>
          </a:p>
        </p:txBody>
      </p:sp>
      <p:cxnSp>
        <p:nvCxnSpPr>
          <p:cNvPr id="250" name="Straight Arrow Connector 72"/>
          <p:cNvCxnSpPr>
            <a:stCxn id="247" idx="0"/>
            <a:endCxn id="249" idx="2"/>
          </p:cNvCxnSpPr>
          <p:nvPr/>
        </p:nvCxnSpPr>
        <p:spPr>
          <a:xfrm flipV="1">
            <a:off x="3850229" y="5130226"/>
            <a:ext cx="555" cy="1282933"/>
          </a:xfrm>
          <a:prstGeom prst="straightConnector1">
            <a:avLst/>
          </a:prstGeom>
          <a:noFill/>
          <a:ln w="25400" cap="flat" cmpd="sng" algn="ctr">
            <a:solidFill>
              <a:srgbClr val="0000FF"/>
            </a:solidFill>
            <a:prstDash val="solid"/>
            <a:tailEnd type="arrow"/>
          </a:ln>
          <a:effectLst>
            <a:outerShdw blurRad="40000" dist="20000" dir="5400000" rotWithShape="0">
              <a:srgbClr val="000000">
                <a:alpha val="38000"/>
              </a:srgbClr>
            </a:outerShdw>
          </a:effectLst>
        </p:spPr>
      </p:cxnSp>
      <p:sp>
        <p:nvSpPr>
          <p:cNvPr id="251" name="Rounded Rectangle 73"/>
          <p:cNvSpPr/>
          <p:nvPr/>
        </p:nvSpPr>
        <p:spPr>
          <a:xfrm>
            <a:off x="5987422" y="4276396"/>
            <a:ext cx="1022978"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Workflow</a:t>
            </a:r>
          </a:p>
        </p:txBody>
      </p:sp>
      <p:sp>
        <p:nvSpPr>
          <p:cNvPr id="252" name="TextBox 74"/>
          <p:cNvSpPr txBox="1"/>
          <p:nvPr/>
        </p:nvSpPr>
        <p:spPr>
          <a:xfrm>
            <a:off x="3556856" y="5670108"/>
            <a:ext cx="62191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Invokes</a:t>
            </a:r>
          </a:p>
        </p:txBody>
      </p:sp>
      <p:cxnSp>
        <p:nvCxnSpPr>
          <p:cNvPr id="253" name="Straight Arrow Connector 76"/>
          <p:cNvCxnSpPr>
            <a:stCxn id="249" idx="0"/>
          </p:cNvCxnSpPr>
          <p:nvPr/>
        </p:nvCxnSpPr>
        <p:spPr>
          <a:xfrm flipV="1">
            <a:off x="3850784" y="3542001"/>
            <a:ext cx="461597" cy="944151"/>
          </a:xfrm>
          <a:prstGeom prst="straightConnector1">
            <a:avLst/>
          </a:prstGeom>
          <a:noFill/>
          <a:ln w="25400" cap="flat" cmpd="sng" algn="ctr">
            <a:solidFill>
              <a:srgbClr val="0000FF"/>
            </a:solidFill>
            <a:prstDash val="solid"/>
            <a:tailEnd type="arrow"/>
          </a:ln>
          <a:effectLst>
            <a:outerShdw blurRad="40000" dist="20000" dir="5400000" rotWithShape="0">
              <a:srgbClr val="000000">
                <a:alpha val="38000"/>
              </a:srgbClr>
            </a:outerShdw>
          </a:effectLst>
        </p:spPr>
      </p:cxnSp>
      <p:sp>
        <p:nvSpPr>
          <p:cNvPr id="254" name="TextBox 77"/>
          <p:cNvSpPr txBox="1"/>
          <p:nvPr/>
        </p:nvSpPr>
        <p:spPr>
          <a:xfrm>
            <a:off x="3918736" y="3821072"/>
            <a:ext cx="395298"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Has</a:t>
            </a:r>
          </a:p>
        </p:txBody>
      </p:sp>
      <p:cxnSp>
        <p:nvCxnSpPr>
          <p:cNvPr id="255" name="Straight Arrow Connector 79"/>
          <p:cNvCxnSpPr>
            <a:endCxn id="248" idx="0"/>
          </p:cNvCxnSpPr>
          <p:nvPr/>
        </p:nvCxnSpPr>
        <p:spPr>
          <a:xfrm>
            <a:off x="4637699" y="3542001"/>
            <a:ext cx="576751" cy="663282"/>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56" name="TextBox 80"/>
          <p:cNvSpPr txBox="1"/>
          <p:nvPr/>
        </p:nvSpPr>
        <p:spPr>
          <a:xfrm>
            <a:off x="4583198" y="3706001"/>
            <a:ext cx="674602"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prstClr val="black"/>
                </a:solidFill>
                <a:effectLst/>
                <a:uLnTx/>
                <a:uFillTx/>
                <a:latin typeface="Arial" pitchFamily="34" charset="0"/>
                <a:ea typeface="+mn-ea"/>
                <a:cs typeface="+mn-cs"/>
              </a:rPr>
              <a:t>SubType</a:t>
            </a:r>
            <a:endPar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cxnSp>
        <p:nvCxnSpPr>
          <p:cNvPr id="257" name="Straight Arrow Connector 87"/>
          <p:cNvCxnSpPr>
            <a:stCxn id="242" idx="2"/>
            <a:endCxn id="251" idx="0"/>
          </p:cNvCxnSpPr>
          <p:nvPr/>
        </p:nvCxnSpPr>
        <p:spPr>
          <a:xfrm>
            <a:off x="6459353" y="3542001"/>
            <a:ext cx="39558" cy="734395"/>
          </a:xfrm>
          <a:prstGeom prst="straightConnector1">
            <a:avLst/>
          </a:prstGeom>
          <a:noFill/>
          <a:ln w="25400" cap="flat" cmpd="sng" algn="ctr">
            <a:solidFill>
              <a:srgbClr val="0000FF"/>
            </a:solidFill>
            <a:prstDash val="solid"/>
            <a:tailEnd type="arrow"/>
          </a:ln>
          <a:effectLst>
            <a:outerShdw blurRad="40000" dist="20000" dir="5400000" rotWithShape="0">
              <a:srgbClr val="000000">
                <a:alpha val="38000"/>
              </a:srgbClr>
            </a:outerShdw>
          </a:effectLst>
        </p:spPr>
      </p:cxnSp>
      <p:sp>
        <p:nvSpPr>
          <p:cNvPr id="258" name="TextBox 88"/>
          <p:cNvSpPr txBox="1"/>
          <p:nvPr/>
        </p:nvSpPr>
        <p:spPr>
          <a:xfrm>
            <a:off x="6371538" y="3684587"/>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59" name="Rounded Rectangle 89"/>
          <p:cNvSpPr/>
          <p:nvPr/>
        </p:nvSpPr>
        <p:spPr>
          <a:xfrm>
            <a:off x="5419678" y="5288074"/>
            <a:ext cx="1556179"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Function</a:t>
            </a:r>
          </a:p>
        </p:txBody>
      </p:sp>
      <p:cxnSp>
        <p:nvCxnSpPr>
          <p:cNvPr id="260" name="Straight Arrow Connector 91"/>
          <p:cNvCxnSpPr>
            <a:stCxn id="251" idx="2"/>
            <a:endCxn id="259" idx="0"/>
          </p:cNvCxnSpPr>
          <p:nvPr/>
        </p:nvCxnSpPr>
        <p:spPr>
          <a:xfrm flipH="1">
            <a:off x="6197768" y="4668724"/>
            <a:ext cx="301143" cy="619350"/>
          </a:xfrm>
          <a:prstGeom prst="straightConnector1">
            <a:avLst/>
          </a:prstGeom>
          <a:noFill/>
          <a:ln w="25400" cap="flat" cmpd="sng" algn="ctr">
            <a:solidFill>
              <a:srgbClr val="0000FF"/>
            </a:solidFill>
            <a:prstDash val="solid"/>
            <a:tailEnd type="arrow"/>
          </a:ln>
          <a:effectLst>
            <a:outerShdw blurRad="40000" dist="20000" dir="5400000" rotWithShape="0">
              <a:srgbClr val="000000">
                <a:alpha val="38000"/>
              </a:srgbClr>
            </a:outerShdw>
          </a:effectLst>
        </p:spPr>
      </p:cxnSp>
      <p:sp>
        <p:nvSpPr>
          <p:cNvPr id="261" name="TextBox 92"/>
          <p:cNvSpPr txBox="1"/>
          <p:nvPr/>
        </p:nvSpPr>
        <p:spPr>
          <a:xfrm>
            <a:off x="6149605" y="4802822"/>
            <a:ext cx="629522"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Chains</a:t>
            </a:r>
          </a:p>
        </p:txBody>
      </p:sp>
      <p:cxnSp>
        <p:nvCxnSpPr>
          <p:cNvPr id="262" name="Straight Arrow Connector 101"/>
          <p:cNvCxnSpPr>
            <a:stCxn id="259" idx="2"/>
            <a:endCxn id="263" idx="0"/>
          </p:cNvCxnSpPr>
          <p:nvPr/>
        </p:nvCxnSpPr>
        <p:spPr>
          <a:xfrm>
            <a:off x="6197768" y="5680402"/>
            <a:ext cx="493" cy="61295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63" name="Rounded Rectangle 102"/>
          <p:cNvSpPr/>
          <p:nvPr/>
        </p:nvSpPr>
        <p:spPr>
          <a:xfrm>
            <a:off x="5420171" y="6293359"/>
            <a:ext cx="1556179"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Operation</a:t>
            </a:r>
          </a:p>
        </p:txBody>
      </p:sp>
      <p:sp>
        <p:nvSpPr>
          <p:cNvPr id="264" name="TextBox 103"/>
          <p:cNvSpPr txBox="1"/>
          <p:nvPr/>
        </p:nvSpPr>
        <p:spPr>
          <a:xfrm>
            <a:off x="6023509" y="5820105"/>
            <a:ext cx="364202" cy="276999"/>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65" name="Rounded Rectangle 104"/>
          <p:cNvSpPr/>
          <p:nvPr/>
        </p:nvSpPr>
        <p:spPr>
          <a:xfrm>
            <a:off x="7838841" y="3031779"/>
            <a:ext cx="1276081" cy="681759"/>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Persistent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State Information</a:t>
            </a:r>
          </a:p>
        </p:txBody>
      </p:sp>
      <p:sp>
        <p:nvSpPr>
          <p:cNvPr id="266" name="TextBox 107"/>
          <p:cNvSpPr txBox="1"/>
          <p:nvPr/>
        </p:nvSpPr>
        <p:spPr>
          <a:xfrm>
            <a:off x="8322598" y="2481862"/>
            <a:ext cx="364202" cy="276999"/>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67" name="Rounded Rectangle 108"/>
          <p:cNvSpPr/>
          <p:nvPr/>
        </p:nvSpPr>
        <p:spPr>
          <a:xfrm>
            <a:off x="5148196" y="1815716"/>
            <a:ext cx="1114306" cy="392328"/>
          </a:xfrm>
          <a:prstGeom prst="roundRect">
            <a:avLst/>
          </a:prstGeom>
          <a:solidFill>
            <a:srgbClr val="4F81BD">
              <a:lumMod val="20000"/>
              <a:lumOff val="8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Digital Object</a:t>
            </a:r>
          </a:p>
        </p:txBody>
      </p:sp>
      <p:cxnSp>
        <p:nvCxnSpPr>
          <p:cNvPr id="268" name="Straight Arrow Connector 110"/>
          <p:cNvCxnSpPr/>
          <p:nvPr/>
        </p:nvCxnSpPr>
        <p:spPr>
          <a:xfrm>
            <a:off x="4891406" y="1024862"/>
            <a:ext cx="579887" cy="79085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269" name="Straight Arrow Connector 112"/>
          <p:cNvCxnSpPr>
            <a:stCxn id="242" idx="0"/>
            <a:endCxn id="267" idx="2"/>
          </p:cNvCxnSpPr>
          <p:nvPr/>
        </p:nvCxnSpPr>
        <p:spPr>
          <a:xfrm flipH="1" flipV="1">
            <a:off x="5705349" y="2208044"/>
            <a:ext cx="754004" cy="941629"/>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270" name="TextBox 113"/>
          <p:cNvSpPr txBox="1"/>
          <p:nvPr/>
        </p:nvSpPr>
        <p:spPr>
          <a:xfrm>
            <a:off x="5675204" y="2532090"/>
            <a:ext cx="663582"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Updates</a:t>
            </a:r>
          </a:p>
        </p:txBody>
      </p:sp>
      <p:sp>
        <p:nvSpPr>
          <p:cNvPr id="271" name="TextBox 114"/>
          <p:cNvSpPr txBox="1"/>
          <p:nvPr/>
        </p:nvSpPr>
        <p:spPr>
          <a:xfrm>
            <a:off x="4973440" y="1236937"/>
            <a:ext cx="490438"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Has</a:t>
            </a:r>
          </a:p>
        </p:txBody>
      </p:sp>
      <p:cxnSp>
        <p:nvCxnSpPr>
          <p:cNvPr id="272" name="Straight Arrow Connector 116"/>
          <p:cNvCxnSpPr>
            <a:stCxn id="267" idx="3"/>
            <a:endCxn id="227" idx="1"/>
          </p:cNvCxnSpPr>
          <p:nvPr/>
        </p:nvCxnSpPr>
        <p:spPr>
          <a:xfrm>
            <a:off x="6262502" y="2011880"/>
            <a:ext cx="1004086" cy="1830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273" name="TextBox 117"/>
          <p:cNvSpPr txBox="1"/>
          <p:nvPr/>
        </p:nvSpPr>
        <p:spPr>
          <a:xfrm>
            <a:off x="6610078" y="1855958"/>
            <a:ext cx="451661"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Has</a:t>
            </a:r>
          </a:p>
        </p:txBody>
      </p:sp>
      <p:sp>
        <p:nvSpPr>
          <p:cNvPr id="274" name="Rounded Rectangle 68"/>
          <p:cNvSpPr/>
          <p:nvPr/>
        </p:nvSpPr>
        <p:spPr>
          <a:xfrm>
            <a:off x="2282202" y="1108976"/>
            <a:ext cx="88310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Replication Policy</a:t>
            </a:r>
          </a:p>
        </p:txBody>
      </p:sp>
      <p:sp>
        <p:nvSpPr>
          <p:cNvPr id="275" name="Rounded Rectangle 70"/>
          <p:cNvSpPr/>
          <p:nvPr/>
        </p:nvSpPr>
        <p:spPr>
          <a:xfrm>
            <a:off x="2259077" y="1529800"/>
            <a:ext cx="88310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Checksum Policy</a:t>
            </a:r>
          </a:p>
        </p:txBody>
      </p:sp>
      <p:sp>
        <p:nvSpPr>
          <p:cNvPr id="276" name="Rounded Rectangle 71"/>
          <p:cNvSpPr/>
          <p:nvPr/>
        </p:nvSpPr>
        <p:spPr>
          <a:xfrm>
            <a:off x="2206740" y="1957451"/>
            <a:ext cx="88310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Quota Policy</a:t>
            </a:r>
          </a:p>
        </p:txBody>
      </p:sp>
      <p:sp>
        <p:nvSpPr>
          <p:cNvPr id="277" name="Rounded Rectangle 78"/>
          <p:cNvSpPr/>
          <p:nvPr/>
        </p:nvSpPr>
        <p:spPr>
          <a:xfrm>
            <a:off x="2137864" y="2408972"/>
            <a:ext cx="88310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Data Type Policy</a:t>
            </a:r>
          </a:p>
        </p:txBody>
      </p:sp>
      <p:cxnSp>
        <p:nvCxnSpPr>
          <p:cNvPr id="278" name="Straight Arrow Connector 15"/>
          <p:cNvCxnSpPr/>
          <p:nvPr/>
        </p:nvCxnSpPr>
        <p:spPr>
          <a:xfrm>
            <a:off x="3185627" y="1305140"/>
            <a:ext cx="1239535" cy="184453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79" name="Straight Arrow Connector 21"/>
          <p:cNvCxnSpPr>
            <a:stCxn id="276" idx="3"/>
          </p:cNvCxnSpPr>
          <p:nvPr/>
        </p:nvCxnSpPr>
        <p:spPr>
          <a:xfrm>
            <a:off x="3089845" y="2153615"/>
            <a:ext cx="961992" cy="99605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80" name="TextBox 84"/>
          <p:cNvSpPr txBox="1"/>
          <p:nvPr/>
        </p:nvSpPr>
        <p:spPr>
          <a:xfrm>
            <a:off x="3206232" y="2290800"/>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cxnSp>
        <p:nvCxnSpPr>
          <p:cNvPr id="281" name="Straight Arrow Connector 18"/>
          <p:cNvCxnSpPr>
            <a:stCxn id="275" idx="3"/>
          </p:cNvCxnSpPr>
          <p:nvPr/>
        </p:nvCxnSpPr>
        <p:spPr>
          <a:xfrm>
            <a:off x="3142182" y="1725964"/>
            <a:ext cx="1121161" cy="142370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82" name="Straight Arrow Connector 23"/>
          <p:cNvCxnSpPr>
            <a:stCxn id="277" idx="3"/>
          </p:cNvCxnSpPr>
          <p:nvPr/>
        </p:nvCxnSpPr>
        <p:spPr>
          <a:xfrm>
            <a:off x="3020969" y="2605136"/>
            <a:ext cx="867360" cy="59997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83" name="TextBox 90"/>
          <p:cNvSpPr txBox="1"/>
          <p:nvPr/>
        </p:nvSpPr>
        <p:spPr>
          <a:xfrm>
            <a:off x="3177526" y="2666588"/>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84" name="Rounded Rectangle 85"/>
          <p:cNvSpPr/>
          <p:nvPr/>
        </p:nvSpPr>
        <p:spPr>
          <a:xfrm>
            <a:off x="231985" y="2384552"/>
            <a:ext cx="88310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Integrity</a:t>
            </a:r>
          </a:p>
        </p:txBody>
      </p:sp>
      <p:cxnSp>
        <p:nvCxnSpPr>
          <p:cNvPr id="285" name="Straight Arrow Connector 8"/>
          <p:cNvCxnSpPr>
            <a:stCxn id="284" idx="3"/>
          </p:cNvCxnSpPr>
          <p:nvPr/>
        </p:nvCxnSpPr>
        <p:spPr>
          <a:xfrm>
            <a:off x="1115090" y="2580716"/>
            <a:ext cx="609940" cy="56895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86" name="TextBox 86"/>
          <p:cNvSpPr txBox="1"/>
          <p:nvPr/>
        </p:nvSpPr>
        <p:spPr>
          <a:xfrm>
            <a:off x="1259641" y="2714996"/>
            <a:ext cx="407678"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87" name="Rounded Rectangle 93"/>
          <p:cNvSpPr/>
          <p:nvPr/>
        </p:nvSpPr>
        <p:spPr>
          <a:xfrm>
            <a:off x="92922" y="2924540"/>
            <a:ext cx="929244"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Authenticity</a:t>
            </a:r>
          </a:p>
        </p:txBody>
      </p:sp>
      <p:cxnSp>
        <p:nvCxnSpPr>
          <p:cNvPr id="288" name="Straight Arrow Connector 11"/>
          <p:cNvCxnSpPr>
            <a:stCxn id="287" idx="3"/>
            <a:endCxn id="239" idx="1"/>
          </p:cNvCxnSpPr>
          <p:nvPr/>
        </p:nvCxnSpPr>
        <p:spPr>
          <a:xfrm>
            <a:off x="1022166" y="3120704"/>
            <a:ext cx="702865" cy="225133"/>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289" name="TextBox 94"/>
          <p:cNvSpPr txBox="1"/>
          <p:nvPr/>
        </p:nvSpPr>
        <p:spPr>
          <a:xfrm>
            <a:off x="1125609" y="3116648"/>
            <a:ext cx="414126"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90" name="Rounded Rectangle 96"/>
          <p:cNvSpPr/>
          <p:nvPr/>
        </p:nvSpPr>
        <p:spPr>
          <a:xfrm>
            <a:off x="26462" y="3479113"/>
            <a:ext cx="813159"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Calibri"/>
                <a:ea typeface="+mn-ea"/>
                <a:cs typeface="+mn-cs"/>
              </a:rPr>
              <a:t>Access control</a:t>
            </a:r>
          </a:p>
        </p:txBody>
      </p:sp>
      <p:sp>
        <p:nvSpPr>
          <p:cNvPr id="291" name="TextBox 97"/>
          <p:cNvSpPr txBox="1"/>
          <p:nvPr/>
        </p:nvSpPr>
        <p:spPr>
          <a:xfrm>
            <a:off x="1016950" y="3510174"/>
            <a:ext cx="414126"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292" name="Rounded Rectangle 98"/>
          <p:cNvSpPr/>
          <p:nvPr/>
        </p:nvSpPr>
        <p:spPr>
          <a:xfrm>
            <a:off x="7724515" y="3956333"/>
            <a:ext cx="139849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0000"/>
                </a:solidFill>
                <a:effectLst/>
                <a:uLnTx/>
                <a:uFillTx/>
                <a:latin typeface="Calibri"/>
                <a:ea typeface="Calibri"/>
                <a:cs typeface="Calibri"/>
              </a:rPr>
              <a:t>GetUserACL</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3" name="Rounded Rectangle 99"/>
          <p:cNvSpPr/>
          <p:nvPr/>
        </p:nvSpPr>
        <p:spPr>
          <a:xfrm>
            <a:off x="7724515" y="4496954"/>
            <a:ext cx="1389855"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0000"/>
                </a:solidFill>
                <a:effectLst/>
                <a:uLnTx/>
                <a:uFillTx/>
                <a:latin typeface="Calibri"/>
                <a:ea typeface="Calibri"/>
                <a:cs typeface="Calibri"/>
              </a:rPr>
              <a:t>SetDataType</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4" name="Rounded Rectangle 100"/>
          <p:cNvSpPr/>
          <p:nvPr/>
        </p:nvSpPr>
        <p:spPr>
          <a:xfrm>
            <a:off x="7797982" y="5094854"/>
            <a:ext cx="1330866"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0000"/>
                </a:solidFill>
                <a:effectLst/>
                <a:uLnTx/>
                <a:uFillTx/>
                <a:latin typeface="Calibri"/>
                <a:ea typeface="Calibri"/>
                <a:cs typeface="Calibri"/>
              </a:rPr>
              <a:t>SetQuota</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5" name="Rounded Rectangle 105"/>
          <p:cNvSpPr/>
          <p:nvPr/>
        </p:nvSpPr>
        <p:spPr>
          <a:xfrm>
            <a:off x="7797982" y="5683590"/>
            <a:ext cx="1325821"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0000"/>
                </a:solidFill>
                <a:effectLst/>
                <a:uLnTx/>
                <a:uFillTx/>
                <a:latin typeface="Calibri"/>
                <a:ea typeface="Calibri"/>
                <a:cs typeface="Calibri"/>
              </a:rPr>
              <a:t>DataObjRepl</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96" name="Rounded Rectangle 109"/>
          <p:cNvSpPr/>
          <p:nvPr/>
        </p:nvSpPr>
        <p:spPr>
          <a:xfrm>
            <a:off x="7495891" y="6241247"/>
            <a:ext cx="1628637"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0000"/>
                </a:solidFill>
                <a:effectLst/>
                <a:uLnTx/>
                <a:uFillTx/>
                <a:latin typeface="Calibri"/>
                <a:ea typeface="Calibri"/>
                <a:cs typeface="Calibri"/>
              </a:rPr>
              <a:t>SysChksumDataObj</a:t>
            </a:r>
            <a:endParaRPr kumimoji="0" lang="en-US" sz="11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297" name="Straight Arrow Connector 41"/>
          <p:cNvCxnSpPr>
            <a:stCxn id="292" idx="1"/>
          </p:cNvCxnSpPr>
          <p:nvPr/>
        </p:nvCxnSpPr>
        <p:spPr>
          <a:xfrm flipH="1">
            <a:off x="6779127" y="4152497"/>
            <a:ext cx="945388" cy="113852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98" name="Straight Arrow Connector 49"/>
          <p:cNvCxnSpPr/>
          <p:nvPr/>
        </p:nvCxnSpPr>
        <p:spPr>
          <a:xfrm flipH="1">
            <a:off x="6975857" y="4693118"/>
            <a:ext cx="748658" cy="691269"/>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299" name="Straight Arrow Connector 56"/>
          <p:cNvCxnSpPr>
            <a:stCxn id="294" idx="1"/>
            <a:endCxn id="259" idx="3"/>
          </p:cNvCxnSpPr>
          <p:nvPr/>
        </p:nvCxnSpPr>
        <p:spPr>
          <a:xfrm flipH="1">
            <a:off x="6975857" y="5291018"/>
            <a:ext cx="822125" cy="19322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0" name="Straight Arrow Connector 62"/>
          <p:cNvCxnSpPr>
            <a:stCxn id="295" idx="1"/>
          </p:cNvCxnSpPr>
          <p:nvPr/>
        </p:nvCxnSpPr>
        <p:spPr>
          <a:xfrm flipH="1" flipV="1">
            <a:off x="6945870" y="5645998"/>
            <a:ext cx="852112" cy="233756"/>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01" name="Straight Arrow Connector 75"/>
          <p:cNvCxnSpPr>
            <a:stCxn id="296" idx="1"/>
          </p:cNvCxnSpPr>
          <p:nvPr/>
        </p:nvCxnSpPr>
        <p:spPr>
          <a:xfrm flipH="1" flipV="1">
            <a:off x="6779127" y="5680403"/>
            <a:ext cx="716764" cy="757008"/>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02" name="TextBox 118"/>
          <p:cNvSpPr txBox="1"/>
          <p:nvPr/>
        </p:nvSpPr>
        <p:spPr>
          <a:xfrm>
            <a:off x="7061740" y="6075918"/>
            <a:ext cx="407678"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03" name="TextBox 119"/>
          <p:cNvSpPr txBox="1"/>
          <p:nvPr/>
        </p:nvSpPr>
        <p:spPr>
          <a:xfrm>
            <a:off x="7162800" y="5670108"/>
            <a:ext cx="379090"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04" name="TextBox 125"/>
          <p:cNvSpPr txBox="1"/>
          <p:nvPr/>
        </p:nvSpPr>
        <p:spPr>
          <a:xfrm>
            <a:off x="7163669" y="4375883"/>
            <a:ext cx="379090"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05" name="TextBox 126"/>
          <p:cNvSpPr txBox="1"/>
          <p:nvPr/>
        </p:nvSpPr>
        <p:spPr>
          <a:xfrm>
            <a:off x="7189260" y="4803900"/>
            <a:ext cx="379090"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06" name="TextBox 127"/>
          <p:cNvSpPr txBox="1"/>
          <p:nvPr/>
        </p:nvSpPr>
        <p:spPr>
          <a:xfrm>
            <a:off x="7197038" y="5239779"/>
            <a:ext cx="379090" cy="26161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07" name="Rounded Rectangle 151"/>
          <p:cNvSpPr/>
          <p:nvPr/>
        </p:nvSpPr>
        <p:spPr>
          <a:xfrm>
            <a:off x="5791200" y="624614"/>
            <a:ext cx="739317"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DATA_ID</a:t>
            </a:r>
          </a:p>
        </p:txBody>
      </p:sp>
      <p:sp>
        <p:nvSpPr>
          <p:cNvPr id="308" name="Rounded Rectangle 152"/>
          <p:cNvSpPr/>
          <p:nvPr/>
        </p:nvSpPr>
        <p:spPr>
          <a:xfrm>
            <a:off x="6553200" y="624614"/>
            <a:ext cx="1230632"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DATA_REPL_NUM</a:t>
            </a:r>
          </a:p>
        </p:txBody>
      </p:sp>
      <p:sp>
        <p:nvSpPr>
          <p:cNvPr id="309" name="Rounded Rectangle 153"/>
          <p:cNvSpPr/>
          <p:nvPr/>
        </p:nvSpPr>
        <p:spPr>
          <a:xfrm>
            <a:off x="7838841" y="631223"/>
            <a:ext cx="1290007" cy="392328"/>
          </a:xfrm>
          <a:prstGeom prst="roundRect">
            <a:avLst/>
          </a:prstGeom>
          <a:solidFill>
            <a:srgbClr val="CCFFCC"/>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DATA_CHECKSUM</a:t>
            </a:r>
          </a:p>
        </p:txBody>
      </p:sp>
      <p:cxnSp>
        <p:nvCxnSpPr>
          <p:cNvPr id="310" name="Straight Arrow Connector 155"/>
          <p:cNvCxnSpPr>
            <a:stCxn id="307" idx="2"/>
          </p:cNvCxnSpPr>
          <p:nvPr/>
        </p:nvCxnSpPr>
        <p:spPr>
          <a:xfrm>
            <a:off x="6160859" y="1016942"/>
            <a:ext cx="1354939" cy="798774"/>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11" name="Straight Arrow Connector 158"/>
          <p:cNvCxnSpPr>
            <a:stCxn id="308" idx="2"/>
            <a:endCxn id="227" idx="0"/>
          </p:cNvCxnSpPr>
          <p:nvPr/>
        </p:nvCxnSpPr>
        <p:spPr>
          <a:xfrm>
            <a:off x="7168516" y="1016942"/>
            <a:ext cx="846628" cy="817081"/>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312" name="Straight Arrow Connector 160"/>
          <p:cNvCxnSpPr>
            <a:stCxn id="309" idx="2"/>
          </p:cNvCxnSpPr>
          <p:nvPr/>
        </p:nvCxnSpPr>
        <p:spPr>
          <a:xfrm flipH="1">
            <a:off x="8360399" y="1023551"/>
            <a:ext cx="123446" cy="81047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3" name="TextBox 161"/>
          <p:cNvSpPr txBox="1"/>
          <p:nvPr/>
        </p:nvSpPr>
        <p:spPr>
          <a:xfrm>
            <a:off x="6725403" y="1235295"/>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14" name="TextBox 162"/>
          <p:cNvSpPr txBox="1"/>
          <p:nvPr/>
        </p:nvSpPr>
        <p:spPr>
          <a:xfrm>
            <a:off x="7495891" y="1232462"/>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15" name="TextBox 163"/>
          <p:cNvSpPr txBox="1"/>
          <p:nvPr/>
        </p:nvSpPr>
        <p:spPr>
          <a:xfrm>
            <a:off x="8321040" y="1235295"/>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16" name="TextBox 82"/>
          <p:cNvSpPr txBox="1"/>
          <p:nvPr/>
        </p:nvSpPr>
        <p:spPr>
          <a:xfrm>
            <a:off x="3249801" y="1442100"/>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sp>
        <p:nvSpPr>
          <p:cNvPr id="317" name="TextBox 83"/>
          <p:cNvSpPr txBox="1"/>
          <p:nvPr/>
        </p:nvSpPr>
        <p:spPr>
          <a:xfrm>
            <a:off x="3219729" y="1908746"/>
            <a:ext cx="342950"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rPr>
              <a:t>Isa</a:t>
            </a:r>
          </a:p>
        </p:txBody>
      </p:sp>
      <p:cxnSp>
        <p:nvCxnSpPr>
          <p:cNvPr id="318" name="Straight Arrow Connector 28"/>
          <p:cNvCxnSpPr/>
          <p:nvPr/>
        </p:nvCxnSpPr>
        <p:spPr>
          <a:xfrm flipH="1">
            <a:off x="1828800" y="3542001"/>
            <a:ext cx="214308" cy="1603947"/>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319" name="TextBox 37"/>
          <p:cNvSpPr txBox="1"/>
          <p:nvPr/>
        </p:nvSpPr>
        <p:spPr>
          <a:xfrm>
            <a:off x="1490512" y="4210950"/>
            <a:ext cx="838691" cy="2616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prstClr val="black"/>
                </a:solidFill>
                <a:effectLst/>
                <a:uLnTx/>
                <a:uFillTx/>
                <a:latin typeface="Arial" pitchFamily="34" charset="0"/>
                <a:ea typeface="+mn-ea"/>
                <a:cs typeface="+mn-cs"/>
              </a:rPr>
              <a:t>HasFeature</a:t>
            </a:r>
            <a:endParaRPr kumimoji="0" lang="en-US" sz="1100" b="0" i="0" u="none" strike="noStrike" kern="0" cap="none" spc="0" normalizeH="0" baseline="0" noProof="0" dirty="0" smtClean="0">
              <a:ln>
                <a:noFill/>
              </a:ln>
              <a:solidFill>
                <a:prstClr val="black"/>
              </a:solidFill>
              <a:effectLst/>
              <a:uLnTx/>
              <a:uFillTx/>
              <a:latin typeface="Arial" pitchFamily="34" charset="0"/>
              <a:ea typeface="+mn-ea"/>
              <a:cs typeface="+mn-cs"/>
            </a:endParaRPr>
          </a:p>
        </p:txBody>
      </p:sp>
      <p:sp>
        <p:nvSpPr>
          <p:cNvPr id="320" name="Title 2"/>
          <p:cNvSpPr>
            <a:spLocks noGrp="1"/>
          </p:cNvSpPr>
          <p:nvPr>
            <p:ph type="title"/>
          </p:nvPr>
        </p:nvSpPr>
        <p:spPr>
          <a:xfrm>
            <a:off x="755576" y="24889"/>
            <a:ext cx="7560840" cy="667807"/>
          </a:xfrm>
        </p:spPr>
        <p:txBody>
          <a:bodyPr/>
          <a:lstStyle/>
          <a:p>
            <a:r>
              <a:rPr lang="en-US" sz="3200" dirty="0" smtClean="0"/>
              <a:t>Concept Graph by Reagan Moore</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36672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chemeClr val="bg1"/>
                </a:solidFill>
                <a:latin typeface="Calibri" pitchFamily="34" charset="0"/>
                <a:cs typeface="Calibri" pitchFamily="34" charset="0"/>
              </a:rPr>
              <a:t>Policy Categories</a:t>
            </a:r>
          </a:p>
        </p:txBody>
      </p:sp>
      <p:sp>
        <p:nvSpPr>
          <p:cNvPr id="59" name="Oval 103"/>
          <p:cNvSpPr/>
          <p:nvPr/>
        </p:nvSpPr>
        <p:spPr>
          <a:xfrm>
            <a:off x="3197500" y="1196752"/>
            <a:ext cx="4968552" cy="4968552"/>
          </a:xfrm>
          <a:prstGeom prst="ellipse">
            <a:avLst/>
          </a:prstGeom>
          <a:no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60" name="Straight Connector 27"/>
          <p:cNvCxnSpPr>
            <a:stCxn id="64" idx="4"/>
            <a:endCxn id="61" idx="0"/>
          </p:cNvCxnSpPr>
          <p:nvPr/>
        </p:nvCxnSpPr>
        <p:spPr>
          <a:xfrm>
            <a:off x="5681776" y="1556792"/>
            <a:ext cx="0" cy="1224136"/>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61" name="Oval 40"/>
          <p:cNvSpPr/>
          <p:nvPr/>
        </p:nvSpPr>
        <p:spPr>
          <a:xfrm>
            <a:off x="4781676" y="2780928"/>
            <a:ext cx="1800200" cy="18002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a:ea typeface="+mn-ea"/>
                <a:cs typeface="+mn-cs"/>
              </a:rPr>
              <a:t>Collection-based </a:t>
            </a:r>
            <a:r>
              <a:rPr kumimoji="0" lang="en-US" sz="2000" i="0" u="none" strike="noStrike" kern="0" cap="none" spc="0" normalizeH="0" baseline="0" noProof="0" dirty="0" smtClean="0">
                <a:ln>
                  <a:noFill/>
                </a:ln>
                <a:solidFill>
                  <a:prstClr val="black"/>
                </a:solidFill>
                <a:effectLst/>
                <a:uLnTx/>
                <a:uFillTx/>
                <a:latin typeface="Calibri"/>
                <a:ea typeface="+mn-ea"/>
                <a:cs typeface="+mn-cs"/>
              </a:rPr>
              <a:t>Policies</a:t>
            </a:r>
          </a:p>
        </p:txBody>
      </p:sp>
      <p:sp>
        <p:nvSpPr>
          <p:cNvPr id="64" name="Oval 89"/>
          <p:cNvSpPr/>
          <p:nvPr/>
        </p:nvSpPr>
        <p:spPr>
          <a:xfrm>
            <a:off x="4778502" y="836712"/>
            <a:ext cx="1806548" cy="720080"/>
          </a:xfrm>
          <a:prstGeom prst="ellipse">
            <a:avLst/>
          </a:prstGeom>
          <a:solidFill>
            <a:srgbClr val="CCFFCC"/>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Integrity</a:t>
            </a:r>
          </a:p>
        </p:txBody>
      </p:sp>
      <p:sp>
        <p:nvSpPr>
          <p:cNvPr id="71" name="Oval 122"/>
          <p:cNvSpPr/>
          <p:nvPr/>
        </p:nvSpPr>
        <p:spPr>
          <a:xfrm>
            <a:off x="2903120" y="5013176"/>
            <a:ext cx="1806548" cy="720080"/>
          </a:xfrm>
          <a:prstGeom prst="ellipse">
            <a:avLst/>
          </a:prstGeom>
          <a:solidFill>
            <a:srgbClr val="FFFFFF"/>
          </a:solidFill>
          <a:ln/>
        </p:spPr>
        <p:style>
          <a:lnRef idx="1">
            <a:schemeClr val="accent5"/>
          </a:lnRef>
          <a:fillRef idx="3">
            <a:schemeClr val="accent5"/>
          </a:fillRef>
          <a:effectRef idx="2">
            <a:schemeClr val="accent5"/>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Data Lifecycle Management</a:t>
            </a:r>
          </a:p>
        </p:txBody>
      </p:sp>
      <p:sp>
        <p:nvSpPr>
          <p:cNvPr id="72" name="Oval 127"/>
          <p:cNvSpPr/>
          <p:nvPr/>
        </p:nvSpPr>
        <p:spPr>
          <a:xfrm>
            <a:off x="2327056" y="4077072"/>
            <a:ext cx="1806548" cy="720080"/>
          </a:xfrm>
          <a:prstGeom prst="ellipse">
            <a:avLst/>
          </a:prstGeom>
          <a:solidFill>
            <a:srgbClr val="FFFF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Data Staging</a:t>
            </a:r>
          </a:p>
        </p:txBody>
      </p:sp>
      <p:sp>
        <p:nvSpPr>
          <p:cNvPr id="74" name="Oval 139"/>
          <p:cNvSpPr/>
          <p:nvPr/>
        </p:nvSpPr>
        <p:spPr>
          <a:xfrm>
            <a:off x="3983240" y="5733256"/>
            <a:ext cx="1806548" cy="720080"/>
          </a:xfrm>
          <a:prstGeom prst="ellipse">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Federation</a:t>
            </a:r>
          </a:p>
        </p:txBody>
      </p:sp>
      <p:sp>
        <p:nvSpPr>
          <p:cNvPr id="76" name="Oval 163"/>
          <p:cNvSpPr/>
          <p:nvPr/>
        </p:nvSpPr>
        <p:spPr>
          <a:xfrm>
            <a:off x="7229948" y="3023339"/>
            <a:ext cx="1806548" cy="720080"/>
          </a:xfrm>
          <a:prstGeom prst="ellipse">
            <a:avLst/>
          </a:prstGeom>
          <a:solidFill>
            <a:schemeClr val="bg1"/>
          </a:solidFill>
          <a:ln/>
        </p:spPr>
        <p:style>
          <a:lnRef idx="1">
            <a:schemeClr val="accent5"/>
          </a:lnRef>
          <a:fillRef idx="3">
            <a:schemeClr val="accent5"/>
          </a:fillRef>
          <a:effectRef idx="2">
            <a:schemeClr val="accent5"/>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Description</a:t>
            </a:r>
          </a:p>
        </p:txBody>
      </p:sp>
      <p:sp>
        <p:nvSpPr>
          <p:cNvPr id="77" name="Oval 80"/>
          <p:cNvSpPr/>
          <p:nvPr/>
        </p:nvSpPr>
        <p:spPr>
          <a:xfrm>
            <a:off x="6797900" y="4869160"/>
            <a:ext cx="1806548" cy="720080"/>
          </a:xfrm>
          <a:prstGeom prst="ellipse">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0" kern="0" dirty="0">
                <a:solidFill>
                  <a:prstClr val="black"/>
                </a:solidFill>
                <a:latin typeface="Calibri"/>
              </a:rPr>
              <a:t>Publication</a:t>
            </a: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78" name="Oval 83"/>
          <p:cNvSpPr/>
          <p:nvPr/>
        </p:nvSpPr>
        <p:spPr>
          <a:xfrm>
            <a:off x="5933804" y="5733256"/>
            <a:ext cx="1806548" cy="720080"/>
          </a:xfrm>
          <a:prstGeom prst="ellipse">
            <a:avLst/>
          </a:prstGeom>
          <a:solidFill>
            <a:srgbClr val="CCFFCC"/>
          </a:solidFill>
          <a:ln/>
        </p:spPr>
        <p:style>
          <a:lnRef idx="1">
            <a:schemeClr val="accent5"/>
          </a:lnRef>
          <a:fillRef idx="3">
            <a:schemeClr val="accent5"/>
          </a:fillRef>
          <a:effectRef idx="2">
            <a:schemeClr val="accent5"/>
          </a:effectRef>
          <a:fontRef idx="minor">
            <a:schemeClr val="lt1"/>
          </a:fontRef>
        </p:style>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Compliance</a:t>
            </a:r>
          </a:p>
        </p:txBody>
      </p:sp>
      <p:sp>
        <p:nvSpPr>
          <p:cNvPr id="79" name="Oval 84"/>
          <p:cNvSpPr/>
          <p:nvPr/>
        </p:nvSpPr>
        <p:spPr>
          <a:xfrm>
            <a:off x="7229948" y="3959443"/>
            <a:ext cx="1806548" cy="720080"/>
          </a:xfrm>
          <a:prstGeom prst="ellipse">
            <a:avLst/>
          </a:prstGeom>
          <a:solidFill>
            <a:schemeClr val="bg1"/>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kern="0" dirty="0" smtClean="0">
                <a:solidFill>
                  <a:prstClr val="black"/>
                </a:solidFill>
                <a:latin typeface="Calibri"/>
                <a:ea typeface="+mn-ea"/>
                <a:cs typeface="+mn-cs"/>
              </a:rPr>
              <a:t>Data Management Plans</a:t>
            </a:r>
            <a:endParaRPr kumimoji="0" lang="en-US" sz="1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0" name="Oval 85"/>
          <p:cNvSpPr/>
          <p:nvPr/>
        </p:nvSpPr>
        <p:spPr>
          <a:xfrm>
            <a:off x="3125492" y="1340768"/>
            <a:ext cx="1806548" cy="720080"/>
          </a:xfrm>
          <a:prstGeom prst="ellipse">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Access</a:t>
            </a:r>
            <a:br>
              <a:rPr kumimoji="0" lang="en-US" sz="1600" b="0" i="0" u="none" strike="noStrike" kern="0" cap="none" spc="0" normalizeH="0" baseline="0" noProof="0" dirty="0" smtClean="0">
                <a:ln>
                  <a:noFill/>
                </a:ln>
                <a:solidFill>
                  <a:prstClr val="black"/>
                </a:solidFill>
                <a:effectLst/>
                <a:uLnTx/>
                <a:uFillTx/>
                <a:latin typeface="Calibri"/>
                <a:ea typeface="+mn-ea"/>
                <a:cs typeface="+mn-cs"/>
              </a:rPr>
            </a:br>
            <a:r>
              <a:rPr kumimoji="0" lang="en-US" sz="1600" b="0" i="0" u="none" strike="noStrike" kern="0" cap="none" spc="0" normalizeH="0" baseline="0" noProof="0" dirty="0" smtClean="0">
                <a:ln>
                  <a:noFill/>
                </a:ln>
                <a:solidFill>
                  <a:prstClr val="black"/>
                </a:solidFill>
                <a:effectLst/>
                <a:uLnTx/>
                <a:uFillTx/>
                <a:latin typeface="Calibri"/>
                <a:ea typeface="+mn-ea"/>
                <a:cs typeface="+mn-cs"/>
              </a:rPr>
              <a:t>Control</a:t>
            </a:r>
          </a:p>
        </p:txBody>
      </p:sp>
      <p:sp>
        <p:nvSpPr>
          <p:cNvPr id="81" name="Oval 88"/>
          <p:cNvSpPr/>
          <p:nvPr/>
        </p:nvSpPr>
        <p:spPr>
          <a:xfrm>
            <a:off x="7085932" y="2132856"/>
            <a:ext cx="1806548" cy="720080"/>
          </a:xfrm>
          <a:prstGeom prst="ellipse">
            <a:avLst/>
          </a:prstGeom>
          <a:solidFill>
            <a:srgbClr val="FFFF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Preservation</a:t>
            </a:r>
          </a:p>
        </p:txBody>
      </p:sp>
      <p:sp>
        <p:nvSpPr>
          <p:cNvPr id="82" name="Oval 95"/>
          <p:cNvSpPr/>
          <p:nvPr/>
        </p:nvSpPr>
        <p:spPr>
          <a:xfrm>
            <a:off x="2405412" y="2132856"/>
            <a:ext cx="1806548" cy="720080"/>
          </a:xfrm>
          <a:prstGeom prst="ellipse">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Provenance</a:t>
            </a:r>
          </a:p>
        </p:txBody>
      </p:sp>
      <p:sp>
        <p:nvSpPr>
          <p:cNvPr id="83" name="Oval 96"/>
          <p:cNvSpPr/>
          <p:nvPr/>
        </p:nvSpPr>
        <p:spPr>
          <a:xfrm>
            <a:off x="6431512" y="1340768"/>
            <a:ext cx="1806548" cy="720080"/>
          </a:xfrm>
          <a:prstGeom prst="ellipse">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a:ea typeface="+mn-ea"/>
                <a:cs typeface="+mn-cs"/>
              </a:rPr>
              <a:t>Replication</a:t>
            </a:r>
          </a:p>
        </p:txBody>
      </p:sp>
      <p:cxnSp>
        <p:nvCxnSpPr>
          <p:cNvPr id="97" name="Straight Connector 131"/>
          <p:cNvCxnSpPr>
            <a:stCxn id="80" idx="5"/>
            <a:endCxn id="61" idx="0"/>
          </p:cNvCxnSpPr>
          <p:nvPr/>
        </p:nvCxnSpPr>
        <p:spPr>
          <a:xfrm>
            <a:off x="4667477" y="1955395"/>
            <a:ext cx="1014299" cy="825533"/>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98" name="Straight Connector 134"/>
          <p:cNvCxnSpPr>
            <a:stCxn id="83" idx="3"/>
            <a:endCxn id="61" idx="0"/>
          </p:cNvCxnSpPr>
          <p:nvPr/>
        </p:nvCxnSpPr>
        <p:spPr>
          <a:xfrm flipH="1">
            <a:off x="5681776" y="1955395"/>
            <a:ext cx="1014299" cy="825533"/>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99" name="Straight Connector 137"/>
          <p:cNvCxnSpPr>
            <a:stCxn id="81" idx="2"/>
            <a:endCxn id="61" idx="7"/>
          </p:cNvCxnSpPr>
          <p:nvPr/>
        </p:nvCxnSpPr>
        <p:spPr>
          <a:xfrm flipH="1">
            <a:off x="6318243" y="2492896"/>
            <a:ext cx="767689" cy="551665"/>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0" name="Straight Connector 140"/>
          <p:cNvCxnSpPr>
            <a:stCxn id="76" idx="2"/>
            <a:endCxn id="61" idx="6"/>
          </p:cNvCxnSpPr>
          <p:nvPr/>
        </p:nvCxnSpPr>
        <p:spPr>
          <a:xfrm flipH="1">
            <a:off x="6581876" y="3383379"/>
            <a:ext cx="648072" cy="297649"/>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1" name="Straight Connector 143"/>
          <p:cNvCxnSpPr>
            <a:stCxn id="79" idx="1"/>
            <a:endCxn id="61" idx="6"/>
          </p:cNvCxnSpPr>
          <p:nvPr/>
        </p:nvCxnSpPr>
        <p:spPr>
          <a:xfrm flipH="1" flipV="1">
            <a:off x="6581876" y="3681028"/>
            <a:ext cx="912635" cy="383868"/>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2" name="Straight Connector 146"/>
          <p:cNvCxnSpPr>
            <a:stCxn id="77" idx="1"/>
            <a:endCxn id="61" idx="5"/>
          </p:cNvCxnSpPr>
          <p:nvPr/>
        </p:nvCxnSpPr>
        <p:spPr>
          <a:xfrm flipH="1" flipV="1">
            <a:off x="6318243" y="4317495"/>
            <a:ext cx="744220" cy="657118"/>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3" name="Straight Connector 150"/>
          <p:cNvCxnSpPr>
            <a:stCxn id="78" idx="0"/>
            <a:endCxn id="61" idx="4"/>
          </p:cNvCxnSpPr>
          <p:nvPr/>
        </p:nvCxnSpPr>
        <p:spPr>
          <a:xfrm flipH="1" flipV="1">
            <a:off x="5681776" y="4581128"/>
            <a:ext cx="1155302" cy="1152128"/>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4" name="Straight Connector 153"/>
          <p:cNvCxnSpPr>
            <a:stCxn id="74" idx="0"/>
            <a:endCxn id="61" idx="4"/>
          </p:cNvCxnSpPr>
          <p:nvPr/>
        </p:nvCxnSpPr>
        <p:spPr>
          <a:xfrm flipV="1">
            <a:off x="4886514" y="4581128"/>
            <a:ext cx="795262" cy="1152128"/>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5" name="Straight Connector 156"/>
          <p:cNvCxnSpPr>
            <a:stCxn id="71" idx="7"/>
            <a:endCxn id="61" idx="3"/>
          </p:cNvCxnSpPr>
          <p:nvPr/>
        </p:nvCxnSpPr>
        <p:spPr>
          <a:xfrm flipV="1">
            <a:off x="4445105" y="4317495"/>
            <a:ext cx="600204" cy="801134"/>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6" name="Straight Connector 159"/>
          <p:cNvCxnSpPr>
            <a:stCxn id="72" idx="7"/>
            <a:endCxn id="61" idx="2"/>
          </p:cNvCxnSpPr>
          <p:nvPr/>
        </p:nvCxnSpPr>
        <p:spPr>
          <a:xfrm flipV="1">
            <a:off x="3869041" y="3681028"/>
            <a:ext cx="912635" cy="501497"/>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08" name="Straight Connector 166"/>
          <p:cNvCxnSpPr>
            <a:stCxn id="82" idx="6"/>
            <a:endCxn id="61" idx="1"/>
          </p:cNvCxnSpPr>
          <p:nvPr/>
        </p:nvCxnSpPr>
        <p:spPr>
          <a:xfrm>
            <a:off x="4211960" y="2492896"/>
            <a:ext cx="833349" cy="551665"/>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17" name="Oval 163"/>
          <p:cNvSpPr/>
          <p:nvPr/>
        </p:nvSpPr>
        <p:spPr>
          <a:xfrm>
            <a:off x="2327056" y="3023339"/>
            <a:ext cx="1806548" cy="720080"/>
          </a:xfrm>
          <a:prstGeom prst="ellipse">
            <a:avLst/>
          </a:prstGeom>
          <a:solidFill>
            <a:srgbClr val="CCFFCC"/>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0" kern="0" dirty="0">
                <a:solidFill>
                  <a:prstClr val="black"/>
                </a:solidFill>
                <a:latin typeface="Calibri"/>
                <a:ea typeface="+mn-ea"/>
                <a:cs typeface="+mn-cs"/>
              </a:rPr>
              <a:t>Regulatory</a:t>
            </a:r>
            <a:endParaRPr kumimoji="0" lang="en-US" sz="16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118" name="Straight Connector 140"/>
          <p:cNvCxnSpPr>
            <a:stCxn id="61" idx="2"/>
            <a:endCxn id="117" idx="6"/>
          </p:cNvCxnSpPr>
          <p:nvPr/>
        </p:nvCxnSpPr>
        <p:spPr>
          <a:xfrm flipH="1" flipV="1">
            <a:off x="4133604" y="3383379"/>
            <a:ext cx="648072" cy="297649"/>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2" name="TextBox 1"/>
          <p:cNvSpPr txBox="1"/>
          <p:nvPr/>
        </p:nvSpPr>
        <p:spPr>
          <a:xfrm>
            <a:off x="0" y="908720"/>
            <a:ext cx="2678889" cy="1384995"/>
          </a:xfrm>
          <a:prstGeom prst="rect">
            <a:avLst/>
          </a:prstGeom>
          <a:noFill/>
        </p:spPr>
        <p:txBody>
          <a:bodyPr wrap="none" rtlCol="0">
            <a:spAutoFit/>
          </a:bodyPr>
          <a:lstStyle/>
          <a:p>
            <a:r>
              <a:rPr lang="en-US" dirty="0"/>
              <a:t>Management</a:t>
            </a:r>
          </a:p>
          <a:p>
            <a:r>
              <a:rPr lang="en-US" dirty="0" smtClean="0">
                <a:solidFill>
                  <a:srgbClr val="FFFF00"/>
                </a:solidFill>
              </a:rPr>
              <a:t>Administrative</a:t>
            </a:r>
          </a:p>
          <a:p>
            <a:r>
              <a:rPr lang="en-US" dirty="0" smtClean="0">
                <a:solidFill>
                  <a:srgbClr val="CCFFCC"/>
                </a:solidFill>
              </a:rPr>
              <a:t>Assessment</a:t>
            </a:r>
            <a:endParaRPr lang="en-US" dirty="0">
              <a:solidFill>
                <a:srgbClr val="CCFFCC"/>
              </a:solidFill>
            </a:endParaRPr>
          </a:p>
        </p:txBody>
      </p:sp>
    </p:spTree>
    <p:extLst>
      <p:ext uri="{BB962C8B-B14F-4D97-AF65-F5344CB8AC3E}">
        <p14:creationId xmlns:p14="http://schemas.microsoft.com/office/powerpoint/2010/main" val="1138588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90168317"/>
              </p:ext>
            </p:extLst>
          </p:nvPr>
        </p:nvGraphicFramePr>
        <p:xfrm>
          <a:off x="1763688" y="2009404"/>
          <a:ext cx="5904582" cy="5387340"/>
        </p:xfrm>
        <a:graphic>
          <a:graphicData uri="http://schemas.openxmlformats.org/drawingml/2006/table">
            <a:tbl>
              <a:tblPr firstRow="1" bandRow="1">
                <a:tableStyleId>{5C22544A-7EE6-4342-B048-85BDC9FD1C3A}</a:tableStyleId>
              </a:tblPr>
              <a:tblGrid>
                <a:gridCol w="2952291"/>
                <a:gridCol w="2952291"/>
              </a:tblGrid>
              <a:tr h="233137">
                <a:tc>
                  <a:txBody>
                    <a:bodyPr/>
                    <a:lstStyle/>
                    <a:p>
                      <a:pPr algn="ctr" fontAlgn="b"/>
                      <a:r>
                        <a:rPr lang="en-US" sz="1600" b="0" i="0" u="none" strike="noStrike" dirty="0">
                          <a:solidFill>
                            <a:srgbClr val="000000"/>
                          </a:solidFill>
                          <a:effectLst/>
                          <a:latin typeface="Calibri"/>
                        </a:rPr>
                        <a:t>Policy</a:t>
                      </a:r>
                    </a:p>
                  </a:txBody>
                  <a:tcPr marL="12700" marR="12700" marT="12700" marB="0" anchor="b"/>
                </a:tc>
                <a:tc>
                  <a:txBody>
                    <a:bodyPr/>
                    <a:lstStyle/>
                    <a:p>
                      <a:pPr algn="ctr" fontAlgn="b"/>
                      <a:r>
                        <a:rPr lang="en-US" sz="1600" b="0" i="0" u="none" strike="noStrike" dirty="0">
                          <a:solidFill>
                            <a:srgbClr val="000000"/>
                          </a:solidFill>
                          <a:effectLst/>
                          <a:latin typeface="Calibri"/>
                        </a:rPr>
                        <a:t>Importance</a:t>
                      </a:r>
                    </a:p>
                  </a:txBody>
                  <a:tcPr marL="12700" marR="12700" marT="12700" marB="0" anchor="b"/>
                </a:tc>
              </a:tr>
              <a:tr h="233137">
                <a:tc>
                  <a:txBody>
                    <a:bodyPr/>
                    <a:lstStyle/>
                    <a:p>
                      <a:pPr algn="l" fontAlgn="b"/>
                      <a:r>
                        <a:rPr lang="en-US" sz="1600" b="0" i="0" u="none" strike="noStrike" dirty="0">
                          <a:solidFill>
                            <a:srgbClr val="000000"/>
                          </a:solidFill>
                          <a:effectLst/>
                          <a:latin typeface="Calibri"/>
                        </a:rPr>
                        <a:t>Integrity</a:t>
                      </a:r>
                    </a:p>
                  </a:txBody>
                  <a:tcPr marL="12700" marR="12700" marT="12700" marB="0" anchor="b"/>
                </a:tc>
                <a:tc>
                  <a:txBody>
                    <a:bodyPr/>
                    <a:lstStyle/>
                    <a:p>
                      <a:pPr algn="ctr" fontAlgn="b"/>
                      <a:r>
                        <a:rPr lang="en-US" sz="1600" b="0" i="0" u="none" strike="noStrike" dirty="0">
                          <a:solidFill>
                            <a:srgbClr val="000000"/>
                          </a:solidFill>
                          <a:effectLst/>
                          <a:latin typeface="Calibri"/>
                        </a:rPr>
                        <a:t>217</a:t>
                      </a:r>
                    </a:p>
                  </a:txBody>
                  <a:tcPr marL="12700" marR="12700" marT="12700" marB="0" anchor="b"/>
                </a:tc>
              </a:tr>
              <a:tr h="233137">
                <a:tc>
                  <a:txBody>
                    <a:bodyPr/>
                    <a:lstStyle/>
                    <a:p>
                      <a:pPr algn="l" fontAlgn="b"/>
                      <a:r>
                        <a:rPr lang="en-US" sz="1600" b="0" i="0" u="none" strike="noStrike">
                          <a:solidFill>
                            <a:srgbClr val="000000"/>
                          </a:solidFill>
                          <a:effectLst/>
                          <a:latin typeface="Calibri"/>
                        </a:rPr>
                        <a:t>Preservation</a:t>
                      </a:r>
                    </a:p>
                  </a:txBody>
                  <a:tcPr marL="12700" marR="12700" marT="12700" marB="0" anchor="b"/>
                </a:tc>
                <a:tc>
                  <a:txBody>
                    <a:bodyPr/>
                    <a:lstStyle/>
                    <a:p>
                      <a:pPr algn="ctr" fontAlgn="b"/>
                      <a:r>
                        <a:rPr lang="en-US" sz="1600" b="0" i="0" u="none" strike="noStrike" dirty="0">
                          <a:solidFill>
                            <a:srgbClr val="000000"/>
                          </a:solidFill>
                          <a:effectLst/>
                          <a:latin typeface="Calibri"/>
                        </a:rPr>
                        <a:t>150</a:t>
                      </a:r>
                    </a:p>
                  </a:txBody>
                  <a:tcPr marL="12700" marR="12700" marT="12700" marB="0" anchor="b"/>
                </a:tc>
              </a:tr>
              <a:tr h="233137">
                <a:tc>
                  <a:txBody>
                    <a:bodyPr/>
                    <a:lstStyle/>
                    <a:p>
                      <a:pPr algn="l" fontAlgn="b"/>
                      <a:r>
                        <a:rPr lang="en-US" sz="1600" b="0" i="0" u="none" strike="noStrike">
                          <a:solidFill>
                            <a:srgbClr val="000000"/>
                          </a:solidFill>
                          <a:effectLst/>
                          <a:latin typeface="Calibri"/>
                        </a:rPr>
                        <a:t>Access control</a:t>
                      </a:r>
                    </a:p>
                  </a:txBody>
                  <a:tcPr marL="12700" marR="12700" marT="12700" marB="0" anchor="b"/>
                </a:tc>
                <a:tc>
                  <a:txBody>
                    <a:bodyPr/>
                    <a:lstStyle/>
                    <a:p>
                      <a:pPr algn="ctr" fontAlgn="b"/>
                      <a:r>
                        <a:rPr lang="en-US" sz="1600" b="0" i="0" u="none" strike="noStrike" dirty="0">
                          <a:solidFill>
                            <a:srgbClr val="000000"/>
                          </a:solidFill>
                          <a:effectLst/>
                          <a:latin typeface="Calibri"/>
                        </a:rPr>
                        <a:t>126</a:t>
                      </a:r>
                    </a:p>
                  </a:txBody>
                  <a:tcPr marL="12700" marR="12700" marT="12700" marB="0" anchor="b"/>
                </a:tc>
              </a:tr>
              <a:tr h="233137">
                <a:tc>
                  <a:txBody>
                    <a:bodyPr/>
                    <a:lstStyle/>
                    <a:p>
                      <a:pPr algn="l" fontAlgn="b"/>
                      <a:r>
                        <a:rPr lang="en-US" sz="1600" b="0" i="0" u="none" strike="noStrike">
                          <a:solidFill>
                            <a:srgbClr val="000000"/>
                          </a:solidFill>
                          <a:effectLst/>
                          <a:latin typeface="Calibri"/>
                        </a:rPr>
                        <a:t>Provenance</a:t>
                      </a:r>
                    </a:p>
                  </a:txBody>
                  <a:tcPr marL="12700" marR="12700" marT="12700" marB="0" anchor="b"/>
                </a:tc>
                <a:tc>
                  <a:txBody>
                    <a:bodyPr/>
                    <a:lstStyle/>
                    <a:p>
                      <a:pPr algn="ctr" fontAlgn="b"/>
                      <a:r>
                        <a:rPr lang="en-US" sz="1600" b="0" i="0" u="none" strike="noStrike" dirty="0">
                          <a:solidFill>
                            <a:srgbClr val="000000"/>
                          </a:solidFill>
                          <a:effectLst/>
                          <a:latin typeface="Calibri"/>
                        </a:rPr>
                        <a:t>108</a:t>
                      </a:r>
                    </a:p>
                  </a:txBody>
                  <a:tcPr marL="12700" marR="12700" marT="12700" marB="0" anchor="b"/>
                </a:tc>
              </a:tr>
              <a:tr h="233137">
                <a:tc>
                  <a:txBody>
                    <a:bodyPr/>
                    <a:lstStyle/>
                    <a:p>
                      <a:pPr algn="l" fontAlgn="b"/>
                      <a:r>
                        <a:rPr lang="en-US" sz="1600" b="0" i="0" u="none" strike="noStrike">
                          <a:solidFill>
                            <a:srgbClr val="000000"/>
                          </a:solidFill>
                          <a:effectLst/>
                          <a:latin typeface="Calibri"/>
                        </a:rPr>
                        <a:t>Data Management plans</a:t>
                      </a:r>
                    </a:p>
                  </a:txBody>
                  <a:tcPr marL="12700" marR="12700" marT="12700" marB="0" anchor="b"/>
                </a:tc>
                <a:tc>
                  <a:txBody>
                    <a:bodyPr/>
                    <a:lstStyle/>
                    <a:p>
                      <a:pPr algn="ctr" fontAlgn="b"/>
                      <a:r>
                        <a:rPr lang="en-US" sz="1600" b="0" i="0" u="none" strike="noStrike" dirty="0">
                          <a:solidFill>
                            <a:srgbClr val="000000"/>
                          </a:solidFill>
                          <a:effectLst/>
                          <a:latin typeface="Calibri"/>
                        </a:rPr>
                        <a:t>99</a:t>
                      </a:r>
                    </a:p>
                  </a:txBody>
                  <a:tcPr marL="12700" marR="12700" marT="12700" marB="0" anchor="b"/>
                </a:tc>
              </a:tr>
              <a:tr h="233137">
                <a:tc>
                  <a:txBody>
                    <a:bodyPr/>
                    <a:lstStyle/>
                    <a:p>
                      <a:pPr algn="l" fontAlgn="b"/>
                      <a:r>
                        <a:rPr lang="en-US" sz="1600" b="0" i="0" u="none" strike="noStrike">
                          <a:solidFill>
                            <a:srgbClr val="000000"/>
                          </a:solidFill>
                          <a:effectLst/>
                          <a:latin typeface="Calibri"/>
                        </a:rPr>
                        <a:t>Publication</a:t>
                      </a:r>
                    </a:p>
                  </a:txBody>
                  <a:tcPr marL="12700" marR="12700" marT="12700" marB="0" anchor="b"/>
                </a:tc>
                <a:tc>
                  <a:txBody>
                    <a:bodyPr/>
                    <a:lstStyle/>
                    <a:p>
                      <a:pPr algn="ctr" fontAlgn="b"/>
                      <a:r>
                        <a:rPr lang="en-US" sz="1600" b="0" i="0" u="none" strike="noStrike" dirty="0">
                          <a:solidFill>
                            <a:srgbClr val="000000"/>
                          </a:solidFill>
                          <a:effectLst/>
                          <a:latin typeface="Calibri"/>
                        </a:rPr>
                        <a:t>75</a:t>
                      </a:r>
                    </a:p>
                  </a:txBody>
                  <a:tcPr marL="12700" marR="12700" marT="12700" marB="0" anchor="b"/>
                </a:tc>
              </a:tr>
              <a:tr h="233137">
                <a:tc>
                  <a:txBody>
                    <a:bodyPr/>
                    <a:lstStyle/>
                    <a:p>
                      <a:pPr algn="l" fontAlgn="b"/>
                      <a:r>
                        <a:rPr lang="en-US" sz="1600" b="0" i="0" u="none" strike="noStrike">
                          <a:solidFill>
                            <a:srgbClr val="000000"/>
                          </a:solidFill>
                          <a:effectLst/>
                          <a:latin typeface="Calibri"/>
                        </a:rPr>
                        <a:t>Replication</a:t>
                      </a:r>
                    </a:p>
                  </a:txBody>
                  <a:tcPr marL="12700" marR="12700" marT="12700" marB="0" anchor="b"/>
                </a:tc>
                <a:tc>
                  <a:txBody>
                    <a:bodyPr/>
                    <a:lstStyle/>
                    <a:p>
                      <a:pPr algn="ctr" fontAlgn="b"/>
                      <a:r>
                        <a:rPr lang="en-US" sz="1600" b="0" i="0" u="none" strike="noStrike" dirty="0">
                          <a:solidFill>
                            <a:srgbClr val="000000"/>
                          </a:solidFill>
                          <a:effectLst/>
                          <a:latin typeface="Calibri"/>
                        </a:rPr>
                        <a:t>66</a:t>
                      </a:r>
                    </a:p>
                  </a:txBody>
                  <a:tcPr marL="12700" marR="12700" marT="12700" marB="0" anchor="b"/>
                </a:tc>
              </a:tr>
              <a:tr h="233137">
                <a:tc>
                  <a:txBody>
                    <a:bodyPr/>
                    <a:lstStyle/>
                    <a:p>
                      <a:pPr algn="l" fontAlgn="b"/>
                      <a:r>
                        <a:rPr lang="en-US" sz="1600" b="0" i="0" u="none" strike="noStrike">
                          <a:solidFill>
                            <a:srgbClr val="000000"/>
                          </a:solidFill>
                          <a:effectLst/>
                          <a:latin typeface="Calibri"/>
                        </a:rPr>
                        <a:t>Data staging</a:t>
                      </a:r>
                    </a:p>
                  </a:txBody>
                  <a:tcPr marL="12700" marR="12700" marT="12700" marB="0" anchor="b"/>
                </a:tc>
                <a:tc>
                  <a:txBody>
                    <a:bodyPr/>
                    <a:lstStyle/>
                    <a:p>
                      <a:pPr algn="ctr" fontAlgn="b"/>
                      <a:r>
                        <a:rPr lang="en-US" sz="1600" b="0" i="0" u="none" strike="noStrike" dirty="0">
                          <a:solidFill>
                            <a:srgbClr val="000000"/>
                          </a:solidFill>
                          <a:effectLst/>
                          <a:latin typeface="Calibri"/>
                        </a:rPr>
                        <a:t>52</a:t>
                      </a:r>
                    </a:p>
                  </a:txBody>
                  <a:tcPr marL="12700" marR="12700" marT="12700" marB="0" anchor="b"/>
                </a:tc>
              </a:tr>
              <a:tr h="233137">
                <a:tc>
                  <a:txBody>
                    <a:bodyPr/>
                    <a:lstStyle/>
                    <a:p>
                      <a:pPr algn="l" fontAlgn="b"/>
                      <a:r>
                        <a:rPr lang="en-US" sz="1600" b="0" i="0" u="none" strike="noStrike">
                          <a:solidFill>
                            <a:srgbClr val="000000"/>
                          </a:solidFill>
                          <a:effectLst/>
                          <a:latin typeface="Calibri"/>
                        </a:rPr>
                        <a:t>Federation</a:t>
                      </a:r>
                    </a:p>
                  </a:txBody>
                  <a:tcPr marL="12700" marR="12700" marT="12700" marB="0" anchor="b"/>
                </a:tc>
                <a:tc>
                  <a:txBody>
                    <a:bodyPr/>
                    <a:lstStyle/>
                    <a:p>
                      <a:pPr algn="ctr" fontAlgn="b"/>
                      <a:r>
                        <a:rPr lang="en-US" sz="1600" b="0" i="0" u="none" strike="noStrike" dirty="0">
                          <a:solidFill>
                            <a:srgbClr val="000000"/>
                          </a:solidFill>
                          <a:effectLst/>
                          <a:latin typeface="Calibri"/>
                        </a:rPr>
                        <a:t>37</a:t>
                      </a:r>
                    </a:p>
                  </a:txBody>
                  <a:tcPr marL="12700" marR="12700" marT="12700" marB="0" anchor="b"/>
                </a:tc>
              </a:tr>
              <a:tr h="233137">
                <a:tc>
                  <a:txBody>
                    <a:bodyPr/>
                    <a:lstStyle/>
                    <a:p>
                      <a:pPr algn="l" fontAlgn="b"/>
                      <a:r>
                        <a:rPr lang="en-US" sz="1600" b="0" i="0" u="none" strike="noStrike">
                          <a:solidFill>
                            <a:srgbClr val="000000"/>
                          </a:solidFill>
                          <a:effectLst/>
                          <a:latin typeface="Calibri"/>
                        </a:rPr>
                        <a:t>Metadata sharing</a:t>
                      </a:r>
                    </a:p>
                  </a:txBody>
                  <a:tcPr marL="12700" marR="12700" marT="12700" marB="0" anchor="b"/>
                </a:tc>
                <a:tc>
                  <a:txBody>
                    <a:bodyPr/>
                    <a:lstStyle/>
                    <a:p>
                      <a:pPr algn="ctr" fontAlgn="b"/>
                      <a:r>
                        <a:rPr lang="en-US" sz="1600" b="0" i="0" u="none" strike="noStrike" dirty="0">
                          <a:solidFill>
                            <a:srgbClr val="000000"/>
                          </a:solidFill>
                          <a:effectLst/>
                          <a:latin typeface="Calibri"/>
                        </a:rPr>
                        <a:t>23</a:t>
                      </a:r>
                    </a:p>
                  </a:txBody>
                  <a:tcPr marL="12700" marR="12700" marT="12700" marB="0" anchor="b"/>
                </a:tc>
              </a:tr>
              <a:tr h="233137">
                <a:tc>
                  <a:txBody>
                    <a:bodyPr/>
                    <a:lstStyle/>
                    <a:p>
                      <a:pPr algn="l" fontAlgn="b"/>
                      <a:r>
                        <a:rPr lang="en-US" sz="1600" b="0" i="0" u="none" strike="noStrike">
                          <a:solidFill>
                            <a:srgbClr val="000000"/>
                          </a:solidFill>
                          <a:effectLst/>
                          <a:latin typeface="Calibri"/>
                        </a:rPr>
                        <a:t>Regulatory</a:t>
                      </a:r>
                    </a:p>
                  </a:txBody>
                  <a:tcPr marL="12700" marR="12700" marT="12700" marB="0" anchor="b"/>
                </a:tc>
                <a:tc>
                  <a:txBody>
                    <a:bodyPr/>
                    <a:lstStyle/>
                    <a:p>
                      <a:pPr algn="ctr" fontAlgn="b"/>
                      <a:r>
                        <a:rPr lang="en-US" sz="1600" b="0" i="0" u="none" strike="noStrike" dirty="0">
                          <a:solidFill>
                            <a:srgbClr val="000000"/>
                          </a:solidFill>
                          <a:effectLst/>
                          <a:latin typeface="Calibri"/>
                        </a:rPr>
                        <a:t>16</a:t>
                      </a:r>
                    </a:p>
                  </a:txBody>
                  <a:tcPr marL="12700" marR="12700" marT="12700" marB="0" anchor="b"/>
                </a:tc>
              </a:tr>
              <a:tr h="233137">
                <a:tc>
                  <a:txBody>
                    <a:bodyPr/>
                    <a:lstStyle/>
                    <a:p>
                      <a:pPr algn="l" fontAlgn="b"/>
                      <a:r>
                        <a:rPr lang="en-US" sz="1600" b="0" i="0" u="none" strike="noStrike">
                          <a:solidFill>
                            <a:srgbClr val="000000"/>
                          </a:solidFill>
                          <a:effectLst/>
                          <a:latin typeface="Calibri"/>
                        </a:rPr>
                        <a:t>Collection properties</a:t>
                      </a:r>
                    </a:p>
                  </a:txBody>
                  <a:tcPr marL="12700" marR="12700" marT="12700" marB="0" anchor="b"/>
                </a:tc>
                <a:tc>
                  <a:txBody>
                    <a:bodyPr/>
                    <a:lstStyle/>
                    <a:p>
                      <a:pPr algn="ctr" fontAlgn="b"/>
                      <a:r>
                        <a:rPr lang="en-US" sz="1600" b="0" i="0" u="none" strike="noStrike" dirty="0">
                          <a:solidFill>
                            <a:srgbClr val="000000"/>
                          </a:solidFill>
                          <a:effectLst/>
                          <a:latin typeface="Calibri"/>
                        </a:rPr>
                        <a:t>7</a:t>
                      </a:r>
                    </a:p>
                  </a:txBody>
                  <a:tcPr marL="12700" marR="12700" marT="12700" marB="0" anchor="b"/>
                </a:tc>
              </a:tr>
              <a:tr h="233137">
                <a:tc>
                  <a:txBody>
                    <a:bodyPr/>
                    <a:lstStyle/>
                    <a:p>
                      <a:pPr algn="l" fontAlgn="b"/>
                      <a:r>
                        <a:rPr lang="en-US" sz="1600" b="0" i="0" u="none" strike="noStrike">
                          <a:solidFill>
                            <a:srgbClr val="000000"/>
                          </a:solidFill>
                          <a:effectLst/>
                          <a:latin typeface="Calibri"/>
                        </a:rPr>
                        <a:t>Identifiers</a:t>
                      </a:r>
                    </a:p>
                  </a:txBody>
                  <a:tcPr marL="12700" marR="12700" marT="12700" marB="0" anchor="b"/>
                </a:tc>
                <a:tc>
                  <a:txBody>
                    <a:bodyPr/>
                    <a:lstStyle/>
                    <a:p>
                      <a:pPr algn="ctr" fontAlgn="b"/>
                      <a:r>
                        <a:rPr lang="en-US" sz="1600" b="0" i="0" u="none" strike="noStrike" dirty="0">
                          <a:solidFill>
                            <a:srgbClr val="000000"/>
                          </a:solidFill>
                          <a:effectLst/>
                          <a:latin typeface="Calibri"/>
                        </a:rPr>
                        <a:t>7</a:t>
                      </a:r>
                    </a:p>
                  </a:txBody>
                  <a:tcPr marL="12700" marR="12700" marT="12700" marB="0" anchor="b"/>
                </a:tc>
              </a:tr>
              <a:tr h="233137">
                <a:tc>
                  <a:txBody>
                    <a:bodyPr/>
                    <a:lstStyle/>
                    <a:p>
                      <a:pPr algn="l" fontAlgn="b"/>
                      <a:r>
                        <a:rPr lang="en-US" sz="1600" b="0" i="0" u="none" strike="noStrike">
                          <a:solidFill>
                            <a:srgbClr val="000000"/>
                          </a:solidFill>
                          <a:effectLst/>
                          <a:latin typeface="Calibri"/>
                        </a:rPr>
                        <a:t>Data sharing</a:t>
                      </a:r>
                    </a:p>
                  </a:txBody>
                  <a:tcPr marL="12700" marR="12700" marT="12700" marB="0" anchor="b"/>
                </a:tc>
                <a:tc>
                  <a:txBody>
                    <a:bodyPr/>
                    <a:lstStyle/>
                    <a:p>
                      <a:pPr algn="ctr" fontAlgn="b"/>
                      <a:r>
                        <a:rPr lang="en-US" sz="1600" b="0" i="0" u="none" strike="noStrike" dirty="0">
                          <a:solidFill>
                            <a:srgbClr val="000000"/>
                          </a:solidFill>
                          <a:effectLst/>
                          <a:latin typeface="Calibri"/>
                        </a:rPr>
                        <a:t>7</a:t>
                      </a:r>
                    </a:p>
                  </a:txBody>
                  <a:tcPr marL="12700" marR="12700" marT="12700" marB="0" anchor="b"/>
                </a:tc>
              </a:tr>
              <a:tr h="233137">
                <a:tc>
                  <a:txBody>
                    <a:bodyPr/>
                    <a:lstStyle/>
                    <a:p>
                      <a:pPr algn="l" fontAlgn="b"/>
                      <a:r>
                        <a:rPr lang="en-US" sz="1600" b="0" i="0" u="none" strike="noStrike">
                          <a:solidFill>
                            <a:srgbClr val="000000"/>
                          </a:solidFill>
                          <a:effectLst/>
                          <a:latin typeface="Calibri"/>
                        </a:rPr>
                        <a:t>Versioning</a:t>
                      </a:r>
                    </a:p>
                  </a:txBody>
                  <a:tcPr marL="12700" marR="12700" marT="12700" marB="0" anchor="b"/>
                </a:tc>
                <a:tc>
                  <a:txBody>
                    <a:bodyPr/>
                    <a:lstStyle/>
                    <a:p>
                      <a:pPr algn="ctr" fontAlgn="b"/>
                      <a:r>
                        <a:rPr lang="en-US" sz="1600" b="0" i="0" u="none" strike="noStrike" dirty="0">
                          <a:solidFill>
                            <a:srgbClr val="000000"/>
                          </a:solidFill>
                          <a:effectLst/>
                          <a:latin typeface="Calibri"/>
                        </a:rPr>
                        <a:t>7</a:t>
                      </a:r>
                    </a:p>
                  </a:txBody>
                  <a:tcPr marL="12700" marR="12700" marT="12700" marB="0" anchor="b"/>
                </a:tc>
              </a:tr>
              <a:tr h="233137">
                <a:tc>
                  <a:txBody>
                    <a:bodyPr/>
                    <a:lstStyle/>
                    <a:p>
                      <a:pPr algn="l" fontAlgn="b"/>
                      <a:r>
                        <a:rPr lang="en-US" sz="1600" b="0" i="0" u="none" strike="noStrike">
                          <a:solidFill>
                            <a:srgbClr val="000000"/>
                          </a:solidFill>
                          <a:effectLst/>
                          <a:latin typeface="Calibri"/>
                        </a:rPr>
                        <a:t>Licensing</a:t>
                      </a:r>
                    </a:p>
                  </a:txBody>
                  <a:tcPr marL="12700" marR="12700" marT="12700" marB="0" anchor="b"/>
                </a:tc>
                <a:tc>
                  <a:txBody>
                    <a:bodyPr/>
                    <a:lstStyle/>
                    <a:p>
                      <a:pPr algn="ctr" fontAlgn="b"/>
                      <a:r>
                        <a:rPr lang="en-US" sz="1600" b="0" i="0" u="none" strike="noStrike" dirty="0">
                          <a:solidFill>
                            <a:srgbClr val="000000"/>
                          </a:solidFill>
                          <a:effectLst/>
                          <a:latin typeface="Calibri"/>
                        </a:rPr>
                        <a:t>6</a:t>
                      </a:r>
                    </a:p>
                  </a:txBody>
                  <a:tcPr marL="12700" marR="12700" marT="12700" marB="0" anchor="b"/>
                </a:tc>
              </a:tr>
              <a:tr h="233137">
                <a:tc>
                  <a:txBody>
                    <a:bodyPr/>
                    <a:lstStyle/>
                    <a:p>
                      <a:pPr algn="l" fontAlgn="b"/>
                      <a:r>
                        <a:rPr lang="en-US" sz="1600" b="0" i="0" u="none" strike="noStrike">
                          <a:solidFill>
                            <a:srgbClr val="000000"/>
                          </a:solidFill>
                          <a:effectLst/>
                          <a:latin typeface="Calibri"/>
                        </a:rPr>
                        <a:t>Format</a:t>
                      </a:r>
                    </a:p>
                  </a:txBody>
                  <a:tcPr marL="12700" marR="12700" marT="12700" marB="0" anchor="b"/>
                </a:tc>
                <a:tc>
                  <a:txBody>
                    <a:bodyPr/>
                    <a:lstStyle/>
                    <a:p>
                      <a:pPr algn="ctr" fontAlgn="b"/>
                      <a:r>
                        <a:rPr lang="en-US" sz="1600" b="0" i="0" u="none" strike="noStrike" dirty="0">
                          <a:solidFill>
                            <a:srgbClr val="000000"/>
                          </a:solidFill>
                          <a:effectLst/>
                          <a:latin typeface="Calibri"/>
                        </a:rPr>
                        <a:t>6</a:t>
                      </a:r>
                    </a:p>
                  </a:txBody>
                  <a:tcPr marL="12700" marR="12700" marT="12700" marB="0" anchor="b"/>
                </a:tc>
              </a:tr>
              <a:tr h="233137">
                <a:tc>
                  <a:txBody>
                    <a:bodyPr/>
                    <a:lstStyle/>
                    <a:p>
                      <a:pPr algn="l" fontAlgn="b"/>
                      <a:r>
                        <a:rPr lang="en-US" sz="1600" b="0" i="0" u="none" strike="noStrike">
                          <a:solidFill>
                            <a:srgbClr val="000000"/>
                          </a:solidFill>
                          <a:effectLst/>
                          <a:latin typeface="Calibri"/>
                        </a:rPr>
                        <a:t>Data Life Cycle</a:t>
                      </a:r>
                    </a:p>
                  </a:txBody>
                  <a:tcPr marL="12700" marR="12700" marT="12700" marB="0" anchor="b"/>
                </a:tc>
                <a:tc>
                  <a:txBody>
                    <a:bodyPr/>
                    <a:lstStyle/>
                    <a:p>
                      <a:pPr algn="ctr" fontAlgn="b"/>
                      <a:r>
                        <a:rPr lang="en-US" sz="1600" b="0" i="0" u="none" strike="noStrike" dirty="0">
                          <a:solidFill>
                            <a:srgbClr val="000000"/>
                          </a:solidFill>
                          <a:effectLst/>
                          <a:latin typeface="Calibri"/>
                        </a:rPr>
                        <a:t>6</a:t>
                      </a:r>
                    </a:p>
                  </a:txBody>
                  <a:tcPr marL="12700" marR="12700" marT="12700" marB="0" anchor="b"/>
                </a:tc>
              </a:tr>
              <a:tr h="233137">
                <a:tc>
                  <a:txBody>
                    <a:bodyPr/>
                    <a:lstStyle/>
                    <a:p>
                      <a:pPr algn="l" fontAlgn="b"/>
                      <a:r>
                        <a:rPr lang="en-US" sz="1600" b="0" i="0" u="none" strike="noStrike" dirty="0">
                          <a:solidFill>
                            <a:srgbClr val="000000"/>
                          </a:solidFill>
                          <a:effectLst/>
                          <a:latin typeface="Calibri"/>
                        </a:rPr>
                        <a:t>Arrangement</a:t>
                      </a:r>
                    </a:p>
                  </a:txBody>
                  <a:tcPr marL="12700" marR="12700" marT="12700" marB="0" anchor="b"/>
                </a:tc>
                <a:tc>
                  <a:txBody>
                    <a:bodyPr/>
                    <a:lstStyle/>
                    <a:p>
                      <a:pPr algn="ctr" fontAlgn="b"/>
                      <a:r>
                        <a:rPr lang="en-US" sz="1600" b="0" i="0" u="none" strike="noStrike" dirty="0">
                          <a:solidFill>
                            <a:srgbClr val="000000"/>
                          </a:solidFill>
                          <a:effectLst/>
                          <a:latin typeface="Calibri"/>
                        </a:rPr>
                        <a:t>5</a:t>
                      </a:r>
                    </a:p>
                  </a:txBody>
                  <a:tcPr marL="12700" marR="12700" marT="12700" marB="0" anchor="b"/>
                </a:tc>
              </a:tr>
              <a:tr h="233137">
                <a:tc>
                  <a:txBody>
                    <a:bodyPr/>
                    <a:lstStyle/>
                    <a:p>
                      <a:pPr algn="l" fontAlgn="b"/>
                      <a:r>
                        <a:rPr lang="en-US" sz="1600" b="0" i="0" u="none" strike="noStrike" dirty="0">
                          <a:solidFill>
                            <a:srgbClr val="000000"/>
                          </a:solidFill>
                          <a:effectLst/>
                          <a:latin typeface="Calibri"/>
                        </a:rPr>
                        <a:t>Processing</a:t>
                      </a:r>
                    </a:p>
                  </a:txBody>
                  <a:tcPr marL="12700" marR="12700" marT="12700" marB="0" anchor="b"/>
                </a:tc>
                <a:tc>
                  <a:txBody>
                    <a:bodyPr/>
                    <a:lstStyle/>
                    <a:p>
                      <a:pPr algn="ctr" fontAlgn="b"/>
                      <a:r>
                        <a:rPr lang="en-US" sz="1600" b="0" i="0" u="none" strike="noStrike" dirty="0">
                          <a:solidFill>
                            <a:srgbClr val="000000"/>
                          </a:solidFill>
                          <a:effectLst/>
                          <a:latin typeface="Calibri"/>
                        </a:rPr>
                        <a:t>5</a:t>
                      </a:r>
                    </a:p>
                  </a:txBody>
                  <a:tcPr marL="12700" marR="12700" marT="12700" marB="0" anchor="b"/>
                </a:tc>
              </a:tr>
            </a:tbl>
          </a:graphicData>
        </a:graphic>
      </p:graphicFrame>
      <p:sp>
        <p:nvSpPr>
          <p:cNvPr id="3" name="Title 2"/>
          <p:cNvSpPr>
            <a:spLocks noGrp="1"/>
          </p:cNvSpPr>
          <p:nvPr>
            <p:ph type="title"/>
          </p:nvPr>
        </p:nvSpPr>
        <p:spPr/>
        <p:txBody>
          <a:bodyPr>
            <a:normAutofit/>
          </a:bodyPr>
          <a:lstStyle/>
          <a:p>
            <a:r>
              <a:rPr lang="en-US" sz="4000" dirty="0" smtClean="0"/>
              <a:t>PP: Survey of 30 Institutions for Highest Priority Policies</a:t>
            </a:r>
            <a:endParaRPr lang="en-US" sz="4000" dirty="0"/>
          </a:p>
        </p:txBody>
      </p:sp>
    </p:spTree>
    <p:extLst>
      <p:ext uri="{BB962C8B-B14F-4D97-AF65-F5344CB8AC3E}">
        <p14:creationId xmlns:p14="http://schemas.microsoft.com/office/powerpoint/2010/main" val="3104920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0333" y="1862670"/>
            <a:ext cx="8191500" cy="4402667"/>
          </a:xfrm>
        </p:spPr>
        <p:txBody>
          <a:bodyPr>
            <a:normAutofit/>
          </a:bodyPr>
          <a:lstStyle/>
          <a:p>
            <a:pPr marL="457200" lvl="0" indent="-457200">
              <a:buFont typeface="+mj-lt"/>
              <a:buAutoNum type="arabicPeriod"/>
            </a:pPr>
            <a:r>
              <a:rPr lang="en-US" dirty="0"/>
              <a:t>Policy for data retention. How long, how short? Need preservation, or not</a:t>
            </a:r>
            <a:r>
              <a:rPr lang="en-US" dirty="0" smtClean="0"/>
              <a:t>? (5) Retention and disposition</a:t>
            </a:r>
            <a:endParaRPr lang="en-US" dirty="0"/>
          </a:p>
          <a:p>
            <a:pPr marL="457200" lvl="0" indent="-457200">
              <a:buFont typeface="+mj-lt"/>
              <a:buAutoNum type="arabicPeriod"/>
            </a:pPr>
            <a:r>
              <a:rPr lang="en-US" dirty="0"/>
              <a:t>Notification policies. (Ex. must warn data researcher that their data will be deleted at X time.</a:t>
            </a:r>
            <a:r>
              <a:rPr lang="en-US" dirty="0" smtClean="0"/>
              <a:t>) (6) notification on event</a:t>
            </a:r>
            <a:endParaRPr lang="en-US" dirty="0"/>
          </a:p>
          <a:p>
            <a:pPr marL="457200" lvl="0" indent="-457200">
              <a:buFont typeface="+mj-lt"/>
              <a:buAutoNum type="arabicPeriod"/>
            </a:pPr>
            <a:r>
              <a:rPr lang="en-US" dirty="0"/>
              <a:t>Transferability policies. The data must be transferable from the repository back to the researcher and the repository of origin. Or, in the event of defunding, the data must be </a:t>
            </a:r>
            <a:r>
              <a:rPr lang="en-US" dirty="0" smtClean="0"/>
              <a:t>de-accessioned </a:t>
            </a:r>
            <a:r>
              <a:rPr lang="en-US" dirty="0"/>
              <a:t>and moved to another repository (or not, depending on relevant SOPs, agreements, etc.)</a:t>
            </a:r>
            <a:r>
              <a:rPr lang="en-US" dirty="0" smtClean="0"/>
              <a:t>.</a:t>
            </a:r>
            <a:endParaRPr lang="en-US" dirty="0"/>
          </a:p>
          <a:p>
            <a:pPr marL="457200" lvl="0" indent="-457200">
              <a:buFont typeface="+mj-lt"/>
              <a:buAutoNum type="arabicPeriod"/>
            </a:pPr>
            <a:r>
              <a:rPr lang="en-US" dirty="0"/>
              <a:t>Policies re: costs and who pays for all of this data </a:t>
            </a:r>
            <a:r>
              <a:rPr lang="en-US" dirty="0" smtClean="0"/>
              <a:t>storage (8)</a:t>
            </a:r>
            <a:endParaRPr lang="en-US" dirty="0"/>
          </a:p>
          <a:p>
            <a:pPr marL="457200" lvl="0" indent="-457200">
              <a:buFont typeface="+mj-lt"/>
              <a:buAutoNum type="arabicPeriod"/>
            </a:pPr>
            <a:r>
              <a:rPr lang="en-US" dirty="0"/>
              <a:t>Policies around context. Sometimes the original data and additional metadata are needed. Sometimes, the context or derived data is what matters, and not the data itself</a:t>
            </a:r>
            <a:r>
              <a:rPr lang="en-US" dirty="0" smtClean="0"/>
              <a:t>. (7)</a:t>
            </a:r>
            <a:endParaRPr lang="en-US" dirty="0"/>
          </a:p>
        </p:txBody>
      </p:sp>
      <p:sp>
        <p:nvSpPr>
          <p:cNvPr id="3" name="Title 2"/>
          <p:cNvSpPr>
            <a:spLocks noGrp="1"/>
          </p:cNvSpPr>
          <p:nvPr>
            <p:ph type="title"/>
          </p:nvPr>
        </p:nvSpPr>
        <p:spPr/>
        <p:txBody>
          <a:bodyPr/>
          <a:lstStyle/>
          <a:p>
            <a:r>
              <a:rPr lang="en-US" dirty="0" smtClean="0"/>
              <a:t>Summary of policies </a:t>
            </a:r>
            <a:r>
              <a:rPr lang="en-US" smtClean="0"/>
              <a:t>in production use</a:t>
            </a:r>
            <a:endParaRPr lang="en-US"/>
          </a:p>
        </p:txBody>
      </p:sp>
    </p:spTree>
    <p:extLst>
      <p:ext uri="{BB962C8B-B14F-4D97-AF65-F5344CB8AC3E}">
        <p14:creationId xmlns:p14="http://schemas.microsoft.com/office/powerpoint/2010/main" val="1415524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989667"/>
            <a:ext cx="8128000" cy="4212166"/>
          </a:xfrm>
        </p:spPr>
        <p:txBody>
          <a:bodyPr>
            <a:normAutofit/>
          </a:bodyPr>
          <a:lstStyle/>
          <a:p>
            <a:pPr marL="457200" lvl="0" indent="-457200">
              <a:buFont typeface="+mj-lt"/>
              <a:buAutoNum type="arabicPeriod" startAt="6"/>
            </a:pPr>
            <a:r>
              <a:rPr lang="en-US" dirty="0" smtClean="0"/>
              <a:t>Policies </a:t>
            </a:r>
            <a:r>
              <a:rPr lang="en-US" dirty="0"/>
              <a:t>re: tagging/annotating </a:t>
            </a:r>
            <a:r>
              <a:rPr lang="en-US" dirty="0" smtClean="0"/>
              <a:t>data</a:t>
            </a:r>
            <a:endParaRPr lang="en-US" dirty="0"/>
          </a:p>
          <a:p>
            <a:pPr marL="457200" lvl="0" indent="-457200">
              <a:buFont typeface="+mj-lt"/>
              <a:buAutoNum type="arabicPeriod" startAt="6"/>
            </a:pPr>
            <a:r>
              <a:rPr lang="en-US" dirty="0"/>
              <a:t>Search/Information Retrieval policies. What parts of the data will you search on, or not search on</a:t>
            </a:r>
            <a:r>
              <a:rPr lang="en-US" dirty="0" smtClean="0"/>
              <a:t>? (4) Controlling search</a:t>
            </a:r>
            <a:endParaRPr lang="en-US" dirty="0"/>
          </a:p>
          <a:p>
            <a:pPr marL="457200" lvl="0" indent="-457200">
              <a:buFont typeface="+mj-lt"/>
              <a:buAutoNum type="arabicPeriod" startAt="6"/>
            </a:pPr>
            <a:r>
              <a:rPr lang="en-US" dirty="0"/>
              <a:t>Standard Sys Admin </a:t>
            </a:r>
            <a:r>
              <a:rPr lang="en-US" dirty="0" smtClean="0"/>
              <a:t>policies</a:t>
            </a:r>
            <a:r>
              <a:rPr lang="en-US" dirty="0" smtClean="0">
                <a:sym typeface="Wingdings"/>
              </a:rPr>
              <a:t>: (1)</a:t>
            </a:r>
            <a:r>
              <a:rPr lang="en-US" dirty="0" smtClean="0"/>
              <a:t> </a:t>
            </a:r>
            <a:r>
              <a:rPr lang="en-US" dirty="0"/>
              <a:t>replication, back up, </a:t>
            </a:r>
            <a:r>
              <a:rPr lang="en-US" dirty="0" smtClean="0"/>
              <a:t>(2) integrity </a:t>
            </a:r>
            <a:r>
              <a:rPr lang="en-US" dirty="0"/>
              <a:t>checks, syncing with back ups</a:t>
            </a:r>
            <a:r>
              <a:rPr lang="en-US" dirty="0" smtClean="0"/>
              <a:t>.</a:t>
            </a:r>
            <a:endParaRPr lang="en-US" dirty="0"/>
          </a:p>
          <a:p>
            <a:pPr marL="457200" lvl="0" indent="-457200">
              <a:buFont typeface="+mj-lt"/>
              <a:buAutoNum type="arabicPeriod" startAt="6"/>
            </a:pPr>
            <a:r>
              <a:rPr lang="en-US" dirty="0" smtClean="0"/>
              <a:t>Content </a:t>
            </a:r>
            <a:r>
              <a:rPr lang="en-US" dirty="0"/>
              <a:t>policies: do we care what content and file formats users upload? Some do, some don't</a:t>
            </a:r>
            <a:r>
              <a:rPr lang="en-US" dirty="0" smtClean="0"/>
              <a:t>. (3) Transformative migration</a:t>
            </a:r>
            <a:endParaRPr lang="en-US" dirty="0"/>
          </a:p>
          <a:p>
            <a:pPr marL="457200" lvl="0" indent="-457200">
              <a:buFont typeface="+mj-lt"/>
              <a:buAutoNum type="arabicPeriod" startAt="6"/>
            </a:pPr>
            <a:r>
              <a:rPr lang="en-US" dirty="0" smtClean="0"/>
              <a:t>Policy </a:t>
            </a:r>
            <a:r>
              <a:rPr lang="en-US" dirty="0"/>
              <a:t>to educate researchers about all of the different policies relevant to the data repository. For example, a user agreement/Terms &amp; conditions statement that researchers must check off</a:t>
            </a:r>
            <a:r>
              <a:rPr lang="en-US" dirty="0" smtClean="0"/>
              <a:t>.</a:t>
            </a:r>
            <a:endParaRPr lang="en-US" dirty="0"/>
          </a:p>
        </p:txBody>
      </p:sp>
      <p:sp>
        <p:nvSpPr>
          <p:cNvPr id="3" name="Title 2"/>
          <p:cNvSpPr>
            <a:spLocks noGrp="1"/>
          </p:cNvSpPr>
          <p:nvPr>
            <p:ph type="title"/>
          </p:nvPr>
        </p:nvSpPr>
        <p:spPr/>
        <p:txBody>
          <a:bodyPr/>
          <a:lstStyle/>
          <a:p>
            <a:r>
              <a:rPr lang="en-US" dirty="0" smtClean="0"/>
              <a:t>Summary of policies in production use (</a:t>
            </a:r>
            <a:r>
              <a:rPr lang="en-US" dirty="0" err="1" smtClean="0"/>
              <a:t>cont</a:t>
            </a:r>
            <a:r>
              <a:rPr lang="en-US" dirty="0" smtClean="0"/>
              <a:t>)</a:t>
            </a:r>
            <a:endParaRPr lang="en-US" dirty="0"/>
          </a:p>
        </p:txBody>
      </p:sp>
    </p:spTree>
    <p:extLst>
      <p:ext uri="{BB962C8B-B14F-4D97-AF65-F5344CB8AC3E}">
        <p14:creationId xmlns:p14="http://schemas.microsoft.com/office/powerpoint/2010/main" val="391215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59" y="1951569"/>
            <a:ext cx="7543801" cy="4023360"/>
          </a:xfrm>
        </p:spPr>
        <p:txBody>
          <a:bodyPr>
            <a:normAutofit/>
          </a:bodyPr>
          <a:lstStyle/>
          <a:p>
            <a:r>
              <a:rPr lang="en-US" sz="2400" dirty="0" smtClean="0"/>
              <a:t>Consensus on a policy</a:t>
            </a:r>
          </a:p>
          <a:p>
            <a:pPr lvl="1"/>
            <a:r>
              <a:rPr lang="en-US" sz="2000" dirty="0" smtClean="0"/>
              <a:t>Use at multiple institutions</a:t>
            </a:r>
          </a:p>
          <a:p>
            <a:pPr lvl="1"/>
            <a:r>
              <a:rPr lang="en-US" sz="2000" dirty="0" smtClean="0"/>
              <a:t>Generality</a:t>
            </a:r>
          </a:p>
          <a:p>
            <a:r>
              <a:rPr lang="en-US" sz="2400" dirty="0" smtClean="0"/>
              <a:t>Best practice policy components</a:t>
            </a:r>
          </a:p>
          <a:p>
            <a:pPr lvl="1"/>
            <a:r>
              <a:rPr lang="en-US" sz="2000" dirty="0" smtClean="0"/>
              <a:t>Name of operation that policy controls</a:t>
            </a:r>
          </a:p>
          <a:p>
            <a:pPr lvl="1"/>
            <a:r>
              <a:rPr lang="en-US" sz="2000" dirty="0" smtClean="0"/>
              <a:t>Constraints that policy implements</a:t>
            </a:r>
          </a:p>
          <a:p>
            <a:pPr lvl="1"/>
            <a:r>
              <a:rPr lang="en-US" sz="2000" dirty="0" smtClean="0"/>
              <a:t>State information that policy uses or modifies</a:t>
            </a:r>
          </a:p>
          <a:p>
            <a:pPr lvl="1"/>
            <a:r>
              <a:rPr lang="en-US" sz="2000" dirty="0" smtClean="0"/>
              <a:t>Verification policy</a:t>
            </a:r>
          </a:p>
          <a:p>
            <a:pPr lvl="1"/>
            <a:r>
              <a:rPr lang="en-US" sz="2000" dirty="0" smtClean="0"/>
              <a:t>Example of running code</a:t>
            </a:r>
          </a:p>
          <a:p>
            <a:pPr lvl="1"/>
            <a:r>
              <a:rPr lang="en-US" sz="2000" dirty="0" smtClean="0"/>
              <a:t>Documentation</a:t>
            </a:r>
            <a:endParaRPr lang="en-US" sz="2000" dirty="0"/>
          </a:p>
        </p:txBody>
      </p:sp>
      <p:sp>
        <p:nvSpPr>
          <p:cNvPr id="3" name="Title 2"/>
          <p:cNvSpPr>
            <a:spLocks noGrp="1"/>
          </p:cNvSpPr>
          <p:nvPr>
            <p:ph type="title"/>
          </p:nvPr>
        </p:nvSpPr>
        <p:spPr/>
        <p:txBody>
          <a:bodyPr/>
          <a:lstStyle/>
          <a:p>
            <a:r>
              <a:rPr lang="en-US" dirty="0" smtClean="0"/>
              <a:t>Best Practices for production policies</a:t>
            </a:r>
            <a:endParaRPr lang="en-US" dirty="0"/>
          </a:p>
        </p:txBody>
      </p:sp>
    </p:spTree>
    <p:extLst>
      <p:ext uri="{BB962C8B-B14F-4D97-AF65-F5344CB8AC3E}">
        <p14:creationId xmlns:p14="http://schemas.microsoft.com/office/powerpoint/2010/main" val="3924997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6077" y="2115228"/>
            <a:ext cx="3541257" cy="4785395"/>
          </a:xfrm>
        </p:spPr>
        <p:txBody>
          <a:bodyPr>
            <a:normAutofit/>
          </a:bodyPr>
          <a:lstStyle/>
          <a:p>
            <a:pPr lvl="1"/>
            <a:r>
              <a:rPr lang="en-US" sz="2400" dirty="0" smtClean="0"/>
              <a:t>Integrity checks</a:t>
            </a:r>
            <a:endParaRPr lang="en-US" sz="2400" dirty="0"/>
          </a:p>
          <a:p>
            <a:pPr lvl="1"/>
            <a:r>
              <a:rPr lang="en-US" sz="2400" dirty="0" smtClean="0"/>
              <a:t>Notification</a:t>
            </a:r>
            <a:endParaRPr lang="en-US" sz="2400" dirty="0"/>
          </a:p>
          <a:p>
            <a:pPr lvl="1"/>
            <a:r>
              <a:rPr lang="en-US" sz="2400" dirty="0" smtClean="0"/>
              <a:t>Policy constraints</a:t>
            </a:r>
          </a:p>
          <a:p>
            <a:pPr lvl="1"/>
            <a:r>
              <a:rPr lang="en-US" sz="2400" dirty="0" smtClean="0"/>
              <a:t>Replication</a:t>
            </a:r>
            <a:endParaRPr lang="en-US" sz="2400" dirty="0"/>
          </a:p>
          <a:p>
            <a:pPr lvl="1"/>
            <a:r>
              <a:rPr lang="en-US" sz="2400" dirty="0" smtClean="0"/>
              <a:t>Restricted search</a:t>
            </a:r>
          </a:p>
          <a:p>
            <a:pPr lvl="1"/>
            <a:r>
              <a:rPr lang="en-US" sz="2400" dirty="0" smtClean="0"/>
              <a:t>Storage cost</a:t>
            </a:r>
            <a:endParaRPr lang="en-US" sz="2400" dirty="0"/>
          </a:p>
          <a:p>
            <a:pPr lvl="1"/>
            <a:r>
              <a:rPr lang="en-US" sz="2400" dirty="0" smtClean="0"/>
              <a:t>Tags</a:t>
            </a:r>
          </a:p>
          <a:p>
            <a:pPr lvl="1"/>
            <a:r>
              <a:rPr lang="en-US" sz="2400" dirty="0" smtClean="0"/>
              <a:t>Use agreements</a:t>
            </a:r>
          </a:p>
        </p:txBody>
      </p:sp>
      <p:sp>
        <p:nvSpPr>
          <p:cNvPr id="3" name="Title 2"/>
          <p:cNvSpPr>
            <a:spLocks noGrp="1"/>
          </p:cNvSpPr>
          <p:nvPr>
            <p:ph type="title"/>
          </p:nvPr>
        </p:nvSpPr>
        <p:spPr/>
        <p:txBody>
          <a:bodyPr/>
          <a:lstStyle/>
          <a:p>
            <a:r>
              <a:rPr lang="en-US" dirty="0" smtClean="0"/>
              <a:t>Operations managed by policies</a:t>
            </a:r>
            <a:endParaRPr lang="en-US" dirty="0"/>
          </a:p>
        </p:txBody>
      </p:sp>
      <p:sp>
        <p:nvSpPr>
          <p:cNvPr id="4" name="Content Placeholder 1"/>
          <p:cNvSpPr txBox="1">
            <a:spLocks/>
          </p:cNvSpPr>
          <p:nvPr/>
        </p:nvSpPr>
        <p:spPr>
          <a:xfrm>
            <a:off x="907976" y="2055957"/>
            <a:ext cx="3541257" cy="47853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smtClean="0"/>
              <a:t>Paper posted that lists 70 operations</a:t>
            </a:r>
          </a:p>
          <a:p>
            <a:pPr lvl="1"/>
            <a:r>
              <a:rPr lang="en-US" sz="2400" dirty="0" smtClean="0"/>
              <a:t>Policy-</a:t>
            </a:r>
            <a:r>
              <a:rPr lang="en-US" sz="2400" dirty="0" err="1" smtClean="0"/>
              <a:t>verification.docx</a:t>
            </a:r>
            <a:endParaRPr lang="en-US" sz="2400" dirty="0" smtClean="0"/>
          </a:p>
          <a:p>
            <a:r>
              <a:rPr lang="en-US" sz="2800" dirty="0" smtClean="0"/>
              <a:t>Candidate operations</a:t>
            </a:r>
          </a:p>
          <a:p>
            <a:pPr lvl="1"/>
            <a:r>
              <a:rPr lang="en-US" sz="2400" dirty="0" smtClean="0"/>
              <a:t>Access control</a:t>
            </a:r>
          </a:p>
          <a:p>
            <a:pPr lvl="1"/>
            <a:r>
              <a:rPr lang="en-US" sz="2400" dirty="0" smtClean="0"/>
              <a:t>Backups</a:t>
            </a:r>
          </a:p>
          <a:p>
            <a:pPr lvl="1"/>
            <a:r>
              <a:rPr lang="en-US" sz="2400" dirty="0" smtClean="0"/>
              <a:t>Data retention</a:t>
            </a:r>
          </a:p>
          <a:p>
            <a:pPr lvl="1"/>
            <a:r>
              <a:rPr lang="en-US" sz="2400" dirty="0" smtClean="0"/>
              <a:t>Descriptive metadata</a:t>
            </a:r>
          </a:p>
          <a:p>
            <a:pPr lvl="1"/>
            <a:r>
              <a:rPr lang="en-US" sz="2400" dirty="0" smtClean="0"/>
              <a:t>Format creation</a:t>
            </a:r>
          </a:p>
        </p:txBody>
      </p:sp>
    </p:spTree>
    <p:extLst>
      <p:ext uri="{BB962C8B-B14F-4D97-AF65-F5344CB8AC3E}">
        <p14:creationId xmlns:p14="http://schemas.microsoft.com/office/powerpoint/2010/main" val="4088878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31102"/>
            <a:ext cx="7560840" cy="981075"/>
          </a:xfrm>
        </p:spPr>
        <p:txBody>
          <a:bodyPr>
            <a:normAutofit/>
          </a:bodyPr>
          <a:lstStyle/>
          <a:p>
            <a:r>
              <a:rPr lang="en-US" dirty="0" smtClean="0"/>
              <a:t>Policy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1360755"/>
              </p:ext>
            </p:extLst>
          </p:nvPr>
        </p:nvGraphicFramePr>
        <p:xfrm>
          <a:off x="1043608" y="1114344"/>
          <a:ext cx="7272808" cy="5050960"/>
        </p:xfrm>
        <a:graphic>
          <a:graphicData uri="http://schemas.openxmlformats.org/drawingml/2006/table">
            <a:tbl>
              <a:tblPr/>
              <a:tblGrid>
                <a:gridCol w="3744416"/>
                <a:gridCol w="3528392"/>
              </a:tblGrid>
              <a:tr h="167628">
                <a:tc>
                  <a:txBody>
                    <a:bodyPr/>
                    <a:lstStyle/>
                    <a:p>
                      <a:pPr algn="l" fontAlgn="b"/>
                      <a:r>
                        <a:rPr lang="en-US" sz="2000" b="1" i="0" u="none" strike="noStrike" dirty="0">
                          <a:solidFill>
                            <a:srgbClr val="000000"/>
                          </a:solidFill>
                          <a:effectLst/>
                          <a:latin typeface="Calibri"/>
                        </a:rPr>
                        <a:t>Policy type</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a:rPr>
                        <a:t>Operation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Access</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Set access control</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dirty="0">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Check access control</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dirty="0">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Audit access control</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Backups (time-stamped copies)</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Create copy</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Set timestamp</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Verify timestamps</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Contextual metadata</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Extract metadata</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dirty="0">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Register metadata</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dirty="0">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Verify metadata</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Data Retention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Set retention period</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Check retention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Verify retention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Disposition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Define migration location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Calibri"/>
                        </a:rPr>
                        <a:t>Migrate data</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28">
                <a:tc>
                  <a:txBody>
                    <a:bodyPr/>
                    <a:lstStyle/>
                    <a:p>
                      <a:pPr algn="l" fontAlgn="b"/>
                      <a:r>
                        <a:rPr lang="en-US" sz="2000" b="0" i="0" u="none" strike="noStrike" dirty="0">
                          <a:solidFill>
                            <a:srgbClr val="000000"/>
                          </a:solidFill>
                          <a:effectLst/>
                          <a:latin typeface="Calibri"/>
                        </a:rPr>
                        <a:t> </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Verify migration</a:t>
                      </a:r>
                    </a:p>
                  </a:txBody>
                  <a:tcPr marL="10885" marR="10885" marT="10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7993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What is RDA?</a:t>
            </a:r>
            <a:endParaRPr lang="en-GB" dirty="0"/>
          </a:p>
        </p:txBody>
      </p:sp>
      <p:sp>
        <p:nvSpPr>
          <p:cNvPr id="3" name="Content Placeholder 2"/>
          <p:cNvSpPr>
            <a:spLocks noGrp="1"/>
          </p:cNvSpPr>
          <p:nvPr>
            <p:ph idx="1"/>
          </p:nvPr>
        </p:nvSpPr>
        <p:spPr>
          <a:xfrm>
            <a:off x="822959" y="1845734"/>
            <a:ext cx="7543801" cy="2867599"/>
          </a:xfrm>
        </p:spPr>
        <p:txBody>
          <a:bodyPr>
            <a:normAutofit/>
          </a:bodyPr>
          <a:lstStyle/>
          <a:p>
            <a:r>
              <a:rPr lang="en-GB" dirty="0"/>
              <a:t>RDA is an international </a:t>
            </a:r>
            <a:r>
              <a:rPr lang="en-GB" dirty="0" smtClean="0"/>
              <a:t>member based organization </a:t>
            </a:r>
            <a:r>
              <a:rPr lang="en-GB" dirty="0"/>
              <a:t>focused on the development of infrastructure and community activities that reduce barriers to data sharing and exchange, and the acceleration of data driven innovation worldwide.</a:t>
            </a:r>
            <a:br>
              <a:rPr lang="en-GB" dirty="0"/>
            </a:br>
            <a:r>
              <a:rPr lang="en-GB" dirty="0"/>
              <a:t/>
            </a:r>
            <a:br>
              <a:rPr lang="en-GB" dirty="0"/>
            </a:br>
            <a:r>
              <a:rPr lang="en-GB" dirty="0"/>
              <a:t>With more than </a:t>
            </a:r>
            <a:r>
              <a:rPr lang="en-GB" dirty="0" smtClean="0"/>
              <a:t>4,670 </a:t>
            </a:r>
            <a:r>
              <a:rPr lang="en-GB" dirty="0"/>
              <a:t>members globally </a:t>
            </a:r>
            <a:r>
              <a:rPr lang="en-GB" dirty="0" smtClean="0"/>
              <a:t>representing 115 </a:t>
            </a:r>
            <a:r>
              <a:rPr lang="en-GB" dirty="0"/>
              <a:t>countries, RDA includes </a:t>
            </a:r>
            <a:r>
              <a:rPr lang="en-GB" b="1" dirty="0"/>
              <a:t>data science professionals </a:t>
            </a:r>
            <a:r>
              <a:rPr lang="en-GB" dirty="0"/>
              <a:t>from multiple disciplines, including but not limited to academia, library sciences, earth science, astronomy and meteorology.   </a:t>
            </a:r>
          </a:p>
        </p:txBody>
      </p:sp>
      <p:sp>
        <p:nvSpPr>
          <p:cNvPr id="4" name="Content Placeholder 21"/>
          <p:cNvSpPr txBox="1">
            <a:spLocks/>
          </p:cNvSpPr>
          <p:nvPr/>
        </p:nvSpPr>
        <p:spPr>
          <a:xfrm>
            <a:off x="822959" y="4713333"/>
            <a:ext cx="7687195" cy="1374949"/>
          </a:xfrm>
          <a:prstGeom prst="rect">
            <a:avLst/>
          </a:prstGeom>
        </p:spPr>
        <p:style>
          <a:lnRef idx="3">
            <a:schemeClr val="lt1"/>
          </a:lnRef>
          <a:fillRef idx="1">
            <a:schemeClr val="accent1"/>
          </a:fillRef>
          <a:effectRef idx="1">
            <a:schemeClr val="accent1"/>
          </a:effectRef>
          <a:fontRef idx="minor">
            <a:schemeClr val="lt1"/>
          </a:fontRef>
        </p:style>
        <p:txBody>
          <a:bodyPr vert="horz" lIns="68580" tIns="34290" rIns="68580" bIns="34290" rtlCol="0">
            <a:normAutofit/>
          </a:bodyPr>
          <a:lstStyle>
            <a:lvl1pPr marL="342900" indent="-342900" algn="l" defTabSz="914400" rtl="0" eaLnBrk="1" latinLnBrk="0" hangingPunct="1">
              <a:spcBef>
                <a:spcPct val="20000"/>
              </a:spcBef>
              <a:buFontTx/>
              <a:buBlip>
                <a:blip r:embed="rId3"/>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lumMod val="75000"/>
                </a:schemeClr>
              </a:buClr>
              <a:buNone/>
            </a:pPr>
            <a:r>
              <a:rPr lang="en-GB" sz="1800" b="1" i="1" dirty="0"/>
              <a:t>RDA is building the social and technical bridges that enable open sharing of data to achieve its vision of researchers and innovators openly sharing data across technologies, disciplines, and countries to address the grand challenges of society.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6" name="Rectangle 5"/>
          <p:cNvSpPr/>
          <p:nvPr/>
        </p:nvSpPr>
        <p:spPr>
          <a:xfrm>
            <a:off x="261058" y="6430876"/>
            <a:ext cx="2351926" cy="338554"/>
          </a:xfrm>
          <a:prstGeom prst="rect">
            <a:avLst/>
          </a:prstGeom>
        </p:spPr>
        <p:txBody>
          <a:bodyPr wrap="none">
            <a:spAutoFit/>
          </a:bodyPr>
          <a:lstStyle/>
          <a:p>
            <a:r>
              <a:rPr lang="en-GB" sz="1600" b="1" dirty="0" smtClean="0">
                <a:solidFill>
                  <a:schemeClr val="bg1"/>
                </a:solidFill>
              </a:rPr>
              <a:t>rd-alliance.org/about-</a:t>
            </a:r>
            <a:r>
              <a:rPr lang="en-GB" sz="1600" b="1" dirty="0" err="1" smtClean="0">
                <a:solidFill>
                  <a:schemeClr val="bg1"/>
                </a:solidFill>
              </a:rPr>
              <a:t>rda</a:t>
            </a:r>
            <a:endParaRPr lang="en-GB" sz="1600" b="1" dirty="0">
              <a:solidFill>
                <a:schemeClr val="bg1"/>
              </a:solidFill>
            </a:endParaRPr>
          </a:p>
        </p:txBody>
      </p:sp>
      <p:sp>
        <p:nvSpPr>
          <p:cNvPr id="9"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0" name="Picture 2"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286510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6240" y="19103"/>
            <a:ext cx="7560840" cy="981075"/>
          </a:xfrm>
        </p:spPr>
        <p:txBody>
          <a:bodyPr/>
          <a:lstStyle/>
          <a:p>
            <a:r>
              <a:rPr lang="en-US" dirty="0" smtClean="0"/>
              <a:t>Policy Types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44339045"/>
              </p:ext>
            </p:extLst>
          </p:nvPr>
        </p:nvGraphicFramePr>
        <p:xfrm>
          <a:off x="611560" y="1154016"/>
          <a:ext cx="8192442" cy="5740400"/>
        </p:xfrm>
        <a:graphic>
          <a:graphicData uri="http://schemas.openxmlformats.org/drawingml/2006/table">
            <a:tbl>
              <a:tblPr/>
              <a:tblGrid>
                <a:gridCol w="5286032"/>
                <a:gridCol w="2906410"/>
              </a:tblGrid>
              <a:tr h="190500">
                <a:tc>
                  <a:txBody>
                    <a:bodyPr/>
                    <a:lstStyle/>
                    <a:p>
                      <a:pPr algn="l" fontAlgn="b"/>
                      <a:r>
                        <a:rPr lang="en-US" sz="1800" b="1" i="0" u="none" strike="noStrike" dirty="0">
                          <a:solidFill>
                            <a:srgbClr val="000000"/>
                          </a:solidFill>
                          <a:effectLst/>
                          <a:latin typeface="Calibri"/>
                        </a:rPr>
                        <a:t>Policy type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a:rPr>
                        <a:t>Operation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dirty="0">
                          <a:solidFill>
                            <a:srgbClr val="000000"/>
                          </a:solidFill>
                          <a:effectLst/>
                          <a:latin typeface="Calibri"/>
                        </a:rPr>
                        <a:t>Format requirements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Specify required format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Create format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Verify formats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dirty="0">
                          <a:solidFill>
                            <a:srgbClr val="000000"/>
                          </a:solidFill>
                          <a:effectLst/>
                          <a:latin typeface="Calibri"/>
                        </a:rPr>
                        <a:t>Integrity checks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Set checksum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Verify checksum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Notification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Define events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Send e-mail on event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Log notices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Policy constraints by collection, researcher, funding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Select constraint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Apply constraint to policy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Verify constraints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Restricted searching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Set search limits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Execute restricted search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Signing of use agreements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Generate use form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Store agreement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Verify agreement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Storage cost tracking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Record usage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Audit usage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8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Generate storage cost report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1433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890909"/>
            <a:ext cx="8137599" cy="4785395"/>
          </a:xfrm>
        </p:spPr>
        <p:txBody>
          <a:bodyPr>
            <a:normAutofit fontScale="92500" lnSpcReduction="20000"/>
          </a:bodyPr>
          <a:lstStyle/>
          <a:p>
            <a:r>
              <a:rPr lang="en-US" sz="1800" dirty="0" smtClean="0"/>
              <a:t>Operation that is being controlled</a:t>
            </a:r>
          </a:p>
          <a:p>
            <a:pPr lvl="1"/>
            <a:r>
              <a:rPr lang="en-US" sz="1400" dirty="0" smtClean="0"/>
              <a:t>Replicate a file</a:t>
            </a:r>
          </a:p>
          <a:p>
            <a:r>
              <a:rPr lang="en-US" sz="1800" dirty="0" smtClean="0"/>
              <a:t>Controls</a:t>
            </a:r>
          </a:p>
          <a:p>
            <a:pPr lvl="1"/>
            <a:r>
              <a:rPr lang="en-US" sz="1400" dirty="0" smtClean="0"/>
              <a:t>When is replication done?</a:t>
            </a:r>
          </a:p>
          <a:p>
            <a:pPr lvl="2"/>
            <a:r>
              <a:rPr lang="en-US" sz="1200" dirty="0" smtClean="0"/>
              <a:t>When file is ingested</a:t>
            </a:r>
          </a:p>
          <a:p>
            <a:pPr lvl="2"/>
            <a:r>
              <a:rPr lang="en-US" sz="1200" dirty="0" smtClean="0"/>
              <a:t>When file is changed</a:t>
            </a:r>
          </a:p>
          <a:p>
            <a:pPr lvl="1"/>
            <a:r>
              <a:rPr lang="en-US" sz="1400" dirty="0" smtClean="0"/>
              <a:t>Which files are replicated?  Choose based on:</a:t>
            </a:r>
          </a:p>
          <a:p>
            <a:pPr lvl="2"/>
            <a:r>
              <a:rPr lang="en-US" sz="1200" dirty="0" smtClean="0"/>
              <a:t>Collection</a:t>
            </a:r>
          </a:p>
          <a:p>
            <a:pPr lvl="2"/>
            <a:r>
              <a:rPr lang="en-US" sz="1200" dirty="0" smtClean="0"/>
              <a:t>User</a:t>
            </a:r>
          </a:p>
          <a:p>
            <a:pPr lvl="2"/>
            <a:r>
              <a:rPr lang="en-US" sz="1200" dirty="0" smtClean="0"/>
              <a:t>Size</a:t>
            </a:r>
          </a:p>
          <a:p>
            <a:pPr lvl="1"/>
            <a:r>
              <a:rPr lang="en-US" sz="1400" dirty="0" smtClean="0"/>
              <a:t>Replication properties</a:t>
            </a:r>
          </a:p>
          <a:p>
            <a:pPr lvl="2"/>
            <a:r>
              <a:rPr lang="en-US" sz="1200" dirty="0" smtClean="0"/>
              <a:t>Choice of replication location</a:t>
            </a:r>
          </a:p>
          <a:p>
            <a:pPr lvl="2"/>
            <a:r>
              <a:rPr lang="en-US" sz="1200" dirty="0" smtClean="0"/>
              <a:t>Choice of access controls on replica</a:t>
            </a:r>
          </a:p>
          <a:p>
            <a:pPr lvl="2"/>
            <a:r>
              <a:rPr lang="en-US" sz="1200" dirty="0" smtClean="0"/>
              <a:t>Requirement for checksum</a:t>
            </a:r>
          </a:p>
          <a:p>
            <a:pPr lvl="2"/>
            <a:r>
              <a:rPr lang="en-US" sz="1200" dirty="0" smtClean="0"/>
              <a:t>Verification of checksum on replica creation</a:t>
            </a:r>
          </a:p>
          <a:p>
            <a:pPr lvl="1"/>
            <a:r>
              <a:rPr lang="en-US" sz="1400" dirty="0" smtClean="0"/>
              <a:t>Variants:</a:t>
            </a:r>
          </a:p>
          <a:p>
            <a:pPr lvl="2"/>
            <a:r>
              <a:rPr lang="en-US" sz="1200" dirty="0" smtClean="0"/>
              <a:t>Versioning of changes </a:t>
            </a:r>
            <a:r>
              <a:rPr lang="en-US" sz="1200" dirty="0" err="1" smtClean="0"/>
              <a:t>vs</a:t>
            </a:r>
            <a:r>
              <a:rPr lang="en-US" sz="1200" dirty="0" smtClean="0"/>
              <a:t> replication</a:t>
            </a:r>
          </a:p>
          <a:p>
            <a:pPr lvl="2"/>
            <a:r>
              <a:rPr lang="en-US" sz="1200" dirty="0" smtClean="0"/>
              <a:t>Backups </a:t>
            </a:r>
            <a:r>
              <a:rPr lang="en-US" sz="1200" dirty="0" err="1" smtClean="0"/>
              <a:t>vs</a:t>
            </a:r>
            <a:r>
              <a:rPr lang="en-US" sz="1200" dirty="0" smtClean="0"/>
              <a:t> replication (time-stamped copy)</a:t>
            </a:r>
          </a:p>
          <a:p>
            <a:r>
              <a:rPr lang="en-US" sz="1800" dirty="0" smtClean="0"/>
              <a:t>Verification</a:t>
            </a:r>
          </a:p>
          <a:p>
            <a:pPr lvl="1"/>
            <a:r>
              <a:rPr lang="en-US" sz="1400" dirty="0" smtClean="0"/>
              <a:t>When should replica existence be verified</a:t>
            </a:r>
          </a:p>
          <a:p>
            <a:pPr lvl="2"/>
            <a:endParaRPr lang="en-US" sz="1400" dirty="0"/>
          </a:p>
        </p:txBody>
      </p:sp>
      <p:sp>
        <p:nvSpPr>
          <p:cNvPr id="3" name="Title 2"/>
          <p:cNvSpPr>
            <a:spLocks noGrp="1"/>
          </p:cNvSpPr>
          <p:nvPr>
            <p:ph type="title"/>
          </p:nvPr>
        </p:nvSpPr>
        <p:spPr>
          <a:xfrm>
            <a:off x="822960" y="117268"/>
            <a:ext cx="7543800" cy="1450757"/>
          </a:xfrm>
        </p:spPr>
        <p:txBody>
          <a:bodyPr/>
          <a:lstStyle/>
          <a:p>
            <a:r>
              <a:rPr lang="en-US" dirty="0" smtClean="0"/>
              <a:t>Example: Replication Policy</a:t>
            </a:r>
            <a:endParaRPr lang="en-US" dirty="0"/>
          </a:p>
        </p:txBody>
      </p:sp>
    </p:spTree>
    <p:extLst>
      <p:ext uri="{BB962C8B-B14F-4D97-AF65-F5344CB8AC3E}">
        <p14:creationId xmlns:p14="http://schemas.microsoft.com/office/powerpoint/2010/main" val="2850105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Policy :  Operation :  Constraints :  State Information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56528079"/>
              </p:ext>
            </p:extLst>
          </p:nvPr>
        </p:nvGraphicFramePr>
        <p:xfrm>
          <a:off x="251520" y="1971424"/>
          <a:ext cx="8579296" cy="5140108"/>
        </p:xfrm>
        <a:graphic>
          <a:graphicData uri="http://schemas.openxmlformats.org/drawingml/2006/table">
            <a:tbl>
              <a:tblPr/>
              <a:tblGrid>
                <a:gridCol w="1136801"/>
                <a:gridCol w="2026831"/>
                <a:gridCol w="2607352"/>
                <a:gridCol w="2808312"/>
              </a:tblGrid>
              <a:tr h="155887">
                <a:tc>
                  <a:txBody>
                    <a:bodyPr/>
                    <a:lstStyle/>
                    <a:p>
                      <a:pPr algn="l" fontAlgn="b"/>
                      <a:r>
                        <a:rPr lang="en-US" sz="1400" b="1" i="0" u="none" strike="noStrike" dirty="0">
                          <a:solidFill>
                            <a:srgbClr val="000000"/>
                          </a:solidFill>
                          <a:effectLst/>
                          <a:latin typeface="Calibri"/>
                        </a:rPr>
                        <a:t>Policy type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Operation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Constraints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State information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dirty="0">
                          <a:solidFill>
                            <a:srgbClr val="000000"/>
                          </a:solidFill>
                          <a:effectLst/>
                          <a:latin typeface="Calibri"/>
                        </a:rPr>
                        <a:t>Replication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Set replica properties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When?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policy enforcement points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Number of replicas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number</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Where is replicate put?</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replica location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Which files (collection/user/size)?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policy selection criteria</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criterium value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Set replica access controls?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access control</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Require checksum?</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checksum flag</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When audit?</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Default time period</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Replicate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Delayed or immediate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location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Replica creation time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Replica access control</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Replica name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owner</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number</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Verify replica numbers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Periodic rule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Audit time stamp</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Log of problems and actions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Replace missing replicas</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location</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Replica creation time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Replica access control</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name</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Replica owner</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5887">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Replica number</a:t>
                      </a:r>
                    </a:p>
                  </a:txBody>
                  <a:tcPr marL="10123" marR="10123" marT="101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3544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5164"/>
            <a:ext cx="7543800" cy="1314028"/>
          </a:xfrm>
        </p:spPr>
        <p:txBody>
          <a:bodyPr/>
          <a:lstStyle/>
          <a:p>
            <a:r>
              <a:rPr lang="en-US" dirty="0" smtClean="0"/>
              <a:t>Practical Policy WG Results</a:t>
            </a:r>
            <a:endParaRPr lang="en-US" dirty="0"/>
          </a:p>
        </p:txBody>
      </p:sp>
      <p:sp>
        <p:nvSpPr>
          <p:cNvPr id="3" name="Content Placeholder 2"/>
          <p:cNvSpPr>
            <a:spLocks noGrp="1"/>
          </p:cNvSpPr>
          <p:nvPr>
            <p:ph idx="1"/>
          </p:nvPr>
        </p:nvSpPr>
        <p:spPr/>
        <p:txBody>
          <a:bodyPr>
            <a:normAutofit/>
          </a:bodyPr>
          <a:lstStyle/>
          <a:p>
            <a:pPr>
              <a:buFont typeface="Wingdings" charset="2"/>
              <a:buChar char="q"/>
            </a:pPr>
            <a:r>
              <a:rPr lang="en-US" sz="2400" dirty="0" smtClean="0"/>
              <a:t> Summary of results</a:t>
            </a:r>
          </a:p>
          <a:p>
            <a:pPr>
              <a:buFont typeface="Wingdings" charset="2"/>
              <a:buChar char="q"/>
            </a:pPr>
            <a:r>
              <a:rPr lang="en-US" sz="2400" dirty="0" smtClean="0"/>
              <a:t> Policy templates</a:t>
            </a:r>
          </a:p>
          <a:p>
            <a:pPr>
              <a:buFont typeface="Wingdings" charset="2"/>
              <a:buChar char="q"/>
            </a:pPr>
            <a:r>
              <a:rPr lang="en-US" sz="2400" dirty="0" smtClean="0"/>
              <a:t> Policy verifications</a:t>
            </a:r>
          </a:p>
          <a:p>
            <a:pPr>
              <a:buFont typeface="Wingdings" charset="2"/>
              <a:buChar char="q"/>
            </a:pPr>
            <a:r>
              <a:rPr lang="en-US" sz="2400" dirty="0" smtClean="0"/>
              <a:t> Policy implementations (mostly </a:t>
            </a:r>
            <a:r>
              <a:rPr lang="en-US" sz="2400" dirty="0" err="1" smtClean="0"/>
              <a:t>iRODS</a:t>
            </a:r>
            <a:r>
              <a:rPr lang="en-US" sz="2400" dirty="0" smtClean="0"/>
              <a:t>, some GPFS)</a:t>
            </a:r>
          </a:p>
          <a:p>
            <a:endParaRPr lang="en-US" sz="2400" dirty="0"/>
          </a:p>
          <a:p>
            <a:r>
              <a:rPr lang="en-US" sz="2400" dirty="0" smtClean="0"/>
              <a:t>Available from</a:t>
            </a:r>
          </a:p>
          <a:p>
            <a:r>
              <a:rPr lang="en-US" sz="2400" dirty="0">
                <a:hlinkClick r:id="rId2"/>
              </a:rPr>
              <a:t>https://www.rd-alliance.org/filedepot?cid=104&amp;fid=</a:t>
            </a:r>
            <a:r>
              <a:rPr lang="en-US" sz="2400" dirty="0" smtClean="0">
                <a:hlinkClick r:id="rId2"/>
              </a:rPr>
              <a:t>553</a:t>
            </a:r>
            <a:r>
              <a:rPr lang="en-US" sz="2400" dirty="0" smtClean="0"/>
              <a:t> </a:t>
            </a:r>
            <a:endParaRPr lang="en-US" sz="2400" dirty="0"/>
          </a:p>
          <a:p>
            <a:pPr marL="0" indent="0">
              <a:buNone/>
            </a:pPr>
            <a:r>
              <a:rPr lang="en-US" sz="2400" dirty="0"/>
              <a:t> </a:t>
            </a:r>
            <a:r>
              <a:rPr lang="en-US" sz="2400" dirty="0" smtClean="0"/>
              <a:t>Contacts: Reagan Moore and Rainer </a:t>
            </a:r>
            <a:r>
              <a:rPr lang="en-US" sz="2400" dirty="0" err="1" smtClean="0"/>
              <a:t>Stotzka</a:t>
            </a:r>
            <a:endParaRPr lang="en-US" sz="2400" dirty="0" smtClean="0"/>
          </a:p>
        </p:txBody>
      </p:sp>
      <p:sp>
        <p:nvSpPr>
          <p:cNvPr id="4" name="Footer Placeholder 3"/>
          <p:cNvSpPr>
            <a:spLocks noGrp="1"/>
          </p:cNvSpPr>
          <p:nvPr>
            <p:ph type="ftr" sz="quarter" idx="11"/>
          </p:nvPr>
        </p:nvSpPr>
        <p:spPr/>
        <p:txBody>
          <a:bodyPr/>
          <a:lstStyle/>
          <a:p>
            <a:r>
              <a:rPr lang="en-GB" smtClean="0"/>
              <a:t>https://rd-alliance.org/ - https://twitter.com/resdatall</a:t>
            </a:r>
            <a:endParaRPr lang="en-GB" dirty="0"/>
          </a:p>
        </p:txBody>
      </p:sp>
    </p:spTree>
    <p:extLst>
      <p:ext uri="{BB962C8B-B14F-4D97-AF65-F5344CB8AC3E}">
        <p14:creationId xmlns:p14="http://schemas.microsoft.com/office/powerpoint/2010/main" val="3638404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832574" y="1196752"/>
            <a:ext cx="1723549" cy="523220"/>
          </a:xfrm>
          <a:prstGeom prst="rect">
            <a:avLst/>
          </a:prstGeom>
          <a:noFill/>
        </p:spPr>
        <p:txBody>
          <a:bodyPr wrap="none" rtlCol="0">
            <a:spAutoFit/>
          </a:bodyPr>
          <a:lstStyle/>
          <a:p>
            <a:pPr algn="ctr"/>
            <a:r>
              <a:rPr lang="de-DE" sz="1400" dirty="0">
                <a:solidFill>
                  <a:schemeClr val="tx1"/>
                </a:solidFill>
              </a:rPr>
              <a:t>Data </a:t>
            </a:r>
            <a:r>
              <a:rPr lang="de-DE" sz="1400" dirty="0" err="1">
                <a:solidFill>
                  <a:schemeClr val="tx1"/>
                </a:solidFill>
              </a:rPr>
              <a:t>Foundation</a:t>
            </a:r>
            <a:r>
              <a:rPr lang="de-DE" sz="1400" dirty="0">
                <a:solidFill>
                  <a:schemeClr val="tx1"/>
                </a:solidFill>
              </a:rPr>
              <a:t>&amp;</a:t>
            </a:r>
          </a:p>
          <a:p>
            <a:pPr algn="ctr"/>
            <a:r>
              <a:rPr lang="de-DE" sz="1400" dirty="0" err="1">
                <a:solidFill>
                  <a:schemeClr val="tx1"/>
                </a:solidFill>
              </a:rPr>
              <a:t>Terminology</a:t>
            </a:r>
            <a:endParaRPr lang="de-DE" sz="1400" dirty="0">
              <a:solidFill>
                <a:schemeClr val="tx1"/>
              </a:solidFill>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5009" y="1254097"/>
            <a:ext cx="1164689" cy="931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1258873"/>
            <a:ext cx="926976" cy="926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48254" y="2348880"/>
            <a:ext cx="907142" cy="9071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29000" y="3433274"/>
            <a:ext cx="926976" cy="926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29000" y="4509877"/>
            <a:ext cx="926976" cy="926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48254" y="5589997"/>
            <a:ext cx="926976" cy="9269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5009" y="2347249"/>
            <a:ext cx="1164689" cy="931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5009" y="3428499"/>
            <a:ext cx="1164689" cy="931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5009" y="4509877"/>
            <a:ext cx="1164689" cy="931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5009" y="5589997"/>
            <a:ext cx="1164689" cy="9317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Gerade Verbindung mit Pfeil 2"/>
          <p:cNvCxnSpPr/>
          <p:nvPr/>
        </p:nvCxnSpPr>
        <p:spPr>
          <a:xfrm>
            <a:off x="1978952" y="1719973"/>
            <a:ext cx="1469302" cy="2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1978952" y="2813125"/>
            <a:ext cx="14693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1978952" y="3894375"/>
            <a:ext cx="1469302" cy="2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1978952" y="4973365"/>
            <a:ext cx="1469302" cy="2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endCxn id="4103" idx="1"/>
          </p:cNvCxnSpPr>
          <p:nvPr/>
        </p:nvCxnSpPr>
        <p:spPr>
          <a:xfrm flipV="1">
            <a:off x="1978952" y="6053485"/>
            <a:ext cx="1469302" cy="2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2144351" y="2299473"/>
            <a:ext cx="1075423" cy="523220"/>
          </a:xfrm>
          <a:prstGeom prst="rect">
            <a:avLst/>
          </a:prstGeom>
          <a:noFill/>
        </p:spPr>
        <p:txBody>
          <a:bodyPr wrap="none" rtlCol="0">
            <a:spAutoFit/>
          </a:bodyPr>
          <a:lstStyle/>
          <a:p>
            <a:pPr algn="ctr"/>
            <a:r>
              <a:rPr lang="de-DE" sz="1400" dirty="0">
                <a:solidFill>
                  <a:schemeClr val="tx1"/>
                </a:solidFill>
              </a:rPr>
              <a:t>Data Type </a:t>
            </a:r>
          </a:p>
          <a:p>
            <a:pPr algn="ctr"/>
            <a:r>
              <a:rPr lang="de-DE" sz="1400" dirty="0">
                <a:solidFill>
                  <a:schemeClr val="tx1"/>
                </a:solidFill>
              </a:rPr>
              <a:t>Registry</a:t>
            </a:r>
          </a:p>
        </p:txBody>
      </p:sp>
      <p:sp>
        <p:nvSpPr>
          <p:cNvPr id="30" name="Textfeld 29"/>
          <p:cNvSpPr txBox="1"/>
          <p:nvPr/>
        </p:nvSpPr>
        <p:spPr>
          <a:xfrm>
            <a:off x="1927685" y="5748096"/>
            <a:ext cx="1508747" cy="307777"/>
          </a:xfrm>
          <a:prstGeom prst="rect">
            <a:avLst/>
          </a:prstGeom>
          <a:noFill/>
        </p:spPr>
        <p:txBody>
          <a:bodyPr wrap="none" rtlCol="0">
            <a:spAutoFit/>
          </a:bodyPr>
          <a:lstStyle/>
          <a:p>
            <a:pPr algn="ctr"/>
            <a:r>
              <a:rPr lang="de-DE" sz="1400" dirty="0" err="1">
                <a:solidFill>
                  <a:schemeClr val="tx1"/>
                </a:solidFill>
              </a:rPr>
              <a:t>Practical</a:t>
            </a:r>
            <a:r>
              <a:rPr lang="de-DE" sz="1400" dirty="0">
                <a:solidFill>
                  <a:schemeClr val="tx1"/>
                </a:solidFill>
              </a:rPr>
              <a:t> </a:t>
            </a:r>
            <a:r>
              <a:rPr lang="de-DE" sz="1400" dirty="0" err="1">
                <a:solidFill>
                  <a:schemeClr val="tx1"/>
                </a:solidFill>
              </a:rPr>
              <a:t>Policy</a:t>
            </a:r>
            <a:endParaRPr lang="de-DE" sz="1400" dirty="0">
              <a:solidFill>
                <a:schemeClr val="tx1"/>
              </a:solidFill>
            </a:endParaRPr>
          </a:p>
        </p:txBody>
      </p:sp>
      <p:sp>
        <p:nvSpPr>
          <p:cNvPr id="31" name="Textfeld 30"/>
          <p:cNvSpPr txBox="1"/>
          <p:nvPr/>
        </p:nvSpPr>
        <p:spPr>
          <a:xfrm>
            <a:off x="1910325" y="4453572"/>
            <a:ext cx="1568058" cy="523220"/>
          </a:xfrm>
          <a:prstGeom prst="rect">
            <a:avLst/>
          </a:prstGeom>
          <a:noFill/>
        </p:spPr>
        <p:txBody>
          <a:bodyPr wrap="none" rtlCol="0">
            <a:spAutoFit/>
          </a:bodyPr>
          <a:lstStyle/>
          <a:p>
            <a:pPr algn="ctr"/>
            <a:r>
              <a:rPr lang="de-DE" sz="1400" dirty="0" err="1">
                <a:solidFill>
                  <a:schemeClr val="tx1"/>
                </a:solidFill>
              </a:rPr>
              <a:t>PID</a:t>
            </a:r>
            <a:r>
              <a:rPr lang="de-DE" sz="1400" dirty="0">
                <a:solidFill>
                  <a:schemeClr val="tx1"/>
                </a:solidFill>
              </a:rPr>
              <a:t> Information </a:t>
            </a:r>
          </a:p>
          <a:p>
            <a:pPr algn="ctr"/>
            <a:r>
              <a:rPr lang="de-DE" sz="1400" dirty="0" err="1">
                <a:solidFill>
                  <a:schemeClr val="tx1"/>
                </a:solidFill>
              </a:rPr>
              <a:t>Types</a:t>
            </a:r>
            <a:endParaRPr lang="de-DE" sz="1400" dirty="0">
              <a:solidFill>
                <a:schemeClr val="tx1"/>
              </a:solidFill>
            </a:endParaRPr>
          </a:p>
        </p:txBody>
      </p:sp>
      <p:sp>
        <p:nvSpPr>
          <p:cNvPr id="32" name="Textfeld 31"/>
          <p:cNvSpPr txBox="1"/>
          <p:nvPr/>
        </p:nvSpPr>
        <p:spPr>
          <a:xfrm>
            <a:off x="1752432" y="3373542"/>
            <a:ext cx="1883850" cy="523220"/>
          </a:xfrm>
          <a:prstGeom prst="rect">
            <a:avLst/>
          </a:prstGeom>
          <a:noFill/>
        </p:spPr>
        <p:txBody>
          <a:bodyPr wrap="none" rtlCol="0">
            <a:spAutoFit/>
          </a:bodyPr>
          <a:lstStyle/>
          <a:p>
            <a:pPr algn="ctr"/>
            <a:r>
              <a:rPr lang="de-DE" sz="1400" dirty="0" err="1">
                <a:solidFill>
                  <a:schemeClr val="tx1"/>
                </a:solidFill>
              </a:rPr>
              <a:t>Metadata</a:t>
            </a:r>
            <a:r>
              <a:rPr lang="de-DE" sz="1400" dirty="0">
                <a:solidFill>
                  <a:schemeClr val="tx1"/>
                </a:solidFill>
              </a:rPr>
              <a:t> Standards</a:t>
            </a:r>
          </a:p>
          <a:p>
            <a:pPr algn="ctr"/>
            <a:r>
              <a:rPr lang="de-DE" sz="1400" dirty="0">
                <a:solidFill>
                  <a:schemeClr val="tx1"/>
                </a:solidFill>
              </a:rPr>
              <a:t>Directory</a:t>
            </a:r>
          </a:p>
        </p:txBody>
      </p:sp>
      <p:cxnSp>
        <p:nvCxnSpPr>
          <p:cNvPr id="33" name="Gerade Verbindung mit Pfeil 32"/>
          <p:cNvCxnSpPr/>
          <p:nvPr/>
        </p:nvCxnSpPr>
        <p:spPr>
          <a:xfrm>
            <a:off x="4355396" y="1742163"/>
            <a:ext cx="734651" cy="2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a:off x="4355396" y="2835315"/>
            <a:ext cx="73465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4355396" y="3916565"/>
            <a:ext cx="734651" cy="23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V="1">
            <a:off x="4355396" y="4995555"/>
            <a:ext cx="734651" cy="2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4355396" y="6075675"/>
            <a:ext cx="734651" cy="2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5432038" y="1484784"/>
            <a:ext cx="3770584" cy="4832092"/>
          </a:xfrm>
          <a:prstGeom prst="rect">
            <a:avLst/>
          </a:prstGeom>
          <a:noFill/>
        </p:spPr>
        <p:txBody>
          <a:bodyPr wrap="none" rtlCol="0">
            <a:spAutoFit/>
          </a:bodyPr>
          <a:lstStyle/>
          <a:p>
            <a:r>
              <a:rPr lang="de-DE" sz="2800" b="0" dirty="0">
                <a:solidFill>
                  <a:schemeClr val="tx1"/>
                </a:solidFill>
              </a:rPr>
              <a:t>and </a:t>
            </a:r>
            <a:r>
              <a:rPr lang="de-DE" sz="2800" b="0" dirty="0" err="1">
                <a:solidFill>
                  <a:schemeClr val="tx1"/>
                </a:solidFill>
              </a:rPr>
              <a:t>now</a:t>
            </a:r>
            <a:r>
              <a:rPr lang="de-DE" sz="2800" b="0" dirty="0">
                <a:solidFill>
                  <a:schemeClr val="tx1"/>
                </a:solidFill>
              </a:rPr>
              <a:t>?</a:t>
            </a:r>
          </a:p>
          <a:p>
            <a:r>
              <a:rPr lang="de-DE" sz="2800" b="0" dirty="0" err="1">
                <a:solidFill>
                  <a:schemeClr val="tx1"/>
                </a:solidFill>
              </a:rPr>
              <a:t>are</a:t>
            </a:r>
            <a:r>
              <a:rPr lang="de-DE" sz="2800" b="0" dirty="0">
                <a:solidFill>
                  <a:schemeClr val="tx1"/>
                </a:solidFill>
              </a:rPr>
              <a:t> </a:t>
            </a:r>
            <a:r>
              <a:rPr lang="de-DE" sz="2800" b="0" dirty="0" err="1">
                <a:solidFill>
                  <a:schemeClr val="tx1"/>
                </a:solidFill>
              </a:rPr>
              <a:t>there</a:t>
            </a:r>
            <a:r>
              <a:rPr lang="de-DE" sz="2800" b="0" dirty="0">
                <a:solidFill>
                  <a:schemeClr val="tx1"/>
                </a:solidFill>
              </a:rPr>
              <a:t> links?</a:t>
            </a:r>
          </a:p>
          <a:p>
            <a:r>
              <a:rPr lang="de-DE" sz="2800" b="0" dirty="0" err="1">
                <a:solidFill>
                  <a:schemeClr val="tx1"/>
                </a:solidFill>
              </a:rPr>
              <a:t>shouldn‘t</a:t>
            </a:r>
            <a:r>
              <a:rPr lang="de-DE" sz="2800" b="0" dirty="0">
                <a:solidFill>
                  <a:schemeClr val="tx1"/>
                </a:solidFill>
              </a:rPr>
              <a:t> </a:t>
            </a:r>
            <a:r>
              <a:rPr lang="de-DE" sz="2800" b="0" dirty="0" err="1">
                <a:solidFill>
                  <a:schemeClr val="tx1"/>
                </a:solidFill>
              </a:rPr>
              <a:t>it</a:t>
            </a:r>
            <a:r>
              <a:rPr lang="de-DE" sz="2800" b="0" dirty="0">
                <a:solidFill>
                  <a:schemeClr val="tx1"/>
                </a:solidFill>
              </a:rPr>
              <a:t> all </a:t>
            </a:r>
            <a:r>
              <a:rPr lang="de-DE" sz="2800" b="0" dirty="0" err="1">
                <a:solidFill>
                  <a:schemeClr val="tx1"/>
                </a:solidFill>
              </a:rPr>
              <a:t>come</a:t>
            </a:r>
            <a:r>
              <a:rPr lang="de-DE" sz="2800" b="0" dirty="0">
                <a:solidFill>
                  <a:schemeClr val="tx1"/>
                </a:solidFill>
              </a:rPr>
              <a:t> </a:t>
            </a:r>
          </a:p>
          <a:p>
            <a:r>
              <a:rPr lang="de-DE" sz="2800" b="0" dirty="0" err="1">
                <a:solidFill>
                  <a:schemeClr val="tx1"/>
                </a:solidFill>
              </a:rPr>
              <a:t>together</a:t>
            </a:r>
            <a:r>
              <a:rPr lang="de-DE" sz="2800" b="0" dirty="0">
                <a:solidFill>
                  <a:schemeClr val="tx1"/>
                </a:solidFill>
              </a:rPr>
              <a:t>?</a:t>
            </a:r>
          </a:p>
          <a:p>
            <a:endParaRPr lang="de-DE" sz="2800" b="0" dirty="0">
              <a:solidFill>
                <a:schemeClr val="tx1"/>
              </a:solidFill>
            </a:endParaRPr>
          </a:p>
          <a:p>
            <a:endParaRPr lang="de-DE" sz="2800" b="0" dirty="0">
              <a:solidFill>
                <a:schemeClr val="tx1"/>
              </a:solidFill>
            </a:endParaRPr>
          </a:p>
          <a:p>
            <a:r>
              <a:rPr lang="de-DE" sz="2800" b="0" dirty="0">
                <a:solidFill>
                  <a:schemeClr val="tx1"/>
                </a:solidFill>
              </a:rPr>
              <a:t>Data </a:t>
            </a:r>
            <a:r>
              <a:rPr lang="de-DE" sz="2800" b="0" dirty="0" err="1">
                <a:solidFill>
                  <a:schemeClr val="tx1"/>
                </a:solidFill>
              </a:rPr>
              <a:t>Fabric</a:t>
            </a:r>
            <a:r>
              <a:rPr lang="de-DE" sz="2800" b="0" dirty="0">
                <a:solidFill>
                  <a:schemeClr val="tx1"/>
                </a:solidFill>
              </a:rPr>
              <a:t> IG</a:t>
            </a:r>
          </a:p>
          <a:p>
            <a:pPr marL="285750" indent="-285750">
              <a:buFont typeface="Arial" panose="020B0604020202020204" pitchFamily="34" charset="0"/>
              <a:buChar char="•"/>
            </a:pPr>
            <a:r>
              <a:rPr lang="de-DE" sz="1600" b="0" dirty="0">
                <a:solidFill>
                  <a:schemeClr val="tx1"/>
                </a:solidFill>
              </a:rPr>
              <a:t>bring people </a:t>
            </a:r>
            <a:r>
              <a:rPr lang="de-DE" sz="1600" b="0" dirty="0" err="1">
                <a:solidFill>
                  <a:schemeClr val="tx1"/>
                </a:solidFill>
              </a:rPr>
              <a:t>together</a:t>
            </a:r>
            <a:endParaRPr lang="de-DE" sz="1600" b="0" dirty="0">
              <a:solidFill>
                <a:schemeClr val="tx1"/>
              </a:solidFill>
            </a:endParaRPr>
          </a:p>
          <a:p>
            <a:pPr marL="285750" indent="-285750">
              <a:buFont typeface="Arial" panose="020B0604020202020204" pitchFamily="34" charset="0"/>
              <a:buChar char="•"/>
            </a:pPr>
            <a:r>
              <a:rPr lang="de-DE" sz="1600" b="0" dirty="0">
                <a:solidFill>
                  <a:schemeClr val="tx1"/>
                </a:solidFill>
              </a:rPr>
              <a:t>bring </a:t>
            </a:r>
            <a:r>
              <a:rPr lang="de-DE" sz="1600" b="0" dirty="0" err="1">
                <a:solidFill>
                  <a:schemeClr val="tx1"/>
                </a:solidFill>
              </a:rPr>
              <a:t>pieces</a:t>
            </a:r>
            <a:r>
              <a:rPr lang="de-DE" sz="1600" b="0" dirty="0">
                <a:solidFill>
                  <a:schemeClr val="tx1"/>
                </a:solidFill>
              </a:rPr>
              <a:t> </a:t>
            </a:r>
            <a:r>
              <a:rPr lang="de-DE" sz="1600" b="0" dirty="0" err="1">
                <a:solidFill>
                  <a:schemeClr val="tx1"/>
                </a:solidFill>
              </a:rPr>
              <a:t>together</a:t>
            </a:r>
            <a:endParaRPr lang="de-DE" sz="1600" b="0" dirty="0">
              <a:solidFill>
                <a:schemeClr val="tx1"/>
              </a:solidFill>
            </a:endParaRPr>
          </a:p>
          <a:p>
            <a:pPr marL="285750" indent="-285750">
              <a:buFont typeface="Arial" panose="020B0604020202020204" pitchFamily="34" charset="0"/>
              <a:buChar char="•"/>
            </a:pPr>
            <a:r>
              <a:rPr lang="de-DE" sz="1600" b="0" dirty="0" err="1">
                <a:solidFill>
                  <a:schemeClr val="tx1"/>
                </a:solidFill>
              </a:rPr>
              <a:t>look</a:t>
            </a:r>
            <a:r>
              <a:rPr lang="de-DE" sz="1600" b="0" dirty="0">
                <a:solidFill>
                  <a:schemeClr val="tx1"/>
                </a:solidFill>
              </a:rPr>
              <a:t> at </a:t>
            </a:r>
            <a:r>
              <a:rPr lang="de-DE" sz="1600" b="0" dirty="0" err="1">
                <a:solidFill>
                  <a:schemeClr val="tx1"/>
                </a:solidFill>
              </a:rPr>
              <a:t>the</a:t>
            </a:r>
            <a:r>
              <a:rPr lang="de-DE" sz="1600" b="0" dirty="0">
                <a:solidFill>
                  <a:schemeClr val="tx1"/>
                </a:solidFill>
              </a:rPr>
              <a:t> </a:t>
            </a:r>
            <a:r>
              <a:rPr lang="de-DE" sz="1600" b="0" dirty="0" err="1">
                <a:solidFill>
                  <a:schemeClr val="tx1"/>
                </a:solidFill>
              </a:rPr>
              <a:t>whole</a:t>
            </a:r>
            <a:r>
              <a:rPr lang="de-DE" sz="1600" b="0" dirty="0">
                <a:solidFill>
                  <a:schemeClr val="tx1"/>
                </a:solidFill>
              </a:rPr>
              <a:t> </a:t>
            </a:r>
            <a:r>
              <a:rPr lang="de-DE" sz="1600" b="0" dirty="0" err="1">
                <a:solidFill>
                  <a:schemeClr val="tx1"/>
                </a:solidFill>
              </a:rPr>
              <a:t>picture</a:t>
            </a:r>
            <a:endParaRPr lang="de-DE" sz="1600" b="0" dirty="0">
              <a:solidFill>
                <a:schemeClr val="tx1"/>
              </a:solidFill>
            </a:endParaRPr>
          </a:p>
          <a:p>
            <a:pPr marL="285750" indent="-285750">
              <a:buFont typeface="Arial" panose="020B0604020202020204" pitchFamily="34" charset="0"/>
              <a:buChar char="•"/>
            </a:pPr>
            <a:r>
              <a:rPr lang="de-DE" sz="1600" b="0" dirty="0" err="1">
                <a:solidFill>
                  <a:schemeClr val="tx1"/>
                </a:solidFill>
              </a:rPr>
              <a:t>identify</a:t>
            </a:r>
            <a:r>
              <a:rPr lang="de-DE" sz="1600" b="0" dirty="0">
                <a:solidFill>
                  <a:schemeClr val="tx1"/>
                </a:solidFill>
              </a:rPr>
              <a:t> </a:t>
            </a:r>
            <a:r>
              <a:rPr lang="de-DE" sz="1600" b="0" dirty="0" err="1">
                <a:solidFill>
                  <a:schemeClr val="tx1"/>
                </a:solidFill>
              </a:rPr>
              <a:t>gaps</a:t>
            </a:r>
            <a:endParaRPr lang="de-DE" sz="1600" b="0" dirty="0">
              <a:solidFill>
                <a:schemeClr val="tx1"/>
              </a:solidFill>
            </a:endParaRPr>
          </a:p>
          <a:p>
            <a:pPr marL="285750" indent="-285750">
              <a:buFont typeface="Arial" panose="020B0604020202020204" pitchFamily="34" charset="0"/>
              <a:buChar char="•"/>
            </a:pPr>
            <a:endParaRPr lang="de-DE" sz="1000" b="0" dirty="0">
              <a:solidFill>
                <a:schemeClr val="tx1"/>
              </a:solidFill>
            </a:endParaRPr>
          </a:p>
          <a:p>
            <a:pPr marL="285750" indent="-285750">
              <a:buFont typeface="Arial" panose="020B0604020202020204" pitchFamily="34" charset="0"/>
              <a:buChar char="•"/>
            </a:pPr>
            <a:r>
              <a:rPr lang="de-DE" sz="1600" b="0" dirty="0" err="1">
                <a:solidFill>
                  <a:schemeClr val="tx1"/>
                </a:solidFill>
              </a:rPr>
              <a:t>focus</a:t>
            </a:r>
            <a:r>
              <a:rPr lang="de-DE" sz="1600" b="0" dirty="0">
                <a:solidFill>
                  <a:schemeClr val="tx1"/>
                </a:solidFill>
              </a:rPr>
              <a:t> on </a:t>
            </a:r>
            <a:r>
              <a:rPr lang="de-DE" sz="1600" b="0" dirty="0" err="1">
                <a:solidFill>
                  <a:schemeClr val="tx1"/>
                </a:solidFill>
              </a:rPr>
              <a:t>data</a:t>
            </a:r>
            <a:r>
              <a:rPr lang="de-DE" sz="1600" b="0" dirty="0">
                <a:solidFill>
                  <a:schemeClr val="tx1"/>
                </a:solidFill>
              </a:rPr>
              <a:t> </a:t>
            </a:r>
            <a:r>
              <a:rPr lang="de-DE" sz="1600" b="0" dirty="0" err="1">
                <a:solidFill>
                  <a:schemeClr val="tx1"/>
                </a:solidFill>
              </a:rPr>
              <a:t>creation</a:t>
            </a:r>
            <a:r>
              <a:rPr lang="de-DE" sz="1600" b="0" dirty="0">
                <a:solidFill>
                  <a:schemeClr val="tx1"/>
                </a:solidFill>
              </a:rPr>
              <a:t>/</a:t>
            </a:r>
            <a:r>
              <a:rPr lang="de-DE" sz="1600" b="0" dirty="0" err="1">
                <a:solidFill>
                  <a:schemeClr val="tx1"/>
                </a:solidFill>
              </a:rPr>
              <a:t>consumption</a:t>
            </a:r>
            <a:r>
              <a:rPr lang="de-DE" sz="1600" b="0" dirty="0">
                <a:solidFill>
                  <a:schemeClr val="tx1"/>
                </a:solidFill>
              </a:rPr>
              <a:t> </a:t>
            </a:r>
          </a:p>
          <a:p>
            <a:r>
              <a:rPr lang="de-DE" sz="1600" b="0" dirty="0">
                <a:solidFill>
                  <a:schemeClr val="tx1"/>
                </a:solidFill>
              </a:rPr>
              <a:t>      </a:t>
            </a:r>
            <a:r>
              <a:rPr lang="de-DE" sz="1600" b="0" dirty="0" err="1">
                <a:solidFill>
                  <a:schemeClr val="tx1"/>
                </a:solidFill>
              </a:rPr>
              <a:t>processes</a:t>
            </a:r>
            <a:endParaRPr lang="de-DE" sz="1600" b="0" dirty="0">
              <a:solidFill>
                <a:schemeClr val="tx1"/>
              </a:solidFill>
            </a:endParaRPr>
          </a:p>
        </p:txBody>
      </p:sp>
      <p:cxnSp>
        <p:nvCxnSpPr>
          <p:cNvPr id="45" name="Gerade Verbindung mit Pfeil 44"/>
          <p:cNvCxnSpPr/>
          <p:nvPr/>
        </p:nvCxnSpPr>
        <p:spPr>
          <a:xfrm flipH="1">
            <a:off x="6568240" y="3428499"/>
            <a:ext cx="1"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itle 2"/>
          <p:cNvSpPr txBox="1">
            <a:spLocks/>
          </p:cNvSpPr>
          <p:nvPr/>
        </p:nvSpPr>
        <p:spPr>
          <a:xfrm>
            <a:off x="610865" y="170599"/>
            <a:ext cx="7560840" cy="810129"/>
          </a:xfrm>
        </p:spPr>
        <p:txBody>
          <a:bodyPr/>
          <a:lstStyle>
            <a:lvl1pPr algn="l" rtl="0" eaLnBrk="1" fontAlgn="base" hangingPunct="1">
              <a:spcBef>
                <a:spcPct val="0"/>
              </a:spcBef>
              <a:spcAft>
                <a:spcPct val="0"/>
              </a:spcAft>
              <a:defRPr sz="28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a:lstStyle>
          <a:p>
            <a:r>
              <a:rPr lang="en-US" sz="3200" kern="0" dirty="0" smtClean="0">
                <a:solidFill>
                  <a:schemeClr val="accent1"/>
                </a:solidFill>
                <a:latin typeface="Calibri" pitchFamily="34" charset="0"/>
                <a:cs typeface="Calibri" pitchFamily="34" charset="0"/>
              </a:rPr>
              <a:t> Data Fabric IG: Starting Point</a:t>
            </a:r>
            <a:endParaRPr lang="en-US" sz="3200" kern="0" dirty="0">
              <a:solidFill>
                <a:schemeClr val="accent1"/>
              </a:solidFill>
              <a:latin typeface="Calibri" pitchFamily="34" charset="0"/>
              <a:cs typeface="Calibri" pitchFamily="34" charset="0"/>
            </a:endParaRPr>
          </a:p>
        </p:txBody>
      </p:sp>
    </p:spTree>
    <p:extLst>
      <p:ext uri="{BB962C8B-B14F-4D97-AF65-F5344CB8AC3E}">
        <p14:creationId xmlns:p14="http://schemas.microsoft.com/office/powerpoint/2010/main" val="25046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75656" y="1836116"/>
            <a:ext cx="6688931" cy="3857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Ellipse 1"/>
          <p:cNvSpPr/>
          <p:nvPr/>
        </p:nvSpPr>
        <p:spPr>
          <a:xfrm rot="20153150">
            <a:off x="5525601" y="4173630"/>
            <a:ext cx="3055530" cy="17958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85508" y="4383177"/>
            <a:ext cx="1495922" cy="1077218"/>
          </a:xfrm>
          <a:prstGeom prst="rect">
            <a:avLst/>
          </a:prstGeom>
          <a:noFill/>
        </p:spPr>
        <p:txBody>
          <a:bodyPr wrap="none" rtlCol="0">
            <a:spAutoFit/>
          </a:bodyPr>
          <a:lstStyle/>
          <a:p>
            <a:r>
              <a:rPr lang="de-DE" sz="1600" b="1" dirty="0" err="1">
                <a:solidFill>
                  <a:schemeClr val="tx1"/>
                </a:solidFill>
              </a:rPr>
              <a:t>Observations</a:t>
            </a:r>
            <a:endParaRPr lang="de-DE" sz="1600" b="1" dirty="0">
              <a:solidFill>
                <a:schemeClr val="tx1"/>
              </a:solidFill>
            </a:endParaRPr>
          </a:p>
          <a:p>
            <a:r>
              <a:rPr lang="de-DE" sz="1600" b="1" dirty="0">
                <a:solidFill>
                  <a:schemeClr val="tx1"/>
                </a:solidFill>
              </a:rPr>
              <a:t>Experiments</a:t>
            </a:r>
          </a:p>
          <a:p>
            <a:r>
              <a:rPr lang="de-DE" sz="1600" b="1" dirty="0" err="1">
                <a:solidFill>
                  <a:schemeClr val="tx1"/>
                </a:solidFill>
              </a:rPr>
              <a:t>Simulations</a:t>
            </a:r>
            <a:endParaRPr lang="de-DE" sz="1600" b="1" dirty="0">
              <a:solidFill>
                <a:schemeClr val="tx1"/>
              </a:solidFill>
            </a:endParaRPr>
          </a:p>
          <a:p>
            <a:r>
              <a:rPr lang="de-DE" sz="1600" b="1" dirty="0">
                <a:solidFill>
                  <a:schemeClr val="tx1"/>
                </a:solidFill>
              </a:rPr>
              <a:t>etc.</a:t>
            </a:r>
          </a:p>
        </p:txBody>
      </p:sp>
      <p:sp>
        <p:nvSpPr>
          <p:cNvPr id="3" name="Titel 2"/>
          <p:cNvSpPr>
            <a:spLocks noGrp="1"/>
          </p:cNvSpPr>
          <p:nvPr>
            <p:ph type="title"/>
          </p:nvPr>
        </p:nvSpPr>
        <p:spPr>
          <a:xfrm>
            <a:off x="822960" y="-73235"/>
            <a:ext cx="7543800" cy="1450757"/>
          </a:xfrm>
        </p:spPr>
        <p:txBody>
          <a:bodyPr/>
          <a:lstStyle/>
          <a:p>
            <a:r>
              <a:rPr lang="de-DE" dirty="0" smtClean="0"/>
              <a:t>Data </a:t>
            </a:r>
            <a:r>
              <a:rPr lang="de-DE" dirty="0" err="1" smtClean="0"/>
              <a:t>Fabric</a:t>
            </a:r>
            <a:r>
              <a:rPr lang="de-DE" dirty="0" smtClean="0"/>
              <a:t>: </a:t>
            </a:r>
            <a:r>
              <a:rPr lang="de-DE" dirty="0" err="1" smtClean="0"/>
              <a:t>Scope</a:t>
            </a:r>
            <a:endParaRPr lang="de-DE" dirty="0"/>
          </a:p>
        </p:txBody>
      </p:sp>
      <p:sp>
        <p:nvSpPr>
          <p:cNvPr id="4" name="TextBox 3"/>
          <p:cNvSpPr txBox="1"/>
          <p:nvPr/>
        </p:nvSpPr>
        <p:spPr>
          <a:xfrm>
            <a:off x="3259650" y="5968999"/>
            <a:ext cx="5294651" cy="369332"/>
          </a:xfrm>
          <a:prstGeom prst="rect">
            <a:avLst/>
          </a:prstGeom>
          <a:noFill/>
        </p:spPr>
        <p:txBody>
          <a:bodyPr wrap="none" rtlCol="0">
            <a:spAutoFit/>
          </a:bodyPr>
          <a:lstStyle/>
          <a:p>
            <a:r>
              <a:rPr lang="en-US" dirty="0">
                <a:hlinkClick r:id="rId3"/>
              </a:rPr>
              <a:t>https://www.rd-alliance.org/group/data-fabric-</a:t>
            </a:r>
            <a:r>
              <a:rPr lang="en-US" dirty="0" smtClean="0">
                <a:hlinkClick r:id="rId3"/>
              </a:rPr>
              <a:t>ig.html</a:t>
            </a:r>
            <a:r>
              <a:rPr lang="en-US" dirty="0" smtClean="0"/>
              <a:t> </a:t>
            </a:r>
            <a:endParaRPr lang="en-US" dirty="0"/>
          </a:p>
        </p:txBody>
      </p:sp>
    </p:spTree>
    <p:extLst>
      <p:ext uri="{BB962C8B-B14F-4D97-AF65-F5344CB8AC3E}">
        <p14:creationId xmlns:p14="http://schemas.microsoft.com/office/powerpoint/2010/main" val="1940908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r"/>
            <a:r>
              <a:rPr lang="en-US" sz="4400" dirty="0"/>
              <a:t>Call for Supporting and Other RDA Outputs</a:t>
            </a:r>
            <a:endParaRPr lang="it-IT" sz="4400" dirty="0"/>
          </a:p>
        </p:txBody>
      </p:sp>
      <p:sp>
        <p:nvSpPr>
          <p:cNvPr id="6" name="CasellaDiTesto 5"/>
          <p:cNvSpPr txBox="1"/>
          <p:nvPr/>
        </p:nvSpPr>
        <p:spPr>
          <a:xfrm>
            <a:off x="2689414" y="5357517"/>
            <a:ext cx="6517426" cy="646331"/>
          </a:xfrm>
          <a:prstGeom prst="rect">
            <a:avLst/>
          </a:prstGeom>
          <a:noFill/>
        </p:spPr>
        <p:txBody>
          <a:bodyPr wrap="square" rtlCol="0">
            <a:spAutoFit/>
          </a:bodyPr>
          <a:lstStyle/>
          <a:p>
            <a:pPr algn="r"/>
            <a:r>
              <a:rPr lang="it-IT" dirty="0">
                <a:hlinkClick r:id="rId2"/>
              </a:rPr>
              <a:t>https://</a:t>
            </a:r>
            <a:r>
              <a:rPr lang="it-IT" dirty="0" smtClean="0">
                <a:hlinkClick r:id="rId2"/>
              </a:rPr>
              <a:t>rd-alliance.org/call-supporting-and-other-rda-outputs</a:t>
            </a:r>
            <a:endParaRPr lang="it-IT" dirty="0" smtClean="0"/>
          </a:p>
          <a:p>
            <a:endParaRPr lang="it-IT" dirty="0"/>
          </a:p>
        </p:txBody>
      </p:sp>
      <p:sp>
        <p:nvSpPr>
          <p:cNvPr id="7" name="CasellaDiTesto 6"/>
          <p:cNvSpPr txBox="1"/>
          <p:nvPr/>
        </p:nvSpPr>
        <p:spPr>
          <a:xfrm>
            <a:off x="3966694" y="2606101"/>
            <a:ext cx="5061397" cy="1477328"/>
          </a:xfrm>
          <a:prstGeom prst="rect">
            <a:avLst/>
          </a:prstGeom>
          <a:noFill/>
        </p:spPr>
        <p:txBody>
          <a:bodyPr wrap="square" rtlCol="0">
            <a:spAutoFit/>
          </a:bodyPr>
          <a:lstStyle/>
          <a:p>
            <a:r>
              <a:rPr lang="en-US" b="1" i="1" dirty="0"/>
              <a:t> If your group has produced something that you would like to share with the broader community, please send it to </a:t>
            </a:r>
            <a:r>
              <a:rPr lang="en-US" b="1" i="1" dirty="0">
                <a:hlinkClick r:id="rId3"/>
              </a:rPr>
              <a:t>enquiries@rd-alliance.org</a:t>
            </a:r>
            <a:r>
              <a:rPr lang="en-US" b="1" i="1" dirty="0"/>
              <a:t> and indicate whether you would like it to be considered as a ‘Supporting’ or ‘Other’ output.</a:t>
            </a:r>
            <a:endParaRPr lang="it-IT"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48" y="4302470"/>
            <a:ext cx="2075740" cy="190126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236" y="1883690"/>
            <a:ext cx="2840564" cy="2272451"/>
          </a:xfrm>
          <a:prstGeom prst="rect">
            <a:avLst/>
          </a:prstGeom>
        </p:spPr>
      </p:pic>
      <p:sp>
        <p:nvSpPr>
          <p:cNvPr id="10"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rd-alliance.org/call-supporting-and-other-</a:t>
            </a:r>
            <a:r>
              <a:rPr lang="en-GB" altLang="en-US" sz="1600" b="1" dirty="0" err="1" smtClean="0">
                <a:solidFill>
                  <a:schemeClr val="bg1"/>
                </a:solidFill>
                <a:ea typeface="ＭＳ Ｐゴシック" pitchFamily="34" charset="-128"/>
              </a:rPr>
              <a:t>rda</a:t>
            </a:r>
            <a:r>
              <a:rPr lang="en-GB" altLang="en-US" sz="1600" b="1" dirty="0" smtClean="0">
                <a:solidFill>
                  <a:schemeClr val="bg1"/>
                </a:solidFill>
                <a:ea typeface="ＭＳ Ｐゴシック" pitchFamily="34" charset="-128"/>
              </a:rPr>
              <a:t>-outputs</a:t>
            </a:r>
            <a:endParaRPr lang="en-GB" altLang="en-US" sz="1400" b="1" dirty="0">
              <a:solidFill>
                <a:schemeClr val="bg1"/>
              </a:solidFill>
              <a:ea typeface="ＭＳ Ｐゴシック" pitchFamily="34" charset="-128"/>
            </a:endParaRPr>
          </a:p>
        </p:txBody>
      </p:sp>
      <p:sp>
        <p:nvSpPr>
          <p:cNvPr id="12"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3"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Tree>
    <p:extLst>
      <p:ext uri="{BB962C8B-B14F-4D97-AF65-F5344CB8AC3E}">
        <p14:creationId xmlns:p14="http://schemas.microsoft.com/office/powerpoint/2010/main" val="408587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4811" y="238124"/>
            <a:ext cx="7421562" cy="801688"/>
          </a:xfrm>
        </p:spPr>
        <p:txBody>
          <a:bodyPr/>
          <a:lstStyle/>
          <a:p>
            <a:pPr eaLnBrk="1" hangingPunct="1">
              <a:lnSpc>
                <a:spcPct val="85000"/>
              </a:lnSpc>
            </a:pPr>
            <a:r>
              <a:rPr lang="en-GB" altLang="en-US" sz="4000" spc="-50" dirty="0">
                <a:solidFill>
                  <a:schemeClr val="tx1">
                    <a:lumMod val="75000"/>
                    <a:lumOff val="25000"/>
                  </a:schemeClr>
                </a:solidFill>
              </a:rPr>
              <a:t>What are Plenary Meetings?</a:t>
            </a:r>
          </a:p>
        </p:txBody>
      </p:sp>
      <p:sp>
        <p:nvSpPr>
          <p:cNvPr id="8195" name="Content Placeholder 2"/>
          <p:cNvSpPr>
            <a:spLocks noGrp="1"/>
          </p:cNvSpPr>
          <p:nvPr>
            <p:ph idx="1"/>
          </p:nvPr>
        </p:nvSpPr>
        <p:spPr>
          <a:xfrm>
            <a:off x="85725" y="1419225"/>
            <a:ext cx="8345488" cy="4839071"/>
          </a:xfrm>
        </p:spPr>
        <p:txBody>
          <a:bodyPr/>
          <a:lstStyle/>
          <a:p>
            <a:pPr eaLnBrk="1" hangingPunct="1"/>
            <a:r>
              <a:rPr lang="en-GB" altLang="en-US" dirty="0" smtClean="0"/>
              <a:t>Organised around the world every 6 months</a:t>
            </a:r>
          </a:p>
          <a:p>
            <a:pPr eaLnBrk="1" hangingPunct="1"/>
            <a:r>
              <a:rPr lang="en-GB" altLang="en-US" dirty="0" smtClean="0"/>
              <a:t>exciting &amp; productive events bringing together a unique community of </a:t>
            </a:r>
            <a:r>
              <a:rPr lang="en-GB" altLang="en-US" b="1" dirty="0" smtClean="0"/>
              <a:t>data science professionals, from multiple disciplines and domains</a:t>
            </a:r>
            <a:r>
              <a:rPr lang="en-GB" altLang="en-US" dirty="0" smtClean="0"/>
              <a:t>; </a:t>
            </a:r>
          </a:p>
          <a:p>
            <a:pPr eaLnBrk="1" hangingPunct="1"/>
            <a:r>
              <a:rPr lang="en-GB" altLang="en-US" dirty="0" smtClean="0"/>
              <a:t>help move the community forward in </a:t>
            </a:r>
            <a:r>
              <a:rPr lang="en-GB" altLang="en-US" b="1" dirty="0" smtClean="0"/>
              <a:t>creating tangible deliverables</a:t>
            </a:r>
            <a:r>
              <a:rPr lang="en-GB" altLang="en-US" dirty="0" smtClean="0"/>
              <a:t> that improve data sharing across disciplines, technologies, and countries;</a:t>
            </a:r>
          </a:p>
          <a:p>
            <a:pPr eaLnBrk="1" hangingPunct="1"/>
            <a:r>
              <a:rPr lang="en-GB" altLang="en-US" dirty="0" smtClean="0"/>
              <a:t>heart of the plenaries are working meetings of </a:t>
            </a:r>
            <a:r>
              <a:rPr lang="en-GB" altLang="en-US" b="1" dirty="0" smtClean="0"/>
              <a:t>RDA Working &amp; Interest groups</a:t>
            </a:r>
            <a:r>
              <a:rPr lang="en-GB" altLang="en-US" dirty="0" smtClean="0"/>
              <a:t> and new potential groups through </a:t>
            </a:r>
            <a:r>
              <a:rPr lang="en-GB" altLang="en-US" b="1" dirty="0" smtClean="0"/>
              <a:t>Birds of a Feather</a:t>
            </a:r>
            <a:r>
              <a:rPr lang="en-GB" altLang="en-US" dirty="0" smtClean="0"/>
              <a:t> meetings</a:t>
            </a:r>
          </a:p>
          <a:p>
            <a:pPr eaLnBrk="1" hangingPunct="1"/>
            <a:r>
              <a:rPr lang="en-GB" altLang="en-US" dirty="0" smtClean="0"/>
              <a:t>presentation of new </a:t>
            </a:r>
            <a:r>
              <a:rPr lang="en-GB" altLang="en-US" b="1" dirty="0" smtClean="0"/>
              <a:t>Outputs and Adoption </a:t>
            </a:r>
            <a:r>
              <a:rPr lang="en-GB" altLang="en-US" dirty="0" smtClean="0"/>
              <a:t>cases</a:t>
            </a:r>
          </a:p>
        </p:txBody>
      </p:sp>
      <p:grpSp>
        <p:nvGrpSpPr>
          <p:cNvPr id="8196" name="Group 3"/>
          <p:cNvGrpSpPr>
            <a:grpSpLocks/>
          </p:cNvGrpSpPr>
          <p:nvPr/>
        </p:nvGrpSpPr>
        <p:grpSpPr bwMode="auto">
          <a:xfrm>
            <a:off x="8431213" y="6467475"/>
            <a:ext cx="776287" cy="446088"/>
            <a:chOff x="-36512" y="44624"/>
            <a:chExt cx="776175" cy="446856"/>
          </a:xfrm>
        </p:grpSpPr>
        <p:pic>
          <p:nvPicPr>
            <p:cNvPr id="8198"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0" y="44624"/>
              <a:ext cx="665870" cy="234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6512" y="260896"/>
              <a:ext cx="776175" cy="230584"/>
            </a:xfrm>
            <a:prstGeom prst="rect">
              <a:avLst/>
            </a:prstGeom>
            <a:noFill/>
          </p:spPr>
          <p:txBody>
            <a:bodyPr wrap="none">
              <a:spAutoFit/>
            </a:bodyPr>
            <a:lstStyle/>
            <a:p>
              <a:pPr eaLnBrk="0" fontAlgn="base" hangingPunct="0">
                <a:spcBef>
                  <a:spcPct val="0"/>
                </a:spcBef>
                <a:spcAft>
                  <a:spcPct val="0"/>
                </a:spcAft>
                <a:defRPr/>
              </a:pPr>
              <a:r>
                <a:rPr lang="en-GB" sz="900" dirty="0">
                  <a:solidFill>
                    <a:srgbClr val="E7E6E6"/>
                  </a:solidFill>
                  <a:latin typeface="Calibri Light" panose="020F0302020204030204"/>
                </a:rPr>
                <a:t>CC BY-SA 4.0</a:t>
              </a:r>
            </a:p>
          </p:txBody>
        </p:sp>
      </p:grpSp>
      <p:pic>
        <p:nvPicPr>
          <p:cNvPr id="81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60325"/>
            <a:ext cx="2181225" cy="195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10"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rd-alliance.org/plenaries</a:t>
            </a:r>
            <a:endParaRPr lang="en-GB" altLang="en-US" sz="1400" b="1" dirty="0">
              <a:solidFill>
                <a:schemeClr val="bg1"/>
              </a:solidFill>
              <a:ea typeface="ＭＳ Ｐゴシック" pitchFamily="34" charset="-128"/>
            </a:endParaRPr>
          </a:p>
        </p:txBody>
      </p:sp>
    </p:spTree>
    <p:extLst>
      <p:ext uri="{BB962C8B-B14F-4D97-AF65-F5344CB8AC3E}">
        <p14:creationId xmlns:p14="http://schemas.microsoft.com/office/powerpoint/2010/main" val="4382636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9575" y="765175"/>
            <a:ext cx="1868488" cy="1568450"/>
          </a:xfrm>
        </p:spPr>
      </p:pic>
      <p:sp>
        <p:nvSpPr>
          <p:cNvPr id="10242" name="Title 1"/>
          <p:cNvSpPr>
            <a:spLocks noGrp="1"/>
          </p:cNvSpPr>
          <p:nvPr>
            <p:ph type="title"/>
          </p:nvPr>
        </p:nvSpPr>
        <p:spPr>
          <a:xfrm>
            <a:off x="1608134" y="-161428"/>
            <a:ext cx="7468789" cy="869165"/>
          </a:xfrm>
        </p:spPr>
        <p:txBody>
          <a:bodyPr>
            <a:noAutofit/>
          </a:bodyPr>
          <a:lstStyle/>
          <a:p>
            <a:pPr eaLnBrk="1" hangingPunct="1"/>
            <a:r>
              <a:rPr lang="en-GB" altLang="en-US" sz="3200" dirty="0"/>
              <a:t>RDA Plenary Meetings: benefits of attending </a:t>
            </a:r>
          </a:p>
        </p:txBody>
      </p:sp>
      <p:sp>
        <p:nvSpPr>
          <p:cNvPr id="8" name="TextBox 7"/>
          <p:cNvSpPr txBox="1"/>
          <p:nvPr/>
        </p:nvSpPr>
        <p:spPr>
          <a:xfrm>
            <a:off x="2279650" y="1131888"/>
            <a:ext cx="6143224" cy="919162"/>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GB" sz="2400" dirty="0"/>
              <a:t>Exchange knowledge, share discoveries, discuss barriers and potential solutions </a:t>
            </a:r>
          </a:p>
        </p:txBody>
      </p:sp>
      <p:pic>
        <p:nvPicPr>
          <p:cNvPr id="1024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533" y="3414713"/>
            <a:ext cx="1885950" cy="141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2278062" y="3617913"/>
            <a:ext cx="6144811" cy="1328737"/>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sz="2400" dirty="0"/>
              <a:t>Expand your network and meet new committed and passionate data science professionals, working in multiple disciplines</a:t>
            </a:r>
          </a:p>
        </p:txBody>
      </p:sp>
      <p:sp>
        <p:nvSpPr>
          <p:cNvPr id="14" name="TextBox 13"/>
          <p:cNvSpPr txBox="1"/>
          <p:nvPr/>
        </p:nvSpPr>
        <p:spPr>
          <a:xfrm>
            <a:off x="2262187" y="5259388"/>
            <a:ext cx="6160685" cy="91916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defRPr/>
            </a:pPr>
            <a:r>
              <a:rPr lang="en-GB" sz="2400" dirty="0"/>
              <a:t>Contribute to acceleration of data infrastructure development</a:t>
            </a:r>
          </a:p>
        </p:txBody>
      </p:sp>
      <p:pic>
        <p:nvPicPr>
          <p:cNvPr id="10250"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558" y="4829175"/>
            <a:ext cx="199390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819" y="2333625"/>
            <a:ext cx="12700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a:xfrm>
            <a:off x="2279650" y="2333625"/>
            <a:ext cx="6143224" cy="919163"/>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GB" sz="2400" dirty="0"/>
              <a:t>Learn about new trends, strategies, research developments, directions and policies</a:t>
            </a:r>
          </a:p>
        </p:txBody>
      </p:sp>
      <p:sp>
        <p:nvSpPr>
          <p:cNvPr id="1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8" name="Picture 2" descr="Creative Commons Licen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Box 18"/>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7" y="87954"/>
            <a:ext cx="1177241" cy="769296"/>
          </a:xfrm>
          <a:prstGeom prst="rect">
            <a:avLst/>
          </a:prstGeom>
        </p:spPr>
      </p:pic>
      <p:sp>
        <p:nvSpPr>
          <p:cNvPr id="20" name="Title 4"/>
          <p:cNvSpPr txBox="1">
            <a:spLocks/>
          </p:cNvSpPr>
          <p:nvPr/>
        </p:nvSpPr>
        <p:spPr bwMode="auto">
          <a:xfrm>
            <a:off x="0" y="6408542"/>
            <a:ext cx="4802394" cy="38414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smtClean="0">
                <a:solidFill>
                  <a:schemeClr val="bg1"/>
                </a:solidFill>
                <a:ea typeface="ＭＳ Ｐゴシック" pitchFamily="34" charset="-128"/>
              </a:rPr>
              <a:t>rd-alliance.org/plenaries</a:t>
            </a:r>
            <a:endParaRPr lang="en-GB" altLang="en-US" sz="1400" b="1" dirty="0">
              <a:solidFill>
                <a:schemeClr val="bg1"/>
              </a:solidFill>
              <a:ea typeface="ＭＳ Ｐゴシック" pitchFamily="34" charset="-128"/>
            </a:endParaRPr>
          </a:p>
        </p:txBody>
      </p:sp>
    </p:spTree>
    <p:extLst>
      <p:ext uri="{BB962C8B-B14F-4D97-AF65-F5344CB8AC3E}">
        <p14:creationId xmlns:p14="http://schemas.microsoft.com/office/powerpoint/2010/main" val="3615544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2" y="11874"/>
            <a:ext cx="5866410" cy="2155936"/>
          </a:xfrm>
          <a:prstGeom prst="rect">
            <a:avLst/>
          </a:prstGeom>
        </p:spPr>
      </p:pic>
      <p:pic>
        <p:nvPicPr>
          <p:cNvPr id="15" name="Picture 14"/>
          <p:cNvPicPr>
            <a:picLocks noChangeAspect="1"/>
          </p:cNvPicPr>
          <p:nvPr/>
        </p:nvPicPr>
        <p:blipFill rotWithShape="1">
          <a:blip r:embed="rId4" cstate="print"/>
          <a:srcRect l="50849"/>
          <a:stretch/>
        </p:blipFill>
        <p:spPr>
          <a:xfrm>
            <a:off x="6255288" y="919928"/>
            <a:ext cx="2749138" cy="389477"/>
          </a:xfrm>
          <a:prstGeom prst="rect">
            <a:avLst/>
          </a:prstGeom>
        </p:spPr>
      </p:pic>
      <p:sp>
        <p:nvSpPr>
          <p:cNvPr id="2" name="Rectangle 1"/>
          <p:cNvSpPr/>
          <p:nvPr/>
        </p:nvSpPr>
        <p:spPr>
          <a:xfrm>
            <a:off x="0" y="1971313"/>
            <a:ext cx="9144000" cy="4247317"/>
          </a:xfrm>
          <a:prstGeom prst="rect">
            <a:avLst/>
          </a:prstGeom>
        </p:spPr>
        <p:txBody>
          <a:bodyPr wrap="square">
            <a:spAutoFit/>
          </a:bodyPr>
          <a:lstStyle/>
          <a:p>
            <a:pPr lvl="1">
              <a:buFont typeface="Wingdings" panose="05000000000000000000" pitchFamily="2" charset="2"/>
              <a:buChar char="§"/>
            </a:pPr>
            <a:r>
              <a:rPr lang="en-US" altLang="en-US" sz="1500" b="1" dirty="0">
                <a:cs typeface="Gisha"/>
              </a:rPr>
              <a:t>RDA deliverables presented:</a:t>
            </a:r>
          </a:p>
          <a:p>
            <a:pPr>
              <a:buFont typeface="Wingdings" panose="05000000000000000000" pitchFamily="2" charset="2"/>
              <a:buChar char="§"/>
            </a:pPr>
            <a:r>
              <a:rPr lang="en-US" altLang="en-US" sz="1500" dirty="0">
                <a:cs typeface="Gisha"/>
              </a:rPr>
              <a:t>RDA/CODATA Summer Schools in Data Science and Cloud Computing in the Developing World WG</a:t>
            </a:r>
          </a:p>
          <a:p>
            <a:pPr>
              <a:buFont typeface="Wingdings" panose="05000000000000000000" pitchFamily="2" charset="2"/>
              <a:buChar char="§"/>
            </a:pPr>
            <a:r>
              <a:rPr lang="en-US" altLang="en-US" sz="1500" dirty="0">
                <a:cs typeface="Gisha"/>
              </a:rPr>
              <a:t>Brokering Governance WG</a:t>
            </a:r>
          </a:p>
          <a:p>
            <a:pPr>
              <a:buFont typeface="Wingdings" panose="05000000000000000000" pitchFamily="2" charset="2"/>
              <a:buChar char="§"/>
            </a:pPr>
            <a:r>
              <a:rPr lang="fr-FR" sz="1500" dirty="0" err="1">
                <a:cs typeface="Gisha"/>
              </a:rPr>
              <a:t>Metadata</a:t>
            </a:r>
            <a:r>
              <a:rPr lang="fr-FR" sz="1500" dirty="0">
                <a:cs typeface="Gisha"/>
              </a:rPr>
              <a:t> Standards </a:t>
            </a:r>
            <a:r>
              <a:rPr lang="fr-FR" sz="1500" dirty="0" err="1">
                <a:cs typeface="Gisha"/>
              </a:rPr>
              <a:t>Catalog</a:t>
            </a:r>
            <a:r>
              <a:rPr lang="fr-FR" sz="1500" dirty="0">
                <a:cs typeface="Gisha"/>
              </a:rPr>
              <a:t> WG </a:t>
            </a:r>
            <a:r>
              <a:rPr lang="fr-FR" sz="1500" dirty="0" err="1">
                <a:cs typeface="Gisha"/>
              </a:rPr>
              <a:t>Recommendations</a:t>
            </a:r>
            <a:endParaRPr lang="fr-FR" sz="1500" dirty="0">
              <a:cs typeface="Gisha"/>
            </a:endParaRPr>
          </a:p>
          <a:p>
            <a:pPr>
              <a:buFont typeface="Wingdings" panose="05000000000000000000" pitchFamily="2" charset="2"/>
              <a:buChar char="§"/>
            </a:pPr>
            <a:r>
              <a:rPr lang="it-IT" sz="1500" dirty="0">
                <a:cs typeface="Gisha"/>
              </a:rPr>
              <a:t>Biosharing Registry WG Recommendations</a:t>
            </a:r>
          </a:p>
          <a:p>
            <a:pPr>
              <a:buFont typeface="Wingdings" panose="05000000000000000000" pitchFamily="2" charset="2"/>
              <a:buChar char="§"/>
            </a:pPr>
            <a:r>
              <a:rPr lang="it-IT" sz="1500" dirty="0">
                <a:cs typeface="Gisha"/>
              </a:rPr>
              <a:t>Scholix Franmework</a:t>
            </a:r>
            <a:endParaRPr lang="en-US" altLang="en-US" sz="1500" dirty="0">
              <a:cs typeface="Gisha"/>
            </a:endParaRPr>
          </a:p>
          <a:p>
            <a:pPr lvl="1">
              <a:buFont typeface="Wingdings" panose="05000000000000000000" pitchFamily="2" charset="2"/>
              <a:buChar char="§"/>
            </a:pPr>
            <a:r>
              <a:rPr lang="en-US" altLang="en-US" sz="1500" b="1" dirty="0">
                <a:cs typeface="Gisha"/>
              </a:rPr>
              <a:t> + 6 Adoption </a:t>
            </a:r>
            <a:r>
              <a:rPr lang="en-US" altLang="en-US" sz="1500" b="1" dirty="0" smtClean="0">
                <a:cs typeface="Gisha"/>
              </a:rPr>
              <a:t>cases</a:t>
            </a:r>
          </a:p>
          <a:p>
            <a:pPr lvl="1"/>
            <a:endParaRPr lang="en-US" altLang="en-US" sz="1500" b="1" dirty="0">
              <a:ea typeface="ＭＳ Ｐゴシック" pitchFamily="34" charset="-128"/>
              <a:cs typeface="Gisha" pitchFamily="34" charset="-79"/>
            </a:endParaRPr>
          </a:p>
          <a:p>
            <a:pPr>
              <a:buFont typeface="Wingdings" panose="05000000000000000000" pitchFamily="2" charset="2"/>
              <a:buChar char="§"/>
            </a:pPr>
            <a:r>
              <a:rPr lang="en-US" altLang="en-US" sz="1500" b="1" dirty="0">
                <a:ea typeface="ＭＳ Ｐゴシック" pitchFamily="34" charset="-128"/>
                <a:cs typeface="Gisha" pitchFamily="34" charset="-79"/>
              </a:rPr>
              <a:t>69 Breakout </a:t>
            </a:r>
            <a:r>
              <a:rPr lang="en-US" altLang="en-US" sz="1500" b="1" dirty="0" smtClean="0">
                <a:ea typeface="ＭＳ Ｐゴシック" pitchFamily="34" charset="-128"/>
                <a:cs typeface="Gisha" pitchFamily="34" charset="-79"/>
              </a:rPr>
              <a:t>session meetings: </a:t>
            </a:r>
          </a:p>
          <a:p>
            <a:pPr lvl="1">
              <a:buFont typeface="Wingdings" panose="05000000000000000000" pitchFamily="2" charset="2"/>
              <a:buChar char="§"/>
            </a:pPr>
            <a:r>
              <a:rPr lang="en-US" altLang="en-US" sz="1500" dirty="0" smtClean="0">
                <a:ea typeface="ＭＳ Ｐゴシック" pitchFamily="34" charset="-128"/>
                <a:cs typeface="Gisha" pitchFamily="34" charset="-79"/>
              </a:rPr>
              <a:t>12 </a:t>
            </a:r>
            <a:r>
              <a:rPr lang="en-US" altLang="en-US" sz="1500" dirty="0" err="1">
                <a:ea typeface="ＭＳ Ｐゴシック" pitchFamily="34" charset="-128"/>
                <a:cs typeface="Gisha" pitchFamily="34" charset="-79"/>
              </a:rPr>
              <a:t>BoF</a:t>
            </a:r>
            <a:r>
              <a:rPr lang="en-US" altLang="en-US" sz="1500" dirty="0">
                <a:ea typeface="ＭＳ Ｐゴシック" pitchFamily="34" charset="-128"/>
                <a:cs typeface="Gisha" pitchFamily="34" charset="-79"/>
              </a:rPr>
              <a:t> Meetings</a:t>
            </a:r>
          </a:p>
          <a:p>
            <a:pPr lvl="1">
              <a:buFont typeface="Wingdings" panose="05000000000000000000" pitchFamily="2" charset="2"/>
              <a:buChar char="§"/>
            </a:pPr>
            <a:r>
              <a:rPr lang="en-US" altLang="en-US" sz="1500" dirty="0">
                <a:ea typeface="ＭＳ Ｐゴシック" pitchFamily="34" charset="-128"/>
                <a:cs typeface="Gisha" pitchFamily="34" charset="-79"/>
              </a:rPr>
              <a:t>31 Interest group meetings</a:t>
            </a:r>
          </a:p>
          <a:p>
            <a:pPr lvl="1">
              <a:buFont typeface="Wingdings" panose="05000000000000000000" pitchFamily="2" charset="2"/>
              <a:buChar char="§"/>
            </a:pPr>
            <a:r>
              <a:rPr lang="en-US" altLang="en-US" sz="1500" dirty="0">
                <a:ea typeface="ＭＳ Ｐゴシック" pitchFamily="34" charset="-128"/>
                <a:cs typeface="Gisha" pitchFamily="34" charset="-79"/>
              </a:rPr>
              <a:t>10 Working group meetings</a:t>
            </a:r>
          </a:p>
          <a:p>
            <a:pPr lvl="1">
              <a:buFont typeface="Wingdings" panose="05000000000000000000" pitchFamily="2" charset="2"/>
              <a:buChar char="§"/>
            </a:pPr>
            <a:r>
              <a:rPr lang="en-US" altLang="en-US" sz="1500" dirty="0">
                <a:ea typeface="ＭＳ Ｐゴシック" pitchFamily="34" charset="-128"/>
                <a:cs typeface="Gisha" pitchFamily="34" charset="-79"/>
              </a:rPr>
              <a:t>16 Joint group meetings</a:t>
            </a:r>
          </a:p>
          <a:p>
            <a:pPr lvl="1">
              <a:buFont typeface="Wingdings" panose="05000000000000000000" pitchFamily="2" charset="2"/>
              <a:buChar char="§"/>
            </a:pPr>
            <a:r>
              <a:rPr lang="en-US" altLang="en-US" sz="1500" dirty="0">
                <a:ea typeface="ＭＳ Ｐゴシック" pitchFamily="34" charset="-128"/>
                <a:cs typeface="Gisha" pitchFamily="34" charset="-79"/>
              </a:rPr>
              <a:t>69 Breakout </a:t>
            </a:r>
            <a:r>
              <a:rPr lang="en-US" altLang="en-US" sz="1500" dirty="0" smtClean="0">
                <a:ea typeface="ＭＳ Ｐゴシック" pitchFamily="34" charset="-128"/>
                <a:cs typeface="Gisha" pitchFamily="34" charset="-79"/>
              </a:rPr>
              <a:t>sessions</a:t>
            </a:r>
          </a:p>
          <a:p>
            <a:pPr lvl="1">
              <a:buFont typeface="Wingdings" panose="05000000000000000000" pitchFamily="2" charset="2"/>
              <a:buChar char="§"/>
            </a:pPr>
            <a:endParaRPr lang="en-US" altLang="en-US" sz="1500" dirty="0" smtClean="0">
              <a:ea typeface="ＭＳ Ｐゴシック" pitchFamily="34" charset="-128"/>
              <a:cs typeface="Gisha" pitchFamily="34" charset="-79"/>
            </a:endParaRPr>
          </a:p>
          <a:p>
            <a:pPr>
              <a:buFont typeface="Wingdings" panose="05000000000000000000" pitchFamily="2" charset="2"/>
              <a:buChar char="§"/>
            </a:pPr>
            <a:r>
              <a:rPr lang="en-US" altLang="en-US" sz="1500" b="1" dirty="0">
                <a:cs typeface="Gisha"/>
              </a:rPr>
              <a:t> </a:t>
            </a:r>
            <a:r>
              <a:rPr lang="en-US" altLang="en-US" sz="1500" b="1" dirty="0" smtClean="0">
                <a:cs typeface="Gisha"/>
              </a:rPr>
              <a:t>Newcomers Session, 2 RDA </a:t>
            </a:r>
            <a:r>
              <a:rPr lang="en-US" altLang="en-US" sz="1500" b="1" dirty="0" err="1" smtClean="0">
                <a:cs typeface="Gisha"/>
              </a:rPr>
              <a:t>organisational</a:t>
            </a:r>
            <a:r>
              <a:rPr lang="en-US" altLang="en-US" sz="1500" b="1" dirty="0" smtClean="0">
                <a:cs typeface="Gisha"/>
              </a:rPr>
              <a:t> members meeting, TAB and Chairs session</a:t>
            </a:r>
            <a:endParaRPr lang="en-US" altLang="en-US" sz="1500" dirty="0" smtClean="0">
              <a:ea typeface="ＭＳ Ｐゴシック" pitchFamily="34" charset="-128"/>
              <a:cs typeface="Gisha" pitchFamily="34" charset="-79"/>
            </a:endParaRPr>
          </a:p>
          <a:p>
            <a:pPr>
              <a:buFont typeface="Wingdings" panose="05000000000000000000" pitchFamily="2" charset="2"/>
              <a:buChar char="§"/>
            </a:pPr>
            <a:r>
              <a:rPr lang="en-US" altLang="en-US" sz="1500" dirty="0" smtClean="0">
                <a:ea typeface="ＭＳ Ｐゴシック" pitchFamily="34" charset="-128"/>
                <a:cs typeface="Gisha" pitchFamily="34" charset="-79"/>
              </a:rPr>
              <a:t>RDA/EU </a:t>
            </a:r>
            <a:r>
              <a:rPr lang="en-US" altLang="en-US" sz="1500" dirty="0">
                <a:ea typeface="ＭＳ Ｐゴシック" pitchFamily="34" charset="-128"/>
                <a:cs typeface="Gisha" pitchFamily="34" charset="-79"/>
              </a:rPr>
              <a:t>sponsored </a:t>
            </a:r>
            <a:r>
              <a:rPr lang="en-US" altLang="en-US" sz="1500" dirty="0" smtClean="0">
                <a:ea typeface="ＭＳ Ｐゴシック" pitchFamily="34" charset="-128"/>
                <a:cs typeface="Gisha" pitchFamily="34" charset="-79"/>
              </a:rPr>
              <a:t>8 </a:t>
            </a:r>
            <a:r>
              <a:rPr lang="en-US" altLang="en-US" sz="1500" dirty="0">
                <a:ea typeface="ＭＳ Ｐゴシック" pitchFamily="34" charset="-128"/>
                <a:cs typeface="Gisha" pitchFamily="34" charset="-79"/>
              </a:rPr>
              <a:t>European Early Career Researchers and Scientists &amp; RDA/US sponsored 8 </a:t>
            </a:r>
            <a:r>
              <a:rPr lang="en-US" altLang="en-US" sz="1500" dirty="0" smtClean="0">
                <a:ea typeface="ＭＳ Ｐゴシック" pitchFamily="34" charset="-128"/>
                <a:cs typeface="Gisha" pitchFamily="34" charset="-79"/>
              </a:rPr>
              <a:t>Fellowship</a:t>
            </a:r>
          </a:p>
          <a:p>
            <a:pPr>
              <a:buFont typeface="Wingdings" panose="05000000000000000000" pitchFamily="2" charset="2"/>
              <a:buChar char="§"/>
            </a:pPr>
            <a:r>
              <a:rPr lang="en-US" altLang="en-US" sz="1500" dirty="0" smtClean="0">
                <a:ea typeface="ＭＳ Ｐゴシック" pitchFamily="34" charset="-128"/>
                <a:cs typeface="Gisha" pitchFamily="34" charset="-79"/>
              </a:rPr>
              <a:t>42 posters on display</a:t>
            </a:r>
            <a:endParaRPr lang="en-US" altLang="en-US" sz="1500" dirty="0">
              <a:ea typeface="ＭＳ Ｐゴシック" pitchFamily="34" charset="-128"/>
              <a:cs typeface="Gisha" pitchFamily="34" charset="-79"/>
            </a:endParaRPr>
          </a:p>
        </p:txBody>
      </p:sp>
      <p:pic>
        <p:nvPicPr>
          <p:cNvPr id="9" name="Picture 8"/>
          <p:cNvPicPr>
            <a:picLocks noChangeAspect="1"/>
          </p:cNvPicPr>
          <p:nvPr/>
        </p:nvPicPr>
        <p:blipFill rotWithShape="1">
          <a:blip r:embed="rId4" cstate="print"/>
          <a:srcRect r="51626"/>
          <a:stretch/>
        </p:blipFill>
        <p:spPr>
          <a:xfrm>
            <a:off x="6139542" y="1331340"/>
            <a:ext cx="2826303" cy="406844"/>
          </a:xfrm>
          <a:prstGeom prst="rect">
            <a:avLst/>
          </a:prstGeom>
        </p:spPr>
      </p:pic>
      <p:sp>
        <p:nvSpPr>
          <p:cNvPr id="3" name="TextBox 2"/>
          <p:cNvSpPr txBox="1"/>
          <p:nvPr/>
        </p:nvSpPr>
        <p:spPr>
          <a:xfrm>
            <a:off x="4889691" y="4440842"/>
            <a:ext cx="4016061" cy="369332"/>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t>549 participants from 33 countries</a:t>
            </a:r>
            <a:endParaRPr lang="it-IT" dirty="0"/>
          </a:p>
        </p:txBody>
      </p:sp>
      <p:pic>
        <p:nvPicPr>
          <p:cNvPr id="204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691" y="2529451"/>
            <a:ext cx="4016062" cy="1911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3562597" y="4999512"/>
            <a:ext cx="5106390" cy="369332"/>
          </a:xfrm>
          <a:prstGeom prst="rect">
            <a:avLst/>
          </a:prstGeom>
          <a:noFill/>
        </p:spPr>
        <p:txBody>
          <a:bodyPr wrap="square" rtlCol="0">
            <a:spAutoFit/>
          </a:bodyPr>
          <a:lstStyle/>
          <a:p>
            <a:endParaRPr lang="it-IT" dirty="0"/>
          </a:p>
        </p:txBody>
      </p:sp>
      <p:sp>
        <p:nvSpPr>
          <p:cNvPr id="7" name="TextBox 6"/>
          <p:cNvSpPr txBox="1"/>
          <p:nvPr/>
        </p:nvSpPr>
        <p:spPr>
          <a:xfrm>
            <a:off x="154381" y="6353301"/>
            <a:ext cx="4607626" cy="523220"/>
          </a:xfrm>
          <a:prstGeom prst="rect">
            <a:avLst/>
          </a:prstGeom>
          <a:noFill/>
        </p:spPr>
        <p:txBody>
          <a:bodyPr wrap="square" rtlCol="0">
            <a:spAutoFit/>
          </a:bodyPr>
          <a:lstStyle/>
          <a:p>
            <a:pPr algn="ctr"/>
            <a:r>
              <a:rPr lang="it-IT" sz="1400" b="1" dirty="0" smtClean="0">
                <a:solidFill>
                  <a:schemeClr val="bg1"/>
                </a:solidFill>
              </a:rPr>
              <a:t>rd-alliance.org/plenaries/rda-eighth-plenary-meeting-denver-co</a:t>
            </a:r>
            <a:endParaRPr lang="it-IT" sz="1200" b="1" dirty="0">
              <a:solidFill>
                <a:schemeClr val="bg1"/>
              </a:solidFill>
            </a:endParaRPr>
          </a:p>
        </p:txBody>
      </p:sp>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146211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What does RDA do?</a:t>
            </a:r>
            <a:endParaRPr lang="en-GB" dirty="0"/>
          </a:p>
        </p:txBody>
      </p:sp>
      <p:sp>
        <p:nvSpPr>
          <p:cNvPr id="3" name="Content Placeholder 2"/>
          <p:cNvSpPr>
            <a:spLocks noGrp="1"/>
          </p:cNvSpPr>
          <p:nvPr>
            <p:ph idx="1"/>
          </p:nvPr>
        </p:nvSpPr>
        <p:spPr>
          <a:xfrm>
            <a:off x="822960" y="2080714"/>
            <a:ext cx="7543800" cy="1360337"/>
          </a:xfrm>
          <a:solidFill>
            <a:schemeClr val="accent1">
              <a:lumMod val="40000"/>
              <a:lumOff val="60000"/>
            </a:schemeClr>
          </a:solidFill>
        </p:spPr>
        <p:txBody>
          <a:bodyPr>
            <a:noAutofit/>
          </a:bodyPr>
          <a:lstStyle/>
          <a:p>
            <a:pPr algn="ctr"/>
            <a:r>
              <a:rPr lang="en-GB" sz="1800" b="1" i="1" dirty="0"/>
              <a:t>Members come together through self-formed, volunteer, focussed Working Groups, exploratory Interest Groups to exchange knowledge, share discoveries, discuss barriers and potential solutions, explore and define policies and test as well as harmonise standards to enhance and facilitate global data sharing.</a:t>
            </a:r>
          </a:p>
          <a:p>
            <a:r>
              <a:rPr lang="en-GB" sz="1800" dirty="0"/>
              <a:t>RDA members collaborate together </a:t>
            </a:r>
            <a:r>
              <a:rPr lang="en-GB" sz="1800" dirty="0" smtClean="0"/>
              <a:t>across the globe to </a:t>
            </a:r>
            <a:r>
              <a:rPr lang="en-GB" sz="1800" dirty="0"/>
              <a:t>tackle numerous infrastructure </a:t>
            </a:r>
            <a:r>
              <a:rPr lang="en-GB" sz="1800" dirty="0" smtClean="0"/>
              <a:t>&amp; data sharing challenges </a:t>
            </a:r>
            <a:r>
              <a:rPr lang="en-GB" sz="1800" dirty="0"/>
              <a:t>related to:</a:t>
            </a:r>
          </a:p>
        </p:txBody>
      </p:sp>
      <p:sp>
        <p:nvSpPr>
          <p:cNvPr id="5" name="TextBox 4"/>
          <p:cNvSpPr txBox="1"/>
          <p:nvPr/>
        </p:nvSpPr>
        <p:spPr>
          <a:xfrm>
            <a:off x="822960" y="4340409"/>
            <a:ext cx="6974898" cy="1477328"/>
          </a:xfrm>
          <a:prstGeom prst="rect">
            <a:avLst/>
          </a:prstGeom>
          <a:noFill/>
        </p:spPr>
        <p:txBody>
          <a:bodyPr wrap="square" numCol="2" rtlCol="0">
            <a:spAutoFit/>
          </a:bodyPr>
          <a:lstStyle/>
          <a:p>
            <a:pPr>
              <a:buClr>
                <a:schemeClr val="accent3"/>
              </a:buClr>
              <a:buFont typeface="Wingdings" panose="05000000000000000000" pitchFamily="2" charset="2"/>
              <a:buChar char="v"/>
            </a:pPr>
            <a:r>
              <a:rPr lang="en-GB" dirty="0"/>
              <a:t>Reproducibility</a:t>
            </a:r>
          </a:p>
          <a:p>
            <a:pPr>
              <a:buClr>
                <a:schemeClr val="accent3"/>
              </a:buClr>
              <a:buFont typeface="Wingdings" panose="05000000000000000000" pitchFamily="2" charset="2"/>
              <a:buChar char="v"/>
            </a:pPr>
            <a:r>
              <a:rPr lang="en-GB" dirty="0"/>
              <a:t>Data preservation</a:t>
            </a:r>
          </a:p>
          <a:p>
            <a:pPr marL="203597" indent="-203597">
              <a:buClr>
                <a:schemeClr val="accent3"/>
              </a:buClr>
              <a:buFont typeface="Wingdings" panose="05000000000000000000" pitchFamily="2" charset="2"/>
              <a:buChar char="v"/>
            </a:pPr>
            <a:r>
              <a:rPr lang="en-GB" dirty="0"/>
              <a:t>Best practices for domain repositories</a:t>
            </a:r>
          </a:p>
          <a:p>
            <a:pPr>
              <a:buClr>
                <a:schemeClr val="accent3"/>
              </a:buClr>
              <a:buFont typeface="Wingdings" panose="05000000000000000000" pitchFamily="2" charset="2"/>
              <a:buChar char="v"/>
            </a:pPr>
            <a:r>
              <a:rPr lang="en-GB" dirty="0" smtClean="0"/>
              <a:t>Legal interoperability</a:t>
            </a:r>
            <a:endParaRPr lang="en-GB" dirty="0"/>
          </a:p>
          <a:p>
            <a:pPr>
              <a:buClr>
                <a:schemeClr val="accent3"/>
              </a:buClr>
              <a:buFont typeface="Wingdings" panose="05000000000000000000" pitchFamily="2" charset="2"/>
              <a:buChar char="v"/>
            </a:pPr>
            <a:r>
              <a:rPr lang="en-GB" dirty="0"/>
              <a:t>Data citation</a:t>
            </a:r>
          </a:p>
          <a:p>
            <a:pPr>
              <a:buClr>
                <a:schemeClr val="accent3"/>
              </a:buClr>
              <a:buFont typeface="Wingdings" panose="05000000000000000000" pitchFamily="2" charset="2"/>
              <a:buChar char="v"/>
            </a:pPr>
            <a:r>
              <a:rPr lang="en-GB" dirty="0"/>
              <a:t>Data type registries</a:t>
            </a:r>
          </a:p>
          <a:p>
            <a:pPr>
              <a:buClr>
                <a:schemeClr val="accent3"/>
              </a:buClr>
              <a:buFont typeface="Wingdings" panose="05000000000000000000" pitchFamily="2" charset="2"/>
              <a:buChar char="v"/>
            </a:pPr>
            <a:r>
              <a:rPr lang="en-GB" dirty="0"/>
              <a:t>Metadata</a:t>
            </a:r>
          </a:p>
          <a:p>
            <a:pPr>
              <a:buClr>
                <a:schemeClr val="accent3"/>
              </a:buClr>
              <a:buFont typeface="Wingdings" panose="05000000000000000000" pitchFamily="2" charset="2"/>
              <a:buChar char="v"/>
            </a:pPr>
            <a:r>
              <a:rPr lang="en-GB" dirty="0"/>
              <a:t>and so many more!</a:t>
            </a:r>
          </a:p>
          <a:p>
            <a:endParaRPr lang="en-GB" sz="135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071" y="3945737"/>
            <a:ext cx="1725596" cy="2398864"/>
          </a:xfrm>
          <a:prstGeom prst="rect">
            <a:avLst/>
          </a:prstGeom>
        </p:spPr>
      </p:pic>
      <p:sp>
        <p:nvSpPr>
          <p:cNvPr id="9" name="Rectangle 5"/>
          <p:cNvSpPr/>
          <p:nvPr/>
        </p:nvSpPr>
        <p:spPr>
          <a:xfrm>
            <a:off x="261058" y="6430876"/>
            <a:ext cx="2351926" cy="338554"/>
          </a:xfrm>
          <a:prstGeom prst="rect">
            <a:avLst/>
          </a:prstGeom>
        </p:spPr>
        <p:txBody>
          <a:bodyPr wrap="none">
            <a:spAutoFit/>
          </a:bodyPr>
          <a:lstStyle/>
          <a:p>
            <a:r>
              <a:rPr lang="en-GB" sz="1600" b="1" dirty="0" smtClean="0">
                <a:solidFill>
                  <a:schemeClr val="bg1"/>
                </a:solidFill>
              </a:rPr>
              <a:t>rd-alliance.org/about-</a:t>
            </a:r>
            <a:r>
              <a:rPr lang="en-GB" sz="1600" b="1" dirty="0" err="1" smtClean="0">
                <a:solidFill>
                  <a:schemeClr val="bg1"/>
                </a:solidFill>
              </a:rPr>
              <a:t>rda</a:t>
            </a:r>
            <a:endParaRPr lang="en-GB" sz="1600" b="1" dirty="0">
              <a:solidFill>
                <a:schemeClr val="bg1"/>
              </a:solidFill>
            </a:endParaRPr>
          </a:p>
        </p:txBody>
      </p:sp>
      <p:sp>
        <p:nvSpPr>
          <p:cNvPr id="11"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2"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Tree>
    <p:extLst>
      <p:ext uri="{BB962C8B-B14F-4D97-AF65-F5344CB8AC3E}">
        <p14:creationId xmlns:p14="http://schemas.microsoft.com/office/powerpoint/2010/main" val="703652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80" y="6365176"/>
            <a:ext cx="4397273" cy="523220"/>
          </a:xfrm>
          <a:prstGeom prst="rect">
            <a:avLst/>
          </a:prstGeom>
          <a:noFill/>
        </p:spPr>
        <p:txBody>
          <a:bodyPr wrap="square" rtlCol="0">
            <a:spAutoFit/>
          </a:bodyPr>
          <a:lstStyle/>
          <a:p>
            <a:pPr algn="ctr"/>
            <a:r>
              <a:rPr lang="it-IT" sz="1400" b="1" dirty="0" smtClean="0">
                <a:solidFill>
                  <a:schemeClr val="bg1"/>
                </a:solidFill>
              </a:rPr>
              <a:t>rd-alliance.org/plenaries/rda-ninth-plenary-meeting-barcelona</a:t>
            </a:r>
            <a:endParaRPr lang="it-IT" sz="1400" b="1" dirty="0">
              <a:solidFill>
                <a:schemeClr val="bg1"/>
              </a:solidFill>
            </a:endParaRPr>
          </a:p>
        </p:txBody>
      </p:sp>
      <p:pic>
        <p:nvPicPr>
          <p:cNvPr id="5"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 y="-96362"/>
            <a:ext cx="9144000" cy="4076726"/>
          </a:xfrm>
          <a:prstGeom prst="rect">
            <a:avLst/>
          </a:prstGeom>
        </p:spPr>
      </p:pic>
      <p:sp>
        <p:nvSpPr>
          <p:cNvPr id="8" name="Footer Placeholder 3"/>
          <p:cNvSpPr txBox="1">
            <a:spLocks/>
          </p:cNvSpPr>
          <p:nvPr/>
        </p:nvSpPr>
        <p:spPr>
          <a:xfrm>
            <a:off x="655803" y="5510462"/>
            <a:ext cx="8155214" cy="365125"/>
          </a:xfrm>
          <a:prstGeom prst="rect">
            <a:avLst/>
          </a:prstGeom>
          <a:solidFill>
            <a:schemeClr val="bg1">
              <a:lumMod val="85000"/>
            </a:schemeClr>
          </a:solidFill>
        </p:spPr>
        <p:txBody>
          <a:bodyPr vert="horz" lIns="91440" tIns="45720" rIns="91440" bIns="45720" rtlCol="0" anchor="ctr"/>
          <a:lstStyle>
            <a:defPPr>
              <a:defRPr lang="it-IT"/>
            </a:defPPr>
            <a:lvl1pPr algn="ctr" rtl="0" eaLnBrk="1" fontAlgn="auto" hangingPunct="1">
              <a:spcBef>
                <a:spcPts val="0"/>
              </a:spcBef>
              <a:spcAft>
                <a:spcPts val="0"/>
              </a:spcAft>
              <a:defRPr sz="1200" kern="1200" baseline="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sz="1600" b="1" dirty="0" smtClean="0">
                <a:solidFill>
                  <a:srgbClr val="70AD47">
                    <a:lumMod val="75000"/>
                  </a:srgbClr>
                </a:solidFill>
              </a:rPr>
              <a:t>https://www.rd-alliance.org/plenaries/rda-ninth-plenary-meeting-barcelona</a:t>
            </a:r>
            <a:endParaRPr lang="en-GB" sz="1600" b="1" dirty="0">
              <a:solidFill>
                <a:srgbClr val="70AD47">
                  <a:lumMod val="75000"/>
                </a:srgbClr>
              </a:solidFill>
            </a:endParaRPr>
          </a:p>
        </p:txBody>
      </p:sp>
      <p:sp>
        <p:nvSpPr>
          <p:cNvPr id="9" name="Content Placeholder 1"/>
          <p:cNvSpPr txBox="1">
            <a:spLocks/>
          </p:cNvSpPr>
          <p:nvPr/>
        </p:nvSpPr>
        <p:spPr>
          <a:xfrm>
            <a:off x="213756" y="3980364"/>
            <a:ext cx="8716489" cy="26950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it-IT" sz="2400" dirty="0" smtClean="0">
              <a:solidFill>
                <a:prstClr val="black"/>
              </a:solidFill>
            </a:endParaRPr>
          </a:p>
          <a:p>
            <a:pPr marL="0" indent="0">
              <a:buFont typeface="Calibri" panose="020F0502020204030204" pitchFamily="34" charset="0"/>
              <a:buNone/>
            </a:pPr>
            <a:endParaRPr lang="en-GB" sz="2400" b="1" dirty="0">
              <a:solidFill>
                <a:prstClr val="black"/>
              </a:solidFill>
            </a:endParaRPr>
          </a:p>
        </p:txBody>
      </p:sp>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2" name="TextBox 1"/>
          <p:cNvSpPr txBox="1"/>
          <p:nvPr/>
        </p:nvSpPr>
        <p:spPr>
          <a:xfrm>
            <a:off x="2265493" y="5995844"/>
            <a:ext cx="5288627" cy="369332"/>
          </a:xfrm>
          <a:prstGeom prst="rect">
            <a:avLst/>
          </a:prstGeom>
          <a:noFill/>
        </p:spPr>
        <p:txBody>
          <a:bodyPr wrap="none" rtlCol="0">
            <a:spAutoFit/>
          </a:bodyPr>
          <a:lstStyle/>
          <a:p>
            <a:r>
              <a:rPr lang="it-IT" dirty="0" smtClean="0">
                <a:latin typeface="MV Boli" panose="02000500030200090000" pitchFamily="2" charset="0"/>
                <a:cs typeface="MV Boli" panose="02000500030200090000" pitchFamily="2" charset="0"/>
              </a:rPr>
              <a:t>Looking forward to seeing you all in Barcelona!</a:t>
            </a:r>
          </a:p>
        </p:txBody>
      </p:sp>
      <p:sp>
        <p:nvSpPr>
          <p:cNvPr id="4" name="TextBox 3"/>
          <p:cNvSpPr txBox="1"/>
          <p:nvPr/>
        </p:nvSpPr>
        <p:spPr>
          <a:xfrm>
            <a:off x="548618" y="4310133"/>
            <a:ext cx="8369583" cy="1200329"/>
          </a:xfrm>
          <a:prstGeom prst="rect">
            <a:avLst/>
          </a:prstGeom>
          <a:noFill/>
        </p:spPr>
        <p:txBody>
          <a:bodyPr wrap="square" rtlCol="0">
            <a:spAutoFit/>
          </a:bodyPr>
          <a:lstStyle/>
          <a:p>
            <a:pPr algn="just" fontAlgn="base"/>
            <a:r>
              <a:rPr lang="en-US" dirty="0"/>
              <a:t>The 9th RDA Plenary Meeting will take place from 5th to 7th April 2017 at the </a:t>
            </a:r>
            <a:r>
              <a:rPr lang="en-US" dirty="0" err="1"/>
              <a:t>Barcelo</a:t>
            </a:r>
            <a:r>
              <a:rPr lang="en-US" dirty="0"/>
              <a:t> </a:t>
            </a:r>
            <a:r>
              <a:rPr lang="en-US" dirty="0" err="1"/>
              <a:t>Sants</a:t>
            </a:r>
            <a:r>
              <a:rPr lang="en-US" dirty="0"/>
              <a:t> Hotel, Barcelona, Spain. The plenary meeting is </a:t>
            </a:r>
            <a:r>
              <a:rPr lang="en-US" dirty="0" err="1"/>
              <a:t>organised</a:t>
            </a:r>
            <a:r>
              <a:rPr lang="en-US" dirty="0"/>
              <a:t> by the Barcelona Supercomputing Center-Centro </a:t>
            </a:r>
            <a:r>
              <a:rPr lang="en-US" dirty="0" err="1"/>
              <a:t>Nacional</a:t>
            </a:r>
            <a:r>
              <a:rPr lang="en-US" dirty="0"/>
              <a:t> de </a:t>
            </a:r>
            <a:r>
              <a:rPr lang="en-US" dirty="0" err="1"/>
              <a:t>Supercomputación</a:t>
            </a:r>
            <a:r>
              <a:rPr lang="en-US" dirty="0"/>
              <a:t> (BSC-CNS) with the support of RDA Europe</a:t>
            </a:r>
            <a:r>
              <a:rPr lang="en-US" dirty="0" smtClean="0"/>
              <a:t>.</a:t>
            </a:r>
            <a:endParaRPr lang="en-US" dirty="0"/>
          </a:p>
        </p:txBody>
      </p:sp>
    </p:spTree>
    <p:extLst>
      <p:ext uri="{BB962C8B-B14F-4D97-AF65-F5344CB8AC3E}">
        <p14:creationId xmlns:p14="http://schemas.microsoft.com/office/powerpoint/2010/main" val="2923389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d-alliance.org/system/files/P9_CallForSess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3657601" cy="32625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01880" y="6365176"/>
            <a:ext cx="4397273" cy="523220"/>
          </a:xfrm>
          <a:prstGeom prst="rect">
            <a:avLst/>
          </a:prstGeom>
          <a:noFill/>
        </p:spPr>
        <p:txBody>
          <a:bodyPr wrap="square" rtlCol="0">
            <a:spAutoFit/>
          </a:bodyPr>
          <a:lstStyle/>
          <a:p>
            <a:pPr algn="ctr"/>
            <a:r>
              <a:rPr lang="it-IT" sz="1400" b="1" dirty="0" smtClean="0">
                <a:solidFill>
                  <a:schemeClr val="bg1"/>
                </a:solidFill>
              </a:rPr>
              <a:t>rd-alliance.org/plenaries/rda-ninth-plenary-meeting-barcelona</a:t>
            </a:r>
            <a:endParaRPr lang="it-IT" sz="1400" b="1" dirty="0">
              <a:solidFill>
                <a:schemeClr val="bg1"/>
              </a:solidFill>
            </a:endParaRPr>
          </a:p>
        </p:txBody>
      </p:sp>
      <p:pic>
        <p:nvPicPr>
          <p:cNvPr id="5"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9" name="Content Placeholder 1"/>
          <p:cNvSpPr txBox="1">
            <a:spLocks/>
          </p:cNvSpPr>
          <p:nvPr/>
        </p:nvSpPr>
        <p:spPr>
          <a:xfrm>
            <a:off x="213756" y="3980364"/>
            <a:ext cx="8716489" cy="26950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it-IT" sz="2400" dirty="0" smtClean="0">
              <a:solidFill>
                <a:prstClr val="black"/>
              </a:solidFill>
            </a:endParaRPr>
          </a:p>
          <a:p>
            <a:pPr marL="0" indent="0">
              <a:buFont typeface="Calibri" panose="020F0502020204030204" pitchFamily="34" charset="0"/>
              <a:buNone/>
            </a:pPr>
            <a:endParaRPr lang="en-GB" sz="2400" b="1" dirty="0">
              <a:solidFill>
                <a:prstClr val="black"/>
              </a:solidFill>
            </a:endParaRPr>
          </a:p>
        </p:txBody>
      </p:sp>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sp>
        <p:nvSpPr>
          <p:cNvPr id="11" name="TextBox 10"/>
          <p:cNvSpPr txBox="1"/>
          <p:nvPr/>
        </p:nvSpPr>
        <p:spPr>
          <a:xfrm>
            <a:off x="898645" y="3022513"/>
            <a:ext cx="8592205" cy="3077766"/>
          </a:xfrm>
          <a:prstGeom prst="rect">
            <a:avLst/>
          </a:prstGeom>
          <a:noFill/>
        </p:spPr>
        <p:txBody>
          <a:bodyPr wrap="square" rtlCol="0">
            <a:spAutoFit/>
          </a:bodyPr>
          <a:lstStyle/>
          <a:p>
            <a:pPr fontAlgn="base"/>
            <a:r>
              <a:rPr lang="en-US" sz="2000" b="1" dirty="0"/>
              <a:t>WG and IG sessions </a:t>
            </a:r>
          </a:p>
          <a:p>
            <a:pPr fontAlgn="base"/>
            <a:r>
              <a:rPr lang="en-US" b="1" dirty="0">
                <a:hlinkClick r:id="rId4"/>
              </a:rPr>
              <a:t>https://www.rd-alliance.org/9th-plenary-meeting-application-form</a:t>
            </a:r>
            <a:endParaRPr lang="en-US" dirty="0"/>
          </a:p>
          <a:p>
            <a:pPr fontAlgn="base"/>
            <a:endParaRPr lang="en-US" sz="2400" b="1" dirty="0" smtClean="0"/>
          </a:p>
          <a:p>
            <a:pPr fontAlgn="base"/>
            <a:r>
              <a:rPr lang="en-US" sz="2000" b="1" dirty="0" smtClean="0"/>
              <a:t>Joint </a:t>
            </a:r>
            <a:r>
              <a:rPr lang="en-US" sz="2000" b="1" dirty="0"/>
              <a:t>sessions of existing WGs and IGs </a:t>
            </a:r>
            <a:r>
              <a:rPr lang="en-US" sz="2000" dirty="0"/>
              <a:t> </a:t>
            </a:r>
          </a:p>
          <a:p>
            <a:pPr fontAlgn="base"/>
            <a:r>
              <a:rPr lang="en-US" b="1" dirty="0">
                <a:hlinkClick r:id="rId5"/>
              </a:rPr>
              <a:t>https://www.rd-alliance.org/9th-plenary-joint-meeting-application-form</a:t>
            </a:r>
            <a:endParaRPr lang="en-US" dirty="0"/>
          </a:p>
          <a:p>
            <a:endParaRPr lang="en-US" dirty="0" smtClean="0"/>
          </a:p>
          <a:p>
            <a:endParaRPr lang="en-US" dirty="0" smtClean="0"/>
          </a:p>
          <a:p>
            <a:r>
              <a:rPr lang="en-US" sz="2000" dirty="0" smtClean="0"/>
              <a:t>Is </a:t>
            </a:r>
            <a:r>
              <a:rPr lang="en-US" sz="2000" dirty="0"/>
              <a:t>there a topic that you think RDA should address? </a:t>
            </a:r>
            <a:endParaRPr lang="en-US" sz="2000" dirty="0" smtClean="0"/>
          </a:p>
          <a:p>
            <a:r>
              <a:rPr lang="en-US" sz="2000" dirty="0" smtClean="0"/>
              <a:t>Make </a:t>
            </a:r>
            <a:r>
              <a:rPr lang="en-US" sz="2000" dirty="0"/>
              <a:t>sure you </a:t>
            </a:r>
            <a:r>
              <a:rPr lang="en-US" sz="2000" b="1" dirty="0"/>
              <a:t>submit an application for a Birds of a Feather</a:t>
            </a:r>
            <a:r>
              <a:rPr lang="en-US" sz="2000" dirty="0"/>
              <a:t> session </a:t>
            </a:r>
            <a:r>
              <a:rPr lang="it-IT" sz="2000" b="1" dirty="0"/>
              <a:t> </a:t>
            </a:r>
            <a:endParaRPr lang="it-IT" sz="2000" b="1" dirty="0" smtClean="0"/>
          </a:p>
          <a:p>
            <a:r>
              <a:rPr lang="it-IT" b="1" dirty="0" smtClean="0">
                <a:hlinkClick r:id="rId6"/>
              </a:rPr>
              <a:t>https</a:t>
            </a:r>
            <a:r>
              <a:rPr lang="it-IT" b="1" dirty="0">
                <a:hlinkClick r:id="rId6"/>
              </a:rPr>
              <a:t>://www.rd-alliance.org/9th-plenary-bof-meeting-application-form</a:t>
            </a:r>
            <a:endParaRPr lang="it-IT" dirty="0"/>
          </a:p>
        </p:txBody>
      </p:sp>
      <p:pic>
        <p:nvPicPr>
          <p:cNvPr id="1028" name="Picture 4" descr="Image result for megapho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020205" y="1387366"/>
            <a:ext cx="1343127" cy="172422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4335517" y="314334"/>
            <a:ext cx="4808485" cy="923330"/>
          </a:xfrm>
          <a:prstGeom prst="rect">
            <a:avLst/>
          </a:prstGeom>
          <a:solidFill>
            <a:schemeClr val="bg1">
              <a:lumMod val="85000"/>
            </a:schemeClr>
          </a:solidFill>
        </p:spPr>
        <p:txBody>
          <a:bodyPr wrap="square" rtlCol="0">
            <a:spAutoFit/>
          </a:bodyPr>
          <a:lstStyle/>
          <a:p>
            <a:pPr algn="just"/>
            <a:r>
              <a:rPr lang="en-US" dirty="0"/>
              <a:t>RDA welcomes submissions for session proposals for its 9th Plenary meeting to be held in Barcelona, Spain from 4th to 7th April 2017.</a:t>
            </a:r>
            <a:endParaRPr lang="it-IT" dirty="0"/>
          </a:p>
        </p:txBody>
      </p:sp>
    </p:spTree>
    <p:extLst>
      <p:ext uri="{BB962C8B-B14F-4D97-AF65-F5344CB8AC3E}">
        <p14:creationId xmlns:p14="http://schemas.microsoft.com/office/powerpoint/2010/main" val="26442808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880" y="6365176"/>
            <a:ext cx="4397273" cy="523220"/>
          </a:xfrm>
          <a:prstGeom prst="rect">
            <a:avLst/>
          </a:prstGeom>
          <a:noFill/>
        </p:spPr>
        <p:txBody>
          <a:bodyPr wrap="square" rtlCol="0">
            <a:spAutoFit/>
          </a:bodyPr>
          <a:lstStyle/>
          <a:p>
            <a:pPr algn="ctr"/>
            <a:r>
              <a:rPr lang="it-IT" sz="1400" b="1" dirty="0" smtClean="0">
                <a:solidFill>
                  <a:schemeClr val="bg1"/>
                </a:solidFill>
              </a:rPr>
              <a:t>rd-alliance.org/plenaries/rda-ninth-plenary-meeting-barcelona</a:t>
            </a:r>
            <a:endParaRPr lang="it-IT" sz="1400" b="1" dirty="0">
              <a:solidFill>
                <a:schemeClr val="bg1"/>
              </a:solidFill>
            </a:endParaRPr>
          </a:p>
        </p:txBody>
      </p:sp>
      <p:pic>
        <p:nvPicPr>
          <p:cNvPr id="5"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9" name="Content Placeholder 1"/>
          <p:cNvSpPr txBox="1">
            <a:spLocks/>
          </p:cNvSpPr>
          <p:nvPr/>
        </p:nvSpPr>
        <p:spPr>
          <a:xfrm>
            <a:off x="213756" y="3980364"/>
            <a:ext cx="8716489" cy="26950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it-IT" sz="2400" dirty="0" smtClean="0">
              <a:solidFill>
                <a:prstClr val="black"/>
              </a:solidFill>
            </a:endParaRPr>
          </a:p>
          <a:p>
            <a:pPr marL="0" indent="0">
              <a:buFont typeface="Calibri" panose="020F0502020204030204" pitchFamily="34" charset="0"/>
              <a:buNone/>
            </a:pPr>
            <a:endParaRPr lang="en-GB" sz="2400" b="1" dirty="0">
              <a:solidFill>
                <a:prstClr val="black"/>
              </a:solidFill>
            </a:endParaRPr>
          </a:p>
        </p:txBody>
      </p:sp>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6349"/>
          <a:stretch/>
        </p:blipFill>
        <p:spPr bwMode="auto">
          <a:xfrm>
            <a:off x="-1" y="567557"/>
            <a:ext cx="9144001" cy="190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13860" y="3057034"/>
            <a:ext cx="8786321" cy="923330"/>
          </a:xfrm>
          <a:prstGeom prst="rect">
            <a:avLst/>
          </a:prstGeom>
          <a:noFill/>
        </p:spPr>
        <p:txBody>
          <a:bodyPr wrap="square" rtlCol="0">
            <a:spAutoFit/>
          </a:bodyPr>
          <a:lstStyle/>
          <a:p>
            <a:pPr algn="just"/>
            <a:r>
              <a:rPr lang="en-US" dirty="0"/>
              <a:t>RDA Europe is offering travel support to Early Career European Researchers &amp; Scientists working with Data to attend the 9th RDA Plenary meeting, </a:t>
            </a:r>
            <a:r>
              <a:rPr lang="en-US" dirty="0" smtClean="0"/>
              <a:t>Barcelona</a:t>
            </a:r>
            <a:r>
              <a:rPr lang="en-US" dirty="0"/>
              <a:t>, Spain, 5-7 April 2017. </a:t>
            </a:r>
            <a:endParaRPr lang="en-US" dirty="0" smtClean="0"/>
          </a:p>
          <a:p>
            <a:pPr algn="just"/>
            <a:endParaRPr lang="en-US" b="1" dirty="0"/>
          </a:p>
        </p:txBody>
      </p:sp>
      <p:sp>
        <p:nvSpPr>
          <p:cNvPr id="7" name="TextBox 6"/>
          <p:cNvSpPr txBox="1"/>
          <p:nvPr/>
        </p:nvSpPr>
        <p:spPr>
          <a:xfrm>
            <a:off x="505936" y="4404570"/>
            <a:ext cx="8436585" cy="923330"/>
          </a:xfrm>
          <a:prstGeom prst="rect">
            <a:avLst/>
          </a:prstGeom>
          <a:solidFill>
            <a:schemeClr val="bg1">
              <a:lumMod val="85000"/>
            </a:schemeClr>
          </a:solidFill>
        </p:spPr>
        <p:txBody>
          <a:bodyPr wrap="square" rtlCol="0">
            <a:spAutoFit/>
          </a:bodyPr>
          <a:lstStyle/>
          <a:p>
            <a:pPr algn="just"/>
            <a:r>
              <a:rPr lang="en-US" dirty="0"/>
              <a:t>Find out more about the application &amp; evaluation criteria and submit your application online at </a:t>
            </a:r>
            <a:r>
              <a:rPr lang="it-IT" b="1" dirty="0" smtClean="0">
                <a:solidFill>
                  <a:schemeClr val="accent2"/>
                </a:solidFill>
              </a:rPr>
              <a:t>https</a:t>
            </a:r>
            <a:r>
              <a:rPr lang="it-IT" b="1" dirty="0">
                <a:solidFill>
                  <a:schemeClr val="accent2"/>
                </a:solidFill>
              </a:rPr>
              <a:t>://</a:t>
            </a:r>
            <a:r>
              <a:rPr lang="it-IT" b="1" dirty="0" smtClean="0">
                <a:solidFill>
                  <a:schemeClr val="accent2"/>
                </a:solidFill>
              </a:rPr>
              <a:t>www.rd-alliance.org/rda-eu-early-career-support-programme-rda-9th-plenary</a:t>
            </a:r>
            <a:endParaRPr lang="it-IT" b="1" dirty="0">
              <a:solidFill>
                <a:schemeClr val="accent2"/>
              </a:solidFill>
            </a:endParaRPr>
          </a:p>
        </p:txBody>
      </p:sp>
    </p:spTree>
    <p:extLst>
      <p:ext uri="{BB962C8B-B14F-4D97-AF65-F5344CB8AC3E}">
        <p14:creationId xmlns:p14="http://schemas.microsoft.com/office/powerpoint/2010/main" val="1965940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131" y="6353301"/>
            <a:ext cx="4215740" cy="523220"/>
          </a:xfrm>
          <a:prstGeom prst="rect">
            <a:avLst/>
          </a:prstGeom>
          <a:noFill/>
        </p:spPr>
        <p:txBody>
          <a:bodyPr wrap="square" rtlCol="0">
            <a:spAutoFit/>
          </a:bodyPr>
          <a:lstStyle/>
          <a:p>
            <a:pPr algn="ctr"/>
            <a:r>
              <a:rPr lang="it-IT" sz="1400" b="1" dirty="0" smtClean="0">
                <a:solidFill>
                  <a:schemeClr val="bg1"/>
                </a:solidFill>
              </a:rPr>
              <a:t>rd-alliance.org/plenaries/rda-tenth-plenary-meeting-montreal-canada</a:t>
            </a:r>
            <a:endParaRPr lang="it-IT" sz="1400" b="1" dirty="0">
              <a:solidFill>
                <a:schemeClr val="bg1"/>
              </a:solidFill>
            </a:endParaRPr>
          </a:p>
        </p:txBody>
      </p:sp>
      <p:pic>
        <p:nvPicPr>
          <p:cNvPr id="4" name="Picture 2" descr="Creative Commons Lic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
        <p:nvSpPr>
          <p:cNvPr id="6"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 y="0"/>
            <a:ext cx="9144000" cy="3432352"/>
          </a:xfrm>
          <a:prstGeom prst="rect">
            <a:avLst/>
          </a:prstGeom>
        </p:spPr>
      </p:pic>
      <p:sp>
        <p:nvSpPr>
          <p:cNvPr id="8" name="Footer Placeholder 3"/>
          <p:cNvSpPr txBox="1">
            <a:spLocks/>
          </p:cNvSpPr>
          <p:nvPr/>
        </p:nvSpPr>
        <p:spPr>
          <a:xfrm>
            <a:off x="629840" y="5188379"/>
            <a:ext cx="7886700" cy="365125"/>
          </a:xfrm>
          <a:prstGeom prst="rect">
            <a:avLst/>
          </a:prstGeom>
          <a:solidFill>
            <a:schemeClr val="bg1">
              <a:lumMod val="85000"/>
            </a:schemeClr>
          </a:solidFill>
        </p:spPr>
        <p:txBody>
          <a:bodyPr vert="horz" lIns="91440" tIns="45720" rIns="91440" bIns="45720" rtlCol="0" anchor="ctr"/>
          <a:lstStyle>
            <a:defPPr>
              <a:defRPr lang="it-IT"/>
            </a:defPPr>
            <a:lvl1pPr algn="ctr" rtl="0" eaLnBrk="1" fontAlgn="auto" hangingPunct="1">
              <a:spcBef>
                <a:spcPts val="0"/>
              </a:spcBef>
              <a:spcAft>
                <a:spcPts val="0"/>
              </a:spcAft>
              <a:defRPr sz="1200" kern="1200" baseline="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GB" sz="1600" b="1" dirty="0">
                <a:solidFill>
                  <a:srgbClr val="70AD47">
                    <a:lumMod val="75000"/>
                  </a:srgbClr>
                </a:solidFill>
              </a:rPr>
              <a:t>https://www.rd-alliance.org/plenaries/rda-tenth-plenary-meeting-montreal-canada</a:t>
            </a:r>
          </a:p>
        </p:txBody>
      </p:sp>
      <p:sp>
        <p:nvSpPr>
          <p:cNvPr id="2" name="TextBox 1"/>
          <p:cNvSpPr txBox="1"/>
          <p:nvPr/>
        </p:nvSpPr>
        <p:spPr>
          <a:xfrm>
            <a:off x="629841" y="3862556"/>
            <a:ext cx="7886699" cy="923330"/>
          </a:xfrm>
          <a:prstGeom prst="rect">
            <a:avLst/>
          </a:prstGeom>
          <a:noFill/>
        </p:spPr>
        <p:txBody>
          <a:bodyPr wrap="square" rtlCol="0">
            <a:spAutoFit/>
          </a:bodyPr>
          <a:lstStyle/>
          <a:p>
            <a:pPr algn="just"/>
            <a:r>
              <a:rPr lang="en-US" dirty="0"/>
              <a:t>The 10th RDA Plenary Meeting will take place from 19 to 21 September 2017 in  Montreal, Canada. The meeting is co-</a:t>
            </a:r>
            <a:r>
              <a:rPr lang="en-US" dirty="0" err="1"/>
              <a:t>organised</a:t>
            </a:r>
            <a:r>
              <a:rPr lang="en-US" dirty="0"/>
              <a:t> by RDA, the University of Montreal and Research Data Canada, Canada. </a:t>
            </a:r>
            <a:endParaRPr lang="it-IT" dirty="0"/>
          </a:p>
        </p:txBody>
      </p:sp>
    </p:spTree>
    <p:extLst>
      <p:ext uri="{BB962C8B-B14F-4D97-AF65-F5344CB8AC3E}">
        <p14:creationId xmlns:p14="http://schemas.microsoft.com/office/powerpoint/2010/main" val="4065548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a:spLocks noGrp="1"/>
          </p:cNvSpPr>
          <p:nvPr>
            <p:ph type="title"/>
          </p:nvPr>
        </p:nvSpPr>
        <p:spPr>
          <a:xfrm>
            <a:off x="342900" y="1303019"/>
            <a:ext cx="2609306" cy="2318213"/>
          </a:xfrm>
        </p:spPr>
        <p:txBody>
          <a:bodyPr anchor="ctr" anchorCtr="0">
            <a:normAutofit/>
          </a:bodyPr>
          <a:lstStyle/>
          <a:p>
            <a:pPr lvl="0">
              <a:lnSpc>
                <a:spcPct val="100000"/>
              </a:lnSpc>
              <a:spcBef>
                <a:spcPts val="0"/>
              </a:spcBef>
              <a:defRPr/>
            </a:pPr>
            <a:r>
              <a:rPr lang="it-IT" sz="2000" b="1" dirty="0" smtClean="0"/>
              <a:t>RDA in a </a:t>
            </a:r>
            <a:r>
              <a:rPr lang="it-IT" sz="2000" b="1" dirty="0" err="1" smtClean="0"/>
              <a:t>Nutshell</a:t>
            </a:r>
            <a:r>
              <a:rPr lang="it-IT" sz="2000" b="1" dirty="0" smtClean="0"/>
              <a:t/>
            </a:r>
            <a:br>
              <a:rPr lang="it-IT" sz="2000" b="1" dirty="0" smtClean="0"/>
            </a:br>
            <a:r>
              <a:rPr lang="it-IT" sz="2000" b="1" dirty="0" smtClean="0"/>
              <a:t/>
            </a:r>
            <a:br>
              <a:rPr lang="it-IT" sz="2000" b="1" dirty="0" smtClean="0"/>
            </a:br>
            <a:r>
              <a:rPr lang="en-GB" sz="1200" b="1" cap="all" spc="0" dirty="0" smtClean="0">
                <a:solidFill>
                  <a:prstClr val="white"/>
                </a:solidFill>
                <a:latin typeface="Calibri"/>
                <a:ea typeface="+mn-ea"/>
                <a:cs typeface="+mn-cs"/>
              </a:rPr>
              <a:t>www.rd-alliance.org/</a:t>
            </a:r>
            <a:br>
              <a:rPr lang="en-GB" sz="1200" b="1" cap="all" spc="0" dirty="0" smtClean="0">
                <a:solidFill>
                  <a:prstClr val="white"/>
                </a:solidFill>
                <a:latin typeface="Calibri"/>
                <a:ea typeface="+mn-ea"/>
                <a:cs typeface="+mn-cs"/>
              </a:rPr>
            </a:br>
            <a:r>
              <a:rPr lang="en-GB" sz="1200" b="1" cap="all" spc="0" dirty="0" smtClean="0">
                <a:solidFill>
                  <a:prstClr val="white"/>
                </a:solidFill>
                <a:latin typeface="Calibri"/>
                <a:ea typeface="+mn-ea"/>
                <a:cs typeface="+mn-cs"/>
              </a:rPr>
              <a:t>@</a:t>
            </a:r>
            <a:r>
              <a:rPr lang="en-GB" sz="1200" b="1" cap="all" spc="0" dirty="0" err="1" smtClean="0">
                <a:solidFill>
                  <a:prstClr val="white"/>
                </a:solidFill>
                <a:latin typeface="Calibri"/>
                <a:ea typeface="+mn-ea"/>
                <a:cs typeface="+mn-cs"/>
              </a:rPr>
              <a:t>resdatall</a:t>
            </a:r>
            <a:r>
              <a:rPr lang="en-GB" sz="1200" b="1" cap="all" spc="0" dirty="0" smtClean="0">
                <a:solidFill>
                  <a:prstClr val="white"/>
                </a:solidFill>
                <a:latin typeface="Calibri"/>
                <a:ea typeface="+mn-ea"/>
                <a:cs typeface="+mn-cs"/>
              </a:rPr>
              <a:t/>
            </a:r>
            <a:br>
              <a:rPr lang="en-GB" sz="1200" b="1" cap="all" spc="0" dirty="0" smtClean="0">
                <a:solidFill>
                  <a:prstClr val="white"/>
                </a:solidFill>
                <a:latin typeface="Calibri"/>
                <a:ea typeface="+mn-ea"/>
                <a:cs typeface="+mn-cs"/>
              </a:rPr>
            </a:br>
            <a:endParaRPr lang="it-IT" sz="2000" dirty="0"/>
          </a:p>
        </p:txBody>
      </p:sp>
      <p:pic>
        <p:nvPicPr>
          <p:cNvPr id="7" name="Picture 2" descr="http://copywebsiteservice.info/wp-content/uploads/2012/09/3D-Women-Question-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521" y="3775170"/>
            <a:ext cx="1926919" cy="192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http://www.icone-png.com/png/54/5388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70" y="4341706"/>
            <a:ext cx="1400906" cy="14009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1"/>
          <p:cNvSpPr txBox="1">
            <a:spLocks/>
          </p:cNvSpPr>
          <p:nvPr/>
        </p:nvSpPr>
        <p:spPr>
          <a:xfrm>
            <a:off x="3298371" y="448606"/>
            <a:ext cx="5584372" cy="3448480"/>
          </a:xfrm>
          <a:prstGeom prst="rect">
            <a:avLst/>
          </a:prstGeom>
          <a:noFill/>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Global</a:t>
            </a:r>
          </a:p>
          <a:p>
            <a:pPr marL="0" indent="0">
              <a:buNone/>
            </a:pPr>
            <a:endParaRPr lang="fr-FR" sz="1800" b="1" dirty="0" smtClean="0">
              <a:solidFill>
                <a:schemeClr val="accent6">
                  <a:lumMod val="75000"/>
                </a:schemeClr>
              </a:solidFill>
              <a:latin typeface="Gisha" panose="020B0502040204020203" pitchFamily="34" charset="-79"/>
              <a:cs typeface="Gisha" panose="020B0502040204020203" pitchFamily="34" charset="-79"/>
            </a:endParaRPr>
          </a:p>
          <a:p>
            <a:pPr marL="0" indent="0">
              <a:buNone/>
            </a:pPr>
            <a:r>
              <a:rPr lang="fr-FR" sz="1800" b="1" dirty="0" smtClean="0">
                <a:solidFill>
                  <a:schemeClr val="accent6">
                    <a:lumMod val="75000"/>
                  </a:schemeClr>
                </a:solidFill>
                <a:latin typeface="Gisha" panose="020B0502040204020203" pitchFamily="34" charset="-79"/>
                <a:cs typeface="Gisha" panose="020B0502040204020203" pitchFamily="34" charset="-79"/>
              </a:rPr>
              <a:t>Email </a:t>
            </a:r>
            <a:r>
              <a:rPr lang="fr-FR" sz="1800" b="1" dirty="0">
                <a:solidFill>
                  <a:schemeClr val="accent6">
                    <a:lumMod val="75000"/>
                  </a:schemeClr>
                </a:solidFill>
                <a:latin typeface="Gisha" panose="020B0502040204020203" pitchFamily="34" charset="-79"/>
                <a:cs typeface="Gisha" panose="020B0502040204020203" pitchFamily="34" charset="-79"/>
              </a:rPr>
              <a:t>- </a:t>
            </a:r>
            <a:r>
              <a:rPr lang="fr-FR" sz="1800" b="1" dirty="0">
                <a:solidFill>
                  <a:schemeClr val="accent6">
                    <a:lumMod val="50000"/>
                  </a:schemeClr>
                </a:solidFill>
                <a:latin typeface="Gisha" panose="020B0502040204020203" pitchFamily="34" charset="-79"/>
                <a:cs typeface="Gisha" panose="020B0502040204020203" pitchFamily="34" charset="-79"/>
              </a:rPr>
              <a:t>enquiries@rd-alliance.org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Web - </a:t>
            </a:r>
            <a:r>
              <a:rPr lang="fr-FR" sz="1800" b="1" dirty="0">
                <a:solidFill>
                  <a:schemeClr val="accent6">
                    <a:lumMod val="50000"/>
                  </a:schemeClr>
                </a:solidFill>
                <a:latin typeface="Gisha" panose="020B0502040204020203" pitchFamily="34" charset="-79"/>
                <a:cs typeface="Gisha" panose="020B0502040204020203" pitchFamily="34" charset="-79"/>
              </a:rPr>
              <a:t>www.rd-alliance.org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Twitter - </a:t>
            </a:r>
            <a:r>
              <a:rPr lang="fr-FR" sz="1800" b="1" dirty="0">
                <a:solidFill>
                  <a:schemeClr val="accent6">
                    <a:lumMod val="50000"/>
                  </a:schemeClr>
                </a:solidFill>
                <a:latin typeface="Gisha" panose="020B0502040204020203" pitchFamily="34" charset="-79"/>
                <a:cs typeface="Gisha" panose="020B0502040204020203" pitchFamily="34" charset="-79"/>
              </a:rPr>
              <a:t>@</a:t>
            </a:r>
            <a:r>
              <a:rPr lang="fr-FR" sz="1800" b="1" dirty="0" err="1">
                <a:solidFill>
                  <a:schemeClr val="accent6">
                    <a:lumMod val="50000"/>
                  </a:schemeClr>
                </a:solidFill>
                <a:latin typeface="Gisha" panose="020B0502040204020203" pitchFamily="34" charset="-79"/>
                <a:cs typeface="Gisha" panose="020B0502040204020203" pitchFamily="34" charset="-79"/>
              </a:rPr>
              <a:t>resdatall</a:t>
            </a:r>
            <a:endParaRPr lang="fr-FR" sz="1800" b="1" dirty="0">
              <a:solidFill>
                <a:schemeClr val="accent6">
                  <a:lumMod val="50000"/>
                </a:schemeClr>
              </a:solidFill>
              <a:latin typeface="Gisha" panose="020B0502040204020203" pitchFamily="34" charset="-79"/>
              <a:cs typeface="Gisha" panose="020B0502040204020203" pitchFamily="34" charset="-79"/>
            </a:endParaRP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LinkedIn - </a:t>
            </a:r>
            <a:r>
              <a:rPr lang="fr-FR" sz="1800" b="1" dirty="0">
                <a:solidFill>
                  <a:schemeClr val="accent6">
                    <a:lumMod val="50000"/>
                  </a:schemeClr>
                </a:solidFill>
                <a:latin typeface="Gisha" panose="020B0502040204020203" pitchFamily="34" charset="-79"/>
                <a:cs typeface="Gisha" panose="020B0502040204020203" pitchFamily="34" charset="-79"/>
              </a:rPr>
              <a:t>www.linkedin.com/in/ResearchDataAlliance</a:t>
            </a:r>
          </a:p>
          <a:p>
            <a:pPr marL="0" indent="0">
              <a:buNone/>
            </a:pPr>
            <a:r>
              <a:rPr lang="fr-FR" sz="1800" b="1" dirty="0" err="1">
                <a:solidFill>
                  <a:schemeClr val="accent6">
                    <a:lumMod val="75000"/>
                  </a:schemeClr>
                </a:solidFill>
                <a:latin typeface="Gisha" panose="020B0502040204020203" pitchFamily="34" charset="-79"/>
                <a:cs typeface="Gisha" panose="020B0502040204020203" pitchFamily="34" charset="-79"/>
              </a:rPr>
              <a:t>Slideshare</a:t>
            </a:r>
            <a:r>
              <a:rPr lang="fr-FR" sz="1800" b="1" dirty="0">
                <a:solidFill>
                  <a:schemeClr val="accent6">
                    <a:lumMod val="75000"/>
                  </a:schemeClr>
                </a:solidFill>
                <a:latin typeface="Gisha" panose="020B0502040204020203" pitchFamily="34" charset="-79"/>
                <a:cs typeface="Gisha" panose="020B0502040204020203" pitchFamily="34" charset="-79"/>
              </a:rPr>
              <a:t> - </a:t>
            </a:r>
            <a:r>
              <a:rPr lang="fr-FR" sz="1800" b="1" dirty="0">
                <a:solidFill>
                  <a:schemeClr val="accent6">
                    <a:lumMod val="50000"/>
                  </a:schemeClr>
                </a:solidFill>
                <a:latin typeface="Gisha" panose="020B0502040204020203" pitchFamily="34" charset="-79"/>
                <a:cs typeface="Gisha" panose="020B0502040204020203" pitchFamily="34" charset="-79"/>
              </a:rPr>
              <a:t>http://</a:t>
            </a:r>
            <a:r>
              <a:rPr lang="fr-FR" sz="1800" b="1" dirty="0" smtClean="0">
                <a:solidFill>
                  <a:schemeClr val="accent6">
                    <a:lumMod val="50000"/>
                  </a:schemeClr>
                </a:solidFill>
                <a:latin typeface="Gisha" panose="020B0502040204020203" pitchFamily="34" charset="-79"/>
                <a:cs typeface="Gisha" panose="020B0502040204020203" pitchFamily="34" charset="-79"/>
              </a:rPr>
              <a:t>www.slideshare.net/ResearchDataAlliance</a:t>
            </a:r>
            <a:endParaRPr lang="en-GB" sz="1800" dirty="0">
              <a:solidFill>
                <a:schemeClr val="accent6">
                  <a:lumMod val="50000"/>
                </a:schemeClr>
              </a:solidFill>
              <a:latin typeface="Gisha" panose="020B0502040204020203" pitchFamily="34" charset="-79"/>
              <a:cs typeface="Gisha" panose="020B0502040204020203" pitchFamily="34" charset="-79"/>
            </a:endParaRPr>
          </a:p>
        </p:txBody>
      </p:sp>
      <p:sp>
        <p:nvSpPr>
          <p:cNvPr id="14" name="Content Placeholder 1"/>
          <p:cNvSpPr txBox="1">
            <a:spLocks/>
          </p:cNvSpPr>
          <p:nvPr/>
        </p:nvSpPr>
        <p:spPr>
          <a:xfrm>
            <a:off x="3298371" y="4036176"/>
            <a:ext cx="5584372" cy="151553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Europe</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Email</a:t>
            </a:r>
            <a:r>
              <a:rPr lang="en-GB" sz="1800" b="1" dirty="0">
                <a:latin typeface="Gisha" panose="020B0502040204020203" pitchFamily="34" charset="-79"/>
                <a:cs typeface="Gisha" panose="020B0502040204020203" pitchFamily="34" charset="-79"/>
              </a:rPr>
              <a:t>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info@europe.rd-alliance.org</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Web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europe.rd-alliance.org</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a:t>
            </a:r>
            <a:r>
              <a:rPr lang="en-GB" sz="1800" b="1" dirty="0" err="1">
                <a:solidFill>
                  <a:schemeClr val="accent6">
                    <a:lumMod val="50000"/>
                  </a:schemeClr>
                </a:solidFill>
                <a:latin typeface="Gisha" panose="020B0502040204020203" pitchFamily="34" charset="-79"/>
                <a:cs typeface="Gisha" panose="020B0502040204020203" pitchFamily="34" charset="-79"/>
              </a:rPr>
              <a:t>RDA_Europe</a:t>
            </a:r>
            <a:endParaRPr lang="en-GB" sz="1800" b="1" dirty="0">
              <a:solidFill>
                <a:schemeClr val="accent6">
                  <a:lumMod val="50000"/>
                </a:schemeClr>
              </a:solidFill>
              <a:latin typeface="Gisha" panose="020B0502040204020203" pitchFamily="34" charset="-79"/>
              <a:cs typeface="Gisha" panose="020B0502040204020203" pitchFamily="34" charset="-79"/>
            </a:endParaRPr>
          </a:p>
        </p:txBody>
      </p:sp>
      <p:sp>
        <p:nvSpPr>
          <p:cNvPr id="9" name="Content Placeholder 1"/>
          <p:cNvSpPr txBox="1">
            <a:spLocks/>
          </p:cNvSpPr>
          <p:nvPr/>
        </p:nvSpPr>
        <p:spPr>
          <a:xfrm>
            <a:off x="3298371" y="5742613"/>
            <a:ext cx="5584372" cy="90855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US</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@RDA_US</a:t>
            </a:r>
          </a:p>
        </p:txBody>
      </p:sp>
    </p:spTree>
    <p:extLst>
      <p:ext uri="{BB962C8B-B14F-4D97-AF65-F5344CB8AC3E}">
        <p14:creationId xmlns:p14="http://schemas.microsoft.com/office/powerpoint/2010/main" val="2258961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Who Can Join RDA?</a:t>
            </a:r>
          </a:p>
        </p:txBody>
      </p:sp>
      <p:sp>
        <p:nvSpPr>
          <p:cNvPr id="3" name="Content Placeholder 2"/>
          <p:cNvSpPr>
            <a:spLocks noGrp="1"/>
          </p:cNvSpPr>
          <p:nvPr>
            <p:ph idx="1"/>
          </p:nvPr>
        </p:nvSpPr>
        <p:spPr>
          <a:xfrm>
            <a:off x="822959" y="1828214"/>
            <a:ext cx="7543801" cy="4023360"/>
          </a:xfrm>
        </p:spPr>
        <p:txBody>
          <a:bodyPr>
            <a:normAutofit/>
          </a:bodyPr>
          <a:lstStyle/>
          <a:p>
            <a:pPr marL="201168" lvl="1" indent="0">
              <a:buNone/>
            </a:pPr>
            <a:r>
              <a:rPr lang="en-US" sz="2000" i="1" dirty="0"/>
              <a:t>Any individual or organization, regardless of profession or discipline, with an interest in reducing the barriers to data sharing and </a:t>
            </a:r>
            <a:r>
              <a:rPr lang="en-US" sz="2000" i="1" dirty="0" smtClean="0"/>
              <a:t>re-use and </a:t>
            </a:r>
            <a:r>
              <a:rPr lang="en-US" sz="2000" i="1" dirty="0"/>
              <a:t>who agrees to RDA’s guiding principles of:</a:t>
            </a:r>
          </a:p>
          <a:p>
            <a:pPr lvl="8">
              <a:tabLst>
                <a:tab pos="388144" algn="l"/>
              </a:tabLst>
            </a:pPr>
            <a:r>
              <a:rPr lang="en-US" sz="2000" i="1" dirty="0"/>
              <a:t>Openness</a:t>
            </a:r>
          </a:p>
          <a:p>
            <a:pPr lvl="8">
              <a:tabLst>
                <a:tab pos="388144" algn="l"/>
              </a:tabLst>
            </a:pPr>
            <a:r>
              <a:rPr lang="en-US" sz="2000" i="1" dirty="0"/>
              <a:t>Consensus</a:t>
            </a:r>
          </a:p>
          <a:p>
            <a:pPr lvl="8">
              <a:tabLst>
                <a:tab pos="388144" algn="l"/>
              </a:tabLst>
            </a:pPr>
            <a:r>
              <a:rPr lang="en-US" sz="2000" i="1" dirty="0"/>
              <a:t>Balance</a:t>
            </a:r>
          </a:p>
          <a:p>
            <a:pPr lvl="8">
              <a:tabLst>
                <a:tab pos="388144" algn="l"/>
              </a:tabLst>
            </a:pPr>
            <a:r>
              <a:rPr lang="en-US" sz="2000" i="1" dirty="0"/>
              <a:t>Harmonization</a:t>
            </a:r>
          </a:p>
          <a:p>
            <a:pPr lvl="8">
              <a:tabLst>
                <a:tab pos="388144" algn="l"/>
              </a:tabLst>
            </a:pPr>
            <a:r>
              <a:rPr lang="en-US" sz="2000" i="1" dirty="0"/>
              <a:t>Community-driven</a:t>
            </a:r>
          </a:p>
          <a:p>
            <a:pPr lvl="8">
              <a:tabLst>
                <a:tab pos="388144" algn="l"/>
              </a:tabLst>
            </a:pPr>
            <a:r>
              <a:rPr lang="en-US" sz="2000" i="1" dirty="0"/>
              <a:t>Non-profit and technology-neutra</a:t>
            </a:r>
            <a:r>
              <a:rPr lang="en-US" sz="1500" i="1" dirty="0"/>
              <a:t>l</a:t>
            </a:r>
          </a:p>
          <a:p>
            <a:pPr marL="0" indent="0" algn="ctr">
              <a:buNone/>
            </a:pPr>
            <a:r>
              <a:rPr lang="en-GB" sz="2100" b="1" dirty="0" smtClean="0">
                <a:solidFill>
                  <a:srgbClr val="00B050"/>
                </a:solidFill>
              </a:rPr>
              <a:t>Individual Membership </a:t>
            </a:r>
            <a:r>
              <a:rPr lang="en-GB" sz="2100" b="1" dirty="0">
                <a:solidFill>
                  <a:srgbClr val="00B050"/>
                </a:solidFill>
              </a:rPr>
              <a:t>is free @ </a:t>
            </a:r>
            <a:r>
              <a:rPr lang="en-GB" sz="2100" b="1" dirty="0" smtClean="0">
                <a:solidFill>
                  <a:srgbClr val="00B050"/>
                </a:solidFill>
              </a:rPr>
              <a:t/>
            </a:r>
            <a:br>
              <a:rPr lang="en-GB" sz="2100" b="1" dirty="0" smtClean="0">
                <a:solidFill>
                  <a:srgbClr val="00B050"/>
                </a:solidFill>
              </a:rPr>
            </a:br>
            <a:r>
              <a:rPr lang="en-GB" sz="2100" b="1" dirty="0" smtClean="0">
                <a:solidFill>
                  <a:srgbClr val="00B050"/>
                </a:solidFill>
              </a:rPr>
              <a:t>https://www.rd-alliance.org/user/register</a:t>
            </a:r>
            <a:endParaRPr lang="en-GB" sz="2100" b="1"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60" y="2929466"/>
            <a:ext cx="2678334" cy="1100426"/>
          </a:xfrm>
          <a:prstGeom prst="rect">
            <a:avLst/>
          </a:prstGeom>
        </p:spPr>
      </p:pic>
      <p:sp>
        <p:nvSpPr>
          <p:cNvPr id="10" name="Rectangle 5"/>
          <p:cNvSpPr/>
          <p:nvPr/>
        </p:nvSpPr>
        <p:spPr>
          <a:xfrm>
            <a:off x="261058" y="6430876"/>
            <a:ext cx="3006336" cy="338554"/>
          </a:xfrm>
          <a:prstGeom prst="rect">
            <a:avLst/>
          </a:prstGeom>
        </p:spPr>
        <p:txBody>
          <a:bodyPr wrap="none">
            <a:spAutoFit/>
          </a:bodyPr>
          <a:lstStyle/>
          <a:p>
            <a:r>
              <a:rPr lang="en-GB" sz="1600" b="1" dirty="0" smtClean="0">
                <a:solidFill>
                  <a:schemeClr val="bg1"/>
                </a:solidFill>
              </a:rPr>
              <a:t>rd-alliance.org/get-involved.html</a:t>
            </a:r>
            <a:endParaRPr lang="en-GB" sz="1600" b="1" dirty="0">
              <a:solidFill>
                <a:schemeClr val="bg1"/>
              </a:solidFill>
            </a:endParaRPr>
          </a:p>
        </p:txBody>
      </p:sp>
      <p:sp>
        <p:nvSpPr>
          <p:cNvPr id="9"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1" name="Picture 2"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77683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Why Join RDA as an Individual Member?</a:t>
            </a:r>
            <a:endParaRPr lang="en-GB" sz="4000" dirty="0"/>
          </a:p>
        </p:txBody>
      </p:sp>
      <p:sp>
        <p:nvSpPr>
          <p:cNvPr id="6" name="Content Placeholder 5"/>
          <p:cNvSpPr>
            <a:spLocks noGrp="1"/>
          </p:cNvSpPr>
          <p:nvPr>
            <p:ph sz="half" idx="1"/>
          </p:nvPr>
        </p:nvSpPr>
        <p:spPr>
          <a:xfrm>
            <a:off x="891540" y="1791123"/>
            <a:ext cx="7475220" cy="4284310"/>
          </a:xfrm>
        </p:spPr>
        <p:txBody>
          <a:bodyPr>
            <a:noAutofit/>
          </a:bodyPr>
          <a:lstStyle/>
          <a:p>
            <a:pPr marL="150876" lvl="1" indent="0">
              <a:buNone/>
            </a:pPr>
            <a:r>
              <a:rPr lang="en-US" sz="2800" b="1" dirty="0"/>
              <a:t>Individual </a:t>
            </a:r>
            <a:r>
              <a:rPr lang="en-US" sz="2800" b="1" dirty="0" smtClean="0"/>
              <a:t>Member Benefits</a:t>
            </a:r>
            <a:endParaRPr lang="en-US" sz="2800" b="1" i="1" dirty="0"/>
          </a:p>
          <a:p>
            <a:pPr lvl="2">
              <a:tabLst>
                <a:tab pos="342900" algn="l"/>
              </a:tabLst>
            </a:pPr>
            <a:r>
              <a:rPr lang="en-US" sz="2000" b="1" i="1" dirty="0"/>
              <a:t>Contribute</a:t>
            </a:r>
            <a:r>
              <a:rPr lang="en-US" sz="2000" i="1" dirty="0"/>
              <a:t> to acceleration of data infrastructure development</a:t>
            </a:r>
          </a:p>
          <a:p>
            <a:pPr lvl="2">
              <a:tabLst>
                <a:tab pos="342900" algn="l"/>
              </a:tabLst>
            </a:pPr>
            <a:r>
              <a:rPr lang="en-US" sz="2000" i="1" dirty="0"/>
              <a:t>Work and </a:t>
            </a:r>
            <a:r>
              <a:rPr lang="en-US" sz="2000" b="1" i="1" dirty="0"/>
              <a:t>share experiences </a:t>
            </a:r>
            <a:r>
              <a:rPr lang="en-US" sz="2000" i="1" dirty="0"/>
              <a:t>with collaborators throughout the world</a:t>
            </a:r>
          </a:p>
          <a:p>
            <a:pPr lvl="2">
              <a:tabLst>
                <a:tab pos="342900" algn="l"/>
              </a:tabLst>
            </a:pPr>
            <a:r>
              <a:rPr lang="en-US" sz="2000" b="1" i="1" dirty="0"/>
              <a:t>Access</a:t>
            </a:r>
            <a:r>
              <a:rPr lang="en-US" sz="2000" i="1" dirty="0"/>
              <a:t> to extraordinary network of colleagues with various levels of experience, perspectives and practices</a:t>
            </a:r>
          </a:p>
          <a:p>
            <a:pPr lvl="2">
              <a:tabLst>
                <a:tab pos="342900" algn="l"/>
              </a:tabLst>
            </a:pPr>
            <a:r>
              <a:rPr lang="en-US" sz="2000" i="1" dirty="0"/>
              <a:t>Gain greater </a:t>
            </a:r>
            <a:r>
              <a:rPr lang="en-US" sz="2000" b="1" i="1" dirty="0"/>
              <a:t>expertise</a:t>
            </a:r>
            <a:r>
              <a:rPr lang="en-US" sz="2000" i="1" dirty="0"/>
              <a:t> in data science regardless of whether one is a student, early or seasoned career professional</a:t>
            </a:r>
          </a:p>
          <a:p>
            <a:pPr lvl="2">
              <a:tabLst>
                <a:tab pos="342900" algn="l"/>
              </a:tabLst>
            </a:pPr>
            <a:r>
              <a:rPr lang="en-US" sz="2000" b="1" i="1" dirty="0"/>
              <a:t>Enhance</a:t>
            </a:r>
            <a:r>
              <a:rPr lang="en-US" sz="2000" i="1" dirty="0"/>
              <a:t> the quality and effectiveness of personal work and activities</a:t>
            </a:r>
          </a:p>
          <a:p>
            <a:pPr lvl="2">
              <a:tabLst>
                <a:tab pos="342900" algn="l"/>
              </a:tabLst>
            </a:pPr>
            <a:r>
              <a:rPr lang="en-US" sz="2000" b="1" i="1" dirty="0"/>
              <a:t>Improve</a:t>
            </a:r>
            <a:r>
              <a:rPr lang="en-US" sz="2000" i="1" dirty="0"/>
              <a:t> one’s competitive advantage professionally and </a:t>
            </a:r>
            <a:r>
              <a:rPr lang="en-US" sz="2000" i="1" dirty="0" smtClean="0"/>
              <a:t>positioning oneself for leadership within the broader </a:t>
            </a:r>
            <a:r>
              <a:rPr lang="en-US" sz="2000" i="1" dirty="0"/>
              <a:t>research </a:t>
            </a:r>
            <a:r>
              <a:rPr lang="en-US" sz="2000" i="1" dirty="0" smtClean="0"/>
              <a:t>community</a:t>
            </a:r>
            <a:endParaRPr lang="en-US" sz="20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0" name="Rectangle 5"/>
          <p:cNvSpPr/>
          <p:nvPr/>
        </p:nvSpPr>
        <p:spPr>
          <a:xfrm>
            <a:off x="261058" y="6430876"/>
            <a:ext cx="4463210" cy="307777"/>
          </a:xfrm>
          <a:prstGeom prst="rect">
            <a:avLst/>
          </a:prstGeom>
        </p:spPr>
        <p:txBody>
          <a:bodyPr wrap="none">
            <a:spAutoFit/>
          </a:bodyPr>
          <a:lstStyle/>
          <a:p>
            <a:r>
              <a:rPr lang="en-GB" sz="1400" b="1" dirty="0" smtClean="0">
                <a:solidFill>
                  <a:schemeClr val="bg1"/>
                </a:solidFill>
              </a:rPr>
              <a:t>rd-alliance.org/get-involved/individual-membership.html</a:t>
            </a:r>
            <a:endParaRPr lang="en-GB" sz="1600" b="1" dirty="0">
              <a:solidFill>
                <a:schemeClr val="bg1"/>
              </a:solidFill>
            </a:endParaRPr>
          </a:p>
        </p:txBody>
      </p:sp>
      <p:sp>
        <p:nvSpPr>
          <p:cNvPr id="13" name="TextBox 12"/>
          <p:cNvSpPr txBox="1"/>
          <p:nvPr/>
        </p:nvSpPr>
        <p:spPr>
          <a:xfrm>
            <a:off x="5285660" y="5888865"/>
            <a:ext cx="3081100" cy="369332"/>
          </a:xfrm>
          <a:prstGeom prst="rect">
            <a:avLst/>
          </a:prstGeom>
          <a:solidFill>
            <a:schemeClr val="accent1">
              <a:lumMod val="60000"/>
              <a:lumOff val="40000"/>
            </a:schemeClr>
          </a:solidFill>
        </p:spPr>
        <p:txBody>
          <a:bodyPr wrap="none" rtlCol="0">
            <a:spAutoFit/>
          </a:bodyPr>
          <a:lstStyle/>
          <a:p>
            <a:r>
              <a:rPr lang="it-IT" b="1" dirty="0" smtClean="0"/>
              <a:t>Individual RDA Members 4672</a:t>
            </a:r>
            <a:endParaRPr lang="it-IT" b="1" dirty="0"/>
          </a:p>
        </p:txBody>
      </p:sp>
      <p:sp>
        <p:nvSpPr>
          <p:cNvPr id="14"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5"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268012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73" y="9525"/>
            <a:ext cx="4198056" cy="3341690"/>
          </a:xfrm>
          <a:prstGeom prst="rect">
            <a:avLst/>
          </a:prstGeom>
        </p:spPr>
      </p:pic>
      <p:grpSp>
        <p:nvGrpSpPr>
          <p:cNvPr id="4" name="Group 3"/>
          <p:cNvGrpSpPr/>
          <p:nvPr/>
        </p:nvGrpSpPr>
        <p:grpSpPr>
          <a:xfrm>
            <a:off x="79479" y="3351214"/>
            <a:ext cx="4183763" cy="3013995"/>
            <a:chOff x="79479" y="3455719"/>
            <a:chExt cx="3970007" cy="290949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3467"/>
            <a:stretch/>
          </p:blipFill>
          <p:spPr>
            <a:xfrm>
              <a:off x="79479" y="3455719"/>
              <a:ext cx="3970007" cy="290949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78761" t="88501" r="9274" b="-1"/>
            <a:stretch/>
          </p:blipFill>
          <p:spPr>
            <a:xfrm>
              <a:off x="3574472" y="6191911"/>
              <a:ext cx="475014" cy="173297"/>
            </a:xfrm>
            <a:prstGeom prst="rect">
              <a:avLst/>
            </a:prstGeom>
          </p:spPr>
        </p:pic>
      </p:grpSp>
      <p:sp>
        <p:nvSpPr>
          <p:cNvPr id="50" name="Title 1"/>
          <p:cNvSpPr>
            <a:spLocks noGrp="1"/>
          </p:cNvSpPr>
          <p:nvPr>
            <p:ph type="title" idx="4294967295"/>
          </p:nvPr>
        </p:nvSpPr>
        <p:spPr>
          <a:xfrm>
            <a:off x="4263242" y="23750"/>
            <a:ext cx="4833257" cy="1012301"/>
          </a:xfrm>
        </p:spPr>
        <p:txBody>
          <a:bodyPr>
            <a:noAutofit/>
          </a:bodyPr>
          <a:lstStyle/>
          <a:p>
            <a:r>
              <a:rPr lang="it-IT" sz="4000" dirty="0" smtClean="0"/>
              <a:t>RDA worldwide growth</a:t>
            </a:r>
            <a:endParaRPr lang="it-IT" sz="4000" dirty="0"/>
          </a:p>
        </p:txBody>
      </p:sp>
      <p:sp>
        <p:nvSpPr>
          <p:cNvPr id="72" name="TextBox 71"/>
          <p:cNvSpPr txBox="1"/>
          <p:nvPr/>
        </p:nvSpPr>
        <p:spPr>
          <a:xfrm>
            <a:off x="2800967" y="3485048"/>
            <a:ext cx="1360950" cy="338554"/>
          </a:xfrm>
          <a:prstGeom prst="rect">
            <a:avLst/>
          </a:prstGeom>
          <a:solidFill>
            <a:srgbClr val="FFFF00"/>
          </a:solidFill>
        </p:spPr>
        <p:txBody>
          <a:bodyPr wrap="none" rtlCol="0">
            <a:spAutoFit/>
          </a:bodyPr>
          <a:lstStyle/>
          <a:p>
            <a:r>
              <a:rPr lang="it-IT" sz="1600" b="1" dirty="0" smtClean="0"/>
              <a:t>115 Countries</a:t>
            </a:r>
          </a:p>
        </p:txBody>
      </p:sp>
      <p:sp>
        <p:nvSpPr>
          <p:cNvPr id="73" name="TextBox 72"/>
          <p:cNvSpPr txBox="1"/>
          <p:nvPr/>
        </p:nvSpPr>
        <p:spPr>
          <a:xfrm>
            <a:off x="945862" y="136144"/>
            <a:ext cx="2553776" cy="276999"/>
          </a:xfrm>
          <a:prstGeom prst="rect">
            <a:avLst/>
          </a:prstGeom>
          <a:solidFill>
            <a:srgbClr val="FFFF00"/>
          </a:solidFill>
        </p:spPr>
        <p:txBody>
          <a:bodyPr wrap="none" rtlCol="0">
            <a:spAutoFit/>
          </a:bodyPr>
          <a:lstStyle/>
          <a:p>
            <a:r>
              <a:rPr lang="it-IT" sz="1200" b="1" dirty="0" smtClean="0"/>
              <a:t>Total RDA community members 4672</a:t>
            </a:r>
            <a:endParaRPr lang="it-IT" sz="12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015" y="1875820"/>
            <a:ext cx="4317482" cy="3273880"/>
          </a:xfrm>
          <a:prstGeom prst="rect">
            <a:avLst/>
          </a:prstGeom>
        </p:spPr>
      </p:pic>
      <p:sp>
        <p:nvSpPr>
          <p:cNvPr id="11" name="Rectangle 5"/>
          <p:cNvSpPr/>
          <p:nvPr/>
        </p:nvSpPr>
        <p:spPr>
          <a:xfrm>
            <a:off x="261058" y="6430876"/>
            <a:ext cx="2351926" cy="338554"/>
          </a:xfrm>
          <a:prstGeom prst="rect">
            <a:avLst/>
          </a:prstGeom>
        </p:spPr>
        <p:txBody>
          <a:bodyPr wrap="none">
            <a:spAutoFit/>
          </a:bodyPr>
          <a:lstStyle/>
          <a:p>
            <a:r>
              <a:rPr lang="en-GB" sz="1600" b="1" dirty="0" smtClean="0">
                <a:solidFill>
                  <a:schemeClr val="bg1"/>
                </a:solidFill>
              </a:rPr>
              <a:t>rd-alliance.org/about-</a:t>
            </a:r>
            <a:r>
              <a:rPr lang="en-GB" sz="1600" b="1" dirty="0" err="1" smtClean="0">
                <a:solidFill>
                  <a:schemeClr val="bg1"/>
                </a:solidFill>
              </a:rPr>
              <a:t>rda</a:t>
            </a:r>
            <a:endParaRPr lang="en-GB" sz="1600" b="1" dirty="0">
              <a:solidFill>
                <a:schemeClr val="bg1"/>
              </a:solidFill>
            </a:endParaRPr>
          </a:p>
        </p:txBody>
      </p:sp>
      <p:sp>
        <p:nvSpPr>
          <p:cNvPr id="15"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6"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4256" y="5416390"/>
            <a:ext cx="1177241" cy="769296"/>
          </a:xfrm>
          <a:prstGeom prst="rect">
            <a:avLst/>
          </a:prstGeom>
        </p:spPr>
      </p:pic>
    </p:spTree>
    <p:extLst>
      <p:ext uri="{BB962C8B-B14F-4D97-AF65-F5344CB8AC3E}">
        <p14:creationId xmlns:p14="http://schemas.microsoft.com/office/powerpoint/2010/main" val="188066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idx="4294967295"/>
          </p:nvPr>
        </p:nvSpPr>
        <p:spPr>
          <a:xfrm>
            <a:off x="1502128" y="-20599"/>
            <a:ext cx="7639050" cy="1012301"/>
          </a:xfrm>
        </p:spPr>
        <p:txBody>
          <a:bodyPr>
            <a:normAutofit/>
          </a:bodyPr>
          <a:lstStyle/>
          <a:p>
            <a:r>
              <a:rPr lang="it-IT" sz="4000" dirty="0"/>
              <a:t>Who is RDA?</a:t>
            </a:r>
          </a:p>
        </p:txBody>
      </p:sp>
      <p:sp>
        <p:nvSpPr>
          <p:cNvPr id="9" name="Rectangle 5"/>
          <p:cNvSpPr/>
          <p:nvPr/>
        </p:nvSpPr>
        <p:spPr>
          <a:xfrm>
            <a:off x="261058" y="6430876"/>
            <a:ext cx="2351926" cy="338554"/>
          </a:xfrm>
          <a:prstGeom prst="rect">
            <a:avLst/>
          </a:prstGeom>
        </p:spPr>
        <p:txBody>
          <a:bodyPr wrap="none">
            <a:spAutoFit/>
          </a:bodyPr>
          <a:lstStyle/>
          <a:p>
            <a:r>
              <a:rPr lang="en-GB" sz="1600" b="1" dirty="0" smtClean="0">
                <a:solidFill>
                  <a:schemeClr val="bg1"/>
                </a:solidFill>
              </a:rPr>
              <a:t>rd-alliance.org/about-</a:t>
            </a:r>
            <a:r>
              <a:rPr lang="en-GB" sz="1600" b="1" dirty="0" err="1" smtClean="0">
                <a:solidFill>
                  <a:schemeClr val="bg1"/>
                </a:solidFill>
              </a:rPr>
              <a:t>rda</a:t>
            </a:r>
            <a:endParaRPr lang="en-GB" sz="1600" b="1" dirty="0">
              <a:solidFill>
                <a:schemeClr val="bg1"/>
              </a:solidFill>
            </a:endParaRPr>
          </a:p>
        </p:txBody>
      </p:sp>
      <p:sp>
        <p:nvSpPr>
          <p:cNvPr id="10"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1"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50" y="857249"/>
            <a:ext cx="4286250" cy="494347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757548"/>
            <a:ext cx="4500360" cy="3727987"/>
          </a:xfrm>
          <a:prstGeom prst="rect">
            <a:avLst/>
          </a:prstGeom>
        </p:spPr>
      </p:pic>
    </p:spTree>
    <p:extLst>
      <p:ext uri="{BB962C8B-B14F-4D97-AF65-F5344CB8AC3E}">
        <p14:creationId xmlns:p14="http://schemas.microsoft.com/office/powerpoint/2010/main" val="2013764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400" dirty="0" smtClean="0"/>
              <a:t>Why Join RDA as an Organisational Member?</a:t>
            </a:r>
            <a:endParaRPr lang="en-GB" sz="4400" dirty="0"/>
          </a:p>
        </p:txBody>
      </p:sp>
      <p:sp>
        <p:nvSpPr>
          <p:cNvPr id="7" name="Content Placeholder 6"/>
          <p:cNvSpPr>
            <a:spLocks noGrp="1"/>
          </p:cNvSpPr>
          <p:nvPr>
            <p:ph sz="half" idx="2"/>
          </p:nvPr>
        </p:nvSpPr>
        <p:spPr>
          <a:xfrm>
            <a:off x="905933" y="1801548"/>
            <a:ext cx="7460827" cy="4348236"/>
          </a:xfrm>
        </p:spPr>
        <p:txBody>
          <a:bodyPr>
            <a:normAutofit/>
          </a:bodyPr>
          <a:lstStyle/>
          <a:p>
            <a:r>
              <a:rPr lang="en-US" sz="2800" b="1" dirty="0" err="1" smtClean="0"/>
              <a:t>Organisational</a:t>
            </a:r>
            <a:r>
              <a:rPr lang="en-US" sz="2800" b="1" dirty="0" smtClean="0"/>
              <a:t> Member Benefits</a:t>
            </a:r>
            <a:endParaRPr lang="en-US" sz="1000" b="1" dirty="0" smtClean="0"/>
          </a:p>
          <a:p>
            <a:endParaRPr lang="en-US" sz="1000" b="1" dirty="0" smtClean="0"/>
          </a:p>
          <a:p>
            <a:pPr lvl="2">
              <a:tabLst>
                <a:tab pos="297656" algn="l"/>
              </a:tabLst>
            </a:pPr>
            <a:r>
              <a:rPr lang="en-US" sz="1800" i="1" dirty="0" smtClean="0"/>
              <a:t>Provide an </a:t>
            </a:r>
            <a:r>
              <a:rPr lang="en-US" sz="1800" b="1" i="1" dirty="0" smtClean="0"/>
              <a:t>organizational perspective </a:t>
            </a:r>
            <a:r>
              <a:rPr lang="en-US" sz="1800" i="1" dirty="0" smtClean="0"/>
              <a:t>on the work of RDA and ability to influence RDA’s direction </a:t>
            </a:r>
          </a:p>
          <a:p>
            <a:pPr lvl="2">
              <a:tabLst>
                <a:tab pos="297656" algn="l"/>
              </a:tabLst>
            </a:pPr>
            <a:r>
              <a:rPr lang="en-US" sz="1800" i="1" dirty="0" smtClean="0"/>
              <a:t>Assist </a:t>
            </a:r>
            <a:r>
              <a:rPr lang="en-US" sz="1800" i="1" dirty="0"/>
              <a:t>in </a:t>
            </a:r>
            <a:r>
              <a:rPr lang="en-US" sz="1800" b="1" i="1" dirty="0" smtClean="0"/>
              <a:t>implementation &amp; adoption </a:t>
            </a:r>
            <a:r>
              <a:rPr lang="en-US" sz="1800" i="1" dirty="0" smtClean="0"/>
              <a:t>of </a:t>
            </a:r>
            <a:r>
              <a:rPr lang="en-US" sz="1800" i="1" dirty="0"/>
              <a:t>RDA </a:t>
            </a:r>
            <a:r>
              <a:rPr lang="en-US" sz="1800" i="1" dirty="0" smtClean="0"/>
              <a:t>Recommendations &amp; Outputs</a:t>
            </a:r>
            <a:endParaRPr lang="en-US" sz="1800" i="1" dirty="0"/>
          </a:p>
          <a:p>
            <a:pPr lvl="2">
              <a:tabLst>
                <a:tab pos="297656" algn="l"/>
              </a:tabLst>
            </a:pPr>
            <a:r>
              <a:rPr lang="en-US" sz="1800" i="1" dirty="0"/>
              <a:t>Participate in all RDA Organizational Forums</a:t>
            </a:r>
          </a:p>
          <a:p>
            <a:pPr lvl="2">
              <a:tabLst>
                <a:tab pos="297656" algn="l"/>
              </a:tabLst>
            </a:pPr>
            <a:r>
              <a:rPr lang="en-US" sz="1800" i="1" dirty="0"/>
              <a:t>Receive regular </a:t>
            </a:r>
            <a:r>
              <a:rPr lang="en-US" sz="1800" b="1" i="1" dirty="0"/>
              <a:t>updates</a:t>
            </a:r>
            <a:r>
              <a:rPr lang="en-US" sz="1800" i="1" dirty="0"/>
              <a:t> on the work of the RDA</a:t>
            </a:r>
          </a:p>
          <a:p>
            <a:pPr lvl="2">
              <a:tabLst>
                <a:tab pos="297656" algn="l"/>
              </a:tabLst>
            </a:pPr>
            <a:r>
              <a:rPr lang="en-US" sz="1800" i="1" dirty="0"/>
              <a:t>Attend Organizational Assembly meetings and vote on </a:t>
            </a:r>
            <a:r>
              <a:rPr lang="en-US" sz="1800" b="1" i="1" dirty="0"/>
              <a:t>proposed policies </a:t>
            </a:r>
            <a:r>
              <a:rPr lang="en-US" sz="1800" i="1" dirty="0"/>
              <a:t>for consideration by the RDA Council and for members of the Organizational Advisory Board</a:t>
            </a:r>
          </a:p>
          <a:p>
            <a:pPr lvl="2">
              <a:tabLst>
                <a:tab pos="297656" algn="l"/>
              </a:tabLst>
            </a:pPr>
            <a:r>
              <a:rPr lang="en-US" sz="1800" i="1" dirty="0"/>
              <a:t>Provide </a:t>
            </a:r>
            <a:r>
              <a:rPr lang="en-US" sz="1800" b="1" i="1" dirty="0"/>
              <a:t>advice to </a:t>
            </a:r>
            <a:r>
              <a:rPr lang="en-US" sz="1800" b="1" i="1" dirty="0" smtClean="0"/>
              <a:t>RDA Council </a:t>
            </a:r>
            <a:r>
              <a:rPr lang="en-US" sz="1800" i="1" dirty="0"/>
              <a:t>through the Organizational Advisory Board</a:t>
            </a:r>
          </a:p>
          <a:p>
            <a:pPr lvl="2">
              <a:tabLst>
                <a:tab pos="297656" algn="l"/>
              </a:tabLst>
            </a:pPr>
            <a:r>
              <a:rPr lang="en-US" sz="1800" i="1" dirty="0"/>
              <a:t>Be recognized on the RDA Website and at RDA Meetings as a </a:t>
            </a:r>
            <a:r>
              <a:rPr lang="en-US" sz="1800" b="1" i="1" dirty="0"/>
              <a:t>supporter of data interoperability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0" name="Rectangle 5"/>
          <p:cNvSpPr/>
          <p:nvPr/>
        </p:nvSpPr>
        <p:spPr>
          <a:xfrm>
            <a:off x="261058" y="6430876"/>
            <a:ext cx="4386714" cy="307777"/>
          </a:xfrm>
          <a:prstGeom prst="rect">
            <a:avLst/>
          </a:prstGeom>
        </p:spPr>
        <p:txBody>
          <a:bodyPr wrap="none">
            <a:spAutoFit/>
          </a:bodyPr>
          <a:lstStyle/>
          <a:p>
            <a:r>
              <a:rPr lang="en-GB" sz="1400" b="1" dirty="0" smtClean="0">
                <a:solidFill>
                  <a:schemeClr val="bg1"/>
                </a:solidFill>
              </a:rPr>
              <a:t>rd-alliance.org/get-involved/organisational-membership</a:t>
            </a:r>
            <a:endParaRPr lang="en-GB" sz="1600" b="1" dirty="0">
              <a:solidFill>
                <a:schemeClr val="bg1"/>
              </a:solidFill>
            </a:endParaRPr>
          </a:p>
        </p:txBody>
      </p:sp>
      <p:sp>
        <p:nvSpPr>
          <p:cNvPr id="13" name="TextBox 12"/>
          <p:cNvSpPr txBox="1"/>
          <p:nvPr/>
        </p:nvSpPr>
        <p:spPr>
          <a:xfrm>
            <a:off x="4341812" y="5844639"/>
            <a:ext cx="4024948" cy="369332"/>
          </a:xfrm>
          <a:prstGeom prst="rect">
            <a:avLst/>
          </a:prstGeom>
          <a:solidFill>
            <a:schemeClr val="accent1">
              <a:lumMod val="60000"/>
              <a:lumOff val="40000"/>
            </a:schemeClr>
          </a:solidFill>
        </p:spPr>
        <p:txBody>
          <a:bodyPr wrap="none" rtlCol="0">
            <a:spAutoFit/>
          </a:bodyPr>
          <a:lstStyle/>
          <a:p>
            <a:r>
              <a:rPr lang="it-IT" b="1" dirty="0" smtClean="0"/>
              <a:t>46 Organisational &amp; 6 Affiliate Members</a:t>
            </a:r>
            <a:endParaRPr lang="it-IT" b="1" dirty="0"/>
          </a:p>
        </p:txBody>
      </p:sp>
      <p:sp>
        <p:nvSpPr>
          <p:cNvPr id="14" name="Segnaposto piè di pagina 6"/>
          <p:cNvSpPr>
            <a:spLocks noGrp="1"/>
          </p:cNvSpPr>
          <p:nvPr>
            <p:ph type="ftr" sz="quarter" idx="11"/>
          </p:nvPr>
        </p:nvSpPr>
        <p:spPr>
          <a:xfrm>
            <a:off x="5554636" y="6322423"/>
            <a:ext cx="3644525" cy="535577"/>
          </a:xfrm>
        </p:spPr>
        <p:txBody>
          <a:bodyPr/>
          <a:lstStyle/>
          <a:p>
            <a:pPr algn="l"/>
            <a:r>
              <a:rPr lang="en-GB" sz="1200" b="1" dirty="0" smtClean="0">
                <a:solidFill>
                  <a:schemeClr val="bg1"/>
                </a:solidFill>
              </a:rPr>
              <a:t>www.rd-alliance.org</a:t>
            </a:r>
          </a:p>
          <a:p>
            <a:pPr algn="l"/>
            <a:r>
              <a:rPr lang="en-GB" sz="1200" b="1" dirty="0" smtClean="0">
                <a:solidFill>
                  <a:schemeClr val="bg1"/>
                </a:solidFill>
              </a:rPr>
              <a:t>@resdatall</a:t>
            </a:r>
          </a:p>
        </p:txBody>
      </p:sp>
      <p:pic>
        <p:nvPicPr>
          <p:cNvPr id="15"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034" y="6475941"/>
            <a:ext cx="665966" cy="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bwMode="auto">
          <a:xfrm>
            <a:off x="8422874" y="6691841"/>
            <a:ext cx="776287" cy="230188"/>
          </a:xfrm>
          <a:prstGeom prst="rect">
            <a:avLst/>
          </a:prstGeom>
          <a:noFill/>
        </p:spPr>
        <p:txBody>
          <a:bodyPr wrap="none">
            <a:spAutoFit/>
          </a:bodyPr>
          <a:lstStyle/>
          <a:p>
            <a:pPr>
              <a:defRPr/>
            </a:pPr>
            <a:r>
              <a:rPr lang="en-GB" sz="900" dirty="0">
                <a:solidFill>
                  <a:schemeClr val="bg2"/>
                </a:solidFill>
                <a:latin typeface="+mj-lt"/>
              </a:rPr>
              <a:t>CC BY-SA 4.0</a:t>
            </a:r>
          </a:p>
        </p:txBody>
      </p:sp>
    </p:spTree>
    <p:extLst>
      <p:ext uri="{BB962C8B-B14F-4D97-AF65-F5344CB8AC3E}">
        <p14:creationId xmlns:p14="http://schemas.microsoft.com/office/powerpoint/2010/main" val="88493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A PPT 2016" id="{6E5536A5-2DCB-46AE-B2F3-3D6F3E31C182}" vid="{8E9201AE-5AE7-4B69-B228-9E8169C8CF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6632</TotalTime>
  <Words>3363</Words>
  <Application>Microsoft Office PowerPoint</Application>
  <PresentationFormat>On-screen Show (4:3)</PresentationFormat>
  <Paragraphs>835</Paragraphs>
  <Slides>44</Slides>
  <Notes>9</Notes>
  <HiddenSlides>5</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ＭＳ Ｐゴシック</vt:lpstr>
      <vt:lpstr>Arial</vt:lpstr>
      <vt:lpstr>Calibri</vt:lpstr>
      <vt:lpstr>calibri light</vt:lpstr>
      <vt:lpstr>calibri light</vt:lpstr>
      <vt:lpstr>Gisha</vt:lpstr>
      <vt:lpstr>Helvetica Neue</vt:lpstr>
      <vt:lpstr>Helvetica Neue Light</vt:lpstr>
      <vt:lpstr>MV Boli</vt:lpstr>
      <vt:lpstr>Wingdings</vt:lpstr>
      <vt:lpstr>Wingdings 2</vt:lpstr>
      <vt:lpstr>Retrospect</vt:lpstr>
      <vt:lpstr>Tema di Office</vt:lpstr>
      <vt:lpstr>RDA on Practical Policies  Raphael Ritz MPCDF &amp; RDA Europe</vt:lpstr>
      <vt:lpstr>PowerPoint Presentation</vt:lpstr>
      <vt:lpstr>What is RDA?</vt:lpstr>
      <vt:lpstr>What does RDA do?</vt:lpstr>
      <vt:lpstr>Who Can Join RDA?</vt:lpstr>
      <vt:lpstr>Why Join RDA as an Individual Member?</vt:lpstr>
      <vt:lpstr>RDA worldwide growth</vt:lpstr>
      <vt:lpstr>Who is RDA?</vt:lpstr>
      <vt:lpstr>Why Join RDA as an Organisational Member?</vt:lpstr>
      <vt:lpstr>Organisational &amp; Affiliate Members</vt:lpstr>
      <vt:lpstr>PowerPoint Presentation</vt:lpstr>
      <vt:lpstr>PowerPoint Presentation</vt:lpstr>
      <vt:lpstr>PowerPoint Presentation</vt:lpstr>
      <vt:lpstr>RDA Recommendations that make data work</vt:lpstr>
      <vt:lpstr>RDA Recommendations &amp; Outputs</vt:lpstr>
      <vt:lpstr>RDA Recommendations &amp; Outputs</vt:lpstr>
      <vt:lpstr>RDA Recommendations &amp; Outputs</vt:lpstr>
      <vt:lpstr>RDA Recommendations &amp; Outputs</vt:lpstr>
      <vt:lpstr>RDA Recommendations &amp; Outputs</vt:lpstr>
      <vt:lpstr>RDA Practical Policy Working Group Focus</vt:lpstr>
      <vt:lpstr>Concept Graph by Reagan Moore</vt:lpstr>
      <vt:lpstr>Concept Graph by Reagan Moore</vt:lpstr>
      <vt:lpstr>Policy Categories</vt:lpstr>
      <vt:lpstr>PP: Survey of 30 Institutions for Highest Priority Policies</vt:lpstr>
      <vt:lpstr>Summary of policies in production use</vt:lpstr>
      <vt:lpstr>Summary of policies in production use (cont)</vt:lpstr>
      <vt:lpstr>Best Practices for production policies</vt:lpstr>
      <vt:lpstr>Operations managed by policies</vt:lpstr>
      <vt:lpstr>Policy Types</vt:lpstr>
      <vt:lpstr>Policy Types</vt:lpstr>
      <vt:lpstr>Example: Replication Policy</vt:lpstr>
      <vt:lpstr>Policy :  Operation :  Constraints :  State Information</vt:lpstr>
      <vt:lpstr>Practical Policy WG Results</vt:lpstr>
      <vt:lpstr>PowerPoint Presentation</vt:lpstr>
      <vt:lpstr>Data Fabric: Scope</vt:lpstr>
      <vt:lpstr>Call for Supporting and Other RDA Outputs</vt:lpstr>
      <vt:lpstr>What are Plenary Meetings?</vt:lpstr>
      <vt:lpstr>RDA Plenary Meetings: benefits of attending </vt:lpstr>
      <vt:lpstr>PowerPoint Presentation</vt:lpstr>
      <vt:lpstr>PowerPoint Presentation</vt:lpstr>
      <vt:lpstr>PowerPoint Presentation</vt:lpstr>
      <vt:lpstr>PowerPoint Presentation</vt:lpstr>
      <vt:lpstr>PowerPoint Presentation</vt:lpstr>
      <vt:lpstr>RDA in a Nutshell  www.rd-alliance.org/ @resdatall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Europe &amp; National initiatives</dc:title>
  <dc:creator>Hilary Hanahoe</dc:creator>
  <cp:lastModifiedBy>jay w</cp:lastModifiedBy>
  <cp:revision>234</cp:revision>
  <cp:lastPrinted>2015-07-13T16:26:35Z</cp:lastPrinted>
  <dcterms:created xsi:type="dcterms:W3CDTF">2015-07-13T11:05:11Z</dcterms:created>
  <dcterms:modified xsi:type="dcterms:W3CDTF">2016-12-13T07:28:29Z</dcterms:modified>
</cp:coreProperties>
</file>