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7" r:id="rId4"/>
    <p:sldMasterId id="2147483715" r:id="rId5"/>
    <p:sldMasterId id="2147483724" r:id="rId6"/>
    <p:sldMasterId id="2147483742" r:id="rId7"/>
    <p:sldMasterId id="2147483751" r:id="rId8"/>
  </p:sldMasterIdLst>
  <p:notesMasterIdLst>
    <p:notesMasterId r:id="rId47"/>
  </p:notesMasterIdLst>
  <p:sldIdLst>
    <p:sldId id="312" r:id="rId9"/>
    <p:sldId id="262" r:id="rId10"/>
    <p:sldId id="347" r:id="rId11"/>
    <p:sldId id="288" r:id="rId12"/>
    <p:sldId id="348" r:id="rId13"/>
    <p:sldId id="329" r:id="rId14"/>
    <p:sldId id="289" r:id="rId15"/>
    <p:sldId id="328" r:id="rId16"/>
    <p:sldId id="351" r:id="rId17"/>
    <p:sldId id="333" r:id="rId18"/>
    <p:sldId id="325" r:id="rId19"/>
    <p:sldId id="331" r:id="rId20"/>
    <p:sldId id="300" r:id="rId21"/>
    <p:sldId id="326" r:id="rId22"/>
    <p:sldId id="318" r:id="rId23"/>
    <p:sldId id="290" r:id="rId24"/>
    <p:sldId id="291" r:id="rId25"/>
    <p:sldId id="321" r:id="rId26"/>
    <p:sldId id="303" r:id="rId27"/>
    <p:sldId id="302" r:id="rId28"/>
    <p:sldId id="319" r:id="rId29"/>
    <p:sldId id="293" r:id="rId30"/>
    <p:sldId id="307" r:id="rId31"/>
    <p:sldId id="304" r:id="rId32"/>
    <p:sldId id="306" r:id="rId33"/>
    <p:sldId id="322" r:id="rId34"/>
    <p:sldId id="308" r:id="rId35"/>
    <p:sldId id="295" r:id="rId36"/>
    <p:sldId id="316" r:id="rId37"/>
    <p:sldId id="341" r:id="rId38"/>
    <p:sldId id="350" r:id="rId39"/>
    <p:sldId id="339" r:id="rId40"/>
    <p:sldId id="335" r:id="rId41"/>
    <p:sldId id="336" r:id="rId42"/>
    <p:sldId id="338" r:id="rId43"/>
    <p:sldId id="345" r:id="rId44"/>
    <p:sldId id="34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369"/>
    <a:srgbClr val="008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60953-D1E4-4A3F-BE64-CD576BDB6473}" type="datetimeFigureOut">
              <a:rPr lang="fr-FR" smtClean="0"/>
              <a:pPr/>
              <a:t>13/12/2016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D12A-BE2B-4255-9A99-CD155DED40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6507" y="2529039"/>
            <a:ext cx="4563256" cy="1622939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7180" y="5463387"/>
            <a:ext cx="4412583" cy="1117432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3D3D3D"/>
                </a:solidFill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rac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7C46-07AD-49BE-921F-0108934696C8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5170149" y="-2400671"/>
            <a:ext cx="940350" cy="6092952"/>
          </a:xfrm>
        </p:spPr>
        <p:txBody>
          <a:bodyPr vert="wordArtVert"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93848" y="111598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7586" y="274640"/>
            <a:ext cx="1039214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40"/>
            <a:ext cx="7001223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3216-7057-4E63-9156-6679DD6CD1BD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 flipH="1" flipV="1">
            <a:off x="4723015" y="3200800"/>
            <a:ext cx="5850731" cy="1588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F18D-F05E-47DD-8133-946B9A184440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E26E-63C9-4500-A7B0-CBEBC4293308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974-4AA1-4803-AC2C-C334C8D27CF4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5FF3-BE1A-4B7F-8668-D1630C3DDA60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D5FE-8997-422A-867C-D8DE57D3106F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3238-F08D-4A06-80DA-2DF4D987090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C2A-43D7-40ED-B6B5-D9EBF88CA425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2A2A-535F-4553-87E2-FD3F6066C44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013F-FB13-4B04-9D76-92610EECEC9A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8A7F-2A4F-462F-A213-2C0759FFCC78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A7DA-B271-48ED-A164-890165104392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F18D-F05E-47DD-8133-946B9A184440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E26E-63C9-4500-A7B0-CBEBC4293308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974-4AA1-4803-AC2C-C334C8D27CF4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5FF3-BE1A-4B7F-8668-D1630C3DDA60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D5FE-8997-422A-867C-D8DE57D3106F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3238-F08D-4A06-80DA-2DF4D987090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EE03552-1696-4759-97DE-10080CC1C763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C2A-43D7-40ED-B6B5-D9EBF88CA425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013F-FB13-4B04-9D76-92610EECEC9A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8A7F-2A4F-462F-A213-2C0759FFCC78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A7DA-B271-48ED-A164-890165104392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F687-6DC6-B34E-B83A-7F415DC20D55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2964-BC17-8A4E-8D0B-3808F56FB8B4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4CC6-C7FD-6843-BDDB-361A0B010A8A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61E9-99C1-2C41-96B1-1558C5A26E9C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750D-C669-A645-B404-0BC09FD27417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D254-BE94-E141-9B12-D4D3E7B560F8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2D13-6030-4C3C-BB81-1E20C83F8E3E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8B1-12AE-EF42-884D-79F722287CB2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EA81-B0FB-0240-91C4-4745ADACF0C0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A6EC-39CF-BB45-87A4-F60EE455C270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BAC-1058-0C4A-B870-0B71256BEF3A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95C-7287-8F44-BD41-C65B039F0B2D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E95-3B96-6F4A-BAE0-EC18844CB52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EFBF-974D-574E-92AD-031702C919B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1428-532A-C344-B92E-45A5453C375E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93FB-04DB-B84B-A042-E93378F5C647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F6CB-D927-4D4F-8A7A-C8A0551E29C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1834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124136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3BE6-EC61-4251-AD14-75B6336E5A7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035240"/>
            <a:ext cx="4038600" cy="41369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035240"/>
            <a:ext cx="4038600" cy="4136959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A6EC-39CF-BB45-87A4-F60EE455C270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BAC-1058-0C4A-B870-0B71256BEF3A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95C-7287-8F44-BD41-C65B039F0B2D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E95-3B96-6F4A-BAE0-EC18844CB52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EFBF-974D-574E-92AD-031702C919B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1428-532A-C344-B92E-45A5453C375E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93FB-04DB-B84B-A042-E93378F5C647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F6CB-D927-4D4F-8A7A-C8A0551E29C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A6EC-39CF-BB45-87A4-F60EE455C270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BAC-1058-0C4A-B870-0B71256BEF3A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DAA-0621-4AFD-8BA3-E32C8A49CE5F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95C-7287-8F44-BD41-C65B039F0B2D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E95-3B96-6F4A-BAE0-EC18844CB52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EFBF-974D-574E-92AD-031702C919B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1428-532A-C344-B92E-45A5453C375E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93FB-04DB-B84B-A042-E93378F5C647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F6CB-D927-4D4F-8A7A-C8A0551E29C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A6EC-39CF-BB45-87A4-F60EE455C270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93076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BAC-1058-0C4A-B870-0B71256BEF3A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313234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95C-7287-8F44-BD41-C65B039F0B2D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274639"/>
            <a:ext cx="629307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E95-3B96-6F4A-BAE0-EC18844CB52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9E04-6D72-4334-99AD-7047E04D1D26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272918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EFBF-974D-574E-92AD-031702C919B3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1428-532A-C344-B92E-45A5453C375E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2026"/>
            <a:ext cx="5486400" cy="446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93FB-04DB-B84B-A042-E93378F5C647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252761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F6CB-D927-4D4F-8A7A-C8A0551E29C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1144" y="1289936"/>
            <a:ext cx="7905687" cy="0"/>
          </a:xfrm>
          <a:prstGeom prst="line">
            <a:avLst/>
          </a:prstGeom>
          <a:ln>
            <a:gradFill flip="none" rotWithShape="1">
              <a:gsLst>
                <a:gs pos="18000">
                  <a:schemeClr val="tx1"/>
                </a:gs>
                <a:gs pos="100000">
                  <a:prstClr val="white"/>
                </a:gs>
                <a:gs pos="9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103849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0" y="899820"/>
            <a:ext cx="2514600" cy="838200"/>
          </a:xfrm>
        </p:spPr>
        <p:txBody>
          <a:bodyPr anchor="ctr" anchorCtr="0">
            <a:no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Sansation Bold"/>
                <a:ea typeface="+mn-ea"/>
                <a:cs typeface="Sansation Bold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4370" y="1846100"/>
            <a:ext cx="2514600" cy="421656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9EBA-1ADA-4FAC-BE79-402EDCBA9C73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61723" y="361176"/>
            <a:ext cx="5528125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4370" y="1738020"/>
            <a:ext cx="2514600" cy="1588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973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148E-0DD2-483F-BACF-4F9BEF18A185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72F6B7AE-D53F-4219-98B2-5AC81170BA1B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3FEF0F28-BC4D-B34C-9126-B573A29C9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Dirac_logo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05" y="152400"/>
            <a:ext cx="233980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latinLnBrk="0" hangingPunct="1">
        <a:spcBef>
          <a:spcPct val="0"/>
        </a:spcBef>
        <a:buNone/>
        <a:defRPr kumimoji="0" sz="3200" b="0" i="0" kern="1200">
          <a:solidFill>
            <a:schemeClr val="tx2"/>
          </a:solidFill>
          <a:latin typeface="Sansation Bold"/>
          <a:ea typeface="+mj-ea"/>
          <a:cs typeface="Sansation Bold"/>
        </a:defRPr>
      </a:lvl1pPr>
    </p:titleStyle>
    <p:bodyStyle>
      <a:lvl1pPr marL="274320" indent="-274320" algn="just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48640" indent="-274320" algn="just" rtl="0" eaLnBrk="1" latinLnBrk="0" hangingPunct="1">
        <a:spcBef>
          <a:spcPts val="500"/>
        </a:spcBef>
        <a:spcAft>
          <a:spcPts val="6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Sansation Regular"/>
          <a:ea typeface="+mn-ea"/>
          <a:cs typeface="Sansation Regular"/>
        </a:defRPr>
      </a:lvl2pPr>
      <a:lvl3pPr marL="822960" indent="-228600" algn="just" rtl="0" eaLnBrk="1" latinLnBrk="0" hangingPunct="1">
        <a:spcBef>
          <a:spcPts val="500"/>
        </a:spcBef>
        <a:spcAft>
          <a:spcPts val="600"/>
        </a:spcAft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097280" indent="-228600" algn="just" rtl="0" eaLnBrk="1" latinLnBrk="0" hangingPunct="1">
        <a:spcBef>
          <a:spcPts val="400"/>
        </a:spcBef>
        <a:spcAft>
          <a:spcPts val="600"/>
        </a:spcAft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371600" indent="-228600" algn="just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7443930E-B9FE-452B-8BA3-5D8C324E38D7}" type="datetime1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i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Astronomy ESFRI &amp; Research Infrastructure Cluster</a:t>
            </a:r>
          </a:p>
          <a:p>
            <a:pPr algn="r" defTabSz="914400"/>
            <a:r>
              <a:rPr lang="en-US" sz="1200" i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7443930E-B9FE-452B-8BA3-5D8C324E38D7}" type="datetime1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12/13/2016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white"/>
                </a:solidFill>
                <a:latin typeface="Calibri"/>
              </a:rPr>
              <a:t>Name Occasion / Place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i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Astronomy ESFRI &amp; Research Infrastructure Cluster</a:t>
            </a:r>
          </a:p>
          <a:p>
            <a:pPr algn="r" defTabSz="914400"/>
            <a:r>
              <a:rPr lang="en-US" sz="1200" i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BA2B-D08E-1549-845E-B79F3DB1A57E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00204E">
                    <a:tint val="75000"/>
                  </a:srgbClr>
                </a:solidFill>
                <a:latin typeface="Calibri"/>
              </a:rPr>
              <a:t>Luisa Arrabito - Johan Bregeon, LUPM</a:t>
            </a:r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D2A0-A185-4E45-A8B9-DB1673D5A15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D2A0-A185-4E45-A8B9-DB1673D5A15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D2A0-A185-4E45-A8B9-DB1673D5A15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D2A0-A185-4E45-A8B9-DB1673D5A151}" type="datetime1">
              <a:rPr lang="fr-FR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13/12/2016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98C3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?hl=en#!forum/diracgrid-forum" TargetMode="External"/><Relationship Id="rId2" Type="http://schemas.openxmlformats.org/officeDocument/2006/relationships/hyperlink" Target="http://diracgrid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irac.readthedocs.io/en/rel-v6r15/UserGuide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irac.readthedocs.io/en/rel-v6r15/AdministratorGuide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iracgrid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?hl=en#!forum/diracgrid-forum" TargetMode="External"/><Relationship Id="rId2" Type="http://schemas.openxmlformats.org/officeDocument/2006/relationships/hyperlink" Target="http://diracgrid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gif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IRACGrid/DIRA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12/12/2016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ASTERICS-OBELICS Workshop 2016 / </a:t>
            </a:r>
            <a:r>
              <a:rPr lang="fr-FR" dirty="0" smtClean="0">
                <a:solidFill>
                  <a:prstClr val="white"/>
                </a:solidFill>
                <a:latin typeface="Calibri"/>
              </a:rPr>
              <a:t>Rome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352436" y="4109633"/>
            <a:ext cx="4972527" cy="2034374"/>
            <a:chOff x="1363657" y="2085940"/>
            <a:chExt cx="5980651" cy="266090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2085940"/>
              <a:ext cx="2428174" cy="171766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3657" y="2109591"/>
              <a:ext cx="2638295" cy="1766411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511660" y="4008180"/>
              <a:ext cx="5832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H2020-</a:t>
              </a:r>
              <a:r>
                <a:rPr lang="fr-FR" sz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Astronomy ESFRI and </a:t>
              </a:r>
              <a:r>
                <a:rPr lang="fr-FR" sz="12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Research</a:t>
              </a:r>
              <a:r>
                <a:rPr lang="fr-FR" sz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Infrastructure Cluster (Grant Agreement </a:t>
              </a:r>
              <a:r>
                <a:rPr lang="fr-FR" sz="12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number</a:t>
              </a:r>
              <a:r>
                <a:rPr lang="fr-FR" sz="1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: 653477).</a:t>
              </a:r>
            </a:p>
            <a:p>
              <a:pPr defTabSz="914400"/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231740" y="1430810"/>
            <a:ext cx="4680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3200" b="1" dirty="0" smtClean="0">
                <a:latin typeface="Calibri"/>
              </a:rPr>
              <a:t>DIRAC System Tutorials</a:t>
            </a:r>
          </a:p>
          <a:p>
            <a:pPr algn="ctr" defTabSz="914400"/>
            <a:r>
              <a:rPr lang="en-GB" sz="2400" dirty="0">
                <a:latin typeface="Calibri"/>
              </a:rPr>
              <a:t>Luisa </a:t>
            </a:r>
            <a:r>
              <a:rPr lang="en-GB" sz="2400" dirty="0" err="1">
                <a:latin typeface="Calibri"/>
              </a:rPr>
              <a:t>Arrabito</a:t>
            </a:r>
            <a:endParaRPr lang="en-GB" sz="2400" dirty="0">
              <a:latin typeface="Calibri"/>
            </a:endParaRPr>
          </a:p>
          <a:p>
            <a:pPr algn="ctr" defTabSz="914400"/>
            <a:r>
              <a:rPr lang="fr-FR" sz="2000" dirty="0">
                <a:latin typeface="Calibri"/>
              </a:rPr>
              <a:t>LUPM CNRS-IN2P3 </a:t>
            </a:r>
            <a:r>
              <a:rPr lang="fr-FR" sz="2000" dirty="0" smtClean="0">
                <a:latin typeface="Calibri"/>
              </a:rPr>
              <a:t>France</a:t>
            </a:r>
            <a:r>
              <a:rPr lang="en-GB" sz="2000" dirty="0" smtClean="0">
                <a:latin typeface="Calibri"/>
              </a:rPr>
              <a:t> </a:t>
            </a:r>
            <a:endParaRPr lang="en-GB" sz="2000" dirty="0">
              <a:latin typeface="Calibri"/>
            </a:endParaRPr>
          </a:p>
        </p:txBody>
      </p:sp>
      <p:sp>
        <p:nvSpPr>
          <p:cNvPr id="12" name="ZoneTexte 17"/>
          <p:cNvSpPr txBox="1"/>
          <p:nvPr/>
        </p:nvSpPr>
        <p:spPr>
          <a:xfrm>
            <a:off x="1182970" y="2996952"/>
            <a:ext cx="69887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st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ASTERICS-OBELICS </a:t>
            </a:r>
            <a:r>
              <a:rPr lang="en-GB" sz="3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Workshop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32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914400"/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12-14 December 2016, Rome, Italy. 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 directions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Microservices</a:t>
            </a:r>
            <a:endParaRPr lang="en-GB" dirty="0" smtClean="0"/>
          </a:p>
          <a:p>
            <a:r>
              <a:rPr lang="en-GB" dirty="0" smtClean="0"/>
              <a:t>Centralized Logging</a:t>
            </a:r>
          </a:p>
          <a:p>
            <a:r>
              <a:rPr lang="en-GB" dirty="0" smtClean="0"/>
              <a:t>Python 3</a:t>
            </a:r>
          </a:p>
          <a:p>
            <a:r>
              <a:rPr lang="en-GB" dirty="0" smtClean="0"/>
              <a:t>Queuing System</a:t>
            </a:r>
          </a:p>
          <a:p>
            <a:r>
              <a:rPr lang="en-GB" dirty="0" smtClean="0"/>
              <a:t>Support for other DBs than MySQL</a:t>
            </a:r>
          </a:p>
          <a:p>
            <a:pPr lvl="1"/>
            <a:r>
              <a:rPr lang="en-GB" dirty="0" err="1" smtClean="0"/>
              <a:t>ElasticSearch</a:t>
            </a:r>
            <a:r>
              <a:rPr lang="en-GB" dirty="0" smtClean="0"/>
              <a:t> already introduced in the Monitoring Sys.</a:t>
            </a:r>
          </a:p>
          <a:p>
            <a:r>
              <a:rPr lang="en-GB" dirty="0" smtClean="0"/>
              <a:t>Block storage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DIRAC installations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Dedicated installations </a:t>
            </a:r>
          </a:p>
          <a:p>
            <a:pPr lvl="1"/>
            <a:r>
              <a:rPr lang="en-GB" dirty="0" err="1" smtClean="0"/>
              <a:t>LHCb</a:t>
            </a:r>
            <a:r>
              <a:rPr lang="en-GB" dirty="0" smtClean="0"/>
              <a:t>, Belle II, CTA, ILC, BES III</a:t>
            </a:r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ulti-community installations, i.e. ‘DIRAC as a Service’</a:t>
            </a:r>
          </a:p>
          <a:p>
            <a:pPr lvl="1"/>
            <a:r>
              <a:rPr lang="en-GB" dirty="0" smtClean="0"/>
              <a:t>FG-DIRAC</a:t>
            </a:r>
          </a:p>
          <a:p>
            <a:pPr lvl="2"/>
            <a:r>
              <a:rPr lang="en-GB" dirty="0" smtClean="0"/>
              <a:t>More than 600 registered users, 20 V</a:t>
            </a:r>
            <a:r>
              <a:rPr lang="fr-FR" dirty="0" smtClean="0"/>
              <a:t>O</a:t>
            </a:r>
            <a:r>
              <a:rPr lang="en-GB" dirty="0" smtClean="0"/>
              <a:t>s</a:t>
            </a:r>
          </a:p>
          <a:p>
            <a:pPr lvl="2"/>
            <a:r>
              <a:rPr lang="en-GB" dirty="0" smtClean="0"/>
              <a:t>Mostly EGI resources</a:t>
            </a:r>
          </a:p>
          <a:p>
            <a:pPr lvl="2"/>
            <a:r>
              <a:rPr lang="en-GB" dirty="0" smtClean="0"/>
              <a:t>France-Cloud resources</a:t>
            </a:r>
          </a:p>
          <a:p>
            <a:pPr lvl="1"/>
            <a:r>
              <a:rPr lang="en-GB" dirty="0" err="1" smtClean="0"/>
              <a:t>GridPP</a:t>
            </a:r>
            <a:r>
              <a:rPr lang="en-GB" dirty="0" smtClean="0"/>
              <a:t>-DIRAC</a:t>
            </a:r>
          </a:p>
          <a:p>
            <a:pPr lvl="2"/>
            <a:r>
              <a:rPr lang="en-GB" dirty="0"/>
              <a:t>More than </a:t>
            </a:r>
            <a:r>
              <a:rPr lang="en-GB" dirty="0" smtClean="0"/>
              <a:t>400 </a:t>
            </a:r>
            <a:r>
              <a:rPr lang="en-GB" dirty="0"/>
              <a:t>registered users, </a:t>
            </a:r>
            <a:r>
              <a:rPr lang="en-GB" dirty="0" smtClean="0"/>
              <a:t>15 V</a:t>
            </a:r>
            <a:r>
              <a:rPr lang="fr-FR" dirty="0"/>
              <a:t>O</a:t>
            </a:r>
            <a:r>
              <a:rPr lang="en-GB" dirty="0" smtClean="0"/>
              <a:t>s</a:t>
            </a:r>
          </a:p>
          <a:p>
            <a:pPr lvl="1"/>
            <a:r>
              <a:rPr lang="en-GB" dirty="0" smtClean="0"/>
              <a:t>DIRAC4EGI</a:t>
            </a:r>
          </a:p>
          <a:p>
            <a:pPr lvl="2"/>
            <a:r>
              <a:rPr lang="en-GB" dirty="0" smtClean="0"/>
              <a:t>&gt; 100 users, 10 V</a:t>
            </a:r>
            <a:r>
              <a:rPr lang="fr-FR" dirty="0"/>
              <a:t>O</a:t>
            </a:r>
            <a:r>
              <a:rPr lang="en-GB" dirty="0" smtClean="0"/>
              <a:t>s</a:t>
            </a:r>
          </a:p>
          <a:p>
            <a:pPr lvl="2"/>
            <a:r>
              <a:rPr lang="en-GB" dirty="0" smtClean="0"/>
              <a:t>Several active </a:t>
            </a:r>
            <a:r>
              <a:rPr lang="en-GB" dirty="0" smtClean="0">
                <a:solidFill>
                  <a:srgbClr val="000000"/>
                </a:solidFill>
              </a:rPr>
              <a:t>communities: </a:t>
            </a:r>
            <a:r>
              <a:rPr lang="en-GB" dirty="0" err="1" smtClean="0">
                <a:solidFill>
                  <a:srgbClr val="000000"/>
                </a:solidFill>
              </a:rPr>
              <a:t>WeNMR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vlemed</a:t>
            </a:r>
            <a:r>
              <a:rPr lang="en-GB" dirty="0" smtClean="0">
                <a:solidFill>
                  <a:srgbClr val="000000"/>
                </a:solidFill>
              </a:rPr>
              <a:t>, EISCAT-3D</a:t>
            </a:r>
          </a:p>
          <a:p>
            <a:pPr lvl="2"/>
            <a:r>
              <a:rPr lang="en-GB" dirty="0" smtClean="0"/>
              <a:t>Pushing to use Federated Cloud resources</a:t>
            </a:r>
          </a:p>
          <a:p>
            <a:pPr lvl="2"/>
            <a:r>
              <a:rPr lang="en-GB" dirty="0" smtClean="0"/>
              <a:t>Considered to become a Core EGI service</a:t>
            </a:r>
          </a:p>
          <a:p>
            <a:pPr lvl="2"/>
            <a:endParaRPr lang="en-GB" dirty="0" smtClean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97" y="1293962"/>
            <a:ext cx="680370" cy="4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87" y="1293962"/>
            <a:ext cx="666736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" descr="IL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45" y="1293962"/>
            <a:ext cx="1478165" cy="331230"/>
          </a:xfrm>
          <a:prstGeom prst="rect">
            <a:avLst/>
          </a:prstGeom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502" y="1814722"/>
            <a:ext cx="1310640" cy="511262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09" y="4669096"/>
            <a:ext cx="2101433" cy="5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52" y="2730817"/>
            <a:ext cx="1964034" cy="38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Image 13" descr="GridPP_logo_hig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6" y="3800596"/>
            <a:ext cx="1772978" cy="528275"/>
          </a:xfrm>
          <a:prstGeom prst="rect">
            <a:avLst/>
          </a:prstGeom>
        </p:spPr>
      </p:pic>
      <p:pic>
        <p:nvPicPr>
          <p:cNvPr id="5" name="Image 4" descr="cta-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54" y="1293962"/>
            <a:ext cx="771392" cy="5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easiest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Use an existing multi-community DIRAC installation, </a:t>
            </a:r>
            <a:r>
              <a:rPr lang="en-GB" i="1" dirty="0" smtClean="0">
                <a:solidFill>
                  <a:srgbClr val="000000"/>
                </a:solidFill>
              </a:rPr>
              <a:t>e.g.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FG-DIRAC, </a:t>
            </a:r>
            <a:r>
              <a:rPr lang="en-GB" dirty="0" err="1" smtClean="0">
                <a:solidFill>
                  <a:srgbClr val="000000"/>
                </a:solidFill>
              </a:rPr>
              <a:t>GridPP</a:t>
            </a:r>
            <a:r>
              <a:rPr lang="en-GB" dirty="0" smtClean="0">
                <a:solidFill>
                  <a:srgbClr val="000000"/>
                </a:solidFill>
              </a:rPr>
              <a:t>-DIRAC, DIRAC4EGI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Just need to install the DIRAC client on your laptop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For a full evaluation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Install a server instance dedicated to your community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Doc/Support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Documentation</a:t>
            </a:r>
            <a:endParaRPr lang="en-GB" dirty="0" smtClean="0">
              <a:solidFill>
                <a:srgbClr val="000000"/>
              </a:solidFill>
            </a:endParaRPr>
          </a:p>
          <a:p>
            <a:pPr lvl="2"/>
            <a:r>
              <a:rPr lang="fr-FR" dirty="0">
                <a:hlinkClick r:id="rId2"/>
              </a:rPr>
              <a:t>http://diracgrid.org/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User Forum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://groups.google.com/forum/?hl=en#!forum/diracgrid-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forum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installation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Pre-requisites</a:t>
            </a:r>
          </a:p>
          <a:p>
            <a:pPr lvl="1"/>
            <a:r>
              <a:rPr lang="fr-FR" dirty="0" smtClean="0"/>
              <a:t>H</a:t>
            </a:r>
            <a:r>
              <a:rPr lang="en-GB" dirty="0" err="1" smtClean="0"/>
              <a:t>ave</a:t>
            </a:r>
            <a:r>
              <a:rPr lang="en-GB" dirty="0" smtClean="0"/>
              <a:t> a valid grid certificate</a:t>
            </a:r>
          </a:p>
          <a:p>
            <a:pPr lvl="1"/>
            <a:r>
              <a:rPr lang="en-GB" dirty="0" smtClean="0"/>
              <a:t>Register to a DIRAC service, </a:t>
            </a:r>
            <a:r>
              <a:rPr lang="en-GB" i="1" dirty="0" smtClean="0"/>
              <a:t>e.g</a:t>
            </a:r>
            <a:r>
              <a:rPr lang="en-GB" dirty="0" smtClean="0"/>
              <a:t>. FG-DIRAC</a:t>
            </a:r>
          </a:p>
          <a:p>
            <a:r>
              <a:rPr lang="en-GB" dirty="0" smtClean="0"/>
              <a:t>Install the client on your laptop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User guide</a:t>
            </a:r>
          </a:p>
          <a:p>
            <a:pPr lvl="2"/>
            <a:r>
              <a:rPr lang="en-US" dirty="0">
                <a:solidFill>
                  <a:srgbClr val="000000"/>
                </a:solidFill>
                <a:hlinkClick r:id="rId2"/>
              </a:rPr>
              <a:t>http://dirac.readthedocs.io/en/rel-v6r15/UserGuide/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index.html</a:t>
            </a:r>
            <a:endParaRPr lang="en-GB" dirty="0" smtClean="0"/>
          </a:p>
          <a:p>
            <a:pPr lvl="1"/>
            <a:r>
              <a:rPr lang="en-GB" dirty="0" smtClean="0"/>
              <a:t>Most Linux distributions and Mac OS supported</a:t>
            </a:r>
          </a:p>
          <a:p>
            <a:pPr lvl="1"/>
            <a:r>
              <a:rPr lang="en-GB" dirty="0" smtClean="0"/>
              <a:t>Light installation through a few instructions </a:t>
            </a:r>
            <a:endParaRPr lang="en-US" sz="2000" i="1" dirty="0" smtClean="0"/>
          </a:p>
          <a:p>
            <a:pPr marL="731520" lvl="1" indent="-457200" algn="l">
              <a:buFont typeface="+mj-lt"/>
              <a:buAutoNum type="arabicPeriod"/>
            </a:pPr>
            <a:r>
              <a:rPr lang="en-US" sz="1900" i="1" dirty="0" err="1" smtClean="0"/>
              <a:t>wget</a:t>
            </a:r>
            <a:r>
              <a:rPr lang="en-US" sz="1900" i="1" dirty="0" smtClean="0"/>
              <a:t> </a:t>
            </a:r>
            <a:r>
              <a:rPr lang="fr-FR" sz="1900" i="1" dirty="0" smtClean="0"/>
              <a:t>–</a:t>
            </a:r>
            <a:r>
              <a:rPr lang="en-US" sz="1900" i="1" dirty="0" err="1" smtClean="0"/>
              <a:t>np</a:t>
            </a:r>
            <a:r>
              <a:rPr lang="en-US" sz="1900" i="1" dirty="0"/>
              <a:t> </a:t>
            </a:r>
            <a:r>
              <a:rPr lang="en-US" sz="1700" i="1" dirty="0" smtClean="0"/>
              <a:t>https</a:t>
            </a:r>
            <a:r>
              <a:rPr lang="en-US" sz="1700" i="1" dirty="0"/>
              <a:t>://</a:t>
            </a:r>
            <a:r>
              <a:rPr lang="en-US" sz="1700" i="1" dirty="0" err="1"/>
              <a:t>github.com</a:t>
            </a:r>
            <a:r>
              <a:rPr lang="en-US" sz="1700" i="1" dirty="0"/>
              <a:t>/</a:t>
            </a:r>
            <a:r>
              <a:rPr lang="en-US" sz="1700" i="1" dirty="0" err="1"/>
              <a:t>DIRACGrid</a:t>
            </a:r>
            <a:r>
              <a:rPr lang="en-US" sz="1700" i="1" dirty="0"/>
              <a:t>/DIRAC/raw/integration/Core/scripts/</a:t>
            </a:r>
            <a:r>
              <a:rPr lang="en-US" sz="1700" i="1" dirty="0" err="1"/>
              <a:t>dirac-install.py</a:t>
            </a:r>
            <a:r>
              <a:rPr lang="en-US" sz="1700" i="1" dirty="0"/>
              <a:t> </a:t>
            </a:r>
            <a:r>
              <a:rPr lang="en-US" sz="1900" i="1" dirty="0" smtClean="0"/>
              <a:t>-</a:t>
            </a:r>
            <a:r>
              <a:rPr lang="en-US" sz="1900" i="1" dirty="0"/>
              <a:t>-no-check-</a:t>
            </a:r>
            <a:r>
              <a:rPr lang="en-US" sz="1900" i="1" dirty="0" smtClean="0"/>
              <a:t>certificate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900" i="1" dirty="0" smtClean="0"/>
              <a:t>python </a:t>
            </a:r>
            <a:r>
              <a:rPr lang="fr-FR" sz="1900" i="1" dirty="0"/>
              <a:t>d</a:t>
            </a:r>
            <a:r>
              <a:rPr lang="en-GB" sz="1900" i="1" dirty="0" err="1"/>
              <a:t>irac-</a:t>
            </a:r>
            <a:r>
              <a:rPr lang="en-GB" sz="1900" i="1" dirty="0" err="1">
                <a:solidFill>
                  <a:schemeClr val="tx1"/>
                </a:solidFill>
              </a:rPr>
              <a:t>install.py</a:t>
            </a:r>
            <a:r>
              <a:rPr lang="en-GB" sz="1900" i="1" dirty="0">
                <a:solidFill>
                  <a:schemeClr val="tx1"/>
                </a:solidFill>
              </a:rPr>
              <a:t> </a:t>
            </a:r>
            <a:r>
              <a:rPr lang="fr-FR" sz="1900" i="1" dirty="0">
                <a:solidFill>
                  <a:schemeClr val="tx1"/>
                </a:solidFill>
              </a:rPr>
              <a:t>–</a:t>
            </a:r>
            <a:r>
              <a:rPr lang="en-GB" sz="1900" i="1" dirty="0">
                <a:solidFill>
                  <a:schemeClr val="tx1"/>
                </a:solidFill>
              </a:rPr>
              <a:t>V </a:t>
            </a:r>
            <a:r>
              <a:rPr lang="fr-FR" sz="1900" i="1" dirty="0" err="1">
                <a:solidFill>
                  <a:schemeClr val="tx1"/>
                </a:solidFill>
              </a:rPr>
              <a:t>FranceGrid</a:t>
            </a:r>
            <a:endParaRPr lang="en-GB" sz="1900" i="1" dirty="0">
              <a:solidFill>
                <a:schemeClr val="tx1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fr-FR" sz="1900" i="1" dirty="0">
                <a:solidFill>
                  <a:schemeClr val="tx1"/>
                </a:solidFill>
              </a:rPr>
              <a:t>s</a:t>
            </a:r>
            <a:r>
              <a:rPr lang="en-GB" sz="1900" i="1" dirty="0" err="1" smtClean="0">
                <a:solidFill>
                  <a:schemeClr val="tx1"/>
                </a:solidFill>
              </a:rPr>
              <a:t>ource</a:t>
            </a:r>
            <a:r>
              <a:rPr lang="en-GB" sz="1900" i="1" dirty="0" smtClean="0">
                <a:solidFill>
                  <a:schemeClr val="tx1"/>
                </a:solidFill>
              </a:rPr>
              <a:t> </a:t>
            </a:r>
            <a:r>
              <a:rPr lang="en-GB" sz="1900" i="1" dirty="0" err="1" smtClean="0">
                <a:solidFill>
                  <a:schemeClr val="tx1"/>
                </a:solidFill>
              </a:rPr>
              <a:t>bashrc</a:t>
            </a:r>
            <a:endParaRPr lang="en-GB" sz="1900" i="1" dirty="0" smtClean="0">
              <a:solidFill>
                <a:schemeClr val="tx1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fr-FR" sz="1900" i="1" dirty="0"/>
              <a:t>d</a:t>
            </a:r>
            <a:r>
              <a:rPr lang="en-GB" sz="1900" i="1" dirty="0" err="1" smtClean="0"/>
              <a:t>irac</a:t>
            </a:r>
            <a:r>
              <a:rPr lang="en-GB" sz="1900" i="1" dirty="0" smtClean="0"/>
              <a:t>-proxy-</a:t>
            </a:r>
            <a:r>
              <a:rPr lang="en-GB" sz="1900" i="1" dirty="0" err="1"/>
              <a:t>init</a:t>
            </a:r>
            <a:r>
              <a:rPr lang="en-GB" sz="1900" i="1" dirty="0"/>
              <a:t> </a:t>
            </a:r>
            <a:r>
              <a:rPr lang="fr-FR" sz="1900" i="1" dirty="0"/>
              <a:t>–</a:t>
            </a:r>
            <a:r>
              <a:rPr lang="en-GB" sz="1900" i="1" dirty="0"/>
              <a:t>x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900" i="1" dirty="0"/>
              <a:t>d</a:t>
            </a:r>
            <a:r>
              <a:rPr lang="en-GB" sz="1900" i="1" dirty="0" err="1"/>
              <a:t>irac</a:t>
            </a:r>
            <a:r>
              <a:rPr lang="en-GB" sz="1900" i="1" dirty="0"/>
              <a:t>-configure </a:t>
            </a:r>
            <a:r>
              <a:rPr lang="fr-FR" sz="1900" i="1" dirty="0">
                <a:solidFill>
                  <a:srgbClr val="3366FF"/>
                </a:solidFill>
              </a:rPr>
              <a:t>defaults-</a:t>
            </a:r>
            <a:r>
              <a:rPr lang="fr-FR" sz="1900" i="1" dirty="0" err="1">
                <a:solidFill>
                  <a:srgbClr val="3366FF"/>
                </a:solidFill>
              </a:rPr>
              <a:t>FranceGrid.cfg</a:t>
            </a:r>
            <a:endParaRPr lang="en-GB" sz="1900" i="1" dirty="0">
              <a:solidFill>
                <a:srgbClr val="3366FF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fr-FR" sz="1900" i="1" dirty="0" smtClean="0"/>
              <a:t>d</a:t>
            </a:r>
            <a:r>
              <a:rPr lang="en-GB" sz="1900" i="1" dirty="0" err="1" smtClean="0"/>
              <a:t>irac</a:t>
            </a:r>
            <a:r>
              <a:rPr lang="en-GB" sz="1900" i="1" dirty="0"/>
              <a:t>-proxy-</a:t>
            </a:r>
            <a:r>
              <a:rPr lang="en-GB" sz="1900" i="1" dirty="0" err="1"/>
              <a:t>init</a:t>
            </a:r>
            <a:r>
              <a:rPr lang="en-GB" sz="1900" i="1" dirty="0"/>
              <a:t> </a:t>
            </a:r>
            <a:r>
              <a:rPr lang="fr-FR" sz="1900" i="1" dirty="0" smtClean="0"/>
              <a:t>–</a:t>
            </a:r>
            <a:r>
              <a:rPr lang="en-GB" sz="1900" i="1" dirty="0" smtClean="0"/>
              <a:t>g </a:t>
            </a:r>
            <a:r>
              <a:rPr lang="en-GB" sz="1900" i="1" dirty="0" err="1" smtClean="0"/>
              <a:t>frangrilles_user</a:t>
            </a:r>
            <a:endParaRPr lang="en-GB" sz="1900" i="1" dirty="0"/>
          </a:p>
          <a:p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6410756" y="4624975"/>
            <a:ext cx="199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3366FF"/>
                </a:solidFill>
                <a:latin typeface="Sansation Regular"/>
                <a:cs typeface="Sansation Regular"/>
              </a:rPr>
              <a:t>Point to a given DIRAC instance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394960" y="5201053"/>
            <a:ext cx="1107236" cy="289183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218403" y="5566288"/>
            <a:ext cx="162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80FF"/>
                </a:solidFill>
                <a:latin typeface="Sansation Regular"/>
                <a:cs typeface="Sansation Regular"/>
              </a:rPr>
              <a:t>Authenticate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059852" y="5884308"/>
            <a:ext cx="1350904" cy="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erver installation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 smtClean="0"/>
              <a:t>Minimal requirements</a:t>
            </a:r>
          </a:p>
          <a:p>
            <a:pPr lvl="1" algn="l"/>
            <a:r>
              <a:rPr lang="en-GB" dirty="0" smtClean="0"/>
              <a:t>1 server for core Services/Agents</a:t>
            </a:r>
          </a:p>
          <a:p>
            <a:pPr lvl="1" algn="l"/>
            <a:r>
              <a:rPr lang="en-GB" dirty="0" smtClean="0"/>
              <a:t>1 MySQL server</a:t>
            </a:r>
          </a:p>
          <a:p>
            <a:pPr lvl="1" algn="l"/>
            <a:r>
              <a:rPr lang="en-GB" dirty="0" smtClean="0"/>
              <a:t>1 server for the web portal</a:t>
            </a:r>
          </a:p>
          <a:p>
            <a:pPr algn="l"/>
            <a:r>
              <a:rPr lang="en-GB" dirty="0" smtClean="0"/>
              <a:t>Administrator guide</a:t>
            </a:r>
          </a:p>
          <a:p>
            <a:pPr lvl="1" algn="l"/>
            <a:r>
              <a:rPr lang="en-US" dirty="0">
                <a:hlinkClick r:id="rId2"/>
              </a:rPr>
              <a:t>http://dirac.readthedocs.io/en/rel-v6r15/AdministratorGuide/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algn="l"/>
            <a:r>
              <a:rPr lang="en-US" dirty="0" smtClean="0"/>
              <a:t>Configure your instance</a:t>
            </a:r>
          </a:p>
          <a:p>
            <a:pPr lvl="1" algn="l"/>
            <a:r>
              <a:rPr lang="en-US" dirty="0" smtClean="0"/>
              <a:t>Resource description</a:t>
            </a:r>
          </a:p>
          <a:p>
            <a:pPr lvl="1" algn="l"/>
            <a:r>
              <a:rPr lang="en-US" dirty="0" smtClean="0"/>
              <a:t>Users registry</a:t>
            </a:r>
          </a:p>
          <a:p>
            <a:pPr lvl="1" algn="l"/>
            <a:r>
              <a:rPr lang="en-US" dirty="0" smtClean="0"/>
              <a:t>Policies</a:t>
            </a:r>
          </a:p>
          <a:p>
            <a:pPr lvl="1" algn="l"/>
            <a:r>
              <a:rPr lang="en-US" dirty="0" smtClean="0"/>
              <a:t>Operational settings</a:t>
            </a:r>
            <a:endParaRPr lang="en-GB" dirty="0" smtClean="0"/>
          </a:p>
          <a:p>
            <a:endParaRPr lang="fr-F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Management System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Management System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44160" cy="493776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00"/>
                </a:solidFill>
              </a:rPr>
              <a:t>Implementation of Pilot Jobs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Introduced by the DIRAC project, now widely used in various </a:t>
            </a:r>
            <a:r>
              <a:rPr lang="en-US" dirty="0" smtClean="0">
                <a:solidFill>
                  <a:srgbClr val="000000"/>
                </a:solidFill>
              </a:rPr>
              <a:t>WMS</a:t>
            </a:r>
          </a:p>
          <a:p>
            <a:pPr lvl="1" algn="l"/>
            <a:r>
              <a:rPr lang="en-GB" dirty="0" smtClean="0">
                <a:solidFill>
                  <a:srgbClr val="000000"/>
                </a:solidFill>
              </a:rPr>
              <a:t>Efficient usage of resources </a:t>
            </a:r>
          </a:p>
          <a:p>
            <a:pPr marL="0" lvl="1" algn="l">
              <a:spcBef>
                <a:spcPts val="600"/>
              </a:spcBef>
              <a:buClr>
                <a:schemeClr val="accent1"/>
              </a:buClr>
            </a:pPr>
            <a:r>
              <a:rPr lang="en-GB" sz="2600" dirty="0">
                <a:solidFill>
                  <a:srgbClr val="000000"/>
                </a:solidFill>
              </a:rPr>
              <a:t>Transparent access to </a:t>
            </a:r>
            <a:r>
              <a:rPr lang="en-GB" sz="2600" dirty="0" smtClean="0">
                <a:solidFill>
                  <a:srgbClr val="000000"/>
                </a:solidFill>
              </a:rPr>
              <a:t>different        </a:t>
            </a:r>
          </a:p>
          <a:p>
            <a:pPr marL="0" lvl="1" indent="0" algn="l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smtClean="0">
                <a:solidFill>
                  <a:srgbClr val="000000"/>
                </a:solidFill>
              </a:rPr>
              <a:t>   types </a:t>
            </a:r>
            <a:r>
              <a:rPr lang="en-GB" sz="2600" dirty="0">
                <a:solidFill>
                  <a:srgbClr val="000000"/>
                </a:solidFill>
              </a:rPr>
              <a:t>of </a:t>
            </a:r>
            <a:r>
              <a:rPr lang="en-GB" sz="2600" dirty="0" smtClean="0">
                <a:solidFill>
                  <a:srgbClr val="000000"/>
                </a:solidFill>
              </a:rPr>
              <a:t>resources</a:t>
            </a:r>
            <a:endParaRPr lang="en-GB" sz="2600" dirty="0">
              <a:solidFill>
                <a:srgbClr val="000000"/>
              </a:solidFill>
            </a:endParaRPr>
          </a:p>
          <a:p>
            <a:pPr lvl="1" algn="l"/>
            <a:r>
              <a:rPr lang="fr-FR" dirty="0">
                <a:solidFill>
                  <a:srgbClr val="000000"/>
                </a:solidFill>
              </a:rPr>
              <a:t>g</a:t>
            </a:r>
            <a:r>
              <a:rPr lang="en-GB" dirty="0">
                <a:solidFill>
                  <a:srgbClr val="000000"/>
                </a:solidFill>
              </a:rPr>
              <a:t>rids, clouds, clusters, etc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Bulk submission </a:t>
            </a: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MPI jobs support</a:t>
            </a:r>
          </a:p>
        </p:txBody>
      </p:sp>
      <p:pic>
        <p:nvPicPr>
          <p:cNvPr id="5" name="Picture 4" descr="deliver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8" y="1359536"/>
            <a:ext cx="380206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3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0" name="Footer Placeholder 190"/>
          <p:cNvSpPr>
            <a:spLocks noGrp="1"/>
          </p:cNvSpPr>
          <p:nvPr>
            <p:ph type="ftr" sz="quarter" idx="11"/>
          </p:nvPr>
        </p:nvSpPr>
        <p:spPr>
          <a:xfrm>
            <a:off x="2898648" y="6356351"/>
            <a:ext cx="3505200" cy="365760"/>
          </a:xfrm>
        </p:spPr>
        <p:txBody>
          <a:bodyPr/>
          <a:lstStyle/>
          <a:p>
            <a:r>
              <a:rPr lang="en-US" dirty="0" smtClean="0"/>
              <a:t>DIRAC Introduction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71245" y="1630270"/>
            <a:ext cx="8246714" cy="2513782"/>
          </a:xfrm>
          <a:prstGeom prst="rect">
            <a:avLst/>
          </a:prstGeom>
          <a:gradFill>
            <a:gsLst>
              <a:gs pos="0">
                <a:srgbClr val="E95B43">
                  <a:alpha val="25000"/>
                </a:srgbClr>
              </a:gs>
              <a:gs pos="100000">
                <a:schemeClr val="bg1"/>
              </a:gs>
            </a:gsLst>
            <a:lin ang="16200000" scaled="0"/>
          </a:gradFill>
          <a:ln w="19050" cap="flat" cmpd="sng" algn="ctr">
            <a:solidFill>
              <a:srgbClr val="E95B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pic>
        <p:nvPicPr>
          <p:cNvPr id="152" name="Picture 4" descr="Dirac_logo_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73" y="3405602"/>
            <a:ext cx="1762760" cy="530860"/>
          </a:xfrm>
          <a:prstGeom prst="rect">
            <a:avLst/>
          </a:prstGeom>
        </p:spPr>
      </p:pic>
      <p:grpSp>
        <p:nvGrpSpPr>
          <p:cNvPr id="153" name="Group 10"/>
          <p:cNvGrpSpPr/>
          <p:nvPr/>
        </p:nvGrpSpPr>
        <p:grpSpPr>
          <a:xfrm>
            <a:off x="2806905" y="758855"/>
            <a:ext cx="3423710" cy="540000"/>
            <a:chOff x="759662" y="901"/>
            <a:chExt cx="3423710" cy="540000"/>
          </a:xfrm>
        </p:grpSpPr>
        <p:sp>
          <p:nvSpPr>
            <p:cNvPr id="154" name="Rounded Rectangle 6"/>
            <p:cNvSpPr/>
            <p:nvPr/>
          </p:nvSpPr>
          <p:spPr>
            <a:xfrm>
              <a:off x="759662" y="901"/>
              <a:ext cx="3423710" cy="540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5CAC34">
                    <a:alpha val="7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5CAC3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API/REST/Web/CLI</a:t>
              </a:r>
              <a:endParaRPr lang="en-US" sz="20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55" name="Picture 7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717" y="67715"/>
              <a:ext cx="150001" cy="173078"/>
            </a:xfrm>
            <a:prstGeom prst="rect">
              <a:avLst/>
            </a:prstGeom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56" name="Group 23"/>
          <p:cNvGrpSpPr/>
          <p:nvPr/>
        </p:nvGrpSpPr>
        <p:grpSpPr>
          <a:xfrm>
            <a:off x="725321" y="1827747"/>
            <a:ext cx="1570653" cy="540000"/>
            <a:chOff x="2767679" y="2182231"/>
            <a:chExt cx="1570653" cy="540000"/>
          </a:xfrm>
        </p:grpSpPr>
        <p:sp>
          <p:nvSpPr>
            <p:cNvPr id="157" name="Rounded Rectangle 46"/>
            <p:cNvSpPr/>
            <p:nvPr/>
          </p:nvSpPr>
          <p:spPr>
            <a:xfrm>
              <a:off x="2767679" y="2182231"/>
              <a:ext cx="1570653" cy="540000"/>
            </a:xfrm>
            <a:prstGeom prst="snip2Diag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Manager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58" name="Picture 10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734" y="2249045"/>
              <a:ext cx="150001" cy="173078"/>
            </a:xfrm>
            <a:prstGeom prst="snip2DiagRect">
              <a:avLst/>
            </a:prstGeom>
          </p:spPr>
        </p:pic>
      </p:grpSp>
      <p:grpSp>
        <p:nvGrpSpPr>
          <p:cNvPr id="159" name="Group 23"/>
          <p:cNvGrpSpPr/>
          <p:nvPr/>
        </p:nvGrpSpPr>
        <p:grpSpPr>
          <a:xfrm>
            <a:off x="6798273" y="1827747"/>
            <a:ext cx="1570653" cy="540000"/>
            <a:chOff x="2767679" y="2182231"/>
            <a:chExt cx="1570653" cy="540000"/>
          </a:xfrm>
        </p:grpSpPr>
        <p:sp>
          <p:nvSpPr>
            <p:cNvPr id="160" name="Rounded Rectangle 46"/>
            <p:cNvSpPr/>
            <p:nvPr/>
          </p:nvSpPr>
          <p:spPr>
            <a:xfrm>
              <a:off x="2767679" y="2182231"/>
              <a:ext cx="1570653" cy="540000"/>
            </a:xfrm>
            <a:prstGeom prst="snip2Diag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Monitor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61" name="Picture 13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734" y="2249045"/>
              <a:ext cx="150001" cy="173078"/>
            </a:xfrm>
            <a:prstGeom prst="snip2DiagRect">
              <a:avLst/>
            </a:prstGeom>
          </p:spPr>
        </p:pic>
      </p:grpSp>
      <p:grpSp>
        <p:nvGrpSpPr>
          <p:cNvPr id="162" name="Group 26"/>
          <p:cNvGrpSpPr/>
          <p:nvPr/>
        </p:nvGrpSpPr>
        <p:grpSpPr>
          <a:xfrm>
            <a:off x="2948308" y="2658345"/>
            <a:ext cx="1570653" cy="540000"/>
            <a:chOff x="2927969" y="5178178"/>
            <a:chExt cx="1570653" cy="720000"/>
          </a:xfrm>
        </p:grpSpPr>
        <p:sp>
          <p:nvSpPr>
            <p:cNvPr id="163" name="Rounded Rectangle 46"/>
            <p:cNvSpPr/>
            <p:nvPr/>
          </p:nvSpPr>
          <p:spPr>
            <a:xfrm>
              <a:off x="2927969" y="5178178"/>
              <a:ext cx="1570653" cy="720000"/>
            </a:xfrm>
            <a:prstGeom prst="round2Diag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Optimization Mind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64" name="Picture 22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024" y="5244993"/>
              <a:ext cx="150001" cy="231140"/>
            </a:xfrm>
            <a:prstGeom prst="round2DiagRect">
              <a:avLst/>
            </a:prstGeom>
          </p:spPr>
        </p:pic>
      </p:grpSp>
      <p:grpSp>
        <p:nvGrpSpPr>
          <p:cNvPr id="165" name="Group 35"/>
          <p:cNvGrpSpPr/>
          <p:nvPr/>
        </p:nvGrpSpPr>
        <p:grpSpPr>
          <a:xfrm>
            <a:off x="545611" y="2523974"/>
            <a:ext cx="2027853" cy="1230015"/>
            <a:chOff x="1907792" y="3187700"/>
            <a:chExt cx="2027853" cy="1230015"/>
          </a:xfrm>
        </p:grpSpPr>
        <p:grpSp>
          <p:nvGrpSpPr>
            <p:cNvPr id="166" name="Group 21"/>
            <p:cNvGrpSpPr/>
            <p:nvPr/>
          </p:nvGrpSpPr>
          <p:grpSpPr>
            <a:xfrm>
              <a:off x="1907792" y="3187700"/>
              <a:ext cx="1570653" cy="540000"/>
              <a:chOff x="2925147" y="4302817"/>
              <a:chExt cx="1570653" cy="540000"/>
            </a:xfrm>
          </p:grpSpPr>
          <p:sp>
            <p:nvSpPr>
              <p:cNvPr id="176" name="Rounded Rectangle 46"/>
              <p:cNvSpPr/>
              <p:nvPr/>
            </p:nvSpPr>
            <p:spPr>
              <a:xfrm>
                <a:off x="2925147" y="4302817"/>
                <a:ext cx="1570653" cy="54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Job Sanity Optimizer</a:t>
                </a:r>
              </a:p>
            </p:txBody>
          </p:sp>
          <p:pic>
            <p:nvPicPr>
              <p:cNvPr id="177" name="Picture 25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  <p:grpSp>
          <p:nvGrpSpPr>
            <p:cNvPr id="167" name="Group 21"/>
            <p:cNvGrpSpPr/>
            <p:nvPr/>
          </p:nvGrpSpPr>
          <p:grpSpPr>
            <a:xfrm>
              <a:off x="2060192" y="3417705"/>
              <a:ext cx="1570653" cy="540000"/>
              <a:chOff x="2925147" y="4302817"/>
              <a:chExt cx="1570653" cy="540000"/>
            </a:xfrm>
          </p:grpSpPr>
          <p:sp>
            <p:nvSpPr>
              <p:cNvPr id="174" name="Rounded Rectangle 46"/>
              <p:cNvSpPr/>
              <p:nvPr/>
            </p:nvSpPr>
            <p:spPr>
              <a:xfrm>
                <a:off x="2925147" y="4302817"/>
                <a:ext cx="1570653" cy="54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Job Path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Optimizer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175" name="Picture 28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  <p:grpSp>
          <p:nvGrpSpPr>
            <p:cNvPr id="168" name="Group 21"/>
            <p:cNvGrpSpPr/>
            <p:nvPr/>
          </p:nvGrpSpPr>
          <p:grpSpPr>
            <a:xfrm>
              <a:off x="2212592" y="3647710"/>
              <a:ext cx="1570653" cy="540000"/>
              <a:chOff x="2925147" y="4302817"/>
              <a:chExt cx="1570653" cy="540000"/>
            </a:xfrm>
          </p:grpSpPr>
          <p:sp>
            <p:nvSpPr>
              <p:cNvPr id="172" name="Rounded Rectangle 46"/>
              <p:cNvSpPr/>
              <p:nvPr/>
            </p:nvSpPr>
            <p:spPr>
              <a:xfrm>
                <a:off x="2925147" y="4302817"/>
                <a:ext cx="1570653" cy="54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Input Data Optimizer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173" name="Picture 31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  <p:grpSp>
          <p:nvGrpSpPr>
            <p:cNvPr id="169" name="Group 21"/>
            <p:cNvGrpSpPr/>
            <p:nvPr/>
          </p:nvGrpSpPr>
          <p:grpSpPr>
            <a:xfrm>
              <a:off x="2364992" y="3877715"/>
              <a:ext cx="1570653" cy="540000"/>
              <a:chOff x="2925147" y="4302817"/>
              <a:chExt cx="1570653" cy="540000"/>
            </a:xfrm>
          </p:grpSpPr>
          <p:sp>
            <p:nvSpPr>
              <p:cNvPr id="170" name="Rounded Rectangle 46"/>
              <p:cNvSpPr/>
              <p:nvPr/>
            </p:nvSpPr>
            <p:spPr>
              <a:xfrm>
                <a:off x="2925147" y="4302817"/>
                <a:ext cx="1570653" cy="54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Scheduling Optimizer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171" name="Picture 34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</p:grpSp>
      <p:grpSp>
        <p:nvGrpSpPr>
          <p:cNvPr id="178" name="Group 31"/>
          <p:cNvGrpSpPr/>
          <p:nvPr/>
        </p:nvGrpSpPr>
        <p:grpSpPr>
          <a:xfrm>
            <a:off x="4837335" y="2673989"/>
            <a:ext cx="1570653" cy="540000"/>
            <a:chOff x="2925147" y="4302817"/>
            <a:chExt cx="1570653" cy="540000"/>
          </a:xfrm>
        </p:grpSpPr>
        <p:sp>
          <p:nvSpPr>
            <p:cNvPr id="179" name="Rounded Rectangle 46"/>
            <p:cNvSpPr/>
            <p:nvPr/>
          </p:nvSpPr>
          <p:spPr>
            <a:xfrm>
              <a:off x="2925147" y="4302817"/>
              <a:ext cx="1570653" cy="540000"/>
            </a:xfrm>
            <a:prstGeom prst="flowChartMagneticDisk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Sansation Regular"/>
                  <a:cs typeface="Sansation Regular"/>
                </a:rPr>
                <a:t>TaskQueue DB</a:t>
              </a:r>
              <a:endParaRPr lang="en-US" sz="1600" b="1" dirty="0">
                <a:solidFill>
                  <a:srgbClr val="000000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80" name="Picture 38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473" y="4306873"/>
              <a:ext cx="150001" cy="173078"/>
            </a:xfrm>
            <a:prstGeom prst="flowChartMagneticDisk">
              <a:avLst/>
            </a:prstGeom>
          </p:spPr>
        </p:pic>
      </p:grpSp>
      <p:grpSp>
        <p:nvGrpSpPr>
          <p:cNvPr id="181" name="Group 31"/>
          <p:cNvGrpSpPr/>
          <p:nvPr/>
        </p:nvGrpSpPr>
        <p:grpSpPr>
          <a:xfrm>
            <a:off x="3977008" y="1875509"/>
            <a:ext cx="1570653" cy="540000"/>
            <a:chOff x="2925147" y="4302817"/>
            <a:chExt cx="1570653" cy="540000"/>
          </a:xfrm>
        </p:grpSpPr>
        <p:sp>
          <p:nvSpPr>
            <p:cNvPr id="182" name="Rounded Rectangle 46"/>
            <p:cNvSpPr/>
            <p:nvPr/>
          </p:nvSpPr>
          <p:spPr>
            <a:xfrm>
              <a:off x="2925147" y="4302817"/>
              <a:ext cx="1570653" cy="540000"/>
            </a:xfrm>
            <a:prstGeom prst="flowChartMagneticDisk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Sansation Regular"/>
                  <a:cs typeface="Sansation Regular"/>
                </a:rPr>
                <a:t>Job DB</a:t>
              </a:r>
              <a:endParaRPr lang="en-US" sz="1600" b="1" dirty="0">
                <a:solidFill>
                  <a:srgbClr val="000000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83" name="Picture 41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473" y="4319573"/>
              <a:ext cx="150001" cy="173078"/>
            </a:xfrm>
            <a:prstGeom prst="flowChartMagneticDisk">
              <a:avLst/>
            </a:prstGeom>
          </p:spPr>
        </p:pic>
      </p:grpSp>
      <p:grpSp>
        <p:nvGrpSpPr>
          <p:cNvPr id="184" name="Group 23"/>
          <p:cNvGrpSpPr/>
          <p:nvPr/>
        </p:nvGrpSpPr>
        <p:grpSpPr>
          <a:xfrm>
            <a:off x="4860060" y="3388008"/>
            <a:ext cx="1570653" cy="540000"/>
            <a:chOff x="2767679" y="2182231"/>
            <a:chExt cx="1570653" cy="540000"/>
          </a:xfrm>
        </p:grpSpPr>
        <p:sp>
          <p:nvSpPr>
            <p:cNvPr id="185" name="Rounded Rectangle 46"/>
            <p:cNvSpPr/>
            <p:nvPr/>
          </p:nvSpPr>
          <p:spPr>
            <a:xfrm>
              <a:off x="2767679" y="2182231"/>
              <a:ext cx="1570653" cy="540000"/>
            </a:xfrm>
            <a:prstGeom prst="snip2Diag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Matcher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86" name="Picture 44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734" y="2249045"/>
              <a:ext cx="150001" cy="173078"/>
            </a:xfrm>
            <a:prstGeom prst="snip2DiagRect">
              <a:avLst/>
            </a:prstGeom>
          </p:spPr>
        </p:pic>
      </p:grpSp>
      <p:grpSp>
        <p:nvGrpSpPr>
          <p:cNvPr id="187" name="Group 23"/>
          <p:cNvGrpSpPr/>
          <p:nvPr/>
        </p:nvGrpSpPr>
        <p:grpSpPr>
          <a:xfrm>
            <a:off x="3093956" y="3388008"/>
            <a:ext cx="1570653" cy="540000"/>
            <a:chOff x="2767679" y="2182231"/>
            <a:chExt cx="1570653" cy="540000"/>
          </a:xfrm>
        </p:grpSpPr>
        <p:sp>
          <p:nvSpPr>
            <p:cNvPr id="188" name="Rounded Rectangle 46"/>
            <p:cNvSpPr/>
            <p:nvPr/>
          </p:nvSpPr>
          <p:spPr>
            <a:xfrm>
              <a:off x="2767679" y="2182231"/>
              <a:ext cx="1570653" cy="540000"/>
            </a:xfrm>
            <a:prstGeom prst="snip2Diag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State Update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89" name="Picture 47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734" y="2249045"/>
              <a:ext cx="150001" cy="173078"/>
            </a:xfrm>
            <a:prstGeom prst="snip2DiagRect">
              <a:avLst/>
            </a:prstGeom>
          </p:spPr>
        </p:pic>
      </p:grpSp>
      <p:grpSp>
        <p:nvGrpSpPr>
          <p:cNvPr id="190" name="Group 18"/>
          <p:cNvGrpSpPr/>
          <p:nvPr/>
        </p:nvGrpSpPr>
        <p:grpSpPr>
          <a:xfrm>
            <a:off x="6626163" y="4028792"/>
            <a:ext cx="1570653" cy="540000"/>
            <a:chOff x="1262379" y="4260661"/>
            <a:chExt cx="1570653" cy="540000"/>
          </a:xfrm>
        </p:grpSpPr>
        <p:sp>
          <p:nvSpPr>
            <p:cNvPr id="191" name="Rounded Rectangle 46"/>
            <p:cNvSpPr/>
            <p:nvPr/>
          </p:nvSpPr>
          <p:spPr>
            <a:xfrm>
              <a:off x="1262379" y="4260661"/>
              <a:ext cx="1570653" cy="540000"/>
            </a:xfrm>
            <a:prstGeom prst="rect">
              <a:avLst/>
            </a:prstGeom>
            <a:gradFill>
              <a:gsLst>
                <a:gs pos="0">
                  <a:srgbClr val="4C5457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VM Scheduler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92" name="Picture 50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434" y="4327475"/>
              <a:ext cx="150001" cy="17307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3" name="Group 18"/>
          <p:cNvGrpSpPr/>
          <p:nvPr/>
        </p:nvGrpSpPr>
        <p:grpSpPr>
          <a:xfrm>
            <a:off x="1327852" y="4028792"/>
            <a:ext cx="1570653" cy="540000"/>
            <a:chOff x="1262379" y="4260661"/>
            <a:chExt cx="1570653" cy="540000"/>
          </a:xfrm>
        </p:grpSpPr>
        <p:sp>
          <p:nvSpPr>
            <p:cNvPr id="194" name="Rounded Rectangle 46"/>
            <p:cNvSpPr/>
            <p:nvPr/>
          </p:nvSpPr>
          <p:spPr>
            <a:xfrm>
              <a:off x="1262379" y="4260661"/>
              <a:ext cx="1570653" cy="540000"/>
            </a:xfrm>
            <a:prstGeom prst="rect">
              <a:avLst/>
            </a:prstGeom>
            <a:gradFill>
              <a:gsLst>
                <a:gs pos="0">
                  <a:srgbClr val="4C5457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Pilot Scheduler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95" name="Picture 53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434" y="4327475"/>
              <a:ext cx="150001" cy="17307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6" name="Group 64"/>
          <p:cNvGrpSpPr/>
          <p:nvPr/>
        </p:nvGrpSpPr>
        <p:grpSpPr>
          <a:xfrm>
            <a:off x="5520453" y="5684582"/>
            <a:ext cx="1766985" cy="1143677"/>
            <a:chOff x="7377015" y="5332482"/>
            <a:chExt cx="1766985" cy="1143677"/>
          </a:xfrm>
        </p:grpSpPr>
        <p:sp>
          <p:nvSpPr>
            <p:cNvPr id="197" name="Rounded Rectangle 46"/>
            <p:cNvSpPr>
              <a:spLocks noChangeAspect="1"/>
            </p:cNvSpPr>
            <p:nvPr/>
          </p:nvSpPr>
          <p:spPr>
            <a:xfrm flipH="1">
              <a:off x="7377015" y="5396159"/>
              <a:ext cx="1766985" cy="1080000"/>
            </a:xfrm>
            <a:prstGeom prst="cloud">
              <a:avLst/>
            </a:prstGeom>
            <a:solidFill>
              <a:srgbClr val="4C5457">
                <a:alpha val="25000"/>
              </a:srgbClr>
            </a:soli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t" anchorCtr="0">
              <a:noAutofit/>
            </a:bodyPr>
            <a:lstStyle/>
            <a:p>
              <a:pPr algn="r"/>
              <a:endParaRPr lang="en-US" sz="12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grpSp>
          <p:nvGrpSpPr>
            <p:cNvPr id="198" name="Group 21"/>
            <p:cNvGrpSpPr>
              <a:grpSpLocks noChangeAspect="1"/>
            </p:cNvGrpSpPr>
            <p:nvPr/>
          </p:nvGrpSpPr>
          <p:grpSpPr>
            <a:xfrm>
              <a:off x="7632885" y="5682159"/>
              <a:ext cx="1177990" cy="540000"/>
              <a:chOff x="2925147" y="4302817"/>
              <a:chExt cx="1570653" cy="720000"/>
            </a:xfrm>
          </p:grpSpPr>
          <p:sp>
            <p:nvSpPr>
              <p:cNvPr id="200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ound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VM</a:t>
                </a:r>
                <a:endParaRPr lang="en-US" sz="12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01" name="Picture 62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oundRect">
                <a:avLst/>
              </a:prstGeom>
            </p:spPr>
          </p:pic>
        </p:grpSp>
        <p:sp>
          <p:nvSpPr>
            <p:cNvPr id="199" name="TextBox 63"/>
            <p:cNvSpPr txBox="1"/>
            <p:nvPr/>
          </p:nvSpPr>
          <p:spPr>
            <a:xfrm>
              <a:off x="7632885" y="5332482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Sansation Regular"/>
                  <a:cs typeface="Sansation Regular"/>
                </a:rPr>
                <a:t>Cloud A</a:t>
              </a:r>
              <a:endParaRPr lang="en-US" sz="11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02" name="Group 65"/>
          <p:cNvGrpSpPr/>
          <p:nvPr/>
        </p:nvGrpSpPr>
        <p:grpSpPr>
          <a:xfrm>
            <a:off x="7173623" y="5151182"/>
            <a:ext cx="1766985" cy="1143677"/>
            <a:chOff x="7377015" y="5332482"/>
            <a:chExt cx="1766985" cy="1143677"/>
          </a:xfrm>
        </p:grpSpPr>
        <p:sp>
          <p:nvSpPr>
            <p:cNvPr id="203" name="Rounded Rectangle 46"/>
            <p:cNvSpPr>
              <a:spLocks noChangeAspect="1"/>
            </p:cNvSpPr>
            <p:nvPr/>
          </p:nvSpPr>
          <p:spPr>
            <a:xfrm>
              <a:off x="7377015" y="5396159"/>
              <a:ext cx="1766985" cy="1080000"/>
            </a:xfrm>
            <a:prstGeom prst="cloud">
              <a:avLst/>
            </a:prstGeom>
            <a:solidFill>
              <a:srgbClr val="4C5457">
                <a:alpha val="25000"/>
              </a:srgbClr>
            </a:soli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t" anchorCtr="0">
              <a:noAutofit/>
            </a:bodyPr>
            <a:lstStyle/>
            <a:p>
              <a:pPr algn="r"/>
              <a:endParaRPr lang="en-US" sz="12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grpSp>
          <p:nvGrpSpPr>
            <p:cNvPr id="204" name="Group 21"/>
            <p:cNvGrpSpPr>
              <a:grpSpLocks noChangeAspect="1"/>
            </p:cNvGrpSpPr>
            <p:nvPr/>
          </p:nvGrpSpPr>
          <p:grpSpPr>
            <a:xfrm>
              <a:off x="7632885" y="5682159"/>
              <a:ext cx="1177990" cy="540000"/>
              <a:chOff x="2925147" y="4302817"/>
              <a:chExt cx="1570653" cy="720000"/>
            </a:xfrm>
          </p:grpSpPr>
          <p:sp>
            <p:nvSpPr>
              <p:cNvPr id="206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ound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VM</a:t>
                </a:r>
                <a:endParaRPr lang="en-US" sz="12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07" name="Picture 70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oundRect">
                <a:avLst/>
              </a:prstGeom>
            </p:spPr>
          </p:pic>
        </p:grpSp>
        <p:sp>
          <p:nvSpPr>
            <p:cNvPr id="205" name="TextBox 68"/>
            <p:cNvSpPr txBox="1"/>
            <p:nvPr/>
          </p:nvSpPr>
          <p:spPr>
            <a:xfrm>
              <a:off x="8221880" y="5332482"/>
              <a:ext cx="68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Sansation Regular"/>
                  <a:cs typeface="Sansation Regular"/>
                </a:rPr>
                <a:t>Cloud B</a:t>
              </a:r>
              <a:endParaRPr lang="en-US" sz="11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08" name="Group 71"/>
          <p:cNvGrpSpPr/>
          <p:nvPr/>
        </p:nvGrpSpPr>
        <p:grpSpPr>
          <a:xfrm>
            <a:off x="104545" y="5183020"/>
            <a:ext cx="1766985" cy="1143677"/>
            <a:chOff x="7377015" y="5332482"/>
            <a:chExt cx="1766985" cy="1143677"/>
          </a:xfrm>
        </p:grpSpPr>
        <p:sp>
          <p:nvSpPr>
            <p:cNvPr id="209" name="Rounded Rectangle 46"/>
            <p:cNvSpPr>
              <a:spLocks noChangeAspect="1"/>
            </p:cNvSpPr>
            <p:nvPr/>
          </p:nvSpPr>
          <p:spPr>
            <a:xfrm>
              <a:off x="7377015" y="5396159"/>
              <a:ext cx="1766985" cy="1080000"/>
            </a:xfrm>
            <a:prstGeom prst="cloud">
              <a:avLst/>
            </a:prstGeom>
            <a:solidFill>
              <a:srgbClr val="4C5457">
                <a:alpha val="25000"/>
              </a:srgbClr>
            </a:soli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t" anchorCtr="0">
              <a:noAutofit/>
            </a:bodyPr>
            <a:lstStyle/>
            <a:p>
              <a:pPr algn="r"/>
              <a:endParaRPr lang="en-US" sz="12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grpSp>
          <p:nvGrpSpPr>
            <p:cNvPr id="210" name="Group 21"/>
            <p:cNvGrpSpPr>
              <a:grpSpLocks noChangeAspect="1"/>
            </p:cNvGrpSpPr>
            <p:nvPr/>
          </p:nvGrpSpPr>
          <p:grpSpPr>
            <a:xfrm>
              <a:off x="7632885" y="5682159"/>
              <a:ext cx="1177990" cy="540000"/>
              <a:chOff x="2925147" y="4302817"/>
              <a:chExt cx="1570653" cy="720000"/>
            </a:xfrm>
          </p:grpSpPr>
          <p:sp>
            <p:nvSpPr>
              <p:cNvPr id="212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ound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Pilot</a:t>
                </a:r>
                <a:endParaRPr lang="en-US" sz="12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13" name="Picture 76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oundRect">
                <a:avLst/>
              </a:prstGeom>
            </p:spPr>
          </p:pic>
        </p:grpSp>
        <p:sp>
          <p:nvSpPr>
            <p:cNvPr id="211" name="TextBox 74"/>
            <p:cNvSpPr txBox="1"/>
            <p:nvPr/>
          </p:nvSpPr>
          <p:spPr>
            <a:xfrm>
              <a:off x="8221880" y="5332482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Sansation Regular"/>
                  <a:cs typeface="Sansation Regular"/>
                </a:rPr>
                <a:t>Grid A</a:t>
              </a:r>
              <a:endParaRPr lang="en-US" sz="11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14" name="Group 77"/>
          <p:cNvGrpSpPr/>
          <p:nvPr/>
        </p:nvGrpSpPr>
        <p:grpSpPr>
          <a:xfrm>
            <a:off x="1752753" y="5665958"/>
            <a:ext cx="1766985" cy="1143677"/>
            <a:chOff x="7377015" y="5332482"/>
            <a:chExt cx="1766985" cy="1143677"/>
          </a:xfrm>
        </p:grpSpPr>
        <p:sp>
          <p:nvSpPr>
            <p:cNvPr id="215" name="Rounded Rectangle 46"/>
            <p:cNvSpPr>
              <a:spLocks noChangeAspect="1"/>
            </p:cNvSpPr>
            <p:nvPr/>
          </p:nvSpPr>
          <p:spPr>
            <a:xfrm>
              <a:off x="7377015" y="5396159"/>
              <a:ext cx="1766985" cy="1080000"/>
            </a:xfrm>
            <a:prstGeom prst="cloud">
              <a:avLst/>
            </a:prstGeom>
            <a:solidFill>
              <a:srgbClr val="4C5457">
                <a:alpha val="25000"/>
              </a:srgbClr>
            </a:solidFill>
            <a:ln w="19050" cap="flat" cmpd="sng" algn="ctr">
              <a:solidFill>
                <a:srgbClr val="4C545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t" anchorCtr="0">
              <a:noAutofit/>
            </a:bodyPr>
            <a:lstStyle/>
            <a:p>
              <a:pPr algn="r"/>
              <a:endParaRPr lang="en-US" sz="12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grpSp>
          <p:nvGrpSpPr>
            <p:cNvPr id="216" name="Group 21"/>
            <p:cNvGrpSpPr>
              <a:grpSpLocks noChangeAspect="1"/>
            </p:cNvGrpSpPr>
            <p:nvPr/>
          </p:nvGrpSpPr>
          <p:grpSpPr>
            <a:xfrm>
              <a:off x="7632885" y="5682159"/>
              <a:ext cx="1177990" cy="540000"/>
              <a:chOff x="2925147" y="4302817"/>
              <a:chExt cx="1570653" cy="720000"/>
            </a:xfrm>
          </p:grpSpPr>
          <p:sp>
            <p:nvSpPr>
              <p:cNvPr id="218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ound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Pilot</a:t>
                </a:r>
                <a:endParaRPr lang="en-US" sz="12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19" name="Picture 82" descr="Dirac_symbol_CMYK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202" y="4369631"/>
                <a:ext cx="150001" cy="173078"/>
              </a:xfrm>
              <a:prstGeom prst="roundRect">
                <a:avLst/>
              </a:prstGeom>
            </p:spPr>
          </p:pic>
        </p:grpSp>
        <p:sp>
          <p:nvSpPr>
            <p:cNvPr id="217" name="TextBox 80"/>
            <p:cNvSpPr txBox="1"/>
            <p:nvPr/>
          </p:nvSpPr>
          <p:spPr>
            <a:xfrm>
              <a:off x="8221880" y="5332482"/>
              <a:ext cx="5693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Sansation Regular"/>
                  <a:cs typeface="Sansation Regular"/>
                </a:rPr>
                <a:t>Grid B</a:t>
              </a:r>
              <a:endParaRPr lang="en-US" sz="1100" b="1" dirty="0">
                <a:latin typeface="Sansation Regular"/>
                <a:cs typeface="Sansation Regular"/>
              </a:endParaRPr>
            </a:p>
          </p:txBody>
        </p:sp>
      </p:grpSp>
      <p:sp>
        <p:nvSpPr>
          <p:cNvPr id="220" name="Rounded Rectangle 46"/>
          <p:cNvSpPr>
            <a:spLocks noChangeAspect="1"/>
          </p:cNvSpPr>
          <p:nvPr/>
        </p:nvSpPr>
        <p:spPr>
          <a:xfrm>
            <a:off x="3661742" y="5776293"/>
            <a:ext cx="1766985" cy="1080000"/>
          </a:xfrm>
          <a:prstGeom prst="cloud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r"/>
            <a:endParaRPr lang="en-US" sz="1200" b="1" dirty="0">
              <a:solidFill>
                <a:schemeClr val="tx1"/>
              </a:solidFill>
              <a:latin typeface="Sansation Regular"/>
              <a:cs typeface="Sansation Regular"/>
            </a:endParaRPr>
          </a:p>
        </p:txBody>
      </p:sp>
      <p:grpSp>
        <p:nvGrpSpPr>
          <p:cNvPr id="221" name="Group 21"/>
          <p:cNvGrpSpPr>
            <a:grpSpLocks noChangeAspect="1"/>
          </p:cNvGrpSpPr>
          <p:nvPr/>
        </p:nvGrpSpPr>
        <p:grpSpPr>
          <a:xfrm>
            <a:off x="3943012" y="6163893"/>
            <a:ext cx="1177990" cy="540000"/>
            <a:chOff x="2925147" y="4302817"/>
            <a:chExt cx="1570653" cy="720000"/>
          </a:xfrm>
        </p:grpSpPr>
        <p:sp>
          <p:nvSpPr>
            <p:cNvPr id="222" name="Rounded Rectangle 46"/>
            <p:cNvSpPr/>
            <p:nvPr/>
          </p:nvSpPr>
          <p:spPr>
            <a:xfrm>
              <a:off x="2925147" y="4302817"/>
              <a:ext cx="1570653" cy="720000"/>
            </a:xfrm>
            <a:prstGeom prst="round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Pilot</a:t>
              </a:r>
              <a:endParaRPr lang="en-US" sz="12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23" name="Picture 88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202" y="4369631"/>
              <a:ext cx="150001" cy="173078"/>
            </a:xfrm>
            <a:prstGeom prst="roundRect">
              <a:avLst/>
            </a:prstGeom>
          </p:spPr>
        </p:pic>
      </p:grpSp>
      <p:sp>
        <p:nvSpPr>
          <p:cNvPr id="224" name="TextBox 86"/>
          <p:cNvSpPr txBox="1"/>
          <p:nvPr/>
        </p:nvSpPr>
        <p:spPr>
          <a:xfrm>
            <a:off x="4532007" y="5814216"/>
            <a:ext cx="886267" cy="398234"/>
          </a:xfrm>
          <a:prstGeom prst="cloud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ansation Regular"/>
                <a:cs typeface="Sansation Regular"/>
              </a:rPr>
              <a:t>Site A</a:t>
            </a:r>
            <a:endParaRPr lang="en-US" sz="1100" b="1" dirty="0">
              <a:latin typeface="Sansation Regular"/>
              <a:cs typeface="Sansation Regular"/>
            </a:endParaRPr>
          </a:p>
        </p:txBody>
      </p:sp>
      <p:grpSp>
        <p:nvGrpSpPr>
          <p:cNvPr id="225" name="Group 31"/>
          <p:cNvGrpSpPr/>
          <p:nvPr/>
        </p:nvGrpSpPr>
        <p:grpSpPr>
          <a:xfrm>
            <a:off x="6697457" y="2658345"/>
            <a:ext cx="1570653" cy="540000"/>
            <a:chOff x="2925147" y="4302817"/>
            <a:chExt cx="1570653" cy="540000"/>
          </a:xfrm>
        </p:grpSpPr>
        <p:sp>
          <p:nvSpPr>
            <p:cNvPr id="226" name="Rounded Rectangle 46"/>
            <p:cNvSpPr/>
            <p:nvPr/>
          </p:nvSpPr>
          <p:spPr>
            <a:xfrm>
              <a:off x="2925147" y="4302817"/>
              <a:ext cx="1570653" cy="540000"/>
            </a:xfrm>
            <a:prstGeom prst="flowChartMagneticDisk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Sansation Regular"/>
                  <a:cs typeface="Sansation Regular"/>
                </a:rPr>
                <a:t>Sandbox</a:t>
              </a:r>
              <a:endParaRPr lang="en-US" sz="1600" b="1" dirty="0">
                <a:solidFill>
                  <a:srgbClr val="000000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27" name="Picture 96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473" y="4305767"/>
              <a:ext cx="150001" cy="173078"/>
            </a:xfrm>
            <a:prstGeom prst="flowChartMagneticDisk">
              <a:avLst/>
            </a:prstGeom>
          </p:spPr>
        </p:pic>
      </p:grpSp>
      <p:grpSp>
        <p:nvGrpSpPr>
          <p:cNvPr id="228" name="Group 100"/>
          <p:cNvGrpSpPr/>
          <p:nvPr/>
        </p:nvGrpSpPr>
        <p:grpSpPr>
          <a:xfrm>
            <a:off x="2662906" y="6195555"/>
            <a:ext cx="471197" cy="216000"/>
            <a:chOff x="4544111" y="6026043"/>
            <a:chExt cx="471197" cy="216000"/>
          </a:xfrm>
        </p:grpSpPr>
        <p:sp>
          <p:nvSpPr>
            <p:cNvPr id="229" name="Rounded Rectangle 46"/>
            <p:cNvSpPr>
              <a:spLocks noChangeAspect="1"/>
            </p:cNvSpPr>
            <p:nvPr/>
          </p:nvSpPr>
          <p:spPr>
            <a:xfrm>
              <a:off x="4544111" y="6026043"/>
              <a:ext cx="471197" cy="216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270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Agent</a:t>
              </a:r>
              <a:endParaRPr lang="en-US" sz="7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30" name="Picture 99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75" y="6042747"/>
              <a:ext cx="37500" cy="432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1" name="Group 101"/>
          <p:cNvGrpSpPr/>
          <p:nvPr/>
        </p:nvGrpSpPr>
        <p:grpSpPr>
          <a:xfrm>
            <a:off x="1002811" y="5730192"/>
            <a:ext cx="471197" cy="216000"/>
            <a:chOff x="4544111" y="6026043"/>
            <a:chExt cx="471197" cy="216000"/>
          </a:xfrm>
        </p:grpSpPr>
        <p:sp>
          <p:nvSpPr>
            <p:cNvPr id="232" name="Rounded Rectangle 46"/>
            <p:cNvSpPr>
              <a:spLocks noChangeAspect="1"/>
            </p:cNvSpPr>
            <p:nvPr/>
          </p:nvSpPr>
          <p:spPr>
            <a:xfrm>
              <a:off x="4544111" y="6026043"/>
              <a:ext cx="471197" cy="216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270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Agent</a:t>
              </a:r>
              <a:endParaRPr lang="en-US" sz="7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33" name="Picture 103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75" y="6042747"/>
              <a:ext cx="37500" cy="432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4" name="Group 104"/>
          <p:cNvGrpSpPr/>
          <p:nvPr/>
        </p:nvGrpSpPr>
        <p:grpSpPr>
          <a:xfrm>
            <a:off x="6430713" y="6235813"/>
            <a:ext cx="471197" cy="216000"/>
            <a:chOff x="4544111" y="6026043"/>
            <a:chExt cx="471197" cy="216000"/>
          </a:xfrm>
        </p:grpSpPr>
        <p:sp>
          <p:nvSpPr>
            <p:cNvPr id="235" name="Rounded Rectangle 46"/>
            <p:cNvSpPr>
              <a:spLocks noChangeAspect="1"/>
            </p:cNvSpPr>
            <p:nvPr/>
          </p:nvSpPr>
          <p:spPr>
            <a:xfrm>
              <a:off x="4544111" y="6026043"/>
              <a:ext cx="471197" cy="216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270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Agent</a:t>
              </a:r>
              <a:endParaRPr lang="en-US" sz="7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36" name="Picture 106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75" y="6042747"/>
              <a:ext cx="37500" cy="432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7" name="Group 107"/>
          <p:cNvGrpSpPr/>
          <p:nvPr/>
        </p:nvGrpSpPr>
        <p:grpSpPr>
          <a:xfrm>
            <a:off x="8089836" y="5706216"/>
            <a:ext cx="471197" cy="216000"/>
            <a:chOff x="4544111" y="6026043"/>
            <a:chExt cx="471197" cy="216000"/>
          </a:xfrm>
        </p:grpSpPr>
        <p:sp>
          <p:nvSpPr>
            <p:cNvPr id="238" name="Rounded Rectangle 46"/>
            <p:cNvSpPr>
              <a:spLocks noChangeAspect="1"/>
            </p:cNvSpPr>
            <p:nvPr/>
          </p:nvSpPr>
          <p:spPr>
            <a:xfrm>
              <a:off x="4544111" y="6026043"/>
              <a:ext cx="471197" cy="216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270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Agent</a:t>
              </a:r>
              <a:endParaRPr lang="en-US" sz="7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39" name="Picture 109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75" y="6042747"/>
              <a:ext cx="37500" cy="432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0" name="Group 110"/>
          <p:cNvGrpSpPr/>
          <p:nvPr/>
        </p:nvGrpSpPr>
        <p:grpSpPr>
          <a:xfrm>
            <a:off x="4601736" y="6343813"/>
            <a:ext cx="471197" cy="216000"/>
            <a:chOff x="4544111" y="6026043"/>
            <a:chExt cx="471197" cy="216000"/>
          </a:xfrm>
        </p:grpSpPr>
        <p:sp>
          <p:nvSpPr>
            <p:cNvPr id="241" name="Rounded Rectangle 46"/>
            <p:cNvSpPr>
              <a:spLocks noChangeAspect="1"/>
            </p:cNvSpPr>
            <p:nvPr/>
          </p:nvSpPr>
          <p:spPr>
            <a:xfrm>
              <a:off x="4544111" y="6026043"/>
              <a:ext cx="471197" cy="216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270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7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Job Agent</a:t>
              </a:r>
              <a:endParaRPr lang="en-US" sz="7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242" name="Picture 112" descr="Dirac_symbol_CMYK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75" y="6042747"/>
              <a:ext cx="37500" cy="4327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43" name="Picture 373" descr="person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74080" y="52388"/>
            <a:ext cx="354522" cy="6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147" descr="people9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625" y="92443"/>
            <a:ext cx="362459" cy="538278"/>
          </a:xfrm>
          <a:prstGeom prst="rect">
            <a:avLst/>
          </a:prstGeom>
        </p:spPr>
      </p:pic>
      <p:grpSp>
        <p:nvGrpSpPr>
          <p:cNvPr id="245" name="Group 208"/>
          <p:cNvGrpSpPr/>
          <p:nvPr/>
        </p:nvGrpSpPr>
        <p:grpSpPr>
          <a:xfrm>
            <a:off x="2061914" y="3866941"/>
            <a:ext cx="5646699" cy="277111"/>
            <a:chOff x="2061914" y="3958961"/>
            <a:chExt cx="5646699" cy="277111"/>
          </a:xfrm>
        </p:grpSpPr>
        <p:sp>
          <p:nvSpPr>
            <p:cNvPr id="246" name="Oval 159"/>
            <p:cNvSpPr/>
            <p:nvPr/>
          </p:nvSpPr>
          <p:spPr>
            <a:xfrm>
              <a:off x="7429493" y="3983201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47" name="Oval 160"/>
            <p:cNvSpPr/>
            <p:nvPr/>
          </p:nvSpPr>
          <p:spPr>
            <a:xfrm>
              <a:off x="2061914" y="3958961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48" name="Group 209"/>
          <p:cNvGrpSpPr/>
          <p:nvPr/>
        </p:nvGrpSpPr>
        <p:grpSpPr>
          <a:xfrm>
            <a:off x="1084307" y="5907823"/>
            <a:ext cx="7252069" cy="818836"/>
            <a:chOff x="1084307" y="5999843"/>
            <a:chExt cx="7252069" cy="818836"/>
          </a:xfrm>
        </p:grpSpPr>
        <p:sp>
          <p:nvSpPr>
            <p:cNvPr id="249" name="Oval 156"/>
            <p:cNvSpPr/>
            <p:nvPr/>
          </p:nvSpPr>
          <p:spPr>
            <a:xfrm>
              <a:off x="1084307" y="5999843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50" name="Oval 166"/>
            <p:cNvSpPr/>
            <p:nvPr/>
          </p:nvSpPr>
          <p:spPr>
            <a:xfrm>
              <a:off x="2758945" y="6413408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51" name="Oval 167"/>
            <p:cNvSpPr/>
            <p:nvPr/>
          </p:nvSpPr>
          <p:spPr>
            <a:xfrm>
              <a:off x="4783716" y="6565808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52" name="Oval 168"/>
            <p:cNvSpPr/>
            <p:nvPr/>
          </p:nvSpPr>
          <p:spPr>
            <a:xfrm>
              <a:off x="6626163" y="6495807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53" name="Oval 169"/>
            <p:cNvSpPr/>
            <p:nvPr/>
          </p:nvSpPr>
          <p:spPr>
            <a:xfrm>
              <a:off x="8057256" y="5999843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54" name="Group 197"/>
          <p:cNvGrpSpPr/>
          <p:nvPr/>
        </p:nvGrpSpPr>
        <p:grpSpPr>
          <a:xfrm>
            <a:off x="2994543" y="377850"/>
            <a:ext cx="2377034" cy="285782"/>
            <a:chOff x="2994543" y="469870"/>
            <a:chExt cx="2377034" cy="285782"/>
          </a:xfrm>
        </p:grpSpPr>
        <p:sp>
          <p:nvSpPr>
            <p:cNvPr id="255" name="Oval 149"/>
            <p:cNvSpPr/>
            <p:nvPr/>
          </p:nvSpPr>
          <p:spPr>
            <a:xfrm>
              <a:off x="2994543" y="469870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56" name="Oval 173"/>
            <p:cNvSpPr/>
            <p:nvPr/>
          </p:nvSpPr>
          <p:spPr>
            <a:xfrm>
              <a:off x="5092457" y="502781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57" name="Group 199"/>
          <p:cNvGrpSpPr/>
          <p:nvPr/>
        </p:nvGrpSpPr>
        <p:grpSpPr>
          <a:xfrm>
            <a:off x="2034855" y="495084"/>
            <a:ext cx="3057602" cy="1570259"/>
            <a:chOff x="2034855" y="587104"/>
            <a:chExt cx="3057602" cy="1570259"/>
          </a:xfrm>
        </p:grpSpPr>
        <p:sp>
          <p:nvSpPr>
            <p:cNvPr id="258" name="Oval 150"/>
            <p:cNvSpPr/>
            <p:nvPr/>
          </p:nvSpPr>
          <p:spPr>
            <a:xfrm>
              <a:off x="2034855" y="1904492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59" name="Curved Connector 176"/>
            <p:cNvCxnSpPr>
              <a:stCxn id="255" idx="2"/>
              <a:endCxn id="258" idx="0"/>
            </p:cNvCxnSpPr>
            <p:nvPr/>
          </p:nvCxnSpPr>
          <p:spPr>
            <a:xfrm rot="10800000" flipV="1">
              <a:off x="2174415" y="587104"/>
              <a:ext cx="820128" cy="1317388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urved Connector 176"/>
            <p:cNvCxnSpPr>
              <a:stCxn id="256" idx="2"/>
              <a:endCxn id="258" idx="0"/>
            </p:cNvCxnSpPr>
            <p:nvPr/>
          </p:nvCxnSpPr>
          <p:spPr>
            <a:xfrm rot="10800000" flipV="1">
              <a:off x="2174415" y="620014"/>
              <a:ext cx="2918042" cy="1284477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00"/>
          <p:cNvGrpSpPr/>
          <p:nvPr/>
        </p:nvGrpSpPr>
        <p:grpSpPr>
          <a:xfrm>
            <a:off x="2273099" y="1749073"/>
            <a:ext cx="4768371" cy="1014793"/>
            <a:chOff x="2273099" y="1841093"/>
            <a:chExt cx="4768371" cy="1014793"/>
          </a:xfrm>
        </p:grpSpPr>
        <p:sp>
          <p:nvSpPr>
            <p:cNvPr id="262" name="Oval 151"/>
            <p:cNvSpPr/>
            <p:nvPr/>
          </p:nvSpPr>
          <p:spPr>
            <a:xfrm>
              <a:off x="6762350" y="2603015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3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63" name="Oval 152"/>
            <p:cNvSpPr/>
            <p:nvPr/>
          </p:nvSpPr>
          <p:spPr>
            <a:xfrm>
              <a:off x="4108804" y="1841093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3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64" name="Curved Connector 176"/>
            <p:cNvCxnSpPr>
              <a:stCxn id="258" idx="7"/>
              <a:endCxn id="263" idx="1"/>
            </p:cNvCxnSpPr>
            <p:nvPr/>
          </p:nvCxnSpPr>
          <p:spPr>
            <a:xfrm rot="5400000" flipH="1" flipV="1">
              <a:off x="3184291" y="966934"/>
              <a:ext cx="54197" cy="1876581"/>
            </a:xfrm>
            <a:prstGeom prst="curvedConnector3">
              <a:avLst>
                <a:gd name="adj1" fmla="val 590123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urved Connector 176"/>
            <p:cNvCxnSpPr>
              <a:stCxn id="258" idx="6"/>
              <a:endCxn id="262" idx="1"/>
            </p:cNvCxnSpPr>
            <p:nvPr/>
          </p:nvCxnSpPr>
          <p:spPr>
            <a:xfrm>
              <a:off x="2313975" y="2021726"/>
              <a:ext cx="4489251" cy="618321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01"/>
          <p:cNvGrpSpPr/>
          <p:nvPr/>
        </p:nvGrpSpPr>
        <p:grpSpPr>
          <a:xfrm>
            <a:off x="3460948" y="1992742"/>
            <a:ext cx="787417" cy="784103"/>
            <a:chOff x="3460948" y="2084762"/>
            <a:chExt cx="787417" cy="784103"/>
          </a:xfrm>
        </p:grpSpPr>
        <p:sp>
          <p:nvSpPr>
            <p:cNvPr id="267" name="Oval 153"/>
            <p:cNvSpPr/>
            <p:nvPr/>
          </p:nvSpPr>
          <p:spPr>
            <a:xfrm>
              <a:off x="3460948" y="2615994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4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68" name="Curved Connector 176"/>
            <p:cNvCxnSpPr>
              <a:stCxn id="263" idx="4"/>
              <a:endCxn id="163" idx="3"/>
            </p:cNvCxnSpPr>
            <p:nvPr/>
          </p:nvCxnSpPr>
          <p:spPr>
            <a:xfrm rot="5400000">
              <a:off x="3662800" y="2155598"/>
              <a:ext cx="656401" cy="51472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02"/>
          <p:cNvGrpSpPr/>
          <p:nvPr/>
        </p:nvGrpSpPr>
        <p:grpSpPr>
          <a:xfrm>
            <a:off x="2061914" y="2551803"/>
            <a:ext cx="1439910" cy="477913"/>
            <a:chOff x="2061914" y="2643823"/>
            <a:chExt cx="1439910" cy="477913"/>
          </a:xfrm>
        </p:grpSpPr>
        <p:sp>
          <p:nvSpPr>
            <p:cNvPr id="270" name="Oval 154"/>
            <p:cNvSpPr/>
            <p:nvPr/>
          </p:nvSpPr>
          <p:spPr>
            <a:xfrm>
              <a:off x="2061914" y="2868865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5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71" name="Curved Connector 176"/>
            <p:cNvCxnSpPr>
              <a:stCxn id="267" idx="1"/>
              <a:endCxn id="270" idx="0"/>
            </p:cNvCxnSpPr>
            <p:nvPr/>
          </p:nvCxnSpPr>
          <p:spPr>
            <a:xfrm rot="16200000" flipH="1" flipV="1">
              <a:off x="2739128" y="2106169"/>
              <a:ext cx="225041" cy="1300350"/>
            </a:xfrm>
            <a:prstGeom prst="curvedConnector3">
              <a:avLst>
                <a:gd name="adj1" fmla="val -118037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03"/>
          <p:cNvGrpSpPr/>
          <p:nvPr/>
        </p:nvGrpSpPr>
        <p:grpSpPr>
          <a:xfrm>
            <a:off x="2300158" y="2983482"/>
            <a:ext cx="1871430" cy="263260"/>
            <a:chOff x="2300158" y="3075502"/>
            <a:chExt cx="1871430" cy="263260"/>
          </a:xfrm>
        </p:grpSpPr>
        <p:cxnSp>
          <p:nvCxnSpPr>
            <p:cNvPr id="273" name="Curved Connector 176"/>
            <p:cNvCxnSpPr>
              <a:stCxn id="270" idx="5"/>
              <a:endCxn id="274" idx="3"/>
            </p:cNvCxnSpPr>
            <p:nvPr/>
          </p:nvCxnSpPr>
          <p:spPr>
            <a:xfrm rot="16200000" flipH="1">
              <a:off x="3003637" y="2372023"/>
              <a:ext cx="226228" cy="1633186"/>
            </a:xfrm>
            <a:prstGeom prst="curvedConnector3">
              <a:avLst>
                <a:gd name="adj1" fmla="val 217418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07"/>
            <p:cNvSpPr/>
            <p:nvPr/>
          </p:nvSpPr>
          <p:spPr>
            <a:xfrm>
              <a:off x="3892468" y="3085891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6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275" name="Group 204"/>
          <p:cNvGrpSpPr/>
          <p:nvPr/>
        </p:nvGrpSpPr>
        <p:grpSpPr>
          <a:xfrm>
            <a:off x="4032029" y="2551609"/>
            <a:ext cx="1188647" cy="433060"/>
            <a:chOff x="4032029" y="2643629"/>
            <a:chExt cx="1188647" cy="433060"/>
          </a:xfrm>
        </p:grpSpPr>
        <p:sp>
          <p:nvSpPr>
            <p:cNvPr id="276" name="Oval 161"/>
            <p:cNvSpPr/>
            <p:nvPr/>
          </p:nvSpPr>
          <p:spPr>
            <a:xfrm>
              <a:off x="4941556" y="2643629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7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77" name="Curved Connector 176"/>
            <p:cNvCxnSpPr>
              <a:stCxn id="274" idx="0"/>
              <a:endCxn id="276" idx="3"/>
            </p:cNvCxnSpPr>
            <p:nvPr/>
          </p:nvCxnSpPr>
          <p:spPr>
            <a:xfrm rot="5400000" flipH="1" flipV="1">
              <a:off x="4398620" y="2492877"/>
              <a:ext cx="217221" cy="95040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14"/>
          <p:cNvGrpSpPr/>
          <p:nvPr/>
        </p:nvGrpSpPr>
        <p:grpSpPr>
          <a:xfrm>
            <a:off x="582797" y="4110610"/>
            <a:ext cx="7978236" cy="2332001"/>
            <a:chOff x="582797" y="4202630"/>
            <a:chExt cx="7978236" cy="2332001"/>
          </a:xfrm>
        </p:grpSpPr>
        <p:sp>
          <p:nvSpPr>
            <p:cNvPr id="279" name="Oval 158"/>
            <p:cNvSpPr/>
            <p:nvPr/>
          </p:nvSpPr>
          <p:spPr>
            <a:xfrm>
              <a:off x="582797" y="5498281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80" name="Oval 162"/>
            <p:cNvSpPr/>
            <p:nvPr/>
          </p:nvSpPr>
          <p:spPr>
            <a:xfrm>
              <a:off x="2226971" y="5927473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81" name="Oval 163"/>
            <p:cNvSpPr/>
            <p:nvPr/>
          </p:nvSpPr>
          <p:spPr>
            <a:xfrm>
              <a:off x="4161489" y="6074962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82" name="Oval 165"/>
            <p:cNvSpPr/>
            <p:nvPr/>
          </p:nvSpPr>
          <p:spPr>
            <a:xfrm>
              <a:off x="7988376" y="5421957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283" name="Oval 164"/>
            <p:cNvSpPr/>
            <p:nvPr/>
          </p:nvSpPr>
          <p:spPr>
            <a:xfrm>
              <a:off x="6590208" y="5927473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84" name="Curved Connector 176"/>
            <p:cNvCxnSpPr>
              <a:stCxn id="247" idx="4"/>
              <a:endCxn id="279" idx="0"/>
            </p:cNvCxnSpPr>
            <p:nvPr/>
          </p:nvCxnSpPr>
          <p:spPr>
            <a:xfrm rot="5400000">
              <a:off x="814091" y="4110897"/>
              <a:ext cx="1295651" cy="147911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urved Connector 176"/>
            <p:cNvCxnSpPr>
              <a:endCxn id="280" idx="0"/>
            </p:cNvCxnSpPr>
            <p:nvPr/>
          </p:nvCxnSpPr>
          <p:spPr>
            <a:xfrm rot="16200000" flipH="1">
              <a:off x="1426182" y="4987123"/>
              <a:ext cx="1715641" cy="16505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urved Connector 176"/>
            <p:cNvCxnSpPr>
              <a:stCxn id="247" idx="4"/>
              <a:endCxn id="281" idx="0"/>
            </p:cNvCxnSpPr>
            <p:nvPr/>
          </p:nvCxnSpPr>
          <p:spPr>
            <a:xfrm rot="16200000" flipH="1">
              <a:off x="2315095" y="4089008"/>
              <a:ext cx="1872332" cy="209957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urved Connector 176"/>
            <p:cNvCxnSpPr>
              <a:stCxn id="246" idx="4"/>
              <a:endCxn id="283" idx="0"/>
            </p:cNvCxnSpPr>
            <p:nvPr/>
          </p:nvCxnSpPr>
          <p:spPr>
            <a:xfrm rot="5400000">
              <a:off x="6299110" y="4657529"/>
              <a:ext cx="1700603" cy="83928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urved Connector 176"/>
            <p:cNvCxnSpPr>
              <a:stCxn id="246" idx="4"/>
              <a:endCxn id="282" idx="0"/>
            </p:cNvCxnSpPr>
            <p:nvPr/>
          </p:nvCxnSpPr>
          <p:spPr>
            <a:xfrm rot="16200000" flipH="1">
              <a:off x="7250951" y="4544971"/>
              <a:ext cx="1195087" cy="55888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urved Connector 176"/>
            <p:cNvCxnSpPr>
              <a:stCxn id="279" idx="6"/>
              <a:endCxn id="232" idx="1"/>
            </p:cNvCxnSpPr>
            <p:nvPr/>
          </p:nvCxnSpPr>
          <p:spPr>
            <a:xfrm>
              <a:off x="861917" y="5624717"/>
              <a:ext cx="140894" cy="29629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urved Connector 176"/>
            <p:cNvCxnSpPr>
              <a:stCxn id="280" idx="6"/>
              <a:endCxn id="229" idx="1"/>
            </p:cNvCxnSpPr>
            <p:nvPr/>
          </p:nvCxnSpPr>
          <p:spPr>
            <a:xfrm>
              <a:off x="2506091" y="6053909"/>
              <a:ext cx="156815" cy="33246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urved Connector 176"/>
            <p:cNvCxnSpPr>
              <a:stCxn id="281" idx="6"/>
              <a:endCxn id="241" idx="1"/>
            </p:cNvCxnSpPr>
            <p:nvPr/>
          </p:nvCxnSpPr>
          <p:spPr>
            <a:xfrm>
              <a:off x="4440609" y="6201398"/>
              <a:ext cx="161127" cy="333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urved Connector 176"/>
            <p:cNvCxnSpPr>
              <a:stCxn id="283" idx="6"/>
              <a:endCxn id="235" idx="3"/>
            </p:cNvCxnSpPr>
            <p:nvPr/>
          </p:nvCxnSpPr>
          <p:spPr>
            <a:xfrm>
              <a:off x="6869328" y="6053909"/>
              <a:ext cx="32582" cy="372722"/>
            </a:xfrm>
            <a:prstGeom prst="curvedConnector3">
              <a:avLst>
                <a:gd name="adj1" fmla="val 801614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urved Connector 176"/>
            <p:cNvCxnSpPr>
              <a:stCxn id="282" idx="6"/>
              <a:endCxn id="238" idx="3"/>
            </p:cNvCxnSpPr>
            <p:nvPr/>
          </p:nvCxnSpPr>
          <p:spPr>
            <a:xfrm>
              <a:off x="8267496" y="5548393"/>
              <a:ext cx="293537" cy="348641"/>
            </a:xfrm>
            <a:prstGeom prst="curvedConnector3">
              <a:avLst>
                <a:gd name="adj1" fmla="val 177878"/>
              </a:avLst>
            </a:prstGeom>
            <a:ln>
              <a:solidFill>
                <a:srgbClr val="3399CC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11"/>
          <p:cNvGrpSpPr/>
          <p:nvPr/>
        </p:nvGrpSpPr>
        <p:grpSpPr>
          <a:xfrm>
            <a:off x="1223867" y="3790998"/>
            <a:ext cx="6833390" cy="2730023"/>
            <a:chOff x="1223867" y="3883018"/>
            <a:chExt cx="6833390" cy="2730023"/>
          </a:xfrm>
        </p:grpSpPr>
        <p:sp>
          <p:nvSpPr>
            <p:cNvPr id="295" name="Oval 157"/>
            <p:cNvSpPr/>
            <p:nvPr/>
          </p:nvSpPr>
          <p:spPr>
            <a:xfrm>
              <a:off x="5497203" y="3883018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2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296" name="Curved Connector 176"/>
            <p:cNvCxnSpPr>
              <a:stCxn id="295" idx="4"/>
              <a:endCxn id="249" idx="0"/>
            </p:cNvCxnSpPr>
            <p:nvPr/>
          </p:nvCxnSpPr>
          <p:spPr>
            <a:xfrm rot="5400000">
              <a:off x="2502939" y="2856817"/>
              <a:ext cx="1854752" cy="441289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urved Connector 176"/>
            <p:cNvCxnSpPr>
              <a:stCxn id="295" idx="4"/>
              <a:endCxn id="250" idx="0"/>
            </p:cNvCxnSpPr>
            <p:nvPr/>
          </p:nvCxnSpPr>
          <p:spPr>
            <a:xfrm rot="5400000">
              <a:off x="3133476" y="3900918"/>
              <a:ext cx="2268317" cy="273825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urved Connector 176"/>
            <p:cNvCxnSpPr>
              <a:stCxn id="295" idx="4"/>
              <a:endCxn id="251" idx="0"/>
            </p:cNvCxnSpPr>
            <p:nvPr/>
          </p:nvCxnSpPr>
          <p:spPr>
            <a:xfrm rot="5400000">
              <a:off x="4069662" y="4989504"/>
              <a:ext cx="2420717" cy="7134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urved Connector 176"/>
            <p:cNvCxnSpPr>
              <a:stCxn id="295" idx="4"/>
              <a:endCxn id="252" idx="2"/>
            </p:cNvCxnSpPr>
            <p:nvPr/>
          </p:nvCxnSpPr>
          <p:spPr>
            <a:xfrm rot="16200000" flipH="1">
              <a:off x="4892887" y="4879765"/>
              <a:ext cx="2477152" cy="989400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urved Connector 176"/>
            <p:cNvCxnSpPr>
              <a:stCxn id="295" idx="4"/>
            </p:cNvCxnSpPr>
            <p:nvPr/>
          </p:nvCxnSpPr>
          <p:spPr>
            <a:xfrm rot="16200000" flipH="1">
              <a:off x="5851814" y="3920837"/>
              <a:ext cx="1990392" cy="2420495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212"/>
          <p:cNvGrpSpPr/>
          <p:nvPr/>
        </p:nvGrpSpPr>
        <p:grpSpPr>
          <a:xfrm>
            <a:off x="1223867" y="3834023"/>
            <a:ext cx="6833389" cy="2686999"/>
            <a:chOff x="1223867" y="3926043"/>
            <a:chExt cx="6833389" cy="2686999"/>
          </a:xfrm>
        </p:grpSpPr>
        <p:cxnSp>
          <p:nvCxnSpPr>
            <p:cNvPr id="302" name="Curved Connector 176"/>
            <p:cNvCxnSpPr>
              <a:stCxn id="250" idx="0"/>
              <a:endCxn id="303" idx="4"/>
            </p:cNvCxnSpPr>
            <p:nvPr/>
          </p:nvCxnSpPr>
          <p:spPr>
            <a:xfrm rot="5400000" flipH="1" flipV="1">
              <a:off x="2313979" y="4763440"/>
              <a:ext cx="2225292" cy="105624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155"/>
            <p:cNvSpPr/>
            <p:nvPr/>
          </p:nvSpPr>
          <p:spPr>
            <a:xfrm>
              <a:off x="3815186" y="3926043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3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304" name="Curved Connector 176"/>
            <p:cNvCxnSpPr>
              <a:stCxn id="253" idx="2"/>
              <a:endCxn id="303" idx="4"/>
            </p:cNvCxnSpPr>
            <p:nvPr/>
          </p:nvCxnSpPr>
          <p:spPr>
            <a:xfrm rot="10800000">
              <a:off x="3954746" y="4178915"/>
              <a:ext cx="4102510" cy="1938163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urved Connector 176"/>
            <p:cNvCxnSpPr>
              <a:stCxn id="252" idx="2"/>
              <a:endCxn id="303" idx="4"/>
            </p:cNvCxnSpPr>
            <p:nvPr/>
          </p:nvCxnSpPr>
          <p:spPr>
            <a:xfrm rot="10800000">
              <a:off x="3954747" y="4178915"/>
              <a:ext cx="2671417" cy="2434127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urved Connector 176"/>
            <p:cNvCxnSpPr>
              <a:stCxn id="251" idx="0"/>
              <a:endCxn id="303" idx="4"/>
            </p:cNvCxnSpPr>
            <p:nvPr/>
          </p:nvCxnSpPr>
          <p:spPr>
            <a:xfrm rot="16200000" flipV="1">
              <a:off x="3250165" y="4883495"/>
              <a:ext cx="2377692" cy="96853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urved Connector 176"/>
            <p:cNvCxnSpPr>
              <a:stCxn id="249" idx="0"/>
              <a:endCxn id="303" idx="4"/>
            </p:cNvCxnSpPr>
            <p:nvPr/>
          </p:nvCxnSpPr>
          <p:spPr>
            <a:xfrm rot="5400000" flipH="1" flipV="1">
              <a:off x="1683443" y="3719339"/>
              <a:ext cx="1811727" cy="273087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213"/>
          <p:cNvGrpSpPr/>
          <p:nvPr/>
        </p:nvGrpSpPr>
        <p:grpSpPr>
          <a:xfrm>
            <a:off x="4094306" y="2820793"/>
            <a:ext cx="2688789" cy="1130464"/>
            <a:chOff x="4094306" y="2912813"/>
            <a:chExt cx="2688789" cy="1130464"/>
          </a:xfrm>
        </p:grpSpPr>
        <p:sp>
          <p:nvSpPr>
            <p:cNvPr id="309" name="Oval 171"/>
            <p:cNvSpPr/>
            <p:nvPr/>
          </p:nvSpPr>
          <p:spPr>
            <a:xfrm>
              <a:off x="6503975" y="2912813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4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cxnSp>
          <p:nvCxnSpPr>
            <p:cNvPr id="310" name="Curved Connector 176"/>
            <p:cNvCxnSpPr>
              <a:stCxn id="303" idx="6"/>
              <a:endCxn id="309" idx="4"/>
            </p:cNvCxnSpPr>
            <p:nvPr/>
          </p:nvCxnSpPr>
          <p:spPr>
            <a:xfrm flipV="1">
              <a:off x="4094306" y="3165684"/>
              <a:ext cx="2549229" cy="877593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221"/>
          <p:cNvGrpSpPr/>
          <p:nvPr/>
        </p:nvGrpSpPr>
        <p:grpSpPr>
          <a:xfrm>
            <a:off x="3522598" y="410759"/>
            <a:ext cx="3681067" cy="1528150"/>
            <a:chOff x="3522598" y="502779"/>
            <a:chExt cx="3681067" cy="1528150"/>
          </a:xfrm>
        </p:grpSpPr>
        <p:sp>
          <p:nvSpPr>
            <p:cNvPr id="312" name="Oval 216"/>
            <p:cNvSpPr/>
            <p:nvPr/>
          </p:nvSpPr>
          <p:spPr>
            <a:xfrm>
              <a:off x="3522598" y="502779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3</a:t>
              </a:r>
              <a:endParaRPr lang="en-US" sz="1400" b="1" dirty="0">
                <a:solidFill>
                  <a:schemeClr val="bg1"/>
                </a:solidFill>
                <a:latin typeface="Sansation Regular"/>
                <a:cs typeface="Sansation Regular"/>
              </a:endParaRPr>
            </a:p>
          </p:txBody>
        </p:sp>
        <p:sp>
          <p:nvSpPr>
            <p:cNvPr id="313" name="Oval 218"/>
            <p:cNvSpPr/>
            <p:nvPr/>
          </p:nvSpPr>
          <p:spPr>
            <a:xfrm>
              <a:off x="5579613" y="502781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3</a:t>
              </a:r>
            </a:p>
          </p:txBody>
        </p:sp>
        <p:cxnSp>
          <p:nvCxnSpPr>
            <p:cNvPr id="314" name="Curved Connector 176"/>
            <p:cNvCxnSpPr>
              <a:stCxn id="320" idx="2"/>
              <a:endCxn id="313" idx="6"/>
            </p:cNvCxnSpPr>
            <p:nvPr/>
          </p:nvCxnSpPr>
          <p:spPr>
            <a:xfrm rot="10800000">
              <a:off x="5858734" y="629218"/>
              <a:ext cx="1344931" cy="140171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93399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urved Connector 176"/>
            <p:cNvCxnSpPr>
              <a:stCxn id="320" idx="2"/>
              <a:endCxn id="312" idx="4"/>
            </p:cNvCxnSpPr>
            <p:nvPr/>
          </p:nvCxnSpPr>
          <p:spPr>
            <a:xfrm rot="10800000">
              <a:off x="3662158" y="755650"/>
              <a:ext cx="3541506" cy="1275278"/>
            </a:xfrm>
            <a:prstGeom prst="curvedConnector2">
              <a:avLst/>
            </a:prstGeom>
            <a:ln>
              <a:solidFill>
                <a:srgbClr val="993399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Group 219"/>
          <p:cNvGrpSpPr/>
          <p:nvPr/>
        </p:nvGrpSpPr>
        <p:grpSpPr>
          <a:xfrm>
            <a:off x="3524448" y="124979"/>
            <a:ext cx="2327934" cy="252871"/>
            <a:chOff x="3524448" y="216999"/>
            <a:chExt cx="2327934" cy="252871"/>
          </a:xfrm>
        </p:grpSpPr>
        <p:sp>
          <p:nvSpPr>
            <p:cNvPr id="317" name="Oval 315"/>
            <p:cNvSpPr/>
            <p:nvPr/>
          </p:nvSpPr>
          <p:spPr>
            <a:xfrm>
              <a:off x="5573262" y="216999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Sansation Regular"/>
                <a:cs typeface="Sansation Regular"/>
              </a:endParaRPr>
            </a:p>
          </p:txBody>
        </p:sp>
        <p:sp>
          <p:nvSpPr>
            <p:cNvPr id="318" name="Oval 316"/>
            <p:cNvSpPr/>
            <p:nvPr/>
          </p:nvSpPr>
          <p:spPr>
            <a:xfrm>
              <a:off x="3524448" y="216999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Sansation Regular"/>
                <a:cs typeface="Sansation Regular"/>
              </a:endParaRPr>
            </a:p>
          </p:txBody>
        </p:sp>
      </p:grpSp>
      <p:grpSp>
        <p:nvGrpSpPr>
          <p:cNvPr id="319" name="Group 217"/>
          <p:cNvGrpSpPr/>
          <p:nvPr/>
        </p:nvGrpSpPr>
        <p:grpSpPr>
          <a:xfrm>
            <a:off x="3803568" y="242214"/>
            <a:ext cx="3679216" cy="1823129"/>
            <a:chOff x="3803568" y="334234"/>
            <a:chExt cx="3679216" cy="1823129"/>
          </a:xfrm>
        </p:grpSpPr>
        <p:sp>
          <p:nvSpPr>
            <p:cNvPr id="320" name="Oval 170"/>
            <p:cNvSpPr/>
            <p:nvPr/>
          </p:nvSpPr>
          <p:spPr>
            <a:xfrm>
              <a:off x="7203664" y="1904492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2</a:t>
              </a:r>
              <a:endParaRPr lang="en-US" sz="1400" b="1" dirty="0">
                <a:solidFill>
                  <a:schemeClr val="bg1"/>
                </a:solidFill>
                <a:latin typeface="Sansation Regular"/>
                <a:cs typeface="Sansation Regular"/>
              </a:endParaRPr>
            </a:p>
          </p:txBody>
        </p:sp>
        <p:cxnSp>
          <p:nvCxnSpPr>
            <p:cNvPr id="321" name="Curved Connector 176"/>
            <p:cNvCxnSpPr>
              <a:stCxn id="320" idx="2"/>
              <a:endCxn id="317" idx="6"/>
            </p:cNvCxnSpPr>
            <p:nvPr/>
          </p:nvCxnSpPr>
          <p:spPr>
            <a:xfrm rot="10800000">
              <a:off x="5852382" y="334234"/>
              <a:ext cx="1351282" cy="169669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93399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urved Connector 176"/>
            <p:cNvCxnSpPr>
              <a:stCxn id="320" idx="2"/>
              <a:endCxn id="318" idx="6"/>
            </p:cNvCxnSpPr>
            <p:nvPr/>
          </p:nvCxnSpPr>
          <p:spPr>
            <a:xfrm rot="10800000">
              <a:off x="3803568" y="334234"/>
              <a:ext cx="3400096" cy="169669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993399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93"/>
          <p:cNvGrpSpPr/>
          <p:nvPr/>
        </p:nvGrpSpPr>
        <p:grpSpPr>
          <a:xfrm>
            <a:off x="6785483" y="503032"/>
            <a:ext cx="2232583" cy="307777"/>
            <a:chOff x="6785483" y="595052"/>
            <a:chExt cx="2232583" cy="307777"/>
          </a:xfrm>
        </p:grpSpPr>
        <p:sp>
          <p:nvSpPr>
            <p:cNvPr id="324" name="Oval 311"/>
            <p:cNvSpPr/>
            <p:nvPr/>
          </p:nvSpPr>
          <p:spPr>
            <a:xfrm>
              <a:off x="6785483" y="622505"/>
              <a:ext cx="279120" cy="252871"/>
            </a:xfrm>
            <a:prstGeom prst="ellipse">
              <a:avLst/>
            </a:prstGeom>
            <a:solidFill>
              <a:srgbClr val="3399CC"/>
            </a:solidFill>
            <a:ln>
              <a:solidFill>
                <a:srgbClr val="33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325" name="TextBox 328"/>
            <p:cNvSpPr txBox="1"/>
            <p:nvPr/>
          </p:nvSpPr>
          <p:spPr>
            <a:xfrm>
              <a:off x="7070034" y="595052"/>
              <a:ext cx="1948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99CC"/>
                  </a:solidFill>
                  <a:latin typeface="Sansation Regular"/>
                  <a:cs typeface="Sansation Regular"/>
                </a:rPr>
                <a:t>Resource Reservation</a:t>
              </a:r>
              <a:endParaRPr lang="en-US" sz="1400" b="1" dirty="0">
                <a:solidFill>
                  <a:srgbClr val="3399CC"/>
                </a:solidFill>
                <a:latin typeface="Sansation Regular"/>
                <a:cs typeface="Sansation Regular"/>
              </a:endParaRPr>
            </a:p>
          </p:txBody>
        </p:sp>
      </p:grpSp>
      <p:grpSp>
        <p:nvGrpSpPr>
          <p:cNvPr id="326" name="Group 192"/>
          <p:cNvGrpSpPr/>
          <p:nvPr/>
        </p:nvGrpSpPr>
        <p:grpSpPr>
          <a:xfrm>
            <a:off x="6785483" y="179182"/>
            <a:ext cx="2253973" cy="307777"/>
            <a:chOff x="6785483" y="271202"/>
            <a:chExt cx="2253973" cy="307777"/>
          </a:xfrm>
        </p:grpSpPr>
        <p:sp>
          <p:nvSpPr>
            <p:cNvPr id="327" name="Oval 310"/>
            <p:cNvSpPr/>
            <p:nvPr/>
          </p:nvSpPr>
          <p:spPr>
            <a:xfrm>
              <a:off x="6785483" y="298655"/>
              <a:ext cx="279120" cy="252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328" name="TextBox 329"/>
            <p:cNvSpPr txBox="1"/>
            <p:nvPr/>
          </p:nvSpPr>
          <p:spPr>
            <a:xfrm>
              <a:off x="7070034" y="271202"/>
              <a:ext cx="19694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Sansation Regular"/>
                  <a:cs typeface="Sansation Regular"/>
                </a:rPr>
                <a:t>Workload Submission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</p:grpSp>
      <p:grpSp>
        <p:nvGrpSpPr>
          <p:cNvPr id="329" name="Group 195"/>
          <p:cNvGrpSpPr/>
          <p:nvPr/>
        </p:nvGrpSpPr>
        <p:grpSpPr>
          <a:xfrm>
            <a:off x="6785483" y="844858"/>
            <a:ext cx="2099245" cy="307777"/>
            <a:chOff x="6785483" y="936878"/>
            <a:chExt cx="2099245" cy="307777"/>
          </a:xfrm>
        </p:grpSpPr>
        <p:sp>
          <p:nvSpPr>
            <p:cNvPr id="330" name="Oval 313"/>
            <p:cNvSpPr/>
            <p:nvPr/>
          </p:nvSpPr>
          <p:spPr>
            <a:xfrm>
              <a:off x="6785483" y="964331"/>
              <a:ext cx="279120" cy="2528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latin typeface="Sansation Regular"/>
                  <a:cs typeface="Sansation Regular"/>
                </a:rPr>
                <a:t>1</a:t>
              </a:r>
              <a:endParaRPr lang="en-US" sz="1400" b="1" dirty="0">
                <a:latin typeface="Sansation Regular"/>
                <a:cs typeface="Sansation Regular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070034" y="936878"/>
              <a:ext cx="1814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Sansation Regular"/>
                  <a:cs typeface="Sansation Regular"/>
                </a:rPr>
                <a:t>Workload Execution</a:t>
              </a:r>
              <a:endParaRPr lang="en-US" sz="1400" b="1" dirty="0">
                <a:solidFill>
                  <a:srgbClr val="FF0000"/>
                </a:solidFill>
                <a:latin typeface="Sansation Regular"/>
                <a:cs typeface="Sansation Regular"/>
              </a:endParaRPr>
            </a:p>
          </p:txBody>
        </p:sp>
      </p:grpSp>
      <p:grpSp>
        <p:nvGrpSpPr>
          <p:cNvPr id="332" name="Group 196"/>
          <p:cNvGrpSpPr/>
          <p:nvPr/>
        </p:nvGrpSpPr>
        <p:grpSpPr>
          <a:xfrm>
            <a:off x="6785483" y="1176546"/>
            <a:ext cx="1735965" cy="307777"/>
            <a:chOff x="6785483" y="1268566"/>
            <a:chExt cx="1735965" cy="307777"/>
          </a:xfrm>
        </p:grpSpPr>
        <p:sp>
          <p:nvSpPr>
            <p:cNvPr id="333" name="Oval 314"/>
            <p:cNvSpPr/>
            <p:nvPr/>
          </p:nvSpPr>
          <p:spPr>
            <a:xfrm>
              <a:off x="6785483" y="1296019"/>
              <a:ext cx="279120" cy="252871"/>
            </a:xfrm>
            <a:prstGeom prst="ellipse">
              <a:avLst/>
            </a:prstGeom>
            <a:solidFill>
              <a:srgbClr val="993399"/>
            </a:solidFill>
            <a:ln>
              <a:solidFill>
                <a:srgbClr val="99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6800" rtlCol="0" anchor="ctr" anchorCtr="1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Sansation Regular"/>
                  <a:cs typeface="Sansation Regular"/>
                </a:rPr>
                <a:t>1</a:t>
              </a:r>
            </a:p>
          </p:txBody>
        </p:sp>
        <p:sp>
          <p:nvSpPr>
            <p:cNvPr id="334" name="TextBox 331"/>
            <p:cNvSpPr txBox="1"/>
            <p:nvPr/>
          </p:nvSpPr>
          <p:spPr>
            <a:xfrm>
              <a:off x="7070034" y="1268566"/>
              <a:ext cx="145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993399"/>
                  </a:solidFill>
                  <a:latin typeface="Sansation Regular"/>
                  <a:cs typeface="Sansation Regular"/>
                </a:rPr>
                <a:t>Result Retrieval</a:t>
              </a:r>
              <a:endParaRPr lang="en-US" sz="1400" b="1" dirty="0">
                <a:solidFill>
                  <a:srgbClr val="993399"/>
                </a:solidFill>
                <a:latin typeface="Sansation Regular"/>
                <a:cs typeface="Sansation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JOB-A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5" y="1784102"/>
            <a:ext cx="4452825" cy="45722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WMS tutorial - 1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Submit your job using the python API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92675" y="5969081"/>
            <a:ext cx="1788433" cy="36933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Sansation Regular"/>
                <a:cs typeface="Sansation Regular"/>
              </a:rPr>
              <a:t>Submit your job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593848" y="6278818"/>
            <a:ext cx="1602026" cy="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09360" y="3996379"/>
            <a:ext cx="2274982" cy="36933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Setup your workflow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577842" y="4297496"/>
            <a:ext cx="833118" cy="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/>
          <p:cNvSpPr/>
          <p:nvPr/>
        </p:nvSpPr>
        <p:spPr>
          <a:xfrm>
            <a:off x="5222240" y="2878745"/>
            <a:ext cx="304800" cy="2831175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33120" y="6003072"/>
            <a:ext cx="1760728" cy="353280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WMS tutorial - 2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Monitor your jobs from the web portal </a:t>
            </a:r>
            <a:endParaRPr lang="en-GB" dirty="0"/>
          </a:p>
        </p:txBody>
      </p:sp>
      <p:pic>
        <p:nvPicPr>
          <p:cNvPr id="5" name="Image 4" descr="JobMonito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7127"/>
            <a:ext cx="8366981" cy="37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 smtClean="0"/>
              <a:t>DIRAC introduction </a:t>
            </a:r>
          </a:p>
          <a:p>
            <a:pPr lvl="1"/>
            <a:r>
              <a:rPr lang="en-GB" sz="2100" dirty="0" smtClean="0"/>
              <a:t>The project</a:t>
            </a:r>
          </a:p>
          <a:p>
            <a:pPr lvl="1"/>
            <a:r>
              <a:rPr lang="en-GB" sz="2100" dirty="0" smtClean="0"/>
              <a:t>The software</a:t>
            </a:r>
          </a:p>
          <a:p>
            <a:pPr lvl="1"/>
            <a:r>
              <a:rPr lang="en-GB" sz="2100" dirty="0" smtClean="0"/>
              <a:t>Current DIRAC installations</a:t>
            </a:r>
          </a:p>
          <a:p>
            <a:pPr lvl="1"/>
            <a:r>
              <a:rPr lang="en-GB" sz="2100" dirty="0" smtClean="0"/>
              <a:t>Getting started</a:t>
            </a:r>
            <a:endParaRPr lang="en-GB" dirty="0" smtClean="0"/>
          </a:p>
          <a:p>
            <a:r>
              <a:rPr lang="en-GB" sz="2400" dirty="0" smtClean="0"/>
              <a:t>Workload Management System</a:t>
            </a:r>
          </a:p>
          <a:p>
            <a:r>
              <a:rPr lang="en-GB" sz="2400" dirty="0" smtClean="0"/>
              <a:t>Workflow engine (Transformation System)</a:t>
            </a:r>
          </a:p>
          <a:p>
            <a:r>
              <a:rPr lang="en-GB" sz="2400" dirty="0" smtClean="0"/>
              <a:t>CTA DIRAC setup</a:t>
            </a:r>
          </a:p>
          <a:p>
            <a:r>
              <a:rPr lang="en-GB" sz="2400" dirty="0" smtClean="0"/>
              <a:t>Conclusions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WMS tutorial - 3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Retrieve your results </a:t>
            </a:r>
          </a:p>
          <a:p>
            <a:pPr lvl="1"/>
            <a:r>
              <a:rPr lang="en-GB" dirty="0"/>
              <a:t>U</a:t>
            </a:r>
            <a:r>
              <a:rPr lang="de-DE" dirty="0" smtClean="0"/>
              <a:t>sing </a:t>
            </a:r>
            <a:r>
              <a:rPr lang="de-DE" dirty="0" err="1" smtClean="0"/>
              <a:t>command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DE" dirty="0" smtClean="0"/>
          </a:p>
          <a:p>
            <a:pPr marL="594360" lvl="3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de-DE" sz="2000" i="1" dirty="0" err="1"/>
              <a:t>dirac</a:t>
            </a:r>
            <a:r>
              <a:rPr lang="de-DE" sz="2000" i="1" dirty="0"/>
              <a:t>-</a:t>
            </a:r>
            <a:r>
              <a:rPr lang="de-DE" sz="2000" i="1" dirty="0" err="1"/>
              <a:t>wms</a:t>
            </a:r>
            <a:r>
              <a:rPr lang="de-DE" sz="2000" i="1" dirty="0"/>
              <a:t>-job-</a:t>
            </a:r>
            <a:r>
              <a:rPr lang="de-DE" sz="2000" i="1" dirty="0" err="1"/>
              <a:t>get</a:t>
            </a:r>
            <a:r>
              <a:rPr lang="de-DE" sz="2000" i="1" dirty="0"/>
              <a:t>-output-</a:t>
            </a:r>
            <a:r>
              <a:rPr lang="de-DE" sz="2000" i="1" dirty="0" err="1"/>
              <a:t>data</a:t>
            </a:r>
            <a:r>
              <a:rPr lang="de-DE" sz="2000" i="1" dirty="0"/>
              <a:t> </a:t>
            </a:r>
            <a:r>
              <a:rPr lang="fr-FR" sz="2000" i="1" dirty="0" smtClean="0"/>
              <a:t>10945942</a:t>
            </a:r>
            <a:endParaRPr lang="de-DE" sz="3200" dirty="0" smtClean="0"/>
          </a:p>
          <a:p>
            <a:pPr lvl="1"/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python</a:t>
            </a:r>
            <a:r>
              <a:rPr lang="de-DE" dirty="0" smtClean="0"/>
              <a:t> API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080" y="2971800"/>
            <a:ext cx="769112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Workflow engine </a:t>
            </a:r>
            <a:r>
              <a:rPr lang="en-GB" dirty="0"/>
              <a:t>(</a:t>
            </a:r>
            <a:r>
              <a:rPr lang="en-GB" dirty="0" smtClean="0"/>
              <a:t>Transformation System)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Transformation System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Workflow engine conceived for ‘large productions’ and ‘repetitive work’</a:t>
            </a:r>
          </a:p>
          <a:p>
            <a:pPr algn="l"/>
            <a:r>
              <a:rPr lang="en-GB" dirty="0" smtClean="0"/>
              <a:t>The building block is the ‘transformation’, i.e</a:t>
            </a:r>
            <a:r>
              <a:rPr lang="en-GB" dirty="0"/>
              <a:t>. </a:t>
            </a:r>
            <a:r>
              <a:rPr lang="en-GB" dirty="0" smtClean="0"/>
              <a:t>a collection of many ‘similar’ tasks </a:t>
            </a:r>
          </a:p>
          <a:p>
            <a:pPr algn="l"/>
            <a:r>
              <a:rPr lang="en-GB" dirty="0" smtClean="0"/>
              <a:t>Tasks are automatically created through a </a:t>
            </a:r>
            <a:r>
              <a:rPr lang="en-GB" i="1" dirty="0" smtClean="0">
                <a:solidFill>
                  <a:srgbClr val="000000"/>
                </a:solidFill>
              </a:rPr>
              <a:t>data-driven system </a:t>
            </a:r>
          </a:p>
          <a:p>
            <a:pPr algn="l"/>
            <a:r>
              <a:rPr lang="en-GB" dirty="0" smtClean="0"/>
              <a:t>Generic system able to handle two types of ‘tasks’</a:t>
            </a:r>
          </a:p>
          <a:p>
            <a:pPr lvl="1" algn="l"/>
            <a:r>
              <a:rPr lang="en-GB" dirty="0" smtClean="0"/>
              <a:t> ‘jobs’ -&gt; submitted to WMS</a:t>
            </a:r>
          </a:p>
          <a:p>
            <a:pPr lvl="1" algn="l"/>
            <a:r>
              <a:rPr lang="fr-FR" dirty="0" smtClean="0"/>
              <a:t>‘d</a:t>
            </a:r>
            <a:r>
              <a:rPr lang="en-GB" dirty="0" err="1" smtClean="0"/>
              <a:t>ata</a:t>
            </a:r>
            <a:r>
              <a:rPr lang="en-GB" dirty="0" smtClean="0"/>
              <a:t>-management operations’ -&gt; submitted to RMS </a:t>
            </a:r>
          </a:p>
          <a:p>
            <a:pPr algn="l"/>
            <a:r>
              <a:rPr lang="en-GB" dirty="0" smtClean="0"/>
              <a:t>Used by </a:t>
            </a:r>
            <a:r>
              <a:rPr lang="en-GB" dirty="0"/>
              <a:t>production </a:t>
            </a:r>
            <a:r>
              <a:rPr lang="en-GB" dirty="0" smtClean="0"/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16233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use cases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MC </a:t>
            </a:r>
            <a:r>
              <a:rPr lang="en-GB" dirty="0"/>
              <a:t>simulation (no input files</a:t>
            </a:r>
            <a:r>
              <a:rPr lang="en-GB" dirty="0" smtClean="0"/>
              <a:t>)</a:t>
            </a:r>
          </a:p>
          <a:p>
            <a:pPr lvl="1" algn="l"/>
            <a:r>
              <a:rPr lang="en-GB" dirty="0"/>
              <a:t>Many identical jobs </a:t>
            </a:r>
            <a:r>
              <a:rPr lang="en-GB" dirty="0" smtClean="0"/>
              <a:t>with a varying parameter</a:t>
            </a:r>
          </a:p>
          <a:p>
            <a:pPr algn="l"/>
            <a:r>
              <a:rPr lang="en-GB" dirty="0" smtClean="0"/>
              <a:t>Data</a:t>
            </a:r>
            <a:r>
              <a:rPr lang="en-GB" dirty="0"/>
              <a:t>-processing </a:t>
            </a:r>
            <a:endParaRPr lang="en-GB" dirty="0" smtClean="0"/>
          </a:p>
          <a:p>
            <a:pPr lvl="1" algn="l"/>
            <a:r>
              <a:rPr lang="en-GB" dirty="0" smtClean="0"/>
              <a:t>Many identical jobs processing a given input dataset</a:t>
            </a:r>
          </a:p>
          <a:p>
            <a:pPr lvl="1" algn="l"/>
            <a:r>
              <a:rPr lang="en-GB" dirty="0" smtClean="0"/>
              <a:t>Input dataset defined through a meta</a:t>
            </a:r>
            <a:r>
              <a:rPr lang="en-GB" smtClean="0"/>
              <a:t>-data catalog</a:t>
            </a:r>
            <a:r>
              <a:rPr lang="en-GB" dirty="0" smtClean="0"/>
              <a:t> query</a:t>
            </a:r>
          </a:p>
          <a:p>
            <a:pPr lvl="1" algn="l"/>
            <a:r>
              <a:rPr lang="en-GB" dirty="0" smtClean="0"/>
              <a:t>As soon as new files are registered in the </a:t>
            </a:r>
            <a:r>
              <a:rPr lang="en-GB" dirty="0" err="1" smtClean="0"/>
              <a:t>catalog</a:t>
            </a:r>
            <a:r>
              <a:rPr lang="en-GB" dirty="0" smtClean="0"/>
              <a:t> (</a:t>
            </a:r>
            <a:r>
              <a:rPr lang="en-GB" i="1" dirty="0" smtClean="0"/>
              <a:t>e.g.</a:t>
            </a:r>
            <a:r>
              <a:rPr lang="en-GB" dirty="0" smtClean="0"/>
              <a:t> produced by another transformation), jobs are created to process those files </a:t>
            </a:r>
            <a:endParaRPr lang="en-GB" dirty="0"/>
          </a:p>
          <a:p>
            <a:pPr algn="l"/>
            <a:r>
              <a:rPr lang="en-GB" dirty="0" smtClean="0"/>
              <a:t>Data management operations: </a:t>
            </a:r>
            <a:r>
              <a:rPr lang="en-GB" dirty="0"/>
              <a:t>bulk replication, removal, </a:t>
            </a:r>
            <a:r>
              <a:rPr lang="en-GB" dirty="0" smtClean="0"/>
              <a:t>etc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works?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GB" dirty="0" smtClean="0"/>
              <a:t>The production manager defines a transformation</a:t>
            </a:r>
          </a:p>
          <a:p>
            <a:pPr lvl="1" algn="l"/>
            <a:r>
              <a:rPr lang="en-GB" dirty="0" smtClean="0"/>
              <a:t>‘Body’: the task (job) description, i.e. what is actually executed on the worker node (app1, app2, etc.)</a:t>
            </a:r>
          </a:p>
          <a:p>
            <a:pPr lvl="1" algn="l"/>
            <a:r>
              <a:rPr lang="en-GB" dirty="0" smtClean="0"/>
              <a:t>‘Type’, </a:t>
            </a:r>
            <a:r>
              <a:rPr lang="en-GB" i="1" dirty="0" smtClean="0"/>
              <a:t>e.g. </a:t>
            </a:r>
            <a:r>
              <a:rPr lang="en-GB" dirty="0" err="1" smtClean="0"/>
              <a:t>MCSimulation</a:t>
            </a:r>
            <a:r>
              <a:rPr lang="en-GB" dirty="0" smtClean="0"/>
              <a:t>, Data-processing, etc.</a:t>
            </a:r>
          </a:p>
          <a:p>
            <a:pPr lvl="1" algn="l"/>
            <a:r>
              <a:rPr lang="en-GB" dirty="0" smtClean="0"/>
              <a:t>‘Plugins’, i.e. how input data are grouped and how destination sites are selected (see next slide)</a:t>
            </a:r>
          </a:p>
        </p:txBody>
      </p:sp>
      <p:grpSp>
        <p:nvGrpSpPr>
          <p:cNvPr id="5" name="Groupe 2"/>
          <p:cNvGrpSpPr/>
          <p:nvPr/>
        </p:nvGrpSpPr>
        <p:grpSpPr>
          <a:xfrm>
            <a:off x="540597" y="4211331"/>
            <a:ext cx="7962393" cy="2064298"/>
            <a:chOff x="71406" y="4436536"/>
            <a:chExt cx="7962393" cy="2064298"/>
          </a:xfrm>
        </p:grpSpPr>
        <p:grpSp>
          <p:nvGrpSpPr>
            <p:cNvPr id="6" name="Group 13"/>
            <p:cNvGrpSpPr/>
            <p:nvPr/>
          </p:nvGrpSpPr>
          <p:grpSpPr>
            <a:xfrm>
              <a:off x="2194779" y="4436536"/>
              <a:ext cx="3347026" cy="1622875"/>
              <a:chOff x="9261913" y="3705260"/>
              <a:chExt cx="3610304" cy="1622875"/>
            </a:xfrm>
          </p:grpSpPr>
          <p:sp>
            <p:nvSpPr>
              <p:cNvPr id="11" name="Left Brace 14"/>
              <p:cNvSpPr/>
              <p:nvPr/>
            </p:nvSpPr>
            <p:spPr bwMode="auto">
              <a:xfrm>
                <a:off x="9261913" y="3705260"/>
                <a:ext cx="1361209" cy="1622875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9741475" y="3758475"/>
                <a:ext cx="31307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Task_1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Job_1</a:t>
                </a:r>
              </a:p>
              <a:p>
                <a:pPr algn="ctr"/>
                <a:r>
                  <a:rPr lang="en-US" sz="2400" dirty="0" smtClean="0"/>
                  <a:t>Task_2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Job_2</a:t>
                </a:r>
                <a:endParaRPr lang="en-US" sz="2400" dirty="0" smtClean="0"/>
              </a:p>
              <a:p>
                <a:pPr algn="ctr"/>
                <a:r>
                  <a:rPr lang="en-US" sz="2400" dirty="0" smtClean="0"/>
                  <a:t>…</a:t>
                </a:r>
              </a:p>
              <a:p>
                <a:pPr algn="ctr"/>
                <a:r>
                  <a:rPr lang="en-US" sz="2400" dirty="0" err="1" smtClean="0"/>
                  <a:t>Task_n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Job_n</a:t>
                </a:r>
                <a:endParaRPr lang="en-US" sz="2400" dirty="0" smtClean="0"/>
              </a:p>
            </p:txBody>
          </p:sp>
        </p:grpSp>
        <p:sp>
          <p:nvSpPr>
            <p:cNvPr id="7" name="Left Brace 18"/>
            <p:cNvSpPr/>
            <p:nvPr/>
          </p:nvSpPr>
          <p:spPr bwMode="auto">
            <a:xfrm>
              <a:off x="5270441" y="5194077"/>
              <a:ext cx="1361209" cy="1306757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5951045" y="5278068"/>
              <a:ext cx="208275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App Step 1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App Step 2</a:t>
              </a:r>
            </a:p>
            <a:p>
              <a:pPr algn="ctr"/>
              <a:r>
                <a:rPr lang="en-US" sz="2000" dirty="0" smtClean="0">
                  <a:solidFill>
                    <a:srgbClr val="0070C0"/>
                  </a:solidFill>
                </a:rPr>
                <a:t>Finalization Step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1406" y="4967599"/>
              <a:ext cx="2088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Transformation</a:t>
              </a:r>
              <a:endParaRPr lang="en-GB" sz="2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23869" y="4722288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Job body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9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Plugins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Transformations </a:t>
            </a:r>
            <a:r>
              <a:rPr lang="fr-FR" dirty="0"/>
              <a:t>p</a:t>
            </a:r>
            <a:r>
              <a:rPr lang="en-US" dirty="0" err="1" smtClean="0"/>
              <a:t>lugins</a:t>
            </a:r>
            <a:endParaRPr lang="en-US" dirty="0" smtClean="0"/>
          </a:p>
          <a:p>
            <a:pPr lvl="1"/>
            <a:r>
              <a:rPr lang="en-US" dirty="0" smtClean="0"/>
              <a:t>Used to </a:t>
            </a:r>
            <a:r>
              <a:rPr lang="en-US" dirty="0"/>
              <a:t>‘group’ the </a:t>
            </a:r>
            <a:r>
              <a:rPr lang="en-US" dirty="0" smtClean="0"/>
              <a:t>task input </a:t>
            </a:r>
            <a:r>
              <a:rPr lang="en-US" dirty="0"/>
              <a:t>files </a:t>
            </a:r>
            <a:r>
              <a:rPr lang="en-US" dirty="0" smtClean="0"/>
              <a:t>according </a:t>
            </a:r>
            <a:r>
              <a:rPr lang="en-US" dirty="0"/>
              <a:t>to different </a:t>
            </a:r>
            <a:r>
              <a:rPr lang="en-US" dirty="0" smtClean="0"/>
              <a:t>criteria</a:t>
            </a:r>
          </a:p>
          <a:p>
            <a:pPr lvl="2"/>
            <a:r>
              <a:rPr lang="en-US" dirty="0" smtClean="0"/>
              <a:t>Standard: by replica location </a:t>
            </a:r>
          </a:p>
          <a:p>
            <a:pPr lvl="2"/>
            <a:r>
              <a:rPr lang="en-US" dirty="0" err="1" smtClean="0"/>
              <a:t>BySize</a:t>
            </a:r>
            <a:r>
              <a:rPr lang="en-US" dirty="0" smtClean="0"/>
              <a:t>: until they reach a certain size</a:t>
            </a:r>
          </a:p>
          <a:p>
            <a:pPr lvl="2"/>
            <a:r>
              <a:rPr lang="en-US" dirty="0" err="1" smtClean="0"/>
              <a:t>ByShare</a:t>
            </a:r>
            <a:r>
              <a:rPr lang="en-US" dirty="0" smtClean="0"/>
              <a:t>: according to a configurable share per SE </a:t>
            </a:r>
          </a:p>
          <a:p>
            <a:r>
              <a:rPr lang="en-US" dirty="0" err="1" smtClean="0"/>
              <a:t>TaskManager</a:t>
            </a:r>
            <a:r>
              <a:rPr lang="en-US" dirty="0" smtClean="0"/>
              <a:t> plugins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specify the tasks </a:t>
            </a:r>
            <a:r>
              <a:rPr lang="en-US" dirty="0" smtClean="0"/>
              <a:t>destinations</a:t>
            </a:r>
          </a:p>
          <a:p>
            <a:pPr lvl="2"/>
            <a:r>
              <a:rPr lang="en-US" dirty="0" err="1" smtClean="0"/>
              <a:t>BySE</a:t>
            </a:r>
            <a:r>
              <a:rPr lang="en-US" dirty="0" smtClean="0"/>
              <a:t> (default)</a:t>
            </a:r>
          </a:p>
          <a:p>
            <a:pPr lvl="3"/>
            <a:r>
              <a:rPr lang="en-US" sz="1900" dirty="0" smtClean="0"/>
              <a:t>Set </a:t>
            </a:r>
            <a:r>
              <a:rPr lang="en-US" sz="1900" dirty="0"/>
              <a:t>jobs destination depending from the location of its input </a:t>
            </a:r>
            <a:r>
              <a:rPr lang="en-US" sz="1900" dirty="0" smtClean="0"/>
              <a:t>data</a:t>
            </a:r>
            <a:endParaRPr lang="en-US" dirty="0" smtClean="0"/>
          </a:p>
          <a:p>
            <a:pPr lvl="2"/>
            <a:r>
              <a:rPr lang="en-US" dirty="0" err="1" smtClean="0"/>
              <a:t>ByJobType</a:t>
            </a:r>
            <a:endParaRPr lang="en-US" dirty="0" smtClean="0"/>
          </a:p>
          <a:p>
            <a:pPr lvl="3"/>
            <a:r>
              <a:rPr lang="fr-FR" dirty="0" smtClean="0"/>
              <a:t>B</a:t>
            </a:r>
            <a:r>
              <a:rPr lang="en-US" dirty="0" smtClean="0"/>
              <a:t>y default, all sites are allowed to do every job</a:t>
            </a:r>
          </a:p>
          <a:p>
            <a:pPr lvl="3"/>
            <a:r>
              <a:rPr lang="en-US" dirty="0" smtClean="0"/>
              <a:t>The actual rules are freely specified in the Configuration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TS-AP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0" y="2433947"/>
            <a:ext cx="4893424" cy="37833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TS tutorial - 1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0273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</a:t>
            </a:r>
            <a:r>
              <a:rPr lang="en-GB" dirty="0" smtClean="0"/>
              <a:t>reate your transformation using the python API</a:t>
            </a:r>
          </a:p>
          <a:p>
            <a:pPr lvl="1" algn="l"/>
            <a:r>
              <a:rPr lang="en-GB" dirty="0" smtClean="0"/>
              <a:t>Example for a data-processing transformation</a:t>
            </a:r>
          </a:p>
          <a:p>
            <a:pPr algn="l"/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6318491" y="4644784"/>
            <a:ext cx="1052993" cy="36933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set </a:t>
            </a:r>
            <a:r>
              <a:rPr lang="en-GB" u="sng" dirty="0">
                <a:solidFill>
                  <a:srgbClr val="0000FF"/>
                </a:solidFill>
                <a:latin typeface="Sansation Regular"/>
                <a:cs typeface="Sansation Regular"/>
              </a:rPr>
              <a:t>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98" y="4389053"/>
            <a:ext cx="4936726" cy="419606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33299" y="5368266"/>
            <a:ext cx="2211498" cy="208745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6318491" y="5173302"/>
            <a:ext cx="1942622" cy="36933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s</a:t>
            </a:r>
            <a:r>
              <a:rPr lang="en-GB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et </a:t>
            </a:r>
            <a:r>
              <a:rPr lang="en-GB" u="sng" dirty="0" err="1">
                <a:solidFill>
                  <a:srgbClr val="0000FF"/>
                </a:solidFill>
                <a:latin typeface="Sansation Regular"/>
                <a:cs typeface="Sansation Regular"/>
              </a:rPr>
              <a:t>c</a:t>
            </a:r>
            <a:r>
              <a:rPr lang="en-GB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atalog</a:t>
            </a:r>
            <a:r>
              <a:rPr lang="en-GB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 </a:t>
            </a:r>
            <a:r>
              <a:rPr lang="en-GB" u="sng" dirty="0">
                <a:solidFill>
                  <a:srgbClr val="0000FF"/>
                </a:solidFill>
                <a:latin typeface="Sansation Regular"/>
                <a:cs typeface="Sansation Regular"/>
              </a:rPr>
              <a:t>query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5309" y="5618792"/>
            <a:ext cx="4934716" cy="344020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6318491" y="3124126"/>
            <a:ext cx="2455570" cy="646331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- </a:t>
            </a:r>
            <a:r>
              <a:rPr lang="fr-FR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define</a:t>
            </a:r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 the job Body</a:t>
            </a:r>
          </a:p>
          <a:p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- </a:t>
            </a:r>
            <a:r>
              <a:rPr lang="fr-FR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assign</a:t>
            </a:r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 </a:t>
            </a:r>
            <a:r>
              <a:rPr lang="fr-FR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it</a:t>
            </a:r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 to the </a:t>
            </a:r>
            <a:r>
              <a:rPr lang="fr-FR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trans</a:t>
            </a:r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.</a:t>
            </a:r>
            <a:endParaRPr lang="en-GB" u="sng" dirty="0" smtClean="0">
              <a:solidFill>
                <a:srgbClr val="0000FF"/>
              </a:solidFill>
              <a:latin typeface="Sansation Regular"/>
              <a:cs typeface="Sansation 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3298" y="2802551"/>
            <a:ext cx="4936726" cy="1501411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807013" y="3431337"/>
            <a:ext cx="644587" cy="1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endCxn id="13" idx="3"/>
          </p:cNvCxnSpPr>
          <p:nvPr/>
        </p:nvCxnSpPr>
        <p:spPr>
          <a:xfrm flipH="1">
            <a:off x="5770024" y="3698240"/>
            <a:ext cx="681576" cy="900616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18" idx="3"/>
          </p:cNvCxnSpPr>
          <p:nvPr/>
        </p:nvCxnSpPr>
        <p:spPr>
          <a:xfrm flipH="1">
            <a:off x="3044797" y="4937760"/>
            <a:ext cx="3406803" cy="534879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5785178" y="5472639"/>
            <a:ext cx="666422" cy="36257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5309" y="6024546"/>
            <a:ext cx="1636619" cy="208745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ZoneTexte 61"/>
          <p:cNvSpPr txBox="1"/>
          <p:nvPr/>
        </p:nvSpPr>
        <p:spPr>
          <a:xfrm>
            <a:off x="6318491" y="5723802"/>
            <a:ext cx="2750761" cy="36933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rgbClr val="0000FF"/>
                </a:solidFill>
                <a:latin typeface="Sansation Regular"/>
                <a:cs typeface="Sansation Regular"/>
              </a:rPr>
              <a:t>create</a:t>
            </a:r>
            <a:r>
              <a:rPr lang="fr-FR" u="sng" dirty="0" smtClean="0">
                <a:solidFill>
                  <a:srgbClr val="0000FF"/>
                </a:solidFill>
                <a:latin typeface="Sansation Regular"/>
                <a:cs typeface="Sansation Regular"/>
              </a:rPr>
              <a:t> the transformation</a:t>
            </a:r>
            <a:endParaRPr lang="en-GB" u="sng" dirty="0">
              <a:solidFill>
                <a:srgbClr val="0000FF"/>
              </a:solidFill>
              <a:latin typeface="Sansation Regular"/>
              <a:cs typeface="Sansation Regular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2471930" y="6024546"/>
            <a:ext cx="3979670" cy="119226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</p:spPr>
        <p:txBody>
          <a:bodyPr/>
          <a:lstStyle/>
          <a:p>
            <a:fld id="{3FEF0F28-BC4D-B34C-9126-B573A29C9CE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TS tutorial - 2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Monitor your transformation from the web portal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" y="4860547"/>
            <a:ext cx="8229600" cy="1942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Sansation Regular"/>
                <a:ea typeface="+mn-ea"/>
                <a:cs typeface="Sansation Regular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ansation Regular"/>
                <a:ea typeface="+mn-ea"/>
                <a:cs typeface="Sansation Regular"/>
              </a:defRPr>
            </a:lvl3pPr>
            <a:lvl4pPr marL="1097280" indent="-228600" algn="just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4pPr>
            <a:lvl5pPr marL="1371600" indent="-228600" algn="just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Manage your transformation</a:t>
            </a:r>
          </a:p>
          <a:p>
            <a:pPr lvl="1"/>
            <a:r>
              <a:rPr lang="fr-FR" dirty="0"/>
              <a:t>s</a:t>
            </a:r>
            <a:r>
              <a:rPr lang="en-GB" dirty="0" smtClean="0"/>
              <a:t>tart, extend, stop, clean, archive</a:t>
            </a:r>
          </a:p>
        </p:txBody>
      </p:sp>
      <p:pic>
        <p:nvPicPr>
          <p:cNvPr id="7" name="Image 6" descr="TS-Mon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4" y="1856741"/>
            <a:ext cx="7569273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5502" y="2107944"/>
            <a:ext cx="3420352" cy="3920379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/>
              <a:t>Dedicated </a:t>
            </a:r>
            <a:r>
              <a:rPr lang="en-GB" sz="1800" dirty="0"/>
              <a:t>Agents create and submit tasks according </a:t>
            </a:r>
            <a:r>
              <a:rPr lang="en-GB" sz="1800" dirty="0" smtClean="0"/>
              <a:t>to given plugins and </a:t>
            </a:r>
            <a:r>
              <a:rPr lang="en-GB" sz="1800" dirty="0" err="1" smtClean="0"/>
              <a:t>catalog</a:t>
            </a:r>
            <a:r>
              <a:rPr lang="en-GB" sz="1800" dirty="0"/>
              <a:t> </a:t>
            </a:r>
            <a:r>
              <a:rPr lang="en-GB" sz="1800" dirty="0" smtClean="0"/>
              <a:t>queries for input files</a:t>
            </a:r>
          </a:p>
          <a:p>
            <a:pPr algn="l"/>
            <a:r>
              <a:rPr lang="en-GB" sz="1800" dirty="0" smtClean="0"/>
              <a:t>Agents </a:t>
            </a:r>
            <a:r>
              <a:rPr lang="en-GB" sz="1800" dirty="0"/>
              <a:t>continuously query a  dedicated </a:t>
            </a:r>
            <a:r>
              <a:rPr lang="en-GB" sz="1800" dirty="0" smtClean="0"/>
              <a:t>DB</a:t>
            </a:r>
          </a:p>
          <a:p>
            <a:pPr algn="l"/>
            <a:r>
              <a:rPr lang="en-GB" sz="1800" dirty="0"/>
              <a:t>For data-processing transformations, an agent queries the File </a:t>
            </a:r>
            <a:r>
              <a:rPr lang="en-GB" sz="1800" dirty="0" err="1"/>
              <a:t>Catalog</a:t>
            </a:r>
            <a:r>
              <a:rPr lang="en-GB" sz="1800" dirty="0"/>
              <a:t> to get the files matching the </a:t>
            </a:r>
            <a:r>
              <a:rPr lang="en-GB" sz="1800" dirty="0" err="1" smtClean="0"/>
              <a:t>catalog</a:t>
            </a:r>
            <a:r>
              <a:rPr lang="en-GB" sz="1800" dirty="0" smtClean="0"/>
              <a:t> query of </a:t>
            </a:r>
            <a:r>
              <a:rPr lang="en-GB" sz="1800" dirty="0"/>
              <a:t>the </a:t>
            </a:r>
            <a:r>
              <a:rPr lang="en-GB" sz="1800" dirty="0" smtClean="0"/>
              <a:t>transformation</a:t>
            </a:r>
            <a:endParaRPr lang="en-GB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Transformation System Architecture</a:t>
            </a:r>
            <a:endParaRPr lang="en-GB" dirty="0"/>
          </a:p>
        </p:txBody>
      </p:sp>
      <p:grpSp>
        <p:nvGrpSpPr>
          <p:cNvPr id="6" name="Grouper 5"/>
          <p:cNvGrpSpPr/>
          <p:nvPr/>
        </p:nvGrpSpPr>
        <p:grpSpPr>
          <a:xfrm>
            <a:off x="3112571" y="1787095"/>
            <a:ext cx="5463737" cy="4304274"/>
            <a:chOff x="3680534" y="1731545"/>
            <a:chExt cx="5463737" cy="4304274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5039893" y="2977935"/>
              <a:ext cx="3844270" cy="243870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r>
                <a:rPr lang="en-GB" sz="1200" dirty="0" smtClean="0">
                  <a:solidFill>
                    <a:schemeClr val="tx1"/>
                  </a:solidFill>
                </a:rPr>
                <a:t>   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4291992" y="2079692"/>
              <a:ext cx="683203" cy="3799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3680534" y="3642653"/>
              <a:ext cx="1471579" cy="916337"/>
              <a:chOff x="669588" y="2737096"/>
              <a:chExt cx="1520598" cy="1071165"/>
            </a:xfrm>
          </p:grpSpPr>
          <p:pic>
            <p:nvPicPr>
              <p:cNvPr id="66" name="Picture 373" descr="pers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928" y="2737096"/>
                <a:ext cx="573918" cy="588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Box 89"/>
              <p:cNvSpPr txBox="1">
                <a:spLocks noChangeArrowheads="1"/>
              </p:cNvSpPr>
              <p:nvPr/>
            </p:nvSpPr>
            <p:spPr bwMode="auto">
              <a:xfrm>
                <a:off x="669588" y="3268591"/>
                <a:ext cx="1520598" cy="539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204E"/>
                    </a:solidFill>
                    <a:cs typeface="Arial" charset="0"/>
                  </a:rPr>
                  <a:t>Production</a:t>
                </a:r>
              </a:p>
              <a:p>
                <a:pPr algn="ctr"/>
                <a:r>
                  <a:rPr lang="en-GB" sz="1200" dirty="0" smtClean="0">
                    <a:solidFill>
                      <a:srgbClr val="00204E"/>
                    </a:solidFill>
                    <a:cs typeface="Arial" charset="0"/>
                  </a:rPr>
                  <a:t>Manager</a:t>
                </a:r>
                <a:endParaRPr lang="en-GB" sz="1200" dirty="0">
                  <a:solidFill>
                    <a:srgbClr val="00204E"/>
                  </a:solidFill>
                  <a:cs typeface="Arial" charset="0"/>
                </a:endParaRPr>
              </a:p>
            </p:txBody>
          </p:sp>
        </p:grpSp>
        <p:sp>
          <p:nvSpPr>
            <p:cNvPr id="10" name="TextBox 89"/>
            <p:cNvSpPr txBox="1">
              <a:spLocks noChangeArrowheads="1"/>
            </p:cNvSpPr>
            <p:nvPr/>
          </p:nvSpPr>
          <p:spPr bwMode="auto">
            <a:xfrm>
              <a:off x="4095339" y="2104806"/>
              <a:ext cx="10638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cs typeface="Arial" charset="0"/>
                </a:rPr>
                <a:t>Job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5423625" y="1766993"/>
              <a:ext cx="1205139" cy="10064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cxnSp>
          <p:nvCxnSpPr>
            <p:cNvPr id="12" name="Connecteur droit avec flèche 11"/>
            <p:cNvCxnSpPr>
              <a:endCxn id="11" idx="1"/>
            </p:cNvCxnSpPr>
            <p:nvPr/>
          </p:nvCxnSpPr>
          <p:spPr bwMode="auto">
            <a:xfrm flipV="1">
              <a:off x="4983051" y="2270243"/>
              <a:ext cx="440574" cy="5616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endCxn id="37" idx="2"/>
            </p:cNvCxnSpPr>
            <p:nvPr/>
          </p:nvCxnSpPr>
          <p:spPr bwMode="auto">
            <a:xfrm flipV="1">
              <a:off x="4785865" y="4064272"/>
              <a:ext cx="657542" cy="815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endCxn id="38" idx="2"/>
            </p:cNvCxnSpPr>
            <p:nvPr/>
          </p:nvCxnSpPr>
          <p:spPr bwMode="auto">
            <a:xfrm>
              <a:off x="4785865" y="4145803"/>
              <a:ext cx="657542" cy="72964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à coins arrondis 14"/>
            <p:cNvSpPr/>
            <p:nvPr/>
          </p:nvSpPr>
          <p:spPr bwMode="auto">
            <a:xfrm>
              <a:off x="7069151" y="2773492"/>
              <a:ext cx="1854797" cy="308588"/>
            </a:xfrm>
            <a:prstGeom prst="roundRect">
              <a:avLst/>
            </a:prstGeom>
            <a:solidFill>
              <a:srgbClr val="FFFFCC"/>
            </a:solidFill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6" name="ZoneTexte 24"/>
            <p:cNvSpPr txBox="1">
              <a:spLocks noChangeArrowheads="1"/>
            </p:cNvSpPr>
            <p:nvPr/>
          </p:nvSpPr>
          <p:spPr bwMode="auto">
            <a:xfrm>
              <a:off x="6983825" y="2762545"/>
              <a:ext cx="20440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993300"/>
                  </a:solidFill>
                </a:rPr>
                <a:t>Transformation System</a:t>
              </a:r>
            </a:p>
          </p:txBody>
        </p:sp>
        <p:sp>
          <p:nvSpPr>
            <p:cNvPr id="17" name="ZoneTexte 24"/>
            <p:cNvSpPr txBox="1">
              <a:spLocks noChangeArrowheads="1"/>
            </p:cNvSpPr>
            <p:nvPr/>
          </p:nvSpPr>
          <p:spPr bwMode="auto">
            <a:xfrm>
              <a:off x="5331711" y="1731545"/>
              <a:ext cx="13562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/>
                <a:t>File </a:t>
              </a:r>
              <a:r>
                <a:rPr lang="en-GB" sz="1400" dirty="0" err="1" smtClean="0"/>
                <a:t>Catalog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Flowchart: Multidocument 28"/>
            <p:cNvSpPr>
              <a:spLocks noChangeArrowheads="1"/>
            </p:cNvSpPr>
            <p:nvPr/>
          </p:nvSpPr>
          <p:spPr bwMode="auto">
            <a:xfrm>
              <a:off x="6518652" y="5104734"/>
              <a:ext cx="732451" cy="311910"/>
            </a:xfrm>
            <a:prstGeom prst="flowChartMultidocumen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dirty="0" smtClean="0">
                  <a:solidFill>
                    <a:schemeClr val="tx1"/>
                  </a:solidFill>
                </a:rPr>
                <a:t>Plugins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 flipV="1">
              <a:off x="6888038" y="4797304"/>
              <a:ext cx="0" cy="286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rganigramme : Disque magnétique 195"/>
            <p:cNvSpPr/>
            <p:nvPr/>
          </p:nvSpPr>
          <p:spPr bwMode="auto">
            <a:xfrm>
              <a:off x="5443407" y="3138430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 bwMode="auto">
            <a:xfrm>
              <a:off x="5051652" y="5128606"/>
              <a:ext cx="1135459" cy="212276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2" name="ZoneTexte 44"/>
            <p:cNvSpPr txBox="1">
              <a:spLocks noChangeArrowheads="1"/>
            </p:cNvSpPr>
            <p:nvPr/>
          </p:nvSpPr>
          <p:spPr bwMode="auto">
            <a:xfrm>
              <a:off x="4943826" y="5092381"/>
              <a:ext cx="1361358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Transformations</a:t>
              </a:r>
            </a:p>
          </p:txBody>
        </p:sp>
        <p:sp>
          <p:nvSpPr>
            <p:cNvPr id="23" name="Rectangle à coins arrondis 22"/>
            <p:cNvSpPr/>
            <p:nvPr/>
          </p:nvSpPr>
          <p:spPr bwMode="auto">
            <a:xfrm>
              <a:off x="6371900" y="4359975"/>
              <a:ext cx="1134210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4" name="ZoneTexte 41"/>
            <p:cNvSpPr txBox="1">
              <a:spLocks noChangeArrowheads="1"/>
            </p:cNvSpPr>
            <p:nvPr/>
          </p:nvSpPr>
          <p:spPr bwMode="auto">
            <a:xfrm>
              <a:off x="6339858" y="4355661"/>
              <a:ext cx="12015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Transformation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25" name="Arc 24"/>
            <p:cNvSpPr/>
            <p:nvPr/>
          </p:nvSpPr>
          <p:spPr bwMode="auto">
            <a:xfrm rot="16200000">
              <a:off x="6801408" y="4482178"/>
              <a:ext cx="137967" cy="192816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8123897" y="4840687"/>
              <a:ext cx="777800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7" name="ZoneTexte 11"/>
            <p:cNvSpPr txBox="1">
              <a:spLocks noChangeArrowheads="1"/>
            </p:cNvSpPr>
            <p:nvPr/>
          </p:nvSpPr>
          <p:spPr bwMode="auto">
            <a:xfrm>
              <a:off x="8065576" y="4805661"/>
              <a:ext cx="910342" cy="43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Workflow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Task Agent </a:t>
              </a:r>
            </a:p>
          </p:txBody>
        </p:sp>
        <p:sp>
          <p:nvSpPr>
            <p:cNvPr id="28" name="Arc 27"/>
            <p:cNvSpPr/>
            <p:nvPr/>
          </p:nvSpPr>
          <p:spPr bwMode="auto">
            <a:xfrm rot="16200000">
              <a:off x="8392644" y="4963203"/>
              <a:ext cx="138616" cy="192189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  <p:sp>
          <p:nvSpPr>
            <p:cNvPr id="29" name="Rectangle à coins arrondis 28"/>
            <p:cNvSpPr/>
            <p:nvPr/>
          </p:nvSpPr>
          <p:spPr bwMode="auto">
            <a:xfrm>
              <a:off x="7956132" y="3153927"/>
              <a:ext cx="1012321" cy="264177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0" name="ZoneTexte 24"/>
            <p:cNvSpPr txBox="1">
              <a:spLocks noChangeArrowheads="1"/>
            </p:cNvSpPr>
            <p:nvPr/>
          </p:nvSpPr>
          <p:spPr bwMode="auto">
            <a:xfrm>
              <a:off x="7790950" y="3142169"/>
              <a:ext cx="1353321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Database </a:t>
              </a:r>
              <a:r>
                <a:rPr lang="en-GB" sz="1200" dirty="0" smtClean="0">
                  <a:solidFill>
                    <a:schemeClr val="tx1"/>
                  </a:solidFill>
                </a:rPr>
                <a:t>table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 bwMode="auto">
            <a:xfrm>
              <a:off x="7956131" y="3420864"/>
              <a:ext cx="1012322" cy="22179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2" name="ZoneTexte 24"/>
            <p:cNvSpPr txBox="1">
              <a:spLocks noChangeArrowheads="1"/>
            </p:cNvSpPr>
            <p:nvPr/>
          </p:nvSpPr>
          <p:spPr bwMode="auto">
            <a:xfrm>
              <a:off x="8180296" y="3378993"/>
              <a:ext cx="563242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33" name="Rectangle à coins arrondis 32"/>
            <p:cNvSpPr/>
            <p:nvPr/>
          </p:nvSpPr>
          <p:spPr bwMode="auto">
            <a:xfrm>
              <a:off x="7769913" y="4303886"/>
              <a:ext cx="422567" cy="240957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4" name="ZoneTexte 44"/>
            <p:cNvSpPr txBox="1">
              <a:spLocks noChangeArrowheads="1"/>
            </p:cNvSpPr>
            <p:nvPr/>
          </p:nvSpPr>
          <p:spPr bwMode="auto">
            <a:xfrm>
              <a:off x="7702643" y="4281235"/>
              <a:ext cx="528482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Tasks</a:t>
              </a:r>
            </a:p>
          </p:txBody>
        </p:sp>
        <p:grpSp>
          <p:nvGrpSpPr>
            <p:cNvPr id="35" name="Grouper 34"/>
            <p:cNvGrpSpPr/>
            <p:nvPr/>
          </p:nvGrpSpPr>
          <p:grpSpPr>
            <a:xfrm>
              <a:off x="6426560" y="3211140"/>
              <a:ext cx="846643" cy="448731"/>
              <a:chOff x="4363946" y="2060337"/>
              <a:chExt cx="1406107" cy="635046"/>
            </a:xfrm>
          </p:grpSpPr>
          <p:sp>
            <p:nvSpPr>
              <p:cNvPr id="63" name="Rectangle à coins arrondis 62"/>
              <p:cNvSpPr/>
              <p:nvPr/>
            </p:nvSpPr>
            <p:spPr bwMode="auto">
              <a:xfrm>
                <a:off x="4458770" y="2076625"/>
                <a:ext cx="1216458" cy="618758"/>
              </a:xfrm>
              <a:prstGeom prst="roundRect">
                <a:avLst/>
              </a:prstGeom>
              <a:solidFill>
                <a:srgbClr val="CCFFFF"/>
              </a:solidFill>
              <a:ln w="25400">
                <a:solidFill>
                  <a:srgbClr val="1903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ZoneTexte 11"/>
              <p:cNvSpPr txBox="1">
                <a:spLocks noChangeArrowheads="1"/>
              </p:cNvSpPr>
              <p:nvPr/>
            </p:nvSpPr>
            <p:spPr bwMode="auto">
              <a:xfrm>
                <a:off x="4363946" y="2060337"/>
                <a:ext cx="1406107" cy="62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chemeClr val="tx1"/>
                    </a:solidFill>
                  </a:rPr>
                  <a:t>InputData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Agent</a:t>
                </a:r>
              </a:p>
            </p:txBody>
          </p:sp>
          <p:sp>
            <p:nvSpPr>
              <p:cNvPr id="65" name="Arc 64"/>
              <p:cNvSpPr/>
              <p:nvPr/>
            </p:nvSpPr>
            <p:spPr bwMode="auto">
              <a:xfrm rot="16200000">
                <a:off x="4968915" y="2225370"/>
                <a:ext cx="196169" cy="321267"/>
              </a:xfrm>
              <a:prstGeom prst="arc">
                <a:avLst>
                  <a:gd name="adj1" fmla="val 5496810"/>
                  <a:gd name="adj2" fmla="val 0"/>
                </a:avLst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/>
              </a:p>
            </p:txBody>
          </p:sp>
        </p:grpSp>
        <p:grpSp>
          <p:nvGrpSpPr>
            <p:cNvPr id="36" name="Grouper 35"/>
            <p:cNvGrpSpPr/>
            <p:nvPr/>
          </p:nvGrpSpPr>
          <p:grpSpPr>
            <a:xfrm>
              <a:off x="5387695" y="3495324"/>
              <a:ext cx="446974" cy="263663"/>
              <a:chOff x="2969893" y="2491818"/>
              <a:chExt cx="742336" cy="373136"/>
            </a:xfrm>
          </p:grpSpPr>
          <p:sp>
            <p:nvSpPr>
              <p:cNvPr id="61" name="Rectangle à coins arrondis 60"/>
              <p:cNvSpPr/>
              <p:nvPr/>
            </p:nvSpPr>
            <p:spPr bwMode="auto">
              <a:xfrm>
                <a:off x="2990160" y="2549809"/>
                <a:ext cx="701802" cy="288754"/>
              </a:xfrm>
              <a:prstGeom prst="roundRect">
                <a:avLst/>
              </a:prstGeom>
              <a:solidFill>
                <a:srgbClr val="ADDB7B"/>
              </a:solidFill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ZoneTexte 44"/>
              <p:cNvSpPr txBox="1">
                <a:spLocks noChangeArrowheads="1"/>
              </p:cNvSpPr>
              <p:nvPr/>
            </p:nvSpPr>
            <p:spPr bwMode="auto">
              <a:xfrm>
                <a:off x="2969893" y="2491818"/>
                <a:ext cx="742336" cy="373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Files</a:t>
                </a:r>
              </a:p>
            </p:txBody>
          </p:sp>
        </p:grpSp>
        <p:sp>
          <p:nvSpPr>
            <p:cNvPr id="37" name="Organigramme : Disque magnétique 161"/>
            <p:cNvSpPr/>
            <p:nvPr/>
          </p:nvSpPr>
          <p:spPr bwMode="auto">
            <a:xfrm>
              <a:off x="5443407" y="3889383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8" name="Organigramme : Disque magnétique 163"/>
            <p:cNvSpPr/>
            <p:nvPr/>
          </p:nvSpPr>
          <p:spPr bwMode="auto">
            <a:xfrm>
              <a:off x="5443407" y="4700558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 bwMode="auto">
            <a:xfrm>
              <a:off x="5039893" y="4306298"/>
              <a:ext cx="1064378" cy="177216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40" name="ZoneTexte 44"/>
            <p:cNvSpPr txBox="1">
              <a:spLocks noChangeArrowheads="1"/>
            </p:cNvSpPr>
            <p:nvPr/>
          </p:nvSpPr>
          <p:spPr bwMode="auto">
            <a:xfrm>
              <a:off x="4931697" y="4235727"/>
              <a:ext cx="1243654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InputDataQuery</a:t>
              </a:r>
            </a:p>
          </p:txBody>
        </p:sp>
        <p:sp>
          <p:nvSpPr>
            <p:cNvPr id="41" name="Organigramme : Disque magnétique 178"/>
            <p:cNvSpPr/>
            <p:nvPr/>
          </p:nvSpPr>
          <p:spPr bwMode="auto">
            <a:xfrm>
              <a:off x="7799109" y="3887544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42" name="Organigramme : Disque magnétique 236"/>
            <p:cNvSpPr/>
            <p:nvPr/>
          </p:nvSpPr>
          <p:spPr bwMode="auto">
            <a:xfrm>
              <a:off x="5854737" y="2009600"/>
              <a:ext cx="336176" cy="349778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avec flèche 42"/>
            <p:cNvCxnSpPr>
              <a:endCxn id="38" idx="4"/>
            </p:cNvCxnSpPr>
            <p:nvPr/>
          </p:nvCxnSpPr>
          <p:spPr bwMode="auto">
            <a:xfrm flipH="1">
              <a:off x="5778957" y="4647570"/>
              <a:ext cx="592943" cy="227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stCxn id="23" idx="0"/>
              <a:endCxn id="20" idx="4"/>
            </p:cNvCxnSpPr>
            <p:nvPr/>
          </p:nvCxnSpPr>
          <p:spPr bwMode="auto">
            <a:xfrm flipH="1" flipV="1">
              <a:off x="5778957" y="3313319"/>
              <a:ext cx="1160048" cy="1046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 bwMode="auto">
            <a:xfrm flipH="1">
              <a:off x="5778957" y="3659872"/>
              <a:ext cx="874375" cy="404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endCxn id="41" idx="2"/>
            </p:cNvCxnSpPr>
            <p:nvPr/>
          </p:nvCxnSpPr>
          <p:spPr bwMode="auto">
            <a:xfrm flipV="1">
              <a:off x="7216107" y="4062433"/>
              <a:ext cx="583002" cy="29754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 bwMode="auto">
            <a:xfrm flipH="1" flipV="1">
              <a:off x="6426560" y="2761734"/>
              <a:ext cx="423321" cy="4609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5643389" y="2323779"/>
              <a:ext cx="803081" cy="43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Files with</a:t>
              </a:r>
            </a:p>
            <a:p>
              <a:pPr algn="ctr"/>
              <a:r>
                <a:rPr lang="en-GB" sz="1200" dirty="0" smtClean="0"/>
                <a:t>meta-data</a:t>
              </a:r>
              <a:endParaRPr lang="en-GB" sz="1200" dirty="0"/>
            </a:p>
          </p:txBody>
        </p:sp>
        <p:cxnSp>
          <p:nvCxnSpPr>
            <p:cNvPr id="49" name="Connecteur droit avec flèche 48"/>
            <p:cNvCxnSpPr/>
            <p:nvPr/>
          </p:nvCxnSpPr>
          <p:spPr bwMode="auto">
            <a:xfrm flipH="1" flipV="1">
              <a:off x="5828376" y="3328841"/>
              <a:ext cx="647321" cy="13774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à coins arrondis 49"/>
            <p:cNvSpPr/>
            <p:nvPr/>
          </p:nvSpPr>
          <p:spPr bwMode="auto">
            <a:xfrm>
              <a:off x="8124259" y="5661815"/>
              <a:ext cx="777438" cy="3740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1" name="ZoneTexte 16"/>
            <p:cNvSpPr txBox="1">
              <a:spLocks noChangeArrowheads="1"/>
            </p:cNvSpPr>
            <p:nvPr/>
          </p:nvSpPr>
          <p:spPr bwMode="auto">
            <a:xfrm>
              <a:off x="7933397" y="5670959"/>
              <a:ext cx="1159160" cy="32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dirty="0" smtClean="0">
                  <a:latin typeface="Calibri" pitchFamily="34" charset="0"/>
                </a:rPr>
                <a:t>WMS</a:t>
              </a:r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 bwMode="auto">
            <a:xfrm>
              <a:off x="7260013" y="5661815"/>
              <a:ext cx="777438" cy="3740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3" name="ZoneTexte 16"/>
            <p:cNvSpPr txBox="1">
              <a:spLocks noChangeArrowheads="1"/>
            </p:cNvSpPr>
            <p:nvPr/>
          </p:nvSpPr>
          <p:spPr bwMode="auto">
            <a:xfrm>
              <a:off x="7069151" y="5671159"/>
              <a:ext cx="1159160" cy="32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dirty="0" smtClean="0">
                  <a:latin typeface="Calibri" pitchFamily="34" charset="0"/>
                </a:rPr>
                <a:t>RMS</a:t>
              </a:r>
              <a:endParaRPr lang="en-GB" sz="1600" dirty="0">
                <a:latin typeface="Calibri" pitchFamily="34" charset="0"/>
              </a:endParaRPr>
            </a:p>
          </p:txBody>
        </p:sp>
        <p:cxnSp>
          <p:nvCxnSpPr>
            <p:cNvPr id="54" name="Connecteur droit avec flèche 53"/>
            <p:cNvCxnSpPr/>
            <p:nvPr/>
          </p:nvCxnSpPr>
          <p:spPr bwMode="auto">
            <a:xfrm rot="5400000">
              <a:off x="7476555" y="5478693"/>
              <a:ext cx="361627" cy="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 bwMode="auto">
            <a:xfrm rot="5400000">
              <a:off x="8320756" y="5478693"/>
              <a:ext cx="361627" cy="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à coins arrondis 55"/>
            <p:cNvSpPr/>
            <p:nvPr/>
          </p:nvSpPr>
          <p:spPr bwMode="auto">
            <a:xfrm>
              <a:off x="7273204" y="4829338"/>
              <a:ext cx="764248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57" name="ZoneTexte 11"/>
            <p:cNvSpPr txBox="1">
              <a:spLocks noChangeArrowheads="1"/>
            </p:cNvSpPr>
            <p:nvPr/>
          </p:nvSpPr>
          <p:spPr bwMode="auto">
            <a:xfrm>
              <a:off x="7201346" y="4804714"/>
              <a:ext cx="910342" cy="43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Request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Task </a:t>
              </a:r>
              <a:r>
                <a:rPr lang="en-GB" sz="1200" dirty="0">
                  <a:solidFill>
                    <a:schemeClr val="tx1"/>
                  </a:solidFill>
                </a:rPr>
                <a:t>Agent </a:t>
              </a:r>
            </a:p>
          </p:txBody>
        </p:sp>
        <p:sp>
          <p:nvSpPr>
            <p:cNvPr id="58" name="Arc 57"/>
            <p:cNvSpPr/>
            <p:nvPr/>
          </p:nvSpPr>
          <p:spPr bwMode="auto">
            <a:xfrm rot="16200000">
              <a:off x="7587210" y="4951854"/>
              <a:ext cx="138616" cy="192189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  <p:cxnSp>
          <p:nvCxnSpPr>
            <p:cNvPr id="59" name="Connecteur droit avec flèche 58"/>
            <p:cNvCxnSpPr/>
            <p:nvPr/>
          </p:nvCxnSpPr>
          <p:spPr bwMode="auto">
            <a:xfrm rot="10800000">
              <a:off x="8006336" y="4580947"/>
              <a:ext cx="453505" cy="2719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>
              <a:stCxn id="57" idx="0"/>
            </p:cNvCxnSpPr>
            <p:nvPr/>
          </p:nvCxnSpPr>
          <p:spPr bwMode="auto">
            <a:xfrm flipV="1">
              <a:off x="7656517" y="4560714"/>
              <a:ext cx="338054" cy="2440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lowchart: Multidocument 28"/>
          <p:cNvSpPr>
            <a:spLocks noChangeArrowheads="1"/>
          </p:cNvSpPr>
          <p:nvPr/>
        </p:nvSpPr>
        <p:spPr bwMode="auto">
          <a:xfrm>
            <a:off x="7990084" y="3863918"/>
            <a:ext cx="1031146" cy="592895"/>
          </a:xfrm>
          <a:prstGeom prst="flowChartMultidocumen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dirty="0" err="1" smtClean="0">
                <a:latin typeface="Calibri" pitchFamily="34" charset="0"/>
              </a:rPr>
              <a:t>TaskMan</a:t>
            </a:r>
            <a:r>
              <a:rPr lang="en-US" sz="1200" dirty="0" smtClean="0">
                <a:latin typeface="Calibri" pitchFamily="34" charset="0"/>
              </a:rPr>
              <a:t>. Plugins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69" name="Connecteur droit avec flèche 68"/>
          <p:cNvCxnSpPr/>
          <p:nvPr/>
        </p:nvCxnSpPr>
        <p:spPr bwMode="auto">
          <a:xfrm flipH="1">
            <a:off x="8094300" y="4455042"/>
            <a:ext cx="365661" cy="4534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r 72"/>
          <p:cNvGrpSpPr/>
          <p:nvPr/>
        </p:nvGrpSpPr>
        <p:grpSpPr>
          <a:xfrm>
            <a:off x="3457014" y="1731545"/>
            <a:ext cx="5463737" cy="4304274"/>
            <a:chOff x="3680534" y="1731545"/>
            <a:chExt cx="5463737" cy="4304274"/>
          </a:xfrm>
        </p:grpSpPr>
        <p:sp>
          <p:nvSpPr>
            <p:cNvPr id="74" name="Rectangle à coins arrondis 73"/>
            <p:cNvSpPr/>
            <p:nvPr/>
          </p:nvSpPr>
          <p:spPr bwMode="auto">
            <a:xfrm>
              <a:off x="5039893" y="2977935"/>
              <a:ext cx="3844270" cy="243870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   </a:t>
              </a:r>
              <a:endParaRPr lang="en-GB" sz="1200" dirty="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 bwMode="auto">
            <a:xfrm>
              <a:off x="4291992" y="2079692"/>
              <a:ext cx="683203" cy="3799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grpSp>
          <p:nvGrpSpPr>
            <p:cNvPr id="76" name="Grouper 75"/>
            <p:cNvGrpSpPr/>
            <p:nvPr/>
          </p:nvGrpSpPr>
          <p:grpSpPr>
            <a:xfrm>
              <a:off x="3680534" y="3642653"/>
              <a:ext cx="1471579" cy="916337"/>
              <a:chOff x="669588" y="2737096"/>
              <a:chExt cx="1520598" cy="1071165"/>
            </a:xfrm>
          </p:grpSpPr>
          <p:pic>
            <p:nvPicPr>
              <p:cNvPr id="202" name="Picture 373" descr="pers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928" y="2737096"/>
                <a:ext cx="573918" cy="588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TextBox 89"/>
              <p:cNvSpPr txBox="1">
                <a:spLocks noChangeArrowheads="1"/>
              </p:cNvSpPr>
              <p:nvPr/>
            </p:nvSpPr>
            <p:spPr bwMode="auto">
              <a:xfrm>
                <a:off x="669588" y="3268591"/>
                <a:ext cx="1520598" cy="539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rgbClr val="00204E"/>
                    </a:solidFill>
                    <a:latin typeface="Calibri"/>
                    <a:cs typeface="Arial" charset="0"/>
                  </a:rPr>
                  <a:t>Production</a:t>
                </a:r>
              </a:p>
              <a:p>
                <a:pPr algn="ctr"/>
                <a:r>
                  <a:rPr lang="en-GB" sz="1200" b="1" dirty="0" smtClean="0">
                    <a:solidFill>
                      <a:srgbClr val="00204E"/>
                    </a:solidFill>
                    <a:latin typeface="Calibri"/>
                    <a:cs typeface="Arial" charset="0"/>
                  </a:rPr>
                  <a:t>Manager</a:t>
                </a:r>
                <a:endParaRPr lang="en-GB" sz="1200" b="1" dirty="0">
                  <a:solidFill>
                    <a:srgbClr val="00204E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80" name="TextBox 89"/>
            <p:cNvSpPr txBox="1">
              <a:spLocks noChangeArrowheads="1"/>
            </p:cNvSpPr>
            <p:nvPr/>
          </p:nvSpPr>
          <p:spPr bwMode="auto">
            <a:xfrm>
              <a:off x="4095339" y="2104806"/>
              <a:ext cx="10638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204E"/>
                  </a:solidFill>
                  <a:latin typeface="Calibri"/>
                  <a:cs typeface="Arial" charset="0"/>
                </a:rPr>
                <a:t>Job</a:t>
              </a:r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5423625" y="1766993"/>
              <a:ext cx="1205139" cy="10064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cxnSp>
          <p:nvCxnSpPr>
            <p:cNvPr id="82" name="Connecteur droit avec flèche 81"/>
            <p:cNvCxnSpPr>
              <a:endCxn id="81" idx="1"/>
            </p:cNvCxnSpPr>
            <p:nvPr/>
          </p:nvCxnSpPr>
          <p:spPr bwMode="auto">
            <a:xfrm flipV="1">
              <a:off x="4983051" y="2270243"/>
              <a:ext cx="440574" cy="5616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>
              <a:endCxn id="173" idx="2"/>
            </p:cNvCxnSpPr>
            <p:nvPr/>
          </p:nvCxnSpPr>
          <p:spPr bwMode="auto">
            <a:xfrm flipV="1">
              <a:off x="4785865" y="4064272"/>
              <a:ext cx="657542" cy="815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>
              <a:endCxn id="174" idx="2"/>
            </p:cNvCxnSpPr>
            <p:nvPr/>
          </p:nvCxnSpPr>
          <p:spPr bwMode="auto">
            <a:xfrm>
              <a:off x="4785865" y="4145803"/>
              <a:ext cx="657542" cy="72964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à coins arrondis 88"/>
            <p:cNvSpPr/>
            <p:nvPr/>
          </p:nvSpPr>
          <p:spPr bwMode="auto">
            <a:xfrm>
              <a:off x="7069151" y="2773492"/>
              <a:ext cx="1854797" cy="308588"/>
            </a:xfrm>
            <a:prstGeom prst="roundRect">
              <a:avLst/>
            </a:prstGeom>
            <a:solidFill>
              <a:srgbClr val="FFFFCC"/>
            </a:solidFill>
            <a:ln w="25400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93" name="ZoneTexte 24"/>
            <p:cNvSpPr txBox="1">
              <a:spLocks noChangeArrowheads="1"/>
            </p:cNvSpPr>
            <p:nvPr/>
          </p:nvSpPr>
          <p:spPr bwMode="auto">
            <a:xfrm>
              <a:off x="6983825" y="2762545"/>
              <a:ext cx="20440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993300"/>
                  </a:solidFill>
                  <a:latin typeface="Calibri"/>
                </a:rPr>
                <a:t>Transformation System</a:t>
              </a:r>
            </a:p>
          </p:txBody>
        </p:sp>
        <p:sp>
          <p:nvSpPr>
            <p:cNvPr id="94" name="ZoneTexte 24"/>
            <p:cNvSpPr txBox="1">
              <a:spLocks noChangeArrowheads="1"/>
            </p:cNvSpPr>
            <p:nvPr/>
          </p:nvSpPr>
          <p:spPr bwMode="auto">
            <a:xfrm>
              <a:off x="5331711" y="1731545"/>
              <a:ext cx="13562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204E"/>
                  </a:solidFill>
                  <a:latin typeface="Calibri"/>
                </a:rPr>
                <a:t>File </a:t>
              </a:r>
              <a:r>
                <a:rPr lang="en-GB" sz="1400" dirty="0" err="1" smtClean="0">
                  <a:solidFill>
                    <a:srgbClr val="00204E"/>
                  </a:solidFill>
                  <a:latin typeface="Calibri"/>
                </a:rPr>
                <a:t>Catalog</a:t>
              </a:r>
              <a:endParaRPr lang="en-GB" sz="1400" dirty="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95" name="Flowchart: Multidocument 28"/>
            <p:cNvSpPr>
              <a:spLocks noChangeArrowheads="1"/>
            </p:cNvSpPr>
            <p:nvPr/>
          </p:nvSpPr>
          <p:spPr bwMode="auto">
            <a:xfrm>
              <a:off x="6518652" y="5104734"/>
              <a:ext cx="732451" cy="311910"/>
            </a:xfrm>
            <a:prstGeom prst="flowChartMultidocumen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Plugins</a:t>
              </a:r>
              <a:endParaRPr lang="en-GB" sz="1200" dirty="0">
                <a:solidFill>
                  <a:srgbClr val="00204E"/>
                </a:solidFill>
                <a:latin typeface="Calibri"/>
              </a:endParaRPr>
            </a:p>
          </p:txBody>
        </p:sp>
        <p:cxnSp>
          <p:nvCxnSpPr>
            <p:cNvPr id="96" name="Connecteur droit avec flèche 95"/>
            <p:cNvCxnSpPr/>
            <p:nvPr/>
          </p:nvCxnSpPr>
          <p:spPr bwMode="auto">
            <a:xfrm flipV="1">
              <a:off x="6888038" y="4797304"/>
              <a:ext cx="0" cy="286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rganigramme : Disque magnétique 195"/>
            <p:cNvSpPr/>
            <p:nvPr/>
          </p:nvSpPr>
          <p:spPr bwMode="auto">
            <a:xfrm>
              <a:off x="5443407" y="3138430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57" name="Rectangle à coins arrondis 156"/>
            <p:cNvSpPr/>
            <p:nvPr/>
          </p:nvSpPr>
          <p:spPr bwMode="auto">
            <a:xfrm>
              <a:off x="5051652" y="5128606"/>
              <a:ext cx="1135459" cy="212276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58" name="ZoneTexte 44"/>
            <p:cNvSpPr txBox="1">
              <a:spLocks noChangeArrowheads="1"/>
            </p:cNvSpPr>
            <p:nvPr/>
          </p:nvSpPr>
          <p:spPr bwMode="auto">
            <a:xfrm>
              <a:off x="4943826" y="5092381"/>
              <a:ext cx="1361358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Transformations</a:t>
              </a:r>
            </a:p>
          </p:txBody>
        </p:sp>
        <p:sp>
          <p:nvSpPr>
            <p:cNvPr id="159" name="Rectangle à coins arrondis 158"/>
            <p:cNvSpPr/>
            <p:nvPr/>
          </p:nvSpPr>
          <p:spPr bwMode="auto">
            <a:xfrm>
              <a:off x="6371900" y="4359975"/>
              <a:ext cx="1134210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0" name="ZoneTexte 41"/>
            <p:cNvSpPr txBox="1">
              <a:spLocks noChangeArrowheads="1"/>
            </p:cNvSpPr>
            <p:nvPr/>
          </p:nvSpPr>
          <p:spPr bwMode="auto">
            <a:xfrm>
              <a:off x="6339858" y="4355661"/>
              <a:ext cx="120152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Transformation</a:t>
              </a:r>
            </a:p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Agent</a:t>
              </a:r>
            </a:p>
          </p:txBody>
        </p:sp>
        <p:sp>
          <p:nvSpPr>
            <p:cNvPr id="161" name="Arc 160"/>
            <p:cNvSpPr/>
            <p:nvPr/>
          </p:nvSpPr>
          <p:spPr bwMode="auto">
            <a:xfrm rot="16200000">
              <a:off x="6801408" y="4482178"/>
              <a:ext cx="137967" cy="192816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2" name="Rectangle à coins arrondis 161"/>
            <p:cNvSpPr/>
            <p:nvPr/>
          </p:nvSpPr>
          <p:spPr bwMode="auto">
            <a:xfrm>
              <a:off x="8123897" y="4840687"/>
              <a:ext cx="777800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3" name="ZoneTexte 11"/>
            <p:cNvSpPr txBox="1">
              <a:spLocks noChangeArrowheads="1"/>
            </p:cNvSpPr>
            <p:nvPr/>
          </p:nvSpPr>
          <p:spPr bwMode="auto">
            <a:xfrm>
              <a:off x="8065576" y="4805661"/>
              <a:ext cx="910342" cy="43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Workflow</a:t>
              </a:r>
            </a:p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Task Agent </a:t>
              </a:r>
            </a:p>
          </p:txBody>
        </p:sp>
        <p:sp>
          <p:nvSpPr>
            <p:cNvPr id="164" name="Arc 163"/>
            <p:cNvSpPr/>
            <p:nvPr/>
          </p:nvSpPr>
          <p:spPr bwMode="auto">
            <a:xfrm rot="16200000">
              <a:off x="8392644" y="4963203"/>
              <a:ext cx="138616" cy="192189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5" name="Rectangle à coins arrondis 164"/>
            <p:cNvSpPr/>
            <p:nvPr/>
          </p:nvSpPr>
          <p:spPr bwMode="auto">
            <a:xfrm>
              <a:off x="7956132" y="3153927"/>
              <a:ext cx="1012321" cy="264177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6" name="ZoneTexte 24"/>
            <p:cNvSpPr txBox="1">
              <a:spLocks noChangeArrowheads="1"/>
            </p:cNvSpPr>
            <p:nvPr/>
          </p:nvSpPr>
          <p:spPr bwMode="auto">
            <a:xfrm>
              <a:off x="7790950" y="3142169"/>
              <a:ext cx="1353321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Database </a:t>
              </a:r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table</a:t>
              </a:r>
              <a:endParaRPr lang="en-GB" sz="1200" dirty="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7" name="Rectangle à coins arrondis 166"/>
            <p:cNvSpPr/>
            <p:nvPr/>
          </p:nvSpPr>
          <p:spPr bwMode="auto">
            <a:xfrm>
              <a:off x="7956131" y="3420864"/>
              <a:ext cx="1012322" cy="22179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68" name="ZoneTexte 24"/>
            <p:cNvSpPr txBox="1">
              <a:spLocks noChangeArrowheads="1"/>
            </p:cNvSpPr>
            <p:nvPr/>
          </p:nvSpPr>
          <p:spPr bwMode="auto">
            <a:xfrm>
              <a:off x="8180296" y="3378993"/>
              <a:ext cx="563242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rgbClr val="00204E"/>
                  </a:solidFill>
                  <a:latin typeface="Calibri"/>
                </a:rPr>
                <a:t>Agent</a:t>
              </a:r>
            </a:p>
          </p:txBody>
        </p:sp>
        <p:sp>
          <p:nvSpPr>
            <p:cNvPr id="169" name="Rectangle à coins arrondis 168"/>
            <p:cNvSpPr/>
            <p:nvPr/>
          </p:nvSpPr>
          <p:spPr bwMode="auto">
            <a:xfrm>
              <a:off x="7769913" y="4303886"/>
              <a:ext cx="422567" cy="240957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70" name="ZoneTexte 44"/>
            <p:cNvSpPr txBox="1">
              <a:spLocks noChangeArrowheads="1"/>
            </p:cNvSpPr>
            <p:nvPr/>
          </p:nvSpPr>
          <p:spPr bwMode="auto">
            <a:xfrm>
              <a:off x="7702643" y="4281235"/>
              <a:ext cx="528482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Tasks</a:t>
              </a:r>
            </a:p>
          </p:txBody>
        </p:sp>
        <p:grpSp>
          <p:nvGrpSpPr>
            <p:cNvPr id="171" name="Grouper 170"/>
            <p:cNvGrpSpPr/>
            <p:nvPr/>
          </p:nvGrpSpPr>
          <p:grpSpPr>
            <a:xfrm>
              <a:off x="6426560" y="3211140"/>
              <a:ext cx="846643" cy="448731"/>
              <a:chOff x="4363946" y="2060337"/>
              <a:chExt cx="1406107" cy="635046"/>
            </a:xfrm>
          </p:grpSpPr>
          <p:sp>
            <p:nvSpPr>
              <p:cNvPr id="199" name="Rectangle à coins arrondis 198"/>
              <p:cNvSpPr/>
              <p:nvPr/>
            </p:nvSpPr>
            <p:spPr bwMode="auto">
              <a:xfrm>
                <a:off x="4458770" y="2076625"/>
                <a:ext cx="1216458" cy="618758"/>
              </a:xfrm>
              <a:prstGeom prst="roundRect">
                <a:avLst/>
              </a:prstGeom>
              <a:solidFill>
                <a:srgbClr val="CCFFFF"/>
              </a:solidFill>
              <a:ln w="25400">
                <a:solidFill>
                  <a:srgbClr val="1903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>
                  <a:solidFill>
                    <a:srgbClr val="00204E"/>
                  </a:solidFill>
                  <a:latin typeface="Calibri"/>
                </a:endParaRPr>
              </a:p>
            </p:txBody>
          </p:sp>
          <p:sp>
            <p:nvSpPr>
              <p:cNvPr id="200" name="ZoneTexte 11"/>
              <p:cNvSpPr txBox="1">
                <a:spLocks noChangeArrowheads="1"/>
              </p:cNvSpPr>
              <p:nvPr/>
            </p:nvSpPr>
            <p:spPr bwMode="auto">
              <a:xfrm>
                <a:off x="4363946" y="2060337"/>
                <a:ext cx="1406107" cy="62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00204E"/>
                    </a:solidFill>
                    <a:latin typeface="Calibri"/>
                  </a:rPr>
                  <a:t>InputData</a:t>
                </a:r>
                <a:r>
                  <a:rPr lang="en-GB" sz="1200" dirty="0">
                    <a:solidFill>
                      <a:srgbClr val="00204E"/>
                    </a:solidFill>
                    <a:latin typeface="Calibri"/>
                  </a:rPr>
                  <a:t> </a:t>
                </a:r>
              </a:p>
              <a:p>
                <a:pPr algn="ctr"/>
                <a:r>
                  <a:rPr lang="en-GB" sz="1200" dirty="0">
                    <a:solidFill>
                      <a:srgbClr val="00204E"/>
                    </a:solidFill>
                    <a:latin typeface="Calibri"/>
                  </a:rPr>
                  <a:t>Agent</a:t>
                </a:r>
              </a:p>
            </p:txBody>
          </p:sp>
          <p:sp>
            <p:nvSpPr>
              <p:cNvPr id="201" name="Arc 200"/>
              <p:cNvSpPr/>
              <p:nvPr/>
            </p:nvSpPr>
            <p:spPr bwMode="auto">
              <a:xfrm rot="16200000">
                <a:off x="4968915" y="2225370"/>
                <a:ext cx="196169" cy="321267"/>
              </a:xfrm>
              <a:prstGeom prst="arc">
                <a:avLst>
                  <a:gd name="adj1" fmla="val 5496810"/>
                  <a:gd name="adj2" fmla="val 0"/>
                </a:avLst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>
                  <a:solidFill>
                    <a:srgbClr val="00204E"/>
                  </a:solidFill>
                  <a:latin typeface="Calibri"/>
                </a:endParaRPr>
              </a:p>
            </p:txBody>
          </p:sp>
        </p:grpSp>
        <p:grpSp>
          <p:nvGrpSpPr>
            <p:cNvPr id="172" name="Grouper 171"/>
            <p:cNvGrpSpPr/>
            <p:nvPr/>
          </p:nvGrpSpPr>
          <p:grpSpPr>
            <a:xfrm>
              <a:off x="5387695" y="3495324"/>
              <a:ext cx="446974" cy="263663"/>
              <a:chOff x="2969893" y="2491818"/>
              <a:chExt cx="742336" cy="373136"/>
            </a:xfrm>
          </p:grpSpPr>
          <p:sp>
            <p:nvSpPr>
              <p:cNvPr id="197" name="Rectangle à coins arrondis 196"/>
              <p:cNvSpPr/>
              <p:nvPr/>
            </p:nvSpPr>
            <p:spPr bwMode="auto">
              <a:xfrm>
                <a:off x="2990160" y="2549809"/>
                <a:ext cx="701802" cy="288754"/>
              </a:xfrm>
              <a:prstGeom prst="roundRect">
                <a:avLst/>
              </a:prstGeom>
              <a:solidFill>
                <a:srgbClr val="ADDB7B"/>
              </a:solidFill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8" charset="0"/>
                  <a:buNone/>
                  <a:defRPr/>
                </a:pPr>
                <a:endParaRPr lang="en-GB" sz="1200">
                  <a:solidFill>
                    <a:srgbClr val="00204E"/>
                  </a:solidFill>
                  <a:latin typeface="Calibri"/>
                </a:endParaRPr>
              </a:p>
            </p:txBody>
          </p:sp>
          <p:sp>
            <p:nvSpPr>
              <p:cNvPr id="198" name="ZoneTexte 44"/>
              <p:cNvSpPr txBox="1">
                <a:spLocks noChangeArrowheads="1"/>
              </p:cNvSpPr>
              <p:nvPr/>
            </p:nvSpPr>
            <p:spPr bwMode="auto">
              <a:xfrm>
                <a:off x="2969893" y="2491818"/>
                <a:ext cx="742336" cy="373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204E"/>
                    </a:solidFill>
                    <a:latin typeface="Calibri"/>
                  </a:rPr>
                  <a:t>Files</a:t>
                </a:r>
              </a:p>
            </p:txBody>
          </p:sp>
        </p:grpSp>
        <p:sp>
          <p:nvSpPr>
            <p:cNvPr id="173" name="Organigramme : Disque magnétique 161"/>
            <p:cNvSpPr/>
            <p:nvPr/>
          </p:nvSpPr>
          <p:spPr bwMode="auto">
            <a:xfrm>
              <a:off x="5443407" y="3889383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74" name="Organigramme : Disque magnétique 163"/>
            <p:cNvSpPr/>
            <p:nvPr/>
          </p:nvSpPr>
          <p:spPr bwMode="auto">
            <a:xfrm>
              <a:off x="5443407" y="4700558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75" name="Rectangle à coins arrondis 174"/>
            <p:cNvSpPr/>
            <p:nvPr/>
          </p:nvSpPr>
          <p:spPr bwMode="auto">
            <a:xfrm>
              <a:off x="5039893" y="4306298"/>
              <a:ext cx="1064378" cy="177216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76" name="ZoneTexte 44"/>
            <p:cNvSpPr txBox="1">
              <a:spLocks noChangeArrowheads="1"/>
            </p:cNvSpPr>
            <p:nvPr/>
          </p:nvSpPr>
          <p:spPr bwMode="auto">
            <a:xfrm>
              <a:off x="4931697" y="4235727"/>
              <a:ext cx="1243654" cy="26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rgbClr val="00204E"/>
                  </a:solidFill>
                  <a:latin typeface="Calibri"/>
                </a:rPr>
                <a:t>InputDataQuery</a:t>
              </a:r>
            </a:p>
          </p:txBody>
        </p:sp>
        <p:sp>
          <p:nvSpPr>
            <p:cNvPr id="177" name="Organigramme : Disque magnétique 178"/>
            <p:cNvSpPr/>
            <p:nvPr/>
          </p:nvSpPr>
          <p:spPr bwMode="auto">
            <a:xfrm>
              <a:off x="7799109" y="3887544"/>
              <a:ext cx="335550" cy="349778"/>
            </a:xfrm>
            <a:prstGeom prst="flowChartMagneticDisk">
              <a:avLst/>
            </a:prstGeom>
            <a:solidFill>
              <a:srgbClr val="008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78" name="Organigramme : Disque magnétique 236"/>
            <p:cNvSpPr/>
            <p:nvPr/>
          </p:nvSpPr>
          <p:spPr bwMode="auto">
            <a:xfrm>
              <a:off x="5854737" y="2009600"/>
              <a:ext cx="336176" cy="349778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cxnSp>
          <p:nvCxnSpPr>
            <p:cNvPr id="179" name="Connecteur droit avec flèche 178"/>
            <p:cNvCxnSpPr>
              <a:endCxn id="174" idx="4"/>
            </p:cNvCxnSpPr>
            <p:nvPr/>
          </p:nvCxnSpPr>
          <p:spPr bwMode="auto">
            <a:xfrm flipH="1">
              <a:off x="5778957" y="4647570"/>
              <a:ext cx="592943" cy="227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avec flèche 179"/>
            <p:cNvCxnSpPr>
              <a:stCxn id="159" idx="0"/>
              <a:endCxn id="150" idx="4"/>
            </p:cNvCxnSpPr>
            <p:nvPr/>
          </p:nvCxnSpPr>
          <p:spPr bwMode="auto">
            <a:xfrm flipH="1" flipV="1">
              <a:off x="5778957" y="3313319"/>
              <a:ext cx="1160048" cy="1046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avec flèche 180"/>
            <p:cNvCxnSpPr/>
            <p:nvPr/>
          </p:nvCxnSpPr>
          <p:spPr bwMode="auto">
            <a:xfrm flipH="1">
              <a:off x="5778957" y="3659872"/>
              <a:ext cx="874375" cy="404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avec flèche 181"/>
            <p:cNvCxnSpPr>
              <a:endCxn id="177" idx="2"/>
            </p:cNvCxnSpPr>
            <p:nvPr/>
          </p:nvCxnSpPr>
          <p:spPr bwMode="auto">
            <a:xfrm flipV="1">
              <a:off x="7216107" y="4062433"/>
              <a:ext cx="583002" cy="29754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avec flèche 182"/>
            <p:cNvCxnSpPr/>
            <p:nvPr/>
          </p:nvCxnSpPr>
          <p:spPr bwMode="auto">
            <a:xfrm flipH="1" flipV="1">
              <a:off x="6426560" y="2761734"/>
              <a:ext cx="423321" cy="4609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ZoneTexte 183"/>
            <p:cNvSpPr txBox="1"/>
            <p:nvPr/>
          </p:nvSpPr>
          <p:spPr>
            <a:xfrm>
              <a:off x="5643389" y="2323779"/>
              <a:ext cx="803081" cy="43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Files with</a:t>
              </a:r>
            </a:p>
            <a:p>
              <a:pPr algn="ctr"/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meta-data</a:t>
              </a:r>
              <a:endParaRPr lang="en-GB" sz="1200" dirty="0">
                <a:solidFill>
                  <a:srgbClr val="00204E"/>
                </a:solidFill>
                <a:latin typeface="Calibri"/>
              </a:endParaRPr>
            </a:p>
          </p:txBody>
        </p:sp>
        <p:cxnSp>
          <p:nvCxnSpPr>
            <p:cNvPr id="185" name="Connecteur droit avec flèche 184"/>
            <p:cNvCxnSpPr/>
            <p:nvPr/>
          </p:nvCxnSpPr>
          <p:spPr bwMode="auto">
            <a:xfrm flipH="1" flipV="1">
              <a:off x="5828376" y="3328841"/>
              <a:ext cx="647321" cy="13774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à coins arrondis 185"/>
            <p:cNvSpPr/>
            <p:nvPr/>
          </p:nvSpPr>
          <p:spPr bwMode="auto">
            <a:xfrm>
              <a:off x="8124259" y="5661815"/>
              <a:ext cx="777438" cy="3740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204E"/>
                </a:solidFill>
                <a:latin typeface="Calibri" pitchFamily="34" charset="0"/>
              </a:endParaRPr>
            </a:p>
          </p:txBody>
        </p:sp>
        <p:sp>
          <p:nvSpPr>
            <p:cNvPr id="187" name="ZoneTexte 16"/>
            <p:cNvSpPr txBox="1">
              <a:spLocks noChangeArrowheads="1"/>
            </p:cNvSpPr>
            <p:nvPr/>
          </p:nvSpPr>
          <p:spPr bwMode="auto">
            <a:xfrm>
              <a:off x="7933397" y="5670959"/>
              <a:ext cx="1159160" cy="32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4E"/>
                  </a:solidFill>
                  <a:latin typeface="Calibri" pitchFamily="34" charset="0"/>
                </a:rPr>
                <a:t>WMS</a:t>
              </a:r>
              <a:endParaRPr lang="en-GB" sz="1600" dirty="0">
                <a:solidFill>
                  <a:srgbClr val="00204E"/>
                </a:solidFill>
                <a:latin typeface="Calibri" pitchFamily="34" charset="0"/>
              </a:endParaRPr>
            </a:p>
          </p:txBody>
        </p:sp>
        <p:sp>
          <p:nvSpPr>
            <p:cNvPr id="188" name="Rectangle à coins arrondis 187"/>
            <p:cNvSpPr/>
            <p:nvPr/>
          </p:nvSpPr>
          <p:spPr bwMode="auto">
            <a:xfrm>
              <a:off x="7260013" y="5661815"/>
              <a:ext cx="777438" cy="3740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204E"/>
                </a:solidFill>
                <a:latin typeface="Calibri" pitchFamily="34" charset="0"/>
              </a:endParaRPr>
            </a:p>
          </p:txBody>
        </p:sp>
        <p:sp>
          <p:nvSpPr>
            <p:cNvPr id="189" name="ZoneTexte 16"/>
            <p:cNvSpPr txBox="1">
              <a:spLocks noChangeArrowheads="1"/>
            </p:cNvSpPr>
            <p:nvPr/>
          </p:nvSpPr>
          <p:spPr bwMode="auto">
            <a:xfrm>
              <a:off x="7069151" y="5671159"/>
              <a:ext cx="1159160" cy="32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4E"/>
                  </a:solidFill>
                  <a:latin typeface="Calibri" pitchFamily="34" charset="0"/>
                </a:rPr>
                <a:t>RMS</a:t>
              </a:r>
              <a:endParaRPr lang="en-GB" sz="1600" dirty="0">
                <a:solidFill>
                  <a:srgbClr val="00204E"/>
                </a:solidFill>
                <a:latin typeface="Calibri" pitchFamily="34" charset="0"/>
              </a:endParaRPr>
            </a:p>
          </p:txBody>
        </p:sp>
        <p:cxnSp>
          <p:nvCxnSpPr>
            <p:cNvPr id="190" name="Connecteur droit avec flèche 189"/>
            <p:cNvCxnSpPr/>
            <p:nvPr/>
          </p:nvCxnSpPr>
          <p:spPr bwMode="auto">
            <a:xfrm rot="5400000">
              <a:off x="7476555" y="5478693"/>
              <a:ext cx="361627" cy="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avec flèche 190"/>
            <p:cNvCxnSpPr/>
            <p:nvPr/>
          </p:nvCxnSpPr>
          <p:spPr bwMode="auto">
            <a:xfrm rot="5400000">
              <a:off x="8320756" y="5478693"/>
              <a:ext cx="361627" cy="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à coins arrondis 191"/>
            <p:cNvSpPr/>
            <p:nvPr/>
          </p:nvSpPr>
          <p:spPr bwMode="auto">
            <a:xfrm>
              <a:off x="7273204" y="4829338"/>
              <a:ext cx="764248" cy="437222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sp>
          <p:nvSpPr>
            <p:cNvPr id="193" name="ZoneTexte 11"/>
            <p:cNvSpPr txBox="1">
              <a:spLocks noChangeArrowheads="1"/>
            </p:cNvSpPr>
            <p:nvPr/>
          </p:nvSpPr>
          <p:spPr bwMode="auto">
            <a:xfrm>
              <a:off x="7201346" y="4804714"/>
              <a:ext cx="910342" cy="43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Request</a:t>
              </a:r>
            </a:p>
            <a:p>
              <a:pPr algn="ctr"/>
              <a:r>
                <a:rPr lang="en-GB" sz="1200" dirty="0" smtClean="0">
                  <a:solidFill>
                    <a:srgbClr val="00204E"/>
                  </a:solidFill>
                  <a:latin typeface="Calibri"/>
                </a:rPr>
                <a:t>Task </a:t>
              </a:r>
              <a:r>
                <a:rPr lang="en-GB" sz="1200" dirty="0">
                  <a:solidFill>
                    <a:srgbClr val="00204E"/>
                  </a:solidFill>
                  <a:latin typeface="Calibri"/>
                </a:rPr>
                <a:t>Agent </a:t>
              </a:r>
            </a:p>
          </p:txBody>
        </p:sp>
        <p:sp>
          <p:nvSpPr>
            <p:cNvPr id="194" name="Arc 193"/>
            <p:cNvSpPr/>
            <p:nvPr/>
          </p:nvSpPr>
          <p:spPr bwMode="auto">
            <a:xfrm rot="16200000">
              <a:off x="7587210" y="4951854"/>
              <a:ext cx="138616" cy="192189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rgbClr val="00204E"/>
                </a:solidFill>
                <a:latin typeface="Calibri"/>
              </a:endParaRPr>
            </a:p>
          </p:txBody>
        </p:sp>
        <p:cxnSp>
          <p:nvCxnSpPr>
            <p:cNvPr id="195" name="Connecteur droit avec flèche 194"/>
            <p:cNvCxnSpPr/>
            <p:nvPr/>
          </p:nvCxnSpPr>
          <p:spPr bwMode="auto">
            <a:xfrm rot="10800000">
              <a:off x="8006336" y="4580947"/>
              <a:ext cx="453505" cy="2719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avec flèche 195"/>
            <p:cNvCxnSpPr>
              <a:stCxn id="193" idx="0"/>
            </p:cNvCxnSpPr>
            <p:nvPr/>
          </p:nvCxnSpPr>
          <p:spPr bwMode="auto">
            <a:xfrm flipV="1">
              <a:off x="7656517" y="4560714"/>
              <a:ext cx="338054" cy="2440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Transformation System evolution: </a:t>
            </a:r>
            <a:br>
              <a:rPr lang="en-GB" dirty="0" smtClean="0"/>
            </a:br>
            <a:r>
              <a:rPr lang="en-GB" dirty="0" smtClean="0"/>
              <a:t>CTA development contribution</a:t>
            </a:r>
            <a:endParaRPr lang="en-GB" dirty="0"/>
          </a:p>
        </p:txBody>
      </p:sp>
      <p:sp>
        <p:nvSpPr>
          <p:cNvPr id="149" name="Content Placeholder 9"/>
          <p:cNvSpPr txBox="1">
            <a:spLocks/>
          </p:cNvSpPr>
          <p:nvPr/>
        </p:nvSpPr>
        <p:spPr>
          <a:xfrm>
            <a:off x="282595" y="1744845"/>
            <a:ext cx="3812743" cy="47575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98C3"/>
                </a:solidFill>
                <a:latin typeface="Fira Sans"/>
                <a:ea typeface="+mn-ea"/>
                <a:cs typeface="Fir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>
                <a:solidFill>
                  <a:srgbClr val="00204E"/>
                </a:solidFill>
              </a:rPr>
              <a:t>Apply ‘meta-data filters’ when registering files</a:t>
            </a:r>
          </a:p>
          <a:p>
            <a:pPr lvl="1"/>
            <a:r>
              <a:rPr lang="en-GB" sz="2000" dirty="0" smtClean="0"/>
              <a:t>Matching </a:t>
            </a:r>
            <a:r>
              <a:rPr lang="en-GB" sz="2000" dirty="0"/>
              <a:t>files are attached to the transformation </a:t>
            </a:r>
            <a:endParaRPr lang="en-GB" sz="2000" dirty="0" smtClean="0"/>
          </a:p>
          <a:p>
            <a:pPr lvl="1"/>
            <a:r>
              <a:rPr lang="en-GB" sz="2000" dirty="0" smtClean="0"/>
              <a:t>Avoids ‘large’ File </a:t>
            </a:r>
            <a:r>
              <a:rPr lang="en-GB" sz="2000" dirty="0" err="1" smtClean="0"/>
              <a:t>Catalog</a:t>
            </a:r>
            <a:r>
              <a:rPr lang="en-GB" sz="2000" dirty="0" smtClean="0"/>
              <a:t> queries</a:t>
            </a:r>
          </a:p>
          <a:p>
            <a:r>
              <a:rPr lang="en-US" sz="2200" dirty="0" smtClean="0">
                <a:solidFill>
                  <a:srgbClr val="00204E"/>
                </a:solidFill>
              </a:rPr>
              <a:t>First implementation successfully applied on recent MC prod./analysis (next slide)</a:t>
            </a:r>
          </a:p>
          <a:p>
            <a:r>
              <a:rPr lang="en-US" sz="2200" dirty="0" smtClean="0">
                <a:solidFill>
                  <a:srgbClr val="00204E"/>
                </a:solidFill>
              </a:rPr>
              <a:t>Just merged in latest </a:t>
            </a:r>
            <a:r>
              <a:rPr lang="en-US" sz="2200" dirty="0">
                <a:solidFill>
                  <a:srgbClr val="00204E"/>
                </a:solidFill>
              </a:rPr>
              <a:t>DIRAC release</a:t>
            </a:r>
            <a:endParaRPr lang="en-GB" sz="2200" dirty="0">
              <a:solidFill>
                <a:srgbClr val="00204E"/>
              </a:solidFill>
            </a:endParaRPr>
          </a:p>
        </p:txBody>
      </p:sp>
      <p:cxnSp>
        <p:nvCxnSpPr>
          <p:cNvPr id="151" name="Connecteur droit 150"/>
          <p:cNvCxnSpPr/>
          <p:nvPr/>
        </p:nvCxnSpPr>
        <p:spPr>
          <a:xfrm>
            <a:off x="5028460" y="3688515"/>
            <a:ext cx="749350" cy="7575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16500000">
            <a:off x="5011189" y="3705206"/>
            <a:ext cx="783893" cy="7241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>
            <a:off x="6250292" y="3068300"/>
            <a:ext cx="749350" cy="7575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rot="16500000">
            <a:off x="6233021" y="3084991"/>
            <a:ext cx="783893" cy="7241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 rot="2638612">
            <a:off x="4065013" y="2713480"/>
            <a:ext cx="1240156" cy="53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alibri"/>
              </a:rPr>
              <a:t>Filter by meta-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alibri"/>
              </a:rPr>
              <a:t>data</a:t>
            </a:r>
            <a:endParaRPr lang="en-GB" sz="1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56" name="Connecteur droit avec flèche 155"/>
          <p:cNvCxnSpPr/>
          <p:nvPr/>
        </p:nvCxnSpPr>
        <p:spPr bwMode="auto">
          <a:xfrm>
            <a:off x="4562345" y="2459615"/>
            <a:ext cx="657542" cy="67521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29</a:t>
            </a:fld>
            <a:endParaRPr lang="en-US" dirty="0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7" name="Flowchart: Multidocument 28"/>
          <p:cNvSpPr>
            <a:spLocks noChangeArrowheads="1"/>
          </p:cNvSpPr>
          <p:nvPr/>
        </p:nvSpPr>
        <p:spPr bwMode="auto">
          <a:xfrm>
            <a:off x="8172817" y="3942447"/>
            <a:ext cx="920383" cy="532211"/>
          </a:xfrm>
          <a:prstGeom prst="flowChartMultidocumen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dirty="0" err="1" smtClean="0">
                <a:latin typeface="Calibri" pitchFamily="34" charset="0"/>
              </a:rPr>
              <a:t>TaskMan</a:t>
            </a:r>
            <a:r>
              <a:rPr lang="en-US" sz="1200" dirty="0" smtClean="0">
                <a:latin typeface="Calibri" pitchFamily="34" charset="0"/>
              </a:rPr>
              <a:t>. Plugins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78" name="Connecteur droit avec flèche 77"/>
          <p:cNvCxnSpPr>
            <a:stCxn id="77" idx="2"/>
          </p:cNvCxnSpPr>
          <p:nvPr/>
        </p:nvCxnSpPr>
        <p:spPr bwMode="auto">
          <a:xfrm flipH="1">
            <a:off x="8500930" y="4454503"/>
            <a:ext cx="68078" cy="3861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DIRAC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>
                <a:solidFill>
                  <a:srgbClr val="FF6600"/>
                </a:solidFill>
              </a:rPr>
              <a:t>D</a:t>
            </a:r>
            <a:r>
              <a:rPr lang="en-GB" dirty="0"/>
              <a:t>istributed </a:t>
            </a:r>
            <a:r>
              <a:rPr lang="en-GB" dirty="0">
                <a:solidFill>
                  <a:srgbClr val="FF6600"/>
                </a:solidFill>
              </a:rPr>
              <a:t>I</a:t>
            </a:r>
            <a:r>
              <a:rPr lang="en-GB" dirty="0"/>
              <a:t>nfrastructure with </a:t>
            </a:r>
            <a:r>
              <a:rPr lang="en-GB" dirty="0">
                <a:solidFill>
                  <a:srgbClr val="FF6600"/>
                </a:solidFill>
              </a:rPr>
              <a:t>R</a:t>
            </a:r>
            <a:r>
              <a:rPr lang="en-GB" dirty="0"/>
              <a:t>emote </a:t>
            </a:r>
            <a:r>
              <a:rPr lang="en-GB" dirty="0">
                <a:solidFill>
                  <a:srgbClr val="FF6600"/>
                </a:solidFill>
              </a:rPr>
              <a:t>A</a:t>
            </a:r>
            <a:r>
              <a:rPr lang="en-GB" dirty="0"/>
              <a:t>gent </a:t>
            </a:r>
            <a:r>
              <a:rPr lang="en-GB" dirty="0">
                <a:solidFill>
                  <a:srgbClr val="FF6600"/>
                </a:solidFill>
              </a:rPr>
              <a:t>C</a:t>
            </a:r>
            <a:r>
              <a:rPr lang="en-GB" dirty="0"/>
              <a:t>ontrol) 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6600"/>
                </a:solidFill>
              </a:rPr>
              <a:t>interware</a:t>
            </a:r>
            <a:r>
              <a:rPr lang="en-GB" dirty="0" smtClean="0"/>
              <a:t> is an open </a:t>
            </a:r>
            <a:r>
              <a:rPr lang="en-GB" dirty="0"/>
              <a:t>source software project </a:t>
            </a:r>
            <a:r>
              <a:rPr lang="en-US" dirty="0" smtClean="0"/>
              <a:t>providing a complete solution to </a:t>
            </a:r>
            <a:r>
              <a:rPr lang="en-US" dirty="0" smtClean="0">
                <a:solidFill>
                  <a:srgbClr val="5EB369"/>
                </a:solidFill>
              </a:rPr>
              <a:t>users communities </a:t>
            </a:r>
            <a:r>
              <a:rPr lang="en-US" dirty="0" smtClean="0"/>
              <a:t>requiring access to distributed resources</a:t>
            </a:r>
          </a:p>
          <a:p>
            <a:pPr lvl="1"/>
            <a:r>
              <a:rPr lang="fr-FR" dirty="0">
                <a:hlinkClick r:id="rId2"/>
              </a:rPr>
              <a:t>http://diracgrid.org</a:t>
            </a:r>
            <a:r>
              <a:rPr lang="fr-FR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5" name="Image 4" descr="DIRAC_Overlay_System_E_NoLogos-1024x5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3192781"/>
            <a:ext cx="6888480" cy="3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TS applied to the MC prod/analysis for layout telescope optimization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480473" y="1555006"/>
            <a:ext cx="151313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Trans. 1 </a:t>
            </a:r>
          </a:p>
          <a:p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MC </a:t>
            </a:r>
            <a:r>
              <a:rPr lang="en-GB" sz="1600" dirty="0">
                <a:solidFill>
                  <a:srgbClr val="00204E"/>
                </a:solidFill>
                <a:latin typeface="Calibri"/>
              </a:rPr>
              <a:t>production</a:t>
            </a:r>
          </a:p>
          <a:p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- 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Body=‘</a:t>
            </a:r>
            <a:r>
              <a:rPr lang="en-GB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sim_jobs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’</a:t>
            </a:r>
          </a:p>
          <a:p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- </a:t>
            </a:r>
            <a:r>
              <a:rPr lang="en-GB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Param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</a:t>
            </a:r>
            <a:r>
              <a:rPr lang="en-GB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run_num</a:t>
            </a:r>
            <a:endParaRPr lang="en-GB" sz="1400" dirty="0">
              <a:solidFill>
                <a:srgbClr val="63B84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80473" y="4038392"/>
            <a:ext cx="1948524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4E"/>
                </a:solidFill>
                <a:latin typeface="Calibri"/>
              </a:rPr>
              <a:t>T</a:t>
            </a:r>
            <a:r>
              <a:rPr lang="en-GB" sz="1600" dirty="0" err="1">
                <a:solidFill>
                  <a:srgbClr val="00204E"/>
                </a:solidFill>
                <a:latin typeface="Calibri"/>
              </a:rPr>
              <a:t>rans</a:t>
            </a:r>
            <a:r>
              <a:rPr lang="en-GB" sz="1600" dirty="0">
                <a:solidFill>
                  <a:srgbClr val="00204E"/>
                </a:solidFill>
                <a:latin typeface="Calibri"/>
              </a:rPr>
              <a:t>. </a:t>
            </a:r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2, MD-Query1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  <a:p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MC Analysis</a:t>
            </a:r>
          </a:p>
          <a:p>
            <a:r>
              <a:rPr lang="fr-FR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- B</a:t>
            </a:r>
            <a:r>
              <a:rPr lang="en-GB" sz="1400" dirty="0" err="1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ody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=‘</a:t>
            </a:r>
            <a:r>
              <a:rPr lang="en-GB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evndisp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   </a:t>
            </a:r>
            <a:endParaRPr lang="en-GB" sz="1400" dirty="0" smtClean="0">
              <a:solidFill>
                <a:srgbClr val="63B845">
                  <a:lumMod val="75000"/>
                </a:srgbClr>
              </a:solidFill>
              <a:latin typeface="Calibri"/>
            </a:endParaRPr>
          </a:p>
          <a:p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  </a:t>
            </a:r>
            <a:r>
              <a:rPr lang="en-GB" sz="1400" dirty="0" err="1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analysys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’</a:t>
            </a:r>
          </a:p>
          <a:p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- </a:t>
            </a:r>
            <a:r>
              <a:rPr lang="en-GB" sz="1400" dirty="0" err="1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Param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=‘Files matching </a:t>
            </a:r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  </a:t>
            </a:r>
          </a:p>
          <a:p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 Query1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’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51947" y="1777841"/>
            <a:ext cx="90474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4E"/>
                </a:solidFill>
                <a:latin typeface="Calibri"/>
              </a:rPr>
              <a:t>J</a:t>
            </a:r>
            <a:r>
              <a:rPr lang="en-GB" sz="1600" dirty="0" err="1">
                <a:solidFill>
                  <a:srgbClr val="00204E"/>
                </a:solidFill>
                <a:latin typeface="Calibri"/>
              </a:rPr>
              <a:t>obs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Job r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un01</a:t>
            </a: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Job r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un02</a:t>
            </a: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…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-94643" y="3122055"/>
            <a:ext cx="1471579" cy="916337"/>
            <a:chOff x="669588" y="2737096"/>
            <a:chExt cx="1520598" cy="1071165"/>
          </a:xfrm>
        </p:grpSpPr>
        <p:pic>
          <p:nvPicPr>
            <p:cNvPr id="14" name="Picture 373" descr="pers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28" y="2737096"/>
              <a:ext cx="573918" cy="58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9"/>
            <p:cNvSpPr txBox="1">
              <a:spLocks noChangeArrowheads="1"/>
            </p:cNvSpPr>
            <p:nvPr/>
          </p:nvSpPr>
          <p:spPr bwMode="auto">
            <a:xfrm>
              <a:off x="669588" y="3268591"/>
              <a:ext cx="1520598" cy="53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4E"/>
                  </a:solidFill>
                  <a:latin typeface="Calibri"/>
                  <a:cs typeface="Arial" charset="0"/>
                </a:rPr>
                <a:t>Production</a:t>
              </a:r>
            </a:p>
            <a:p>
              <a:pPr algn="ctr"/>
              <a:r>
                <a:rPr lang="en-GB" sz="1200" b="1" dirty="0" smtClean="0">
                  <a:solidFill>
                    <a:srgbClr val="00204E"/>
                  </a:solidFill>
                  <a:latin typeface="Calibri"/>
                  <a:cs typeface="Arial" charset="0"/>
                </a:rPr>
                <a:t>Manager</a:t>
              </a:r>
              <a:endParaRPr lang="en-GB" sz="1200" b="1" dirty="0">
                <a:solidFill>
                  <a:srgbClr val="00204E"/>
                </a:solidFill>
                <a:latin typeface="Calibri"/>
                <a:cs typeface="Arial" charset="0"/>
              </a:endParaRPr>
            </a:p>
          </p:txBody>
        </p:sp>
      </p:grpSp>
      <p:cxnSp>
        <p:nvCxnSpPr>
          <p:cNvPr id="18" name="Connecteur en angle 17"/>
          <p:cNvCxnSpPr/>
          <p:nvPr/>
        </p:nvCxnSpPr>
        <p:spPr>
          <a:xfrm>
            <a:off x="3004979" y="2113973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57248" y="5133841"/>
            <a:ext cx="124906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4E"/>
                </a:solidFill>
                <a:latin typeface="Calibri"/>
              </a:rPr>
              <a:t>Jobs</a:t>
            </a: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Job Input F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ile1</a:t>
            </a: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Job Input F</a:t>
            </a:r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ile2</a:t>
            </a:r>
          </a:p>
          <a:p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…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91987" y="1942476"/>
            <a:ext cx="1948232" cy="18774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4E"/>
                </a:solidFill>
                <a:latin typeface="Calibri"/>
              </a:rPr>
              <a:t>Files  with meta-</a:t>
            </a:r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data</a:t>
            </a:r>
          </a:p>
          <a:p>
            <a:r>
              <a:rPr lang="fr-FR" sz="1600" dirty="0">
                <a:solidFill>
                  <a:srgbClr val="00204E"/>
                </a:solidFill>
                <a:latin typeface="Calibri"/>
              </a:rPr>
              <a:t>(MD-Query1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)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  <a:p>
            <a:r>
              <a:rPr lang="en-GB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File1 </a:t>
            </a:r>
            <a:endParaRPr lang="en-GB" sz="1400" dirty="0">
              <a:solidFill>
                <a:srgbClr val="63B845">
                  <a:lumMod val="75000"/>
                </a:srgbClr>
              </a:solidFill>
              <a:latin typeface="Calibri"/>
            </a:endParaRPr>
          </a:p>
          <a:p>
            <a:r>
              <a:rPr lang="en-GB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File2 </a:t>
            </a:r>
          </a:p>
          <a:p>
            <a:r>
              <a:rPr lang="fr-FR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…</a:t>
            </a:r>
            <a:endParaRPr lang="en-GB" sz="1400" dirty="0">
              <a:solidFill>
                <a:srgbClr val="63B845">
                  <a:lumMod val="75000"/>
                </a:srgbClr>
              </a:solidFill>
              <a:latin typeface="Calibri"/>
            </a:endParaRPr>
          </a:p>
          <a:p>
            <a:r>
              <a:rPr lang="fr-FR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particle</a:t>
            </a:r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=gamma;</a:t>
            </a:r>
          </a:p>
          <a:p>
            <a:r>
              <a:rPr lang="fr-FR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zenith</a:t>
            </a:r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 20; </a:t>
            </a:r>
            <a:r>
              <a:rPr lang="fr-FR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prog</a:t>
            </a:r>
            <a:r>
              <a:rPr lang="fr-FR" sz="1400" dirty="0">
                <a:solidFill>
                  <a:srgbClr val="63B845">
                    <a:lumMod val="75000"/>
                  </a:srgbClr>
                </a:solidFill>
                <a:latin typeface="Calibri"/>
              </a:rPr>
              <a:t>=</a:t>
            </a:r>
            <a:r>
              <a:rPr lang="fr-FR" sz="1400" dirty="0" err="1">
                <a:solidFill>
                  <a:srgbClr val="63B845">
                    <a:lumMod val="75000"/>
                  </a:srgbClr>
                </a:solidFill>
                <a:latin typeface="Calibri"/>
              </a:rPr>
              <a:t>simtel_array</a:t>
            </a:r>
            <a:r>
              <a:rPr lang="fr-FR" sz="1400" dirty="0" smtClean="0">
                <a:solidFill>
                  <a:srgbClr val="63B845">
                    <a:lumMod val="75000"/>
                  </a:srgbClr>
                </a:solidFill>
                <a:latin typeface="Calibri"/>
              </a:rPr>
              <a:t>; ..</a:t>
            </a:r>
            <a:endParaRPr lang="fr-FR" sz="1400" dirty="0">
              <a:solidFill>
                <a:srgbClr val="63B845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23" name="Connecteur en angle 22"/>
          <p:cNvCxnSpPr/>
          <p:nvPr/>
        </p:nvCxnSpPr>
        <p:spPr>
          <a:xfrm>
            <a:off x="4579624" y="2350701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813463" y="4347879"/>
            <a:ext cx="119455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</a:rPr>
              <a:t>‘MD-Filter’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</a:rPr>
              <a:t>TS </a:t>
            </a:r>
            <a:r>
              <a:rPr lang="en-GB" dirty="0" err="1" smtClean="0">
                <a:solidFill>
                  <a:srgbClr val="FFFFFF"/>
                </a:solidFill>
                <a:latin typeface="Calibri"/>
              </a:rPr>
              <a:t>Catalog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3428996" y="5008211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28998" y="4522078"/>
            <a:ext cx="23844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480473" y="6033086"/>
            <a:ext cx="194852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204E"/>
                </a:solidFill>
                <a:latin typeface="Calibri"/>
              </a:rPr>
              <a:t>Trans</a:t>
            </a:r>
            <a:r>
              <a:rPr lang="fr-FR" sz="1600" dirty="0">
                <a:solidFill>
                  <a:srgbClr val="00204E"/>
                </a:solidFill>
                <a:latin typeface="Calibri"/>
              </a:rPr>
              <a:t>. 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3, MD-Query2</a:t>
            </a:r>
            <a:endParaRPr lang="fr-FR" sz="1600" dirty="0">
              <a:solidFill>
                <a:srgbClr val="00204E"/>
              </a:solidFill>
              <a:latin typeface="Calibri"/>
            </a:endParaRPr>
          </a:p>
          <a:p>
            <a:r>
              <a:rPr lang="fr-FR" sz="1600" dirty="0">
                <a:solidFill>
                  <a:srgbClr val="00204E"/>
                </a:solidFill>
                <a:latin typeface="Calibri"/>
              </a:rPr>
              <a:t>…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605551" y="4347879"/>
            <a:ext cx="136894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/>
              </a:rPr>
              <a:t>File </a:t>
            </a:r>
          </a:p>
          <a:p>
            <a:pPr algn="ctr"/>
            <a:r>
              <a:rPr lang="en-GB" dirty="0" err="1" smtClean="0">
                <a:solidFill>
                  <a:srgbClr val="FFFFFF"/>
                </a:solidFill>
                <a:latin typeface="Calibri"/>
              </a:rPr>
              <a:t>Catalog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8290191" y="3598048"/>
            <a:ext cx="1" cy="771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/>
          <p:cNvCxnSpPr/>
          <p:nvPr/>
        </p:nvCxnSpPr>
        <p:spPr>
          <a:xfrm>
            <a:off x="5306308" y="5680311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ngle 44"/>
          <p:cNvCxnSpPr/>
          <p:nvPr/>
        </p:nvCxnSpPr>
        <p:spPr>
          <a:xfrm>
            <a:off x="7151209" y="2929968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53" idx="2"/>
          </p:cNvCxnSpPr>
          <p:nvPr/>
        </p:nvCxnSpPr>
        <p:spPr>
          <a:xfrm flipH="1">
            <a:off x="7008021" y="3583937"/>
            <a:ext cx="1300263" cy="7859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906116" y="5666200"/>
            <a:ext cx="123098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4E"/>
                </a:solidFill>
                <a:latin typeface="Calibri"/>
              </a:rPr>
              <a:t>Files with meta-data</a:t>
            </a:r>
          </a:p>
          <a:p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…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760698" y="2999161"/>
            <a:ext cx="109517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4E"/>
                </a:solidFill>
                <a:latin typeface="Calibri"/>
              </a:rPr>
              <a:t>Register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 </a:t>
            </a:r>
          </a:p>
          <a:p>
            <a:pPr algn="ctr"/>
            <a:r>
              <a:rPr lang="fr-FR" sz="1600" dirty="0">
                <a:solidFill>
                  <a:srgbClr val="00204E"/>
                </a:solidFill>
                <a:latin typeface="Calibri"/>
              </a:rPr>
              <a:t>i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n </a:t>
            </a:r>
            <a:r>
              <a:rPr lang="fr-FR" sz="1600" dirty="0" err="1" smtClean="0">
                <a:solidFill>
                  <a:srgbClr val="00204E"/>
                </a:solidFill>
                <a:latin typeface="Calibri"/>
              </a:rPr>
              <a:t>Catalogs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61" name="Accolade ouvrante 60"/>
          <p:cNvSpPr/>
          <p:nvPr/>
        </p:nvSpPr>
        <p:spPr>
          <a:xfrm>
            <a:off x="1094063" y="1439332"/>
            <a:ext cx="308240" cy="5291667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-346701" y="4132300"/>
            <a:ext cx="19756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4E"/>
                </a:solidFill>
                <a:latin typeface="Fira Sans"/>
                <a:cs typeface="Fira Sans"/>
              </a:rPr>
              <a:t>Production</a:t>
            </a:r>
          </a:p>
          <a:p>
            <a:pPr algn="ctr"/>
            <a:r>
              <a:rPr lang="fr-FR" sz="1600" dirty="0" smtClean="0">
                <a:solidFill>
                  <a:srgbClr val="00204E"/>
                </a:solidFill>
                <a:latin typeface="Fira Sans"/>
                <a:cs typeface="Fira Sans"/>
              </a:rPr>
              <a:t>W</a:t>
            </a:r>
            <a:r>
              <a:rPr lang="en-GB" sz="1600" dirty="0" err="1" smtClean="0">
                <a:solidFill>
                  <a:srgbClr val="00204E"/>
                </a:solidFill>
                <a:latin typeface="Fira Sans"/>
                <a:cs typeface="Fira Sans"/>
              </a:rPr>
              <a:t>orkflow</a:t>
            </a:r>
            <a:r>
              <a:rPr lang="en-GB" sz="1600" dirty="0" smtClean="0">
                <a:solidFill>
                  <a:srgbClr val="00204E"/>
                </a:solidFill>
                <a:latin typeface="Fira Sans"/>
                <a:cs typeface="Fira Sans"/>
              </a:rPr>
              <a:t> </a:t>
            </a:r>
            <a:endParaRPr lang="en-GB" sz="1600" dirty="0">
              <a:solidFill>
                <a:srgbClr val="00204E"/>
              </a:solidFill>
              <a:latin typeface="Fira Sans"/>
              <a:cs typeface="Fira San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803033" y="6033086"/>
            <a:ext cx="109517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4E"/>
                </a:solidFill>
                <a:latin typeface="Calibri"/>
              </a:rPr>
              <a:t>Register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 </a:t>
            </a:r>
          </a:p>
          <a:p>
            <a:pPr algn="ctr"/>
            <a:r>
              <a:rPr lang="fr-FR" sz="1600" dirty="0">
                <a:solidFill>
                  <a:srgbClr val="00204E"/>
                </a:solidFill>
                <a:latin typeface="Calibri"/>
              </a:rPr>
              <a:t>i</a:t>
            </a:r>
            <a:r>
              <a:rPr lang="fr-FR" sz="1600" dirty="0" smtClean="0">
                <a:solidFill>
                  <a:srgbClr val="00204E"/>
                </a:solidFill>
                <a:latin typeface="Calibri"/>
              </a:rPr>
              <a:t>n </a:t>
            </a:r>
            <a:r>
              <a:rPr lang="fr-FR" sz="1600" dirty="0" err="1" smtClean="0">
                <a:solidFill>
                  <a:srgbClr val="00204E"/>
                </a:solidFill>
                <a:latin typeface="Calibri"/>
              </a:rPr>
              <a:t>Catalogs</a:t>
            </a:r>
            <a:endParaRPr lang="en-GB" sz="1600" dirty="0">
              <a:solidFill>
                <a:srgbClr val="00204E"/>
              </a:solidFill>
              <a:latin typeface="Calibri"/>
            </a:endParaRPr>
          </a:p>
        </p:txBody>
      </p:sp>
      <p:cxnSp>
        <p:nvCxnSpPr>
          <p:cNvPr id="64" name="Connecteur en angle 63"/>
          <p:cNvCxnSpPr/>
          <p:nvPr/>
        </p:nvCxnSpPr>
        <p:spPr>
          <a:xfrm>
            <a:off x="7151209" y="6052991"/>
            <a:ext cx="628252" cy="26908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30</a:t>
            </a:fld>
            <a:endParaRPr lang="en-US" dirty="0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6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CTA DIRAC setup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31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6" name="Image 5" descr="cta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126991"/>
            <a:ext cx="2258568" cy="1484376"/>
          </a:xfrm>
          <a:prstGeom prst="rect">
            <a:avLst/>
          </a:prstGeom>
        </p:spPr>
      </p:pic>
      <p:pic>
        <p:nvPicPr>
          <p:cNvPr id="7" name="Image 6" descr="Dirac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07" y="291268"/>
            <a:ext cx="2179950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CTA DIRAC setup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1144" y="1589173"/>
            <a:ext cx="7898210" cy="51323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CTA started to evaluate DIRAC 5 years ago with a small server installation and a minimal CTADIRAC software extension</a:t>
            </a:r>
            <a:endParaRPr lang="en-US" dirty="0" smtClean="0"/>
          </a:p>
          <a:p>
            <a:r>
              <a:rPr lang="en-GB" sz="2400" dirty="0" smtClean="0"/>
              <a:t>Today we have a more robust production setup</a:t>
            </a:r>
          </a:p>
          <a:p>
            <a:pPr lvl="1"/>
            <a:r>
              <a:rPr lang="en-GB" sz="2000" dirty="0" smtClean="0"/>
              <a:t>5 DIRAC servers geographically distributed at CC-IN2P3, PIC and DESY  </a:t>
            </a:r>
          </a:p>
          <a:p>
            <a:pPr lvl="1"/>
            <a:r>
              <a:rPr lang="en-GB" sz="2000" dirty="0" smtClean="0"/>
              <a:t>Main DIRAC systems in use</a:t>
            </a:r>
          </a:p>
          <a:p>
            <a:pPr lvl="2"/>
            <a:r>
              <a:rPr lang="en-GB" sz="2000" dirty="0" smtClean="0"/>
              <a:t>Workload Management System</a:t>
            </a:r>
          </a:p>
          <a:p>
            <a:pPr lvl="2"/>
            <a:r>
              <a:rPr lang="en-GB" sz="2000" dirty="0" smtClean="0"/>
              <a:t>Data Management System </a:t>
            </a:r>
          </a:p>
          <a:p>
            <a:pPr lvl="3"/>
            <a:r>
              <a:rPr lang="en-GB" dirty="0" smtClean="0"/>
              <a:t>File </a:t>
            </a:r>
            <a:r>
              <a:rPr lang="en-GB" dirty="0" err="1" smtClean="0"/>
              <a:t>Catalog</a:t>
            </a:r>
            <a:r>
              <a:rPr lang="en-GB" dirty="0" smtClean="0"/>
              <a:t> (DFC) as replica and metadata </a:t>
            </a:r>
            <a:r>
              <a:rPr lang="en-GB" dirty="0" err="1" smtClean="0"/>
              <a:t>catalog</a:t>
            </a:r>
            <a:r>
              <a:rPr lang="en-GB" dirty="0" smtClean="0"/>
              <a:t> </a:t>
            </a:r>
          </a:p>
          <a:p>
            <a:pPr lvl="2"/>
            <a:r>
              <a:rPr lang="en-GB" sz="2000" dirty="0" smtClean="0"/>
              <a:t>Transformation System </a:t>
            </a:r>
            <a:endParaRPr lang="en-GB" sz="2000" dirty="0"/>
          </a:p>
          <a:p>
            <a:pPr lvl="1"/>
            <a:r>
              <a:rPr lang="en-GB" sz="2000" dirty="0" smtClean="0"/>
              <a:t>CTADIRAC software extension </a:t>
            </a:r>
          </a:p>
          <a:p>
            <a:pPr lvl="2"/>
            <a:r>
              <a:rPr lang="en-GB" sz="2000" dirty="0" smtClean="0"/>
              <a:t>Interfaces to easily configure CTA applications</a:t>
            </a:r>
          </a:p>
          <a:p>
            <a:pPr lvl="3"/>
            <a:r>
              <a:rPr lang="en-GB" dirty="0" smtClean="0"/>
              <a:t>Especially important for CTA users </a:t>
            </a:r>
            <a:endParaRPr lang="en-GB" dirty="0"/>
          </a:p>
          <a:p>
            <a:pPr lvl="2"/>
            <a:r>
              <a:rPr lang="en-GB" sz="2000" dirty="0" smtClean="0"/>
              <a:t>Contributing to the Transformation System 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32</a:t>
            </a:fld>
            <a:endParaRPr lang="en-US" dirty="0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tatic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b="-10559"/>
          <a:stretch/>
        </p:blipFill>
        <p:spPr>
          <a:xfrm>
            <a:off x="3086100" y="4110879"/>
            <a:ext cx="2971800" cy="29718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computing model for MC simulations and analysis</a:t>
            </a:r>
            <a:endParaRPr lang="en-GB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33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0" name="Image 9" descr="logo-eg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05" y="4143618"/>
            <a:ext cx="670655" cy="3570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41144" y="1589173"/>
            <a:ext cx="7243016" cy="2123855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Use </a:t>
            </a:r>
            <a:r>
              <a:rPr lang="en-GB" dirty="0">
                <a:solidFill>
                  <a:schemeClr val="tx1"/>
                </a:solidFill>
              </a:rPr>
              <a:t>EGI grid resources (CTA </a:t>
            </a:r>
            <a:r>
              <a:rPr lang="en-GB" dirty="0" smtClean="0">
                <a:solidFill>
                  <a:schemeClr val="tx1"/>
                </a:solidFill>
              </a:rPr>
              <a:t>Virtual Organization)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sz="1600" dirty="0"/>
              <a:t>~ 20 sites in Europe (CREAM, ARC)</a:t>
            </a:r>
          </a:p>
          <a:p>
            <a:pPr lvl="1"/>
            <a:r>
              <a:rPr lang="en-GB" sz="1600" dirty="0"/>
              <a:t>6 main sites provide in total 2.8 PB </a:t>
            </a:r>
          </a:p>
          <a:p>
            <a:r>
              <a:rPr lang="en-GB" sz="1800" dirty="0"/>
              <a:t>MC production jobs run at all sites</a:t>
            </a:r>
          </a:p>
          <a:p>
            <a:r>
              <a:rPr lang="en-GB" sz="1800" dirty="0"/>
              <a:t>Output data are stored at 6 SEs (1 distributed replica) </a:t>
            </a:r>
          </a:p>
          <a:p>
            <a:r>
              <a:rPr lang="en-GB" sz="1800" dirty="0"/>
              <a:t>MC analysis jobs run at specific </a:t>
            </a:r>
            <a:r>
              <a:rPr lang="en-GB" sz="1800" dirty="0" smtClean="0"/>
              <a:t>sites</a:t>
            </a:r>
          </a:p>
          <a:p>
            <a:r>
              <a:rPr lang="en-GB" sz="1800" dirty="0" smtClean="0"/>
              <a:t>Users analysis also running in parallel</a:t>
            </a:r>
            <a:endParaRPr lang="en-GB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2129640" y="3713028"/>
            <a:ext cx="488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dirty="0" smtClean="0">
                <a:solidFill>
                  <a:srgbClr val="000090"/>
                </a:solidFill>
                <a:latin typeface="Fira Sans"/>
                <a:cs typeface="Fira Sans"/>
              </a:rPr>
              <a:t>Grid sites </a:t>
            </a:r>
            <a:r>
              <a:rPr lang="en-GB" dirty="0">
                <a:solidFill>
                  <a:srgbClr val="000090"/>
                </a:solidFill>
                <a:latin typeface="Fira Sans"/>
                <a:cs typeface="Fira Sans"/>
              </a:rPr>
              <a:t>supporting CTA Virtual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10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Monte Carlo computing needs for CTA preparation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1143" y="1589174"/>
            <a:ext cx="6410054" cy="5870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98C3"/>
                </a:solidFill>
                <a:latin typeface="Fira Sans"/>
                <a:ea typeface="+mn-ea"/>
                <a:cs typeface="Fir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000090"/>
                </a:solidFill>
              </a:rPr>
              <a:t>Two main MC campaigns during past </a:t>
            </a:r>
            <a:r>
              <a:rPr lang="en-US" dirty="0" smtClean="0">
                <a:solidFill>
                  <a:srgbClr val="000090"/>
                </a:solidFill>
              </a:rPr>
              <a:t>4 years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143" y="4301932"/>
            <a:ext cx="5496993" cy="2441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98C3"/>
                </a:solidFill>
                <a:latin typeface="Fira Sans"/>
                <a:ea typeface="+mn-ea"/>
                <a:cs typeface="Fir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4E"/>
                </a:solidFill>
              </a:rPr>
              <a:t>Telescope array layout optimization (Prod3)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the optimal layout for a given </a:t>
            </a:r>
            <a:r>
              <a:rPr lang="en-US" dirty="0" smtClean="0"/>
              <a:t>number </a:t>
            </a:r>
            <a:r>
              <a:rPr lang="en-US" dirty="0"/>
              <a:t>of telescopes </a:t>
            </a:r>
            <a:endParaRPr lang="en-US" dirty="0" smtClean="0"/>
          </a:p>
          <a:p>
            <a:pPr lvl="1"/>
            <a:r>
              <a:rPr lang="en-US" dirty="0"/>
              <a:t>Many telescope positions, with alternative telescope/cameras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different </a:t>
            </a:r>
            <a:r>
              <a:rPr lang="en-US" dirty="0" smtClean="0"/>
              <a:t>analysis chains run in parallel on </a:t>
            </a:r>
            <a:r>
              <a:rPr lang="en-US" dirty="0"/>
              <a:t>the simulated </a:t>
            </a:r>
            <a:r>
              <a:rPr lang="en-US" dirty="0" smtClean="0"/>
              <a:t>data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34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8" name="Image 7" descr="cta_sites.png"/>
          <p:cNvPicPr>
            <a:picLocks noChangeAspect="1"/>
          </p:cNvPicPr>
          <p:nvPr/>
        </p:nvPicPr>
        <p:blipFill>
          <a:blip r:embed="rId2"/>
          <a:srcRect l="806" t="5039" r="806" b="2520"/>
          <a:stretch>
            <a:fillRect/>
          </a:stretch>
        </p:blipFill>
        <p:spPr>
          <a:xfrm>
            <a:off x="5864859" y="2205751"/>
            <a:ext cx="3005438" cy="18151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1143" y="1944856"/>
            <a:ext cx="5039916" cy="2582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98C3"/>
                </a:solidFill>
                <a:latin typeface="Fira Sans"/>
                <a:ea typeface="+mn-ea"/>
                <a:cs typeface="Fir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ira Sans"/>
                <a:ea typeface="+mn-ea"/>
                <a:cs typeface="Fir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204E"/>
                </a:solidFill>
              </a:rPr>
              <a:t>S</a:t>
            </a:r>
            <a:r>
              <a:rPr lang="en-US" dirty="0" smtClean="0">
                <a:solidFill>
                  <a:srgbClr val="00204E"/>
                </a:solidFill>
              </a:rPr>
              <a:t>ite selection (Prod2)</a:t>
            </a:r>
          </a:p>
          <a:p>
            <a:pPr lvl="1"/>
            <a:r>
              <a:rPr lang="en-US" dirty="0" smtClean="0"/>
              <a:t>Characterize 8 site candidates to host CTA telescopes </a:t>
            </a:r>
            <a:endParaRPr lang="en-GB" dirty="0" smtClean="0"/>
          </a:p>
          <a:p>
            <a:pPr lvl="2"/>
            <a:r>
              <a:rPr lang="en-US" dirty="0" smtClean="0">
                <a:solidFill>
                  <a:srgbClr val="00204E"/>
                </a:solidFill>
              </a:rPr>
              <a:t>5 B events simulated for each candidate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73731" y="1867197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90"/>
                </a:solidFill>
                <a:latin typeface="Fira Sans"/>
                <a:cs typeface="Fira Sans"/>
              </a:rPr>
              <a:t>S</a:t>
            </a:r>
            <a:r>
              <a:rPr lang="en-GB" sz="1600" dirty="0" err="1" smtClean="0">
                <a:solidFill>
                  <a:srgbClr val="000090"/>
                </a:solidFill>
                <a:latin typeface="Fira Sans"/>
                <a:cs typeface="Fira Sans"/>
              </a:rPr>
              <a:t>ite</a:t>
            </a:r>
            <a:r>
              <a:rPr lang="en-GB" sz="1600" dirty="0" smtClean="0">
                <a:solidFill>
                  <a:srgbClr val="000090"/>
                </a:solidFill>
                <a:latin typeface="Fira Sans"/>
                <a:cs typeface="Fira Sans"/>
              </a:rPr>
              <a:t> candidates</a:t>
            </a:r>
            <a:endParaRPr lang="en-GB" sz="16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-1" r="26499"/>
          <a:stretch/>
        </p:blipFill>
        <p:spPr>
          <a:xfrm>
            <a:off x="6651459" y="4699000"/>
            <a:ext cx="1996983" cy="204401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6321978" y="4113459"/>
            <a:ext cx="26559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0090"/>
                </a:solidFill>
                <a:latin typeface="Fira Sans"/>
                <a:cs typeface="Fira Sans"/>
              </a:rPr>
              <a:t>Final </a:t>
            </a:r>
            <a:r>
              <a:rPr lang="fr-FR" sz="1600" dirty="0" err="1" smtClean="0">
                <a:solidFill>
                  <a:srgbClr val="000090"/>
                </a:solidFill>
                <a:latin typeface="Fira Sans"/>
                <a:cs typeface="Fira Sans"/>
              </a:rPr>
              <a:t>telescope</a:t>
            </a:r>
            <a:r>
              <a:rPr lang="fr-FR" sz="1600" dirty="0" smtClean="0">
                <a:solidFill>
                  <a:srgbClr val="000090"/>
                </a:solidFill>
                <a:latin typeface="Fira Sans"/>
                <a:cs typeface="Fira Sans"/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  <a:latin typeface="Fira Sans"/>
                <a:cs typeface="Fira Sans"/>
              </a:rPr>
              <a:t>layout</a:t>
            </a:r>
            <a:r>
              <a:rPr lang="fr-FR" sz="1600" dirty="0" smtClean="0">
                <a:solidFill>
                  <a:srgbClr val="000090"/>
                </a:solidFill>
                <a:latin typeface="Fira Sans"/>
                <a:cs typeface="Fira Sans"/>
              </a:rPr>
              <a:t> for CTA South</a:t>
            </a:r>
            <a:endParaRPr lang="en-GB" sz="16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809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Monte Carlo campaigns during CTA preparation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1144" y="1589173"/>
            <a:ext cx="7968136" cy="1505009"/>
          </a:xfrm>
        </p:spPr>
        <p:txBody>
          <a:bodyPr>
            <a:noAutofit/>
          </a:bodyPr>
          <a:lstStyle/>
          <a:p>
            <a:r>
              <a:rPr lang="en-GB" dirty="0" smtClean="0"/>
              <a:t>Resources used for MC Prod2</a:t>
            </a:r>
            <a:r>
              <a:rPr lang="en-GB" dirty="0"/>
              <a:t>, Prod3 (2013-2016)</a:t>
            </a:r>
            <a:endParaRPr lang="en-GB" dirty="0" smtClean="0"/>
          </a:p>
          <a:p>
            <a:pPr lvl="1"/>
            <a:r>
              <a:rPr lang="en-GB" dirty="0" smtClean="0"/>
              <a:t>360 M HS06 CPU hours (10% for users analysis)</a:t>
            </a:r>
          </a:p>
          <a:p>
            <a:pPr lvl="1"/>
            <a:r>
              <a:rPr lang="en-GB" dirty="0" smtClean="0"/>
              <a:t>11 PB transferred data (2 PB currently </a:t>
            </a:r>
            <a:r>
              <a:rPr lang="en-GB" dirty="0"/>
              <a:t>on disk/</a:t>
            </a:r>
            <a:r>
              <a:rPr lang="en-GB" dirty="0" smtClean="0"/>
              <a:t>tape)  </a:t>
            </a:r>
          </a:p>
          <a:p>
            <a:pPr lvl="1"/>
            <a:r>
              <a:rPr lang="en-GB" dirty="0" smtClean="0"/>
              <a:t>25 </a:t>
            </a:r>
            <a:r>
              <a:rPr lang="en-GB" dirty="0"/>
              <a:t>M </a:t>
            </a:r>
            <a:r>
              <a:rPr lang="en-GB" dirty="0" smtClean="0"/>
              <a:t>files registered </a:t>
            </a:r>
            <a:r>
              <a:rPr lang="en-GB" dirty="0"/>
              <a:t>in the </a:t>
            </a:r>
            <a:r>
              <a:rPr lang="en-GB" dirty="0" err="1" smtClean="0"/>
              <a:t>catalog</a:t>
            </a:r>
            <a:endParaRPr lang="en-GB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31260" y="6381009"/>
            <a:ext cx="2133600" cy="365125"/>
          </a:xfrm>
        </p:spPr>
        <p:txBody>
          <a:bodyPr/>
          <a:lstStyle/>
          <a:p>
            <a:fld id="{19A9FCDA-B809-C440-BD62-3E96D0DA3F33}" type="slidenum">
              <a:rPr lang="en-US" smtClean="0">
                <a:solidFill>
                  <a:srgbClr val="00204E">
                    <a:tint val="75000"/>
                  </a:srgbClr>
                </a:solidFill>
                <a:latin typeface="Calibri"/>
              </a:rPr>
              <a:pPr/>
              <a:t>35</a:t>
            </a:fld>
            <a:endParaRPr lang="en-US">
              <a:solidFill>
                <a:srgbClr val="00204E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9" name="Image 18" descr="jobs_prod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9724" r="-9872" b="29136"/>
          <a:stretch/>
        </p:blipFill>
        <p:spPr>
          <a:xfrm>
            <a:off x="1213200" y="3974400"/>
            <a:ext cx="3657600" cy="1699200"/>
          </a:xfrm>
          <a:prstGeom prst="rect">
            <a:avLst/>
          </a:prstGeom>
        </p:spPr>
      </p:pic>
      <p:pic>
        <p:nvPicPr>
          <p:cNvPr id="8" name="Image 7" descr="TransferredDat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9458" r="-9793" b="30828"/>
          <a:stretch/>
        </p:blipFill>
        <p:spPr>
          <a:xfrm>
            <a:off x="5072400" y="3981600"/>
            <a:ext cx="3657600" cy="16920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6331260" y="4608798"/>
            <a:ext cx="791104" cy="519467"/>
          </a:xfrm>
          <a:prstGeom prst="straightConnector1">
            <a:avLst/>
          </a:prstGeom>
          <a:ln w="12700"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517825" y="4268002"/>
            <a:ext cx="1598615" cy="33855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90"/>
                </a:solidFill>
                <a:latin typeface="Fira Sans"/>
                <a:cs typeface="Fira Sans"/>
              </a:rPr>
              <a:t>S</a:t>
            </a:r>
            <a:r>
              <a:rPr lang="en-GB" sz="1600" dirty="0">
                <a:solidFill>
                  <a:srgbClr val="000090"/>
                </a:solidFill>
                <a:latin typeface="Fira Sans"/>
                <a:cs typeface="Fira Sans"/>
              </a:rPr>
              <a:t>tart MC Prod3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4540143" y="4719791"/>
            <a:ext cx="4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4E"/>
                </a:solidFill>
                <a:latin typeface="Calibri"/>
              </a:rPr>
              <a:t>PB</a:t>
            </a:r>
            <a:endParaRPr lang="en-GB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388202" y="471979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4E"/>
                </a:solidFill>
                <a:latin typeface="Calibri"/>
              </a:rPr>
              <a:t>K j</a:t>
            </a:r>
            <a:r>
              <a:rPr lang="en-GB" dirty="0" err="1" smtClean="0">
                <a:solidFill>
                  <a:srgbClr val="00204E"/>
                </a:solidFill>
                <a:latin typeface="Calibri"/>
              </a:rPr>
              <a:t>obs</a:t>
            </a:r>
            <a:endParaRPr lang="en-GB" dirty="0">
              <a:solidFill>
                <a:srgbClr val="00204E"/>
              </a:solidFill>
              <a:latin typeface="Calibri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661041" y="4128073"/>
            <a:ext cx="717487" cy="0"/>
          </a:xfrm>
          <a:prstGeom prst="straightConnector1">
            <a:avLst/>
          </a:prstGeom>
          <a:ln w="12700"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339522" y="3948627"/>
            <a:ext cx="834784" cy="33855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90"/>
                </a:solidFill>
                <a:latin typeface="Fira Sans"/>
                <a:cs typeface="Fira Sans"/>
              </a:rPr>
              <a:t>8k jobs</a:t>
            </a:r>
            <a:endParaRPr lang="en-GB" sz="16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19918" y="3607521"/>
            <a:ext cx="3264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90"/>
                </a:solidFill>
                <a:latin typeface="Fira Sans"/>
                <a:cs typeface="Fira Sans"/>
              </a:rPr>
              <a:t>Running jobs by site during Prod3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80861" y="3614789"/>
            <a:ext cx="305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90"/>
                </a:solidFill>
                <a:latin typeface="Fira Sans"/>
                <a:cs typeface="Fira Sans"/>
              </a:rPr>
              <a:t>Transferred data by destination</a:t>
            </a:r>
            <a:endParaRPr lang="en-GB" sz="16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1710" y="3920592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12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92772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08/15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81710" y="419043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10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59706" y="444705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8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59706" y="470075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59706" y="496893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4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59706" y="521426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859706" y="54657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0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17347" y="391322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8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17347" y="410459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7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17347" y="430414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6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17347" y="450790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5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17347" y="469761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4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17347" y="488586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3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917347" y="507318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17347" y="527138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4E"/>
                </a:solidFill>
                <a:latin typeface="Calibri"/>
              </a:rPr>
              <a:t>1</a:t>
            </a:r>
            <a:endParaRPr lang="en-GB" sz="12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17347" y="548085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4E"/>
                </a:solidFill>
                <a:latin typeface="Calibri"/>
              </a:rPr>
              <a:t>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543163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10/15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999028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12/15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62494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02/16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912885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04/16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367717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06/16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822924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08/16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065407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04/13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644228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12/13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221388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08/14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07035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04/15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383162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12/15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959664" y="5633429"/>
            <a:ext cx="4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4E"/>
                </a:solidFill>
                <a:latin typeface="Calibri"/>
              </a:rPr>
              <a:t>08/16</a:t>
            </a:r>
            <a:endParaRPr lang="en-GB" sz="1000" dirty="0">
              <a:solidFill>
                <a:srgbClr val="00204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 scalability</a:t>
            </a:r>
            <a:endParaRPr lang="en-GB" dirty="0"/>
          </a:p>
        </p:txBody>
      </p:sp>
      <p:sp>
        <p:nvSpPr>
          <p:cNvPr id="4" name="TextBox 8"/>
          <p:cNvSpPr txBox="1"/>
          <p:nvPr/>
        </p:nvSpPr>
        <p:spPr>
          <a:xfrm>
            <a:off x="6982625" y="2948991"/>
            <a:ext cx="14029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4C5457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2300" b="1" dirty="0">
                <a:solidFill>
                  <a:srgbClr val="4C5457"/>
                </a:solidFill>
                <a:latin typeface="Sansation Regular"/>
                <a:ea typeface="Wingdings"/>
                <a:cs typeface="Sansation Regular"/>
              </a:rPr>
              <a:t>4</a:t>
            </a:r>
            <a:r>
              <a:rPr lang="en-US" sz="2300" b="1" dirty="0" smtClean="0">
                <a:solidFill>
                  <a:srgbClr val="4C5457"/>
                </a:solidFill>
                <a:latin typeface="Sansation Regular"/>
                <a:ea typeface="Wingdings"/>
                <a:cs typeface="Sansation Regular"/>
              </a:rPr>
              <a:t>0.</a:t>
            </a:r>
            <a:r>
              <a:rPr lang="en-US" sz="2300" b="1" dirty="0" smtClean="0">
                <a:solidFill>
                  <a:srgbClr val="4C5457"/>
                </a:solidFill>
                <a:latin typeface="Sansation Regular"/>
                <a:cs typeface="Sansation Regular"/>
              </a:rPr>
              <a:t>000</a:t>
            </a:r>
            <a:endParaRPr lang="en-US" sz="2300" b="1" dirty="0">
              <a:solidFill>
                <a:srgbClr val="4C5457"/>
              </a:solidFill>
              <a:latin typeface="Sansation Regular"/>
              <a:cs typeface="Sansation Regular"/>
            </a:endParaRPr>
          </a:p>
        </p:txBody>
      </p:sp>
      <p:pic>
        <p:nvPicPr>
          <p:cNvPr id="5" name="Shape 12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5654" b="-6631"/>
          <a:stretch/>
        </p:blipFill>
        <p:spPr>
          <a:xfrm>
            <a:off x="1903231" y="1751266"/>
            <a:ext cx="5067438" cy="3637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372297" y="1238765"/>
            <a:ext cx="412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90"/>
                </a:solidFill>
                <a:latin typeface="Fira Sans"/>
                <a:cs typeface="Fira Sans"/>
              </a:rPr>
              <a:t>Running </a:t>
            </a:r>
            <a:r>
              <a:rPr lang="en-GB" sz="2000" dirty="0" smtClean="0">
                <a:solidFill>
                  <a:srgbClr val="000090"/>
                </a:solidFill>
                <a:latin typeface="Fira Sans"/>
                <a:cs typeface="Fira Sans"/>
              </a:rPr>
              <a:t>jobs by Job Type in </a:t>
            </a:r>
            <a:r>
              <a:rPr lang="en-GB" sz="2000" dirty="0" err="1" smtClean="0">
                <a:solidFill>
                  <a:srgbClr val="000090"/>
                </a:solidFill>
                <a:latin typeface="Fira Sans"/>
                <a:cs typeface="Fira Sans"/>
              </a:rPr>
              <a:t>LHCb</a:t>
            </a:r>
            <a:endParaRPr lang="en-GB" sz="20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67" y="1536307"/>
            <a:ext cx="1011115" cy="73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2320" y="5783444"/>
            <a:ext cx="5424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Grid: CREAM, ARC, HTCondorCE</a:t>
            </a:r>
          </a:p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Private Clusters</a:t>
            </a:r>
            <a:endParaRPr lang="fr-FR" sz="1600" dirty="0">
              <a:latin typeface="Sansation Regular"/>
              <a:cs typeface="Sansation Regular"/>
            </a:endParaRPr>
          </a:p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Batch: LSF, SGE, Condor, Torque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1415224" y="302702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4E"/>
                </a:solidFill>
                <a:latin typeface="Calibri"/>
              </a:rPr>
              <a:t>K j</a:t>
            </a:r>
            <a:r>
              <a:rPr lang="en-GB" dirty="0" err="1" smtClean="0">
                <a:solidFill>
                  <a:srgbClr val="00204E"/>
                </a:solidFill>
                <a:latin typeface="Calibri"/>
              </a:rPr>
              <a:t>obs</a:t>
            </a:r>
            <a:endParaRPr lang="en-GB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77319" y="4453405"/>
            <a:ext cx="101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4E"/>
                </a:solidFill>
                <a:latin typeface="Calibri"/>
              </a:rPr>
              <a:t>Jan 2016</a:t>
            </a:r>
            <a:endParaRPr lang="en-GB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978037" y="4453405"/>
            <a:ext cx="104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4E"/>
                </a:solidFill>
                <a:latin typeface="Calibri"/>
              </a:rPr>
              <a:t>Sep 2016</a:t>
            </a:r>
            <a:endParaRPr lang="en-GB" dirty="0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8320" y="5783444"/>
            <a:ext cx="492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Clouds: LHCbDIRAC pilots </a:t>
            </a:r>
            <a:r>
              <a:rPr lang="en" sz="1600" dirty="0" smtClean="0">
                <a:latin typeface="Sansation Regular"/>
                <a:cs typeface="Sansation Regular"/>
              </a:rPr>
              <a:t>spawne</a:t>
            </a:r>
            <a:r>
              <a:rPr lang="fr-FR" sz="1600" dirty="0">
                <a:latin typeface="Sansation Regular"/>
                <a:cs typeface="Sansation Regular"/>
              </a:rPr>
              <a:t>d </a:t>
            </a:r>
            <a:r>
              <a:rPr lang="en" sz="1600" dirty="0">
                <a:latin typeface="Sansation Regular"/>
                <a:cs typeface="Sansation Regular"/>
              </a:rPr>
              <a:t>by vcycle</a:t>
            </a:r>
          </a:p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Vac with LHCbDIRAC pilots</a:t>
            </a:r>
          </a:p>
          <a:p>
            <a:pPr marL="457200" indent="-317500">
              <a:buSzPct val="100000"/>
              <a:buFont typeface="Arial"/>
              <a:buChar char="•"/>
            </a:pPr>
            <a:r>
              <a:rPr lang="en" sz="1600" dirty="0">
                <a:latin typeface="Sansation Regular"/>
                <a:cs typeface="Sansation Regular"/>
              </a:rPr>
              <a:t>BOINC with LHCbDIRAC pilots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25771" y="5307531"/>
            <a:ext cx="2622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90"/>
                </a:solidFill>
                <a:latin typeface="Fira Sans"/>
                <a:cs typeface="Fira Sans"/>
              </a:rPr>
              <a:t>Computing resources</a:t>
            </a:r>
            <a:endParaRPr lang="en-GB" sz="2000" dirty="0">
              <a:solidFill>
                <a:srgbClr val="000090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0096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DIRAC is an open </a:t>
            </a:r>
            <a:r>
              <a:rPr lang="en-GB" dirty="0"/>
              <a:t>source project </a:t>
            </a:r>
          </a:p>
          <a:p>
            <a:pPr lvl="1"/>
            <a:r>
              <a:rPr lang="en-GB" dirty="0"/>
              <a:t>User driven development </a:t>
            </a:r>
            <a:endParaRPr lang="en-GB" dirty="0" smtClean="0"/>
          </a:p>
          <a:p>
            <a:r>
              <a:rPr lang="en-GB" dirty="0"/>
              <a:t>W</a:t>
            </a:r>
            <a:r>
              <a:rPr lang="en-GB" dirty="0" smtClean="0"/>
              <a:t>ell-proven solution for the management of the computing tasks in a distributed environment</a:t>
            </a:r>
          </a:p>
          <a:p>
            <a:r>
              <a:rPr lang="en-GB" dirty="0" smtClean="0"/>
              <a:t>Already adopted by many communities, mostly from HEP, Astrophysics and Life Science</a:t>
            </a:r>
          </a:p>
          <a:p>
            <a:pPr lvl="1"/>
            <a:r>
              <a:rPr lang="en-GB" dirty="0" smtClean="0"/>
              <a:t>Good experience gained in CTA. Ready to share with others</a:t>
            </a:r>
          </a:p>
          <a:p>
            <a:r>
              <a:rPr lang="en-GB" dirty="0" smtClean="0"/>
              <a:t>New interested communities can find support/documentation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Doc: </a:t>
            </a:r>
            <a:r>
              <a:rPr lang="fr-FR" dirty="0">
                <a:solidFill>
                  <a:srgbClr val="000000"/>
                </a:solidFill>
                <a:hlinkClick r:id="rId2"/>
              </a:rPr>
              <a:t>http://diracgrid.org/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User </a:t>
            </a:r>
            <a:r>
              <a:rPr lang="en-US" dirty="0">
                <a:solidFill>
                  <a:srgbClr val="000000"/>
                </a:solidFill>
              </a:rPr>
              <a:t>Forum</a:t>
            </a:r>
          </a:p>
          <a:p>
            <a:pPr lvl="2"/>
            <a:r>
              <a:rPr lang="en-US" dirty="0">
                <a:solidFill>
                  <a:srgbClr val="000000"/>
                </a:solidFill>
                <a:hlinkClick r:id="rId3"/>
              </a:rPr>
              <a:t>https://groups.google.com/forum/?hl=en#!forum/diracgrid-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forum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GB" dirty="0"/>
              <a:t>DIRAC User </a:t>
            </a:r>
            <a:r>
              <a:rPr lang="en-GB" dirty="0" smtClean="0"/>
              <a:t>Workshop once per year</a:t>
            </a:r>
          </a:p>
          <a:p>
            <a:pPr lvl="2"/>
            <a:r>
              <a:rPr lang="en-GB" dirty="0" smtClean="0"/>
              <a:t>Very fruitful </a:t>
            </a:r>
            <a:r>
              <a:rPr lang="en-GB" dirty="0"/>
              <a:t>exchange between users and developers </a:t>
            </a:r>
            <a:endParaRPr lang="en-GB" dirty="0" smtClean="0"/>
          </a:p>
          <a:p>
            <a:pPr lvl="2"/>
            <a:r>
              <a:rPr lang="en-GB" dirty="0" smtClean="0"/>
              <a:t>Including admin/</a:t>
            </a:r>
            <a:r>
              <a:rPr lang="en-GB" dirty="0" err="1" smtClean="0"/>
              <a:t>dev</a:t>
            </a:r>
            <a:r>
              <a:rPr lang="en-GB" dirty="0" smtClean="0"/>
              <a:t> tutorials</a:t>
            </a:r>
          </a:p>
          <a:p>
            <a:pPr lvl="1"/>
            <a:endParaRPr lang="en-GB" dirty="0"/>
          </a:p>
          <a:p>
            <a:pPr marL="59436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37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H2020-</a:t>
            </a:r>
            <a:r>
              <a:rPr lang="fr-FR" dirty="0">
                <a:latin typeface="Century Gothic" panose="020B0502020202020204" pitchFamily="34" charset="0"/>
              </a:rPr>
              <a:t>Astronomy ESFRI and </a:t>
            </a:r>
            <a:r>
              <a:rPr lang="fr-FR" dirty="0" err="1">
                <a:latin typeface="Century Gothic" panose="020B0502020202020204" pitchFamily="34" charset="0"/>
              </a:rPr>
              <a:t>Research</a:t>
            </a:r>
            <a:r>
              <a:rPr lang="fr-FR" dirty="0">
                <a:latin typeface="Century Gothic" panose="020B0502020202020204" pitchFamily="34" charset="0"/>
              </a:rPr>
              <a:t> Infrastructure </a:t>
            </a:r>
            <a:r>
              <a:rPr lang="fr-FR" dirty="0" smtClean="0">
                <a:latin typeface="Century Gothic" panose="020B0502020202020204" pitchFamily="34" charset="0"/>
              </a:rPr>
              <a:t>Cluster (Grant Agreement </a:t>
            </a:r>
            <a:r>
              <a:rPr lang="fr-FR" dirty="0" err="1" smtClean="0">
                <a:latin typeface="Century Gothic" panose="020B0502020202020204" pitchFamily="34" charset="0"/>
              </a:rPr>
              <a:t>number</a:t>
            </a:r>
            <a:r>
              <a:rPr lang="fr-FR" dirty="0">
                <a:latin typeface="Century Gothic" panose="020B0502020202020204" pitchFamily="34" charset="0"/>
              </a:rPr>
              <a:t>: </a:t>
            </a:r>
            <a:r>
              <a:rPr lang="fr-FR" dirty="0" smtClean="0">
                <a:latin typeface="Century Gothic" panose="020B0502020202020204" pitchFamily="34" charset="0"/>
              </a:rPr>
              <a:t>653477).</a:t>
            </a:r>
            <a:endParaRPr lang="fr-FR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12/12/2016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ASTERICS-OBELICS Workshop 2016 / </a:t>
            </a:r>
            <a:r>
              <a:rPr lang="fr-FR" dirty="0" smtClean="0">
                <a:solidFill>
                  <a:prstClr val="white"/>
                </a:solidFill>
                <a:latin typeface="Calibri"/>
              </a:rPr>
              <a:t>Rome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38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9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Originally </a:t>
            </a:r>
            <a:r>
              <a:rPr lang="en-GB" sz="2400" dirty="0"/>
              <a:t>developed to support the production activities of </a:t>
            </a:r>
            <a:r>
              <a:rPr lang="en-GB" sz="2400" dirty="0" smtClean="0"/>
              <a:t>the </a:t>
            </a:r>
            <a:r>
              <a:rPr lang="en-GB" sz="2400" dirty="0" err="1" smtClean="0"/>
              <a:t>LHCb</a:t>
            </a:r>
            <a:r>
              <a:rPr lang="en-GB" sz="2400" dirty="0" smtClean="0"/>
              <a:t> experiment (~10 years ago)</a:t>
            </a:r>
          </a:p>
          <a:p>
            <a:r>
              <a:rPr lang="en-US" sz="2400" dirty="0"/>
              <a:t>In 2010 </a:t>
            </a:r>
            <a:r>
              <a:rPr lang="en-US" sz="2400" dirty="0" smtClean="0"/>
              <a:t>becomes a general </a:t>
            </a:r>
            <a:r>
              <a:rPr lang="en-US" sz="2400" dirty="0"/>
              <a:t>purpose software, targeting other communities (CTA, </a:t>
            </a:r>
            <a:r>
              <a:rPr lang="en-US" sz="2400" dirty="0" smtClean="0"/>
              <a:t>ILC</a:t>
            </a:r>
            <a:r>
              <a:rPr lang="en-US" sz="2400" dirty="0"/>
              <a:t>, Belle II, </a:t>
            </a:r>
            <a:r>
              <a:rPr lang="en-US" sz="2400" dirty="0" smtClean="0"/>
              <a:t>BES III, biomed, ...)</a:t>
            </a:r>
          </a:p>
          <a:p>
            <a:r>
              <a:rPr lang="en-US" sz="2400" dirty="0"/>
              <a:t>In 2014 CERN, CNRS and UB </a:t>
            </a:r>
            <a:r>
              <a:rPr lang="en-US" sz="2400" dirty="0" smtClean="0"/>
              <a:t>sign </a:t>
            </a:r>
            <a:r>
              <a:rPr lang="en-US" sz="2400" dirty="0"/>
              <a:t>an agreement to create the DIRAC Consortium, later joined by KEK and </a:t>
            </a:r>
            <a:r>
              <a:rPr lang="en-US" sz="2400" dirty="0" smtClean="0"/>
              <a:t>IHEP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'Agreement </a:t>
            </a:r>
            <a:r>
              <a:rPr lang="fr-FR" sz="2000" dirty="0">
                <a:solidFill>
                  <a:schemeClr val="tx1"/>
                </a:solidFill>
              </a:rPr>
              <a:t>for </a:t>
            </a:r>
            <a:r>
              <a:rPr lang="fr-FR" sz="2000" dirty="0" err="1">
                <a:solidFill>
                  <a:schemeClr val="tx1"/>
                </a:solidFill>
              </a:rPr>
              <a:t>Development</a:t>
            </a:r>
            <a:r>
              <a:rPr lang="fr-FR" sz="2000" dirty="0">
                <a:solidFill>
                  <a:schemeClr val="tx1"/>
                </a:solidFill>
              </a:rPr>
              <a:t> and Maintenance of the DIRAC Software for </a:t>
            </a:r>
            <a:r>
              <a:rPr lang="fr-FR" sz="2000" dirty="0" err="1">
                <a:solidFill>
                  <a:schemeClr val="tx1"/>
                </a:solidFill>
              </a:rPr>
              <a:t>Distributed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Computing</a:t>
            </a:r>
            <a:r>
              <a:rPr lang="fr-FR" sz="2000" dirty="0">
                <a:solidFill>
                  <a:schemeClr val="tx1"/>
                </a:solidFill>
              </a:rPr>
              <a:t>' 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User driven development cycle: bottom up approach</a:t>
            </a:r>
          </a:p>
          <a:p>
            <a:r>
              <a:rPr lang="en-US" sz="2400" dirty="0" smtClean="0"/>
              <a:t>DIRAC User Workshop once per year</a:t>
            </a:r>
          </a:p>
        </p:txBody>
      </p:sp>
    </p:spTree>
    <p:extLst>
      <p:ext uri="{BB962C8B-B14F-4D97-AF65-F5344CB8AC3E}">
        <p14:creationId xmlns:p14="http://schemas.microsoft.com/office/powerpoint/2010/main" val="8323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urrent actors</a:t>
            </a:r>
            <a:endParaRPr lang="en-GB" dirty="0"/>
          </a:p>
        </p:txBody>
      </p:sp>
      <p:pic>
        <p:nvPicPr>
          <p:cNvPr id="7" name="Picture 36" descr="DIRAC_Overlay_System_D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53" y="2522151"/>
            <a:ext cx="6349548" cy="3114766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8" y="1727176"/>
            <a:ext cx="1165262" cy="2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78" y="1944130"/>
            <a:ext cx="12303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2" y="2272018"/>
            <a:ext cx="11398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52" y="1612900"/>
            <a:ext cx="1800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2" descr="ILC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5" y="1612900"/>
            <a:ext cx="2323704" cy="520700"/>
          </a:xfrm>
          <a:prstGeom prst="rect">
            <a:avLst/>
          </a:prstGeom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92" y="1951038"/>
            <a:ext cx="1673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7180" y="2609043"/>
            <a:ext cx="1792020" cy="699042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70" y="5538320"/>
            <a:ext cx="2212020" cy="5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3" y="6332060"/>
            <a:ext cx="2160805" cy="3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32" y="6113507"/>
            <a:ext cx="1876673" cy="17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44" y="6460859"/>
            <a:ext cx="1448665" cy="2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54" y="6288228"/>
            <a:ext cx="1429156" cy="31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32" descr="CPPM.jp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8303" y="3462092"/>
            <a:ext cx="472877" cy="691433"/>
          </a:xfrm>
          <a:prstGeom prst="rect">
            <a:avLst/>
          </a:prstGeom>
        </p:spPr>
      </p:pic>
      <p:pic>
        <p:nvPicPr>
          <p:cNvPr id="23" name="Picture 33" descr="UB_nuevo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6407" y="3433525"/>
            <a:ext cx="1202235" cy="720000"/>
          </a:xfrm>
          <a:prstGeom prst="rect">
            <a:avLst/>
          </a:prstGeom>
        </p:spPr>
      </p:pic>
      <p:pic>
        <p:nvPicPr>
          <p:cNvPr id="24" name="Picture 34" descr="CERN_logo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3332" y="4278965"/>
            <a:ext cx="720000" cy="720000"/>
          </a:xfrm>
          <a:prstGeom prst="rect">
            <a:avLst/>
          </a:prstGeom>
        </p:spPr>
      </p:pic>
      <p:pic>
        <p:nvPicPr>
          <p:cNvPr id="26" name="Image 52" descr="LOGO LUPM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1" y="4153525"/>
            <a:ext cx="575859" cy="3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32" y="1460500"/>
            <a:ext cx="1149569" cy="31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Image 28" descr="GridPP_logo_high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80" y="1279621"/>
            <a:ext cx="1214120" cy="361758"/>
          </a:xfrm>
          <a:prstGeom prst="rect">
            <a:avLst/>
          </a:prstGeom>
        </p:spPr>
      </p:pic>
      <p:pic>
        <p:nvPicPr>
          <p:cNvPr id="30" name="Image 29" descr="IHEP_logo_5.13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32" y="5146697"/>
            <a:ext cx="945762" cy="490220"/>
          </a:xfrm>
          <a:prstGeom prst="rect">
            <a:avLst/>
          </a:prstGeom>
        </p:spPr>
      </p:pic>
      <p:pic>
        <p:nvPicPr>
          <p:cNvPr id="31" name="Image 30" descr="KEK-JAPAN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" y="4471738"/>
            <a:ext cx="771443" cy="624992"/>
          </a:xfrm>
          <a:prstGeom prst="rect">
            <a:avLst/>
          </a:prstGeom>
        </p:spPr>
      </p:pic>
      <p:pic>
        <p:nvPicPr>
          <p:cNvPr id="32" name="Image 31" descr="CNRSf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" y="3485064"/>
            <a:ext cx="668461" cy="668461"/>
          </a:xfrm>
          <a:prstGeom prst="rect">
            <a:avLst/>
          </a:prstGeom>
        </p:spPr>
      </p:pic>
      <p:pic>
        <p:nvPicPr>
          <p:cNvPr id="33" name="Image 111" descr="FermiLogo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5" y="2151730"/>
            <a:ext cx="592390" cy="5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software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Licence GPL V3</a:t>
            </a:r>
          </a:p>
          <a:p>
            <a:r>
              <a:rPr lang="en-GB" dirty="0" smtClean="0"/>
              <a:t>Python 2.7</a:t>
            </a:r>
          </a:p>
          <a:p>
            <a:r>
              <a:rPr lang="en-GB" dirty="0" err="1" smtClean="0"/>
              <a:t>GitHub</a:t>
            </a:r>
            <a:endParaRPr lang="en-GB" dirty="0" smtClean="0"/>
          </a:p>
          <a:p>
            <a:pPr lvl="1"/>
            <a:r>
              <a:rPr lang="en-US" dirty="0">
                <a:hlinkClick r:id="rId2"/>
              </a:rPr>
              <a:t>https://github.com/DIRACGrid/</a:t>
            </a:r>
            <a:r>
              <a:rPr lang="en-US" dirty="0" smtClean="0">
                <a:hlinkClick r:id="rId2"/>
              </a:rPr>
              <a:t>DIRAC</a:t>
            </a:r>
            <a:endParaRPr lang="en-US" dirty="0" smtClean="0"/>
          </a:p>
          <a:p>
            <a:pPr lvl="1"/>
            <a:r>
              <a:rPr lang="en-US" dirty="0" smtClean="0"/>
              <a:t>97 Forks</a:t>
            </a:r>
          </a:p>
          <a:p>
            <a:pPr lvl="1"/>
            <a:r>
              <a:rPr lang="en-US" dirty="0" smtClean="0"/>
              <a:t>84 open issues</a:t>
            </a:r>
          </a:p>
          <a:p>
            <a:r>
              <a:rPr lang="en-GB" dirty="0"/>
              <a:t>~</a:t>
            </a:r>
            <a:r>
              <a:rPr lang="en-GB" dirty="0" smtClean="0"/>
              <a:t>200k </a:t>
            </a:r>
            <a:r>
              <a:rPr lang="en-GB" dirty="0"/>
              <a:t>lines of </a:t>
            </a:r>
            <a:r>
              <a:rPr lang="en-GB" dirty="0" smtClean="0"/>
              <a:t>code</a:t>
            </a:r>
          </a:p>
          <a:p>
            <a:r>
              <a:rPr lang="en-GB" dirty="0" smtClean="0"/>
              <a:t>Commits from 15 </a:t>
            </a:r>
            <a:r>
              <a:rPr lang="en-GB" dirty="0"/>
              <a:t>distinct authors in the last year</a:t>
            </a:r>
          </a:p>
          <a:p>
            <a:r>
              <a:rPr lang="en-GB" dirty="0" smtClean="0"/>
              <a:t>2 or 3 minor/major releases per year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architecture 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</a:t>
            </a:r>
            <a:r>
              <a:rPr lang="en-US" dirty="0"/>
              <a:t>a Service Oriented Architecture (SOA)</a:t>
            </a:r>
          </a:p>
          <a:p>
            <a:r>
              <a:rPr lang="en-US" dirty="0" smtClean="0"/>
              <a:t>Focus on modular design</a:t>
            </a:r>
          </a:p>
          <a:p>
            <a:r>
              <a:rPr lang="en-US" dirty="0" smtClean="0"/>
              <a:t>Gradually </a:t>
            </a:r>
            <a:r>
              <a:rPr lang="en-US" dirty="0"/>
              <a:t>evolved for supporting more and </a:t>
            </a:r>
            <a:r>
              <a:rPr lang="en-US" dirty="0" smtClean="0"/>
              <a:t>more use cases 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e.g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more Resources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Support for MySQL and Oracle (</a:t>
            </a:r>
            <a:r>
              <a:rPr lang="en-US" dirty="0" err="1"/>
              <a:t>LHCb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Easy to extend for the needs of a given community</a:t>
            </a:r>
          </a:p>
          <a:p>
            <a:pPr lvl="1"/>
            <a:r>
              <a:rPr lang="fr-FR" i="1" dirty="0" smtClean="0"/>
              <a:t>e</a:t>
            </a:r>
            <a:r>
              <a:rPr lang="en-US" i="1" dirty="0" smtClean="0"/>
              <a:t>.g. </a:t>
            </a:r>
            <a:r>
              <a:rPr lang="en-US" dirty="0" err="1" smtClean="0"/>
              <a:t>LHCbDIRAC</a:t>
            </a:r>
            <a:r>
              <a:rPr lang="en-US" dirty="0" smtClean="0"/>
              <a:t>, CTADIRAC, ILCDIRAC</a:t>
            </a:r>
          </a:p>
        </p:txBody>
      </p:sp>
    </p:spTree>
    <p:extLst>
      <p:ext uri="{BB962C8B-B14F-4D97-AF65-F5344CB8AC3E}">
        <p14:creationId xmlns:p14="http://schemas.microsoft.com/office/powerpoint/2010/main" val="3501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architecture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5029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Composed of several Systems</a:t>
            </a:r>
          </a:p>
          <a:p>
            <a:r>
              <a:rPr lang="en-US" dirty="0"/>
              <a:t>Each System composed </a:t>
            </a:r>
            <a:r>
              <a:rPr lang="en-US" dirty="0" smtClean="0"/>
              <a:t>of:</a:t>
            </a:r>
            <a:endParaRPr lang="en-US" dirty="0"/>
          </a:p>
          <a:p>
            <a:pPr lvl="1"/>
            <a:r>
              <a:rPr lang="en-US" dirty="0"/>
              <a:t>Services, Agents, DBs</a:t>
            </a:r>
            <a:endParaRPr lang="en-GB" dirty="0"/>
          </a:p>
          <a:p>
            <a:r>
              <a:rPr lang="en-GB" dirty="0" smtClean="0"/>
              <a:t>Main Systems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Workload </a:t>
            </a:r>
            <a:r>
              <a:rPr lang="en-GB" dirty="0">
                <a:solidFill>
                  <a:srgbClr val="000000"/>
                </a:solidFill>
              </a:rPr>
              <a:t>Management System (WMS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GB" dirty="0" smtClean="0"/>
              <a:t>Job brokering with Pilot Jobs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GB" dirty="0" smtClean="0"/>
              <a:t>Interoperability with different types of computing resources</a:t>
            </a:r>
            <a:r>
              <a:rPr lang="en-US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Workflow engine (Transformation System, TS)</a:t>
            </a:r>
          </a:p>
          <a:p>
            <a:pPr lvl="2"/>
            <a:r>
              <a:rPr lang="en-GB" dirty="0" smtClean="0"/>
              <a:t>Used </a:t>
            </a:r>
            <a:r>
              <a:rPr lang="en-GB" dirty="0"/>
              <a:t>by production team to handle </a:t>
            </a:r>
            <a:r>
              <a:rPr lang="en-GB" dirty="0" smtClean="0"/>
              <a:t>large productions </a:t>
            </a:r>
            <a:endParaRPr lang="en-GB" dirty="0"/>
          </a:p>
          <a:p>
            <a:pPr lvl="1"/>
            <a:r>
              <a:rPr lang="en-GB" dirty="0"/>
              <a:t>Data Management </a:t>
            </a:r>
            <a:r>
              <a:rPr lang="en-GB" dirty="0" smtClean="0"/>
              <a:t>System (not covered in this talk)</a:t>
            </a:r>
          </a:p>
          <a:p>
            <a:pPr lvl="2"/>
            <a:r>
              <a:rPr lang="en-GB" dirty="0" smtClean="0"/>
              <a:t>All data operations (download, upload, replication, removal, </a:t>
            </a:r>
            <a:r>
              <a:rPr lang="fr-FR" dirty="0" smtClean="0"/>
              <a:t>…)</a:t>
            </a:r>
            <a:endParaRPr lang="en-GB" dirty="0" smtClean="0"/>
          </a:p>
          <a:p>
            <a:pPr lvl="2"/>
            <a:r>
              <a:rPr lang="en-GB" dirty="0" smtClean="0"/>
              <a:t>DIRAC File </a:t>
            </a:r>
            <a:r>
              <a:rPr lang="en-GB" dirty="0" err="1" smtClean="0"/>
              <a:t>Catalog</a:t>
            </a:r>
            <a:r>
              <a:rPr lang="en-GB" dirty="0" smtClean="0"/>
              <a:t> as Replica and Metadata </a:t>
            </a:r>
            <a:r>
              <a:rPr lang="en-GB" dirty="0" err="1" smtClean="0"/>
              <a:t>Catalog</a:t>
            </a:r>
            <a:endParaRPr lang="en-GB" dirty="0"/>
          </a:p>
          <a:p>
            <a:pPr lvl="1"/>
            <a:r>
              <a:rPr lang="en-GB" dirty="0"/>
              <a:t>Request Management System </a:t>
            </a:r>
            <a:r>
              <a:rPr lang="en-GB" dirty="0" smtClean="0"/>
              <a:t>(not covered in this talk)</a:t>
            </a:r>
          </a:p>
          <a:p>
            <a:pPr lvl="2"/>
            <a:r>
              <a:rPr lang="en-GB" dirty="0" smtClean="0"/>
              <a:t>Asynchronous handling of requests, </a:t>
            </a:r>
            <a:r>
              <a:rPr lang="en-GB" i="1" dirty="0" smtClean="0"/>
              <a:t>e.g</a:t>
            </a:r>
            <a:r>
              <a:rPr lang="en-GB" dirty="0" smtClean="0"/>
              <a:t>. failed transfers recovery</a:t>
            </a:r>
          </a:p>
        </p:txBody>
      </p:sp>
    </p:spTree>
    <p:extLst>
      <p:ext uri="{BB962C8B-B14F-4D97-AF65-F5344CB8AC3E}">
        <p14:creationId xmlns:p14="http://schemas.microsoft.com/office/powerpoint/2010/main" val="30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Interfaces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0F28-BC4D-B34C-9126-B573A29C9CE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226940" y="1752556"/>
            <a:ext cx="6747389" cy="3968252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457200" rtl="0" eaLnBrk="1" latinLnBrk="0" hangingPunct="1">
              <a:defRPr kumimoji="0" sz="14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AE555B-02C5-5F4D-9E71-47BF214C6B5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6" descr="Screen shot 2013-10-16 at 8.2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5" y="1805420"/>
            <a:ext cx="6831277" cy="4114777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784902" y="3501137"/>
            <a:ext cx="963607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Launchpad</a:t>
            </a:r>
            <a:endParaRPr lang="en-US" sz="1400" dirty="0"/>
          </a:p>
        </p:txBody>
      </p:sp>
      <p:sp>
        <p:nvSpPr>
          <p:cNvPr id="8" name="TextBox 8"/>
          <p:cNvSpPr txBox="1"/>
          <p:nvPr/>
        </p:nvSpPr>
        <p:spPr>
          <a:xfrm>
            <a:off x="6652288" y="2993889"/>
            <a:ext cx="1201565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Proxy Upload</a:t>
            </a:r>
            <a:endParaRPr lang="en-US" sz="1400" dirty="0"/>
          </a:p>
        </p:txBody>
      </p:sp>
      <p:sp>
        <p:nvSpPr>
          <p:cNvPr id="9" name="TextBox 9"/>
          <p:cNvSpPr txBox="1"/>
          <p:nvPr/>
        </p:nvSpPr>
        <p:spPr>
          <a:xfrm>
            <a:off x="6859864" y="5166575"/>
            <a:ext cx="1286953" cy="523220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Certificate</a:t>
            </a:r>
          </a:p>
          <a:p>
            <a:r>
              <a:rPr lang="en-US" sz="1400" dirty="0" smtClean="0"/>
              <a:t>Authentication</a:t>
            </a:r>
            <a:endParaRPr lang="en-US" sz="1400" dirty="0"/>
          </a:p>
        </p:txBody>
      </p:sp>
      <p:sp>
        <p:nvSpPr>
          <p:cNvPr id="10" name="TextBox 10"/>
          <p:cNvSpPr txBox="1"/>
          <p:nvPr/>
        </p:nvSpPr>
        <p:spPr>
          <a:xfrm>
            <a:off x="5294637" y="2467905"/>
            <a:ext cx="1633926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Job</a:t>
            </a:r>
            <a:r>
              <a:rPr lang="en-US" sz="1400" dirty="0" err="1"/>
              <a:t>&amp;</a:t>
            </a:r>
            <a:r>
              <a:rPr lang="en-US" sz="1400" dirty="0" err="1" smtClean="0"/>
              <a:t>Pilot</a:t>
            </a:r>
            <a:r>
              <a:rPr lang="en-US" sz="1400" dirty="0" smtClean="0"/>
              <a:t> Browsing</a:t>
            </a:r>
            <a:endParaRPr lang="en-US" sz="1400" dirty="0"/>
          </a:p>
        </p:txBody>
      </p:sp>
      <p:sp>
        <p:nvSpPr>
          <p:cNvPr id="11" name="TextBox 11"/>
          <p:cNvSpPr txBox="1"/>
          <p:nvPr/>
        </p:nvSpPr>
        <p:spPr>
          <a:xfrm>
            <a:off x="2786597" y="2467905"/>
            <a:ext cx="1605566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Job</a:t>
            </a:r>
            <a:r>
              <a:rPr lang="en-US" sz="1400" dirty="0" err="1"/>
              <a:t>&amp;</a:t>
            </a:r>
            <a:r>
              <a:rPr lang="en-US" sz="1400" dirty="0" err="1" smtClean="0"/>
              <a:t>Pilot</a:t>
            </a:r>
            <a:r>
              <a:rPr lang="en-US" sz="1400" dirty="0" smtClean="0"/>
              <a:t>  Monitor</a:t>
            </a:r>
            <a:endParaRPr lang="en-US" sz="1400" dirty="0"/>
          </a:p>
        </p:txBody>
      </p:sp>
      <p:sp>
        <p:nvSpPr>
          <p:cNvPr id="12" name="TextBox 12"/>
          <p:cNvSpPr txBox="1"/>
          <p:nvPr/>
        </p:nvSpPr>
        <p:spPr>
          <a:xfrm>
            <a:off x="3932746" y="4142787"/>
            <a:ext cx="1207941" cy="523220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Configuration</a:t>
            </a:r>
          </a:p>
          <a:p>
            <a:r>
              <a:rPr lang="en-US" sz="1400" dirty="0" smtClean="0"/>
              <a:t>Browsing</a:t>
            </a:r>
            <a:endParaRPr lang="en-US" sz="1400" dirty="0"/>
          </a:p>
        </p:txBody>
      </p:sp>
      <p:sp>
        <p:nvSpPr>
          <p:cNvPr id="13" name="TextBox 13"/>
          <p:cNvSpPr txBox="1"/>
          <p:nvPr/>
        </p:nvSpPr>
        <p:spPr>
          <a:xfrm>
            <a:off x="1762502" y="4096620"/>
            <a:ext cx="1024095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Accounting</a:t>
            </a:r>
            <a:endParaRPr lang="en-US" sz="1400" dirty="0"/>
          </a:p>
        </p:txBody>
      </p:sp>
      <p:sp>
        <p:nvSpPr>
          <p:cNvPr id="14" name="TextBox 14"/>
          <p:cNvSpPr txBox="1"/>
          <p:nvPr/>
        </p:nvSpPr>
        <p:spPr>
          <a:xfrm>
            <a:off x="4029684" y="4891763"/>
            <a:ext cx="1111003" cy="307777"/>
          </a:xfrm>
          <a:prstGeom prst="rect">
            <a:avLst/>
          </a:prstGeom>
          <a:solidFill>
            <a:srgbClr val="E95B43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 or Admin</a:t>
            </a:r>
            <a:endParaRPr lang="en-US" sz="1400" dirty="0"/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917448" y="1234440"/>
            <a:ext cx="3119120" cy="462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Sansation Regular"/>
                <a:ea typeface="+mn-ea"/>
                <a:cs typeface="Sansation Regular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ansation Regular"/>
                <a:ea typeface="+mn-ea"/>
                <a:cs typeface="Sansation Regular"/>
              </a:defRPr>
            </a:lvl3pPr>
            <a:lvl4pPr marL="1097280" indent="-228600" algn="just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4pPr>
            <a:lvl5pPr marL="1371600" indent="-228600" algn="just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Web portal</a:t>
            </a:r>
          </a:p>
        </p:txBody>
      </p: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917447" y="6206924"/>
            <a:ext cx="6228408" cy="75891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Sansation Regular"/>
                <a:ea typeface="+mn-ea"/>
                <a:cs typeface="Sansation Regular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spcAft>
                <a:spcPts val="60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ansation Regular"/>
                <a:ea typeface="+mn-ea"/>
                <a:cs typeface="Sansation Regular"/>
              </a:defRPr>
            </a:lvl3pPr>
            <a:lvl4pPr marL="1097280" indent="-228600" algn="just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4pPr>
            <a:lvl5pPr marL="1371600" indent="-228600" algn="just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Sansation Regular"/>
                <a:ea typeface="+mn-ea"/>
                <a:cs typeface="Sansation Regular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Command line tools, Python API, </a:t>
            </a:r>
            <a:r>
              <a:rPr lang="en-GB" sz="2000" dirty="0" err="1" smtClean="0"/>
              <a:t>RESTful</a:t>
            </a:r>
            <a:r>
              <a:rPr lang="en-GB" sz="2000" dirty="0" smtClean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33368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AC-Interware-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2077</Words>
  <Application>Microsoft Office PowerPoint</Application>
  <PresentationFormat>On-screen Show (4:3)</PresentationFormat>
  <Paragraphs>537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8" baseType="lpstr">
      <vt:lpstr>Arial</vt:lpstr>
      <vt:lpstr>Calibri</vt:lpstr>
      <vt:lpstr>Century Gothic</vt:lpstr>
      <vt:lpstr>Fira Sans</vt:lpstr>
      <vt:lpstr>Gill Sans MT</vt:lpstr>
      <vt:lpstr>Sansation Bold</vt:lpstr>
      <vt:lpstr>Sansation Regular</vt:lpstr>
      <vt:lpstr>Times</vt:lpstr>
      <vt:lpstr>Times New Roman</vt:lpstr>
      <vt:lpstr>Verdana</vt:lpstr>
      <vt:lpstr>Wingdings</vt:lpstr>
      <vt:lpstr>Wingdings 3</vt:lpstr>
      <vt:lpstr>DIRAC-Interware-template</vt:lpstr>
      <vt:lpstr>Thème Office</vt:lpstr>
      <vt:lpstr>1_Thème Office</vt:lpstr>
      <vt:lpstr>Office Theme</vt:lpstr>
      <vt:lpstr>2_Office Theme</vt:lpstr>
      <vt:lpstr>3_Office Theme</vt:lpstr>
      <vt:lpstr>5_Office Theme</vt:lpstr>
      <vt:lpstr>6_Office Theme</vt:lpstr>
      <vt:lpstr>PowerPoint Presentation</vt:lpstr>
      <vt:lpstr>Plan</vt:lpstr>
      <vt:lpstr>The project</vt:lpstr>
      <vt:lpstr>The project</vt:lpstr>
      <vt:lpstr>Current actors</vt:lpstr>
      <vt:lpstr>The software</vt:lpstr>
      <vt:lpstr>Software architecture </vt:lpstr>
      <vt:lpstr>Software architecture</vt:lpstr>
      <vt:lpstr>Interfaces</vt:lpstr>
      <vt:lpstr>Future development directions</vt:lpstr>
      <vt:lpstr>Current DIRAC installations</vt:lpstr>
      <vt:lpstr>Getting started</vt:lpstr>
      <vt:lpstr>Client installation</vt:lpstr>
      <vt:lpstr> Server installation</vt:lpstr>
      <vt:lpstr>Workload Management System</vt:lpstr>
      <vt:lpstr>Workload Management System</vt:lpstr>
      <vt:lpstr>PowerPoint Presentation</vt:lpstr>
      <vt:lpstr>WMS tutorial - 1</vt:lpstr>
      <vt:lpstr>WMS tutorial - 2</vt:lpstr>
      <vt:lpstr>WMS tutorial - 3</vt:lpstr>
      <vt:lpstr>Workflow engine (Transformation System)</vt:lpstr>
      <vt:lpstr>Transformation System</vt:lpstr>
      <vt:lpstr>Main use cases</vt:lpstr>
      <vt:lpstr>How it works?</vt:lpstr>
      <vt:lpstr>Plugins</vt:lpstr>
      <vt:lpstr>TS tutorial - 1</vt:lpstr>
      <vt:lpstr>TS tutorial - 2</vt:lpstr>
      <vt:lpstr>Transformation System Architecture</vt:lpstr>
      <vt:lpstr>Transformation System evolution:  CTA development contribution</vt:lpstr>
      <vt:lpstr>New TS applied to the MC prod/analysis for layout telescope optimization</vt:lpstr>
      <vt:lpstr>CTA DIRAC setup</vt:lpstr>
      <vt:lpstr>CTA DIRAC setup </vt:lpstr>
      <vt:lpstr>Current computing model for MC simulations and analysis</vt:lpstr>
      <vt:lpstr>Monte Carlo computing needs for CTA preparation</vt:lpstr>
      <vt:lpstr>Monte Carlo campaigns during CTA preparation</vt:lpstr>
      <vt:lpstr>Proven scalability</vt:lpstr>
      <vt:lpstr>Conclusions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Exploitation</dc:creator>
  <cp:lastModifiedBy>jay w</cp:lastModifiedBy>
  <cp:revision>502</cp:revision>
  <dcterms:created xsi:type="dcterms:W3CDTF">2015-05-20T13:47:44Z</dcterms:created>
  <dcterms:modified xsi:type="dcterms:W3CDTF">2016-12-13T22:56:14Z</dcterms:modified>
</cp:coreProperties>
</file>