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69" r:id="rId5"/>
    <p:sldId id="257" r:id="rId6"/>
    <p:sldId id="261" r:id="rId7"/>
    <p:sldId id="270" r:id="rId8"/>
    <p:sldId id="260" r:id="rId9"/>
    <p:sldId id="271" r:id="rId10"/>
    <p:sldId id="274" r:id="rId11"/>
    <p:sldId id="262" r:id="rId12"/>
    <p:sldId id="266" r:id="rId13"/>
    <p:sldId id="27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van der Meer" initials="RvdM" lastIdx="1" clrIdx="0">
    <p:extLst>
      <p:ext uri="{19B8F6BF-5375-455C-9EA6-DF929625EA0E}">
        <p15:presenceInfo xmlns:p15="http://schemas.microsoft.com/office/powerpoint/2012/main" userId="Rob van der M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660"/>
  </p:normalViewPr>
  <p:slideViewPr>
    <p:cSldViewPr showGuides="1">
      <p:cViewPr varScale="1">
        <p:scale>
          <a:sx n="84" d="100"/>
          <a:sy n="84" d="100"/>
        </p:scale>
        <p:origin x="122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added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of </a:t>
            </a:r>
            <a:r>
              <a:rPr lang="nl-NL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active</a:t>
            </a:r>
            <a:r>
              <a:rPr lang="nl-NL" baseline="0" dirty="0" smtClean="0"/>
              <a:t> AGA </a:t>
            </a:r>
            <a:r>
              <a:rPr lang="nl-NL" baseline="0" dirty="0" err="1" smtClean="0"/>
              <a:t>chair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</a:t>
            </a:r>
            <a:r>
              <a:rPr lang="nl-NL" dirty="0" err="1" smtClean="0"/>
              <a:t>organise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management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proejct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) </a:t>
            </a:r>
            <a:r>
              <a:rPr lang="nl-NL" baseline="0" dirty="0" err="1" smtClean="0"/>
              <a:t>enough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monitor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finances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monitor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finances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did</a:t>
            </a:r>
            <a:r>
              <a:rPr lang="nl-NL" dirty="0" smtClean="0"/>
              <a:t> we </a:t>
            </a:r>
            <a:r>
              <a:rPr lang="nl-NL" dirty="0" err="1" smtClean="0"/>
              <a:t>organise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assurance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ASTERIS </a:t>
            </a:r>
            <a:r>
              <a:rPr lang="nl-NL" baseline="0" dirty="0" err="1" smtClean="0"/>
              <a:t>influence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829"/>
            <a:ext cx="7772400" cy="1470025"/>
          </a:xfrm>
        </p:spPr>
        <p:txBody>
          <a:bodyPr/>
          <a:lstStyle/>
          <a:p>
            <a:r>
              <a:rPr lang="en-US" dirty="0" smtClean="0"/>
              <a:t>ASTERICS Periodic Review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672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Prof. dr. Marco de Vos</a:t>
            </a:r>
          </a:p>
          <a:p>
            <a:r>
              <a:rPr lang="en-US" sz="2000" dirty="0" smtClean="0"/>
              <a:t>devos@astron.nl</a:t>
            </a:r>
          </a:p>
          <a:p>
            <a:r>
              <a:rPr lang="en-US" sz="2000" dirty="0" smtClean="0"/>
              <a:t>ASTERICS Coordinator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14 March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escription: Macintosh HD:Users:garrett:Dropbox:My pics:2014:E-ELT_CTA_SKA_KM3NeT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12120"/>
            <a:ext cx="61722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WP3 - OBELICS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(Independent!) Analysis of resource requirements</a:t>
            </a:r>
          </a:p>
          <a:p>
            <a:r>
              <a:rPr lang="en-US" dirty="0" smtClean="0"/>
              <a:t>And means to mitigate the data deluge, e.g. loss-less compression algorithms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838" y="3933056"/>
            <a:ext cx="6683658" cy="23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WP4 - DADI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Active engagement with ESFRI projects</a:t>
            </a:r>
          </a:p>
          <a:p>
            <a:r>
              <a:rPr lang="en-US" dirty="0" smtClean="0"/>
              <a:t>E.g. </a:t>
            </a:r>
            <a:r>
              <a:rPr lang="en-US" dirty="0"/>
              <a:t>c</a:t>
            </a:r>
            <a:r>
              <a:rPr lang="en-US" dirty="0" smtClean="0"/>
              <a:t>ollaboration </a:t>
            </a:r>
            <a:r>
              <a:rPr lang="en-US" dirty="0"/>
              <a:t>between CDS and EGO on </a:t>
            </a:r>
            <a:r>
              <a:rPr lang="en-US" dirty="0" err="1" smtClean="0"/>
              <a:t>Aladin</a:t>
            </a:r>
            <a:r>
              <a:rPr lang="en-US" dirty="0" smtClean="0"/>
              <a:t>: customization for the </a:t>
            </a:r>
            <a:r>
              <a:rPr lang="en-US" dirty="0" err="1" smtClean="0"/>
              <a:t>GWSky</a:t>
            </a:r>
            <a:r>
              <a:rPr lang="en-US" dirty="0" smtClean="0"/>
              <a:t> gravitational wave </a:t>
            </a:r>
            <a:r>
              <a:rPr lang="nl-NL" dirty="0" smtClean="0"/>
              <a:t>follow‐up tool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534963"/>
            <a:ext cx="2815200" cy="159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385497"/>
            <a:ext cx="2808312" cy="1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WP5 - Cleopatra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Real-world demonstrations on existing facilities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WR timing in design </a:t>
            </a:r>
            <a:r>
              <a:rPr lang="en-US"/>
              <a:t>of </a:t>
            </a:r>
            <a:r>
              <a:rPr lang="en-US" smtClean="0"/>
              <a:t>SKA-Mid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544" y="3581874"/>
            <a:ext cx="5410944" cy="2549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56" y="2564904"/>
            <a:ext cx="1490400" cy="1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steps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Activities</a:t>
            </a:r>
            <a:r>
              <a:rPr lang="nl-NL" dirty="0" smtClean="0"/>
              <a:t> in </a:t>
            </a:r>
            <a:r>
              <a:rPr lang="nl-NL" dirty="0" err="1" smtClean="0"/>
              <a:t>WPs</a:t>
            </a:r>
            <a:r>
              <a:rPr lang="nl-NL" dirty="0" smtClean="0"/>
              <a:t> continue </a:t>
            </a:r>
            <a:r>
              <a:rPr lang="nl-NL" dirty="0" err="1" smtClean="0"/>
              <a:t>according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plan</a:t>
            </a:r>
          </a:p>
          <a:p>
            <a:r>
              <a:rPr lang="nl-NL" dirty="0" err="1" smtClean="0"/>
              <a:t>Exploitation</a:t>
            </a:r>
            <a:r>
              <a:rPr lang="nl-NL" dirty="0" smtClean="0"/>
              <a:t> plan</a:t>
            </a:r>
          </a:p>
          <a:p>
            <a:pPr lvl="1"/>
            <a:r>
              <a:rPr lang="nl-NL" dirty="0" err="1" smtClean="0"/>
              <a:t>Sustain</a:t>
            </a:r>
            <a:r>
              <a:rPr lang="nl-NL" dirty="0" smtClean="0"/>
              <a:t>: Tour of ESFRI project directors </a:t>
            </a:r>
          </a:p>
          <a:p>
            <a:pPr lvl="1"/>
            <a:r>
              <a:rPr lang="nl-NL" dirty="0" err="1" smtClean="0"/>
              <a:t>Extend</a:t>
            </a:r>
            <a:r>
              <a:rPr lang="nl-NL" dirty="0" smtClean="0"/>
              <a:t>: Make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policy forum</a:t>
            </a:r>
          </a:p>
          <a:p>
            <a:r>
              <a:rPr lang="nl-NL" dirty="0" err="1" smtClean="0"/>
              <a:t>Collaboration</a:t>
            </a:r>
            <a:r>
              <a:rPr lang="nl-NL" dirty="0" smtClean="0"/>
              <a:t> plan</a:t>
            </a:r>
          </a:p>
          <a:p>
            <a:pPr lvl="1"/>
            <a:r>
              <a:rPr lang="nl-NL" dirty="0" err="1" smtClean="0"/>
              <a:t>Sustain</a:t>
            </a:r>
            <a:r>
              <a:rPr lang="nl-NL" dirty="0" smtClean="0"/>
              <a:t>: ASTERICS in EAB of </a:t>
            </a:r>
            <a:r>
              <a:rPr lang="nl-NL" dirty="0" err="1" smtClean="0"/>
              <a:t>RadioNet</a:t>
            </a:r>
            <a:r>
              <a:rPr lang="nl-NL" dirty="0" smtClean="0"/>
              <a:t> </a:t>
            </a:r>
            <a:r>
              <a:rPr lang="nl-NL" dirty="0" err="1" smtClean="0"/>
              <a:t>etc</a:t>
            </a:r>
            <a:endParaRPr lang="nl-NL" dirty="0" smtClean="0"/>
          </a:p>
          <a:p>
            <a:pPr lvl="1"/>
            <a:r>
              <a:rPr lang="nl-NL" dirty="0" err="1" smtClean="0"/>
              <a:t>Extend</a:t>
            </a:r>
            <a:r>
              <a:rPr lang="nl-NL" dirty="0" smtClean="0"/>
              <a:t>: </a:t>
            </a:r>
            <a:r>
              <a:rPr lang="nl-NL" b="1" dirty="0" err="1" smtClean="0"/>
              <a:t>targeted</a:t>
            </a:r>
            <a:r>
              <a:rPr lang="nl-NL" dirty="0"/>
              <a:t> </a:t>
            </a:r>
            <a:r>
              <a:rPr lang="nl-NL" dirty="0" smtClean="0"/>
              <a:t>new </a:t>
            </a:r>
            <a:r>
              <a:rPr lang="nl-NL" dirty="0" err="1" smtClean="0"/>
              <a:t>strategic</a:t>
            </a:r>
            <a:r>
              <a:rPr lang="nl-NL" dirty="0" smtClean="0"/>
              <a:t> </a:t>
            </a:r>
            <a:r>
              <a:rPr lang="nl-NL" dirty="0" err="1" smtClean="0"/>
              <a:t>collaborations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0" y="4077072"/>
            <a:ext cx="3096344" cy="183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702" y="3516175"/>
            <a:ext cx="2801770" cy="250511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336666"/>
            <a:ext cx="2636283" cy="18722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8910"/>
            <a:ext cx="2133600" cy="365125"/>
          </a:xfrm>
        </p:spPr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45020"/>
            <a:ext cx="4063442" cy="1754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564904"/>
            <a:ext cx="4525516" cy="26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Challenge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establish a single collaborative cluster of next generation ESFRI telescope facilities and other relevant research infrastructure initiatives in the area of astronomy, astrophysics and </a:t>
            </a:r>
            <a:r>
              <a:rPr lang="en-US" dirty="0" err="1"/>
              <a:t>astroparticle</a:t>
            </a:r>
            <a:r>
              <a:rPr lang="en-US" dirty="0"/>
              <a:t> physics. </a:t>
            </a:r>
            <a:endParaRPr lang="en-US" dirty="0" smtClean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0442" y="4005064"/>
            <a:ext cx="4525516" cy="264412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4839543"/>
            <a:ext cx="38949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cross-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cutting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synergies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common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shared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astronomy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ESFRI </a:t>
            </a:r>
            <a:r>
              <a:rPr kumimoji="0" lang="nl-NL" altLang="nl-NL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facilities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ESFRI </a:t>
            </a:r>
            <a:r>
              <a:rPr lang="nl-NL" dirty="0" err="1" smtClean="0"/>
              <a:t>telescopes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ESFRI </a:t>
            </a:r>
            <a:r>
              <a:rPr lang="nl-NL" dirty="0" err="1" smtClean="0"/>
              <a:t>projects</a:t>
            </a:r>
            <a:r>
              <a:rPr lang="nl-NL" dirty="0" smtClean="0"/>
              <a:t> in </a:t>
            </a:r>
            <a:r>
              <a:rPr lang="nl-NL" dirty="0" err="1" smtClean="0"/>
              <a:t>proposal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CTA, E-ELT, KM3NeT, SKA</a:t>
            </a:r>
          </a:p>
          <a:p>
            <a:r>
              <a:rPr lang="nl-NL" dirty="0" err="1" smtClean="0"/>
              <a:t>Broad</a:t>
            </a:r>
            <a:r>
              <a:rPr lang="nl-NL" dirty="0" smtClean="0"/>
              <a:t> range of ESFRI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E-EVN, ET/EGO, </a:t>
            </a:r>
            <a:r>
              <a:rPr lang="nl-NL" dirty="0" err="1" smtClean="0"/>
              <a:t>Euclid</a:t>
            </a:r>
            <a:r>
              <a:rPr lang="nl-NL" dirty="0" smtClean="0"/>
              <a:t>, LOFAR, …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558" y="3933056"/>
            <a:ext cx="434944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0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nl-NL" dirty="0" smtClean="0"/>
              <a:t>ASTERICS </a:t>
            </a:r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608"/>
            <a:ext cx="8229600" cy="4359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Astronomy </a:t>
            </a:r>
            <a:r>
              <a:rPr lang="en-US" dirty="0"/>
              <a:t>ESFRI &amp; Research Infrastructure </a:t>
            </a:r>
            <a:r>
              <a:rPr lang="en-US" dirty="0" smtClean="0"/>
              <a:t>Cluster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Horizon </a:t>
            </a:r>
            <a:r>
              <a:rPr lang="en-US" dirty="0"/>
              <a:t>2020 </a:t>
            </a:r>
            <a:r>
              <a:rPr lang="en-US" dirty="0" smtClean="0"/>
              <a:t>Work </a:t>
            </a:r>
            <a:r>
              <a:rPr lang="en-US" dirty="0" err="1" smtClean="0"/>
              <a:t>Programme</a:t>
            </a:r>
            <a:r>
              <a:rPr lang="en-US" dirty="0" smtClean="0"/>
              <a:t> INFRADEV-4-2014/2015 </a:t>
            </a:r>
            <a:r>
              <a:rPr lang="en-US" dirty="0"/>
              <a:t>Call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Implementation and operation of cross-cutting services and solutions for clusters of ESFRI and other relevant research infrastructure </a:t>
            </a:r>
            <a:r>
              <a:rPr lang="en-US" dirty="0" smtClean="0"/>
              <a:t>initiatives”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Funded </a:t>
            </a:r>
            <a:r>
              <a:rPr lang="en-US" dirty="0"/>
              <a:t>at 15 M€ for 4 </a:t>
            </a:r>
            <a:r>
              <a:rPr lang="en-US" dirty="0" smtClean="0"/>
              <a:t>years</a:t>
            </a:r>
          </a:p>
          <a:p>
            <a:pPr>
              <a:lnSpc>
                <a:spcPct val="120000"/>
              </a:lnSpc>
            </a:pPr>
            <a:r>
              <a:rPr lang="en-US" dirty="0"/>
              <a:t>22 partners in 6 </a:t>
            </a:r>
            <a:r>
              <a:rPr lang="en-US" dirty="0" smtClean="0"/>
              <a:t>countries, </a:t>
            </a:r>
            <a:r>
              <a:rPr lang="nl-NL" dirty="0" smtClean="0"/>
              <a:t>representing a major collaboration in Astronomy/Astrophysics/Astroparticle Physics</a:t>
            </a:r>
            <a:br>
              <a:rPr lang="nl-NL" dirty="0" smtClean="0"/>
            </a:br>
            <a:r>
              <a:rPr lang="en-GB" dirty="0" smtClean="0"/>
              <a:t>ASTRON</a:t>
            </a:r>
            <a:r>
              <a:rPr lang="en-GB" dirty="0"/>
              <a:t>, CNRS, INAF, UCAM, JIVE, INTA, UEDIN, UHEI, OU, FAU, VU, CEA, </a:t>
            </a:r>
            <a:r>
              <a:rPr lang="en-GB" dirty="0" smtClean="0"/>
              <a:t>UVA</a:t>
            </a:r>
            <a:r>
              <a:rPr lang="en-GB" dirty="0"/>
              <a:t>, UGR, </a:t>
            </a:r>
            <a:r>
              <a:rPr lang="en-GB" dirty="0" smtClean="0"/>
              <a:t>FOM, </a:t>
            </a:r>
            <a:r>
              <a:rPr lang="en-GB" dirty="0"/>
              <a:t>IEEC, IFAE, UCM, INFN, STFC, DESY, </a:t>
            </a:r>
            <a:r>
              <a:rPr lang="en-GB" dirty="0" err="1" smtClean="0"/>
              <a:t>SURFnet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Mission Impossible?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CTA, E-ELT, KM3NeT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SKA </a:t>
            </a:r>
            <a:r>
              <a:rPr lang="nl-NL" dirty="0" err="1" smtClean="0">
                <a:solidFill>
                  <a:srgbClr val="C00000"/>
                </a:solidFill>
              </a:rPr>
              <a:t>all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established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projects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Have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aims</a:t>
            </a:r>
            <a:r>
              <a:rPr lang="nl-NL" dirty="0" smtClean="0"/>
              <a:t>, planning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issues</a:t>
            </a:r>
          </a:p>
          <a:p>
            <a:r>
              <a:rPr lang="nl-NL" dirty="0" smtClean="0"/>
              <a:t>Have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solve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scope</a:t>
            </a:r>
          </a:p>
          <a:p>
            <a:r>
              <a:rPr lang="nl-NL" dirty="0" smtClean="0"/>
              <a:t>Are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always</a:t>
            </a:r>
            <a:r>
              <a:rPr lang="nl-NL" dirty="0" smtClean="0"/>
              <a:t> in a </a:t>
            </a:r>
            <a:r>
              <a:rPr lang="nl-NL" dirty="0" err="1" smtClean="0"/>
              <a:t>position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</a:t>
            </a:r>
            <a:r>
              <a:rPr lang="nl-NL" dirty="0" smtClean="0"/>
              <a:t> in </a:t>
            </a:r>
            <a:r>
              <a:rPr lang="nl-NL" dirty="0" err="1" smtClean="0"/>
              <a:t>collaboration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ASTERICS approach: </a:t>
            </a:r>
            <a:r>
              <a:rPr lang="nl-NL" dirty="0" err="1" smtClean="0">
                <a:solidFill>
                  <a:srgbClr val="C00000"/>
                </a:solidFill>
              </a:rPr>
              <a:t>add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value</a:t>
            </a:r>
            <a:r>
              <a:rPr lang="nl-NL" dirty="0" smtClean="0">
                <a:solidFill>
                  <a:srgbClr val="C00000"/>
                </a:solidFill>
              </a:rPr>
              <a:t> on </a:t>
            </a:r>
            <a:r>
              <a:rPr lang="nl-NL" dirty="0" err="1" smtClean="0">
                <a:solidFill>
                  <a:srgbClr val="C00000"/>
                </a:solidFill>
              </a:rPr>
              <a:t>critical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areas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err="1" smtClean="0"/>
              <a:t>Stimulate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facilitate</a:t>
            </a:r>
            <a:r>
              <a:rPr lang="nl-NL" dirty="0" smtClean="0"/>
              <a:t> community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initiatives</a:t>
            </a:r>
            <a:endParaRPr lang="nl-NL" dirty="0" smtClean="0"/>
          </a:p>
          <a:p>
            <a:r>
              <a:rPr lang="nl-NL" dirty="0" smtClean="0"/>
              <a:t>R&amp;D in tools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handling </a:t>
            </a:r>
            <a:r>
              <a:rPr lang="nl-NL" dirty="0" err="1" smtClean="0"/>
              <a:t>the</a:t>
            </a:r>
            <a:r>
              <a:rPr lang="nl-NL" dirty="0" smtClean="0"/>
              <a:t> data </a:t>
            </a:r>
            <a:r>
              <a:rPr lang="nl-NL" dirty="0" err="1" smtClean="0"/>
              <a:t>deluge</a:t>
            </a:r>
            <a:endParaRPr lang="nl-NL" dirty="0" smtClean="0"/>
          </a:p>
          <a:p>
            <a:r>
              <a:rPr lang="nl-NL" dirty="0" smtClean="0"/>
              <a:t>Training </a:t>
            </a:r>
            <a:r>
              <a:rPr lang="nl-NL" dirty="0" err="1" smtClean="0"/>
              <a:t>developers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users in data </a:t>
            </a:r>
            <a:r>
              <a:rPr lang="nl-NL" dirty="0" err="1" smtClean="0"/>
              <a:t>science</a:t>
            </a:r>
            <a:endParaRPr lang="nl-NL" dirty="0" smtClean="0"/>
          </a:p>
          <a:p>
            <a:r>
              <a:rPr lang="nl-NL" dirty="0" smtClean="0"/>
              <a:t>R&amp;D in </a:t>
            </a:r>
            <a:r>
              <a:rPr lang="nl-NL" dirty="0" err="1" smtClean="0"/>
              <a:t>commensal</a:t>
            </a:r>
            <a:r>
              <a:rPr lang="nl-NL" dirty="0" smtClean="0"/>
              <a:t> </a:t>
            </a:r>
            <a:r>
              <a:rPr lang="nl-NL" dirty="0" err="1" smtClean="0"/>
              <a:t>observing</a:t>
            </a:r>
            <a:r>
              <a:rPr lang="nl-NL" dirty="0" smtClean="0"/>
              <a:t>, time </a:t>
            </a:r>
            <a:r>
              <a:rPr lang="nl-NL" dirty="0" err="1" smtClean="0"/>
              <a:t>synchronizing</a:t>
            </a:r>
            <a:r>
              <a:rPr lang="nl-NL" dirty="0" smtClean="0"/>
              <a:t>, …</a:t>
            </a:r>
            <a:endParaRPr lang="nl-NL" dirty="0"/>
          </a:p>
          <a:p>
            <a:pPr marL="0" indent="0">
              <a:buNone/>
            </a:pPr>
            <a:endParaRPr lang="nl-N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strengths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Focus on Open </a:t>
            </a:r>
            <a:r>
              <a:rPr lang="nl-NL" dirty="0" err="1" smtClean="0">
                <a:solidFill>
                  <a:srgbClr val="C00000"/>
                </a:solidFill>
              </a:rPr>
              <a:t>Innovation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err="1" smtClean="0"/>
              <a:t>Essential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getting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Focus on Open </a:t>
            </a:r>
            <a:r>
              <a:rPr lang="nl-NL" dirty="0" err="1" smtClean="0">
                <a:solidFill>
                  <a:srgbClr val="C00000"/>
                </a:solidFill>
              </a:rPr>
              <a:t>Science</a:t>
            </a:r>
            <a:r>
              <a:rPr lang="nl-NL" dirty="0" smtClean="0">
                <a:solidFill>
                  <a:srgbClr val="C00000"/>
                </a:solidFill>
              </a:rPr>
              <a:t> &amp; Training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err="1"/>
              <a:t>Essential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smtClean="0"/>
              <a:t>preparing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user-base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endParaRPr lang="nl-NL" dirty="0" smtClean="0"/>
          </a:p>
          <a:p>
            <a:r>
              <a:rPr lang="nl-NL" dirty="0" err="1" smtClean="0"/>
              <a:t>Continued</a:t>
            </a:r>
            <a:r>
              <a:rPr lang="nl-NL" dirty="0" smtClean="0"/>
              <a:t> </a:t>
            </a:r>
            <a:r>
              <a:rPr lang="nl-NL" dirty="0" err="1" smtClean="0"/>
              <a:t>improvement</a:t>
            </a:r>
            <a:r>
              <a:rPr lang="nl-NL" dirty="0" smtClean="0"/>
              <a:t> of Open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understanding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Focus on Open </a:t>
            </a:r>
            <a:r>
              <a:rPr lang="nl-NL" dirty="0" err="1" smtClean="0">
                <a:solidFill>
                  <a:srgbClr val="C00000"/>
                </a:solidFill>
              </a:rPr>
              <a:t>Collaboration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</a:p>
          <a:p>
            <a:r>
              <a:rPr lang="nl-NL" dirty="0" err="1" smtClean="0"/>
              <a:t>Scientists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engineers </a:t>
            </a:r>
            <a:r>
              <a:rPr lang="nl-NL" dirty="0" err="1" smtClean="0"/>
              <a:t>from</a:t>
            </a:r>
            <a:r>
              <a:rPr lang="nl-NL" dirty="0" smtClean="0"/>
              <a:t> different </a:t>
            </a:r>
            <a:r>
              <a:rPr lang="nl-NL" dirty="0" err="1" smtClean="0"/>
              <a:t>projects</a:t>
            </a:r>
            <a:r>
              <a:rPr lang="nl-NL" dirty="0" smtClean="0"/>
              <a:t> </a:t>
            </a:r>
            <a:r>
              <a:rPr lang="nl-NL" dirty="0" err="1" smtClean="0"/>
              <a:t>collaborate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engage</a:t>
            </a:r>
            <a:r>
              <a:rPr lang="nl-NL" dirty="0" smtClean="0"/>
              <a:t> in ASTERICS</a:t>
            </a:r>
          </a:p>
          <a:p>
            <a:r>
              <a:rPr lang="nl-NL" dirty="0" smtClean="0"/>
              <a:t>Open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receive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European </a:t>
            </a:r>
            <a:r>
              <a:rPr lang="nl-NL" dirty="0" err="1" smtClean="0"/>
              <a:t>projects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weaknesses</a:t>
            </a:r>
            <a:r>
              <a:rPr lang="nl-NL" dirty="0" smtClean="0"/>
              <a:t> (</a:t>
            </a:r>
            <a:r>
              <a:rPr lang="nl-NL" dirty="0" err="1" smtClean="0"/>
              <a:t>so</a:t>
            </a:r>
            <a:r>
              <a:rPr lang="nl-NL" dirty="0" smtClean="0"/>
              <a:t> far…)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Limited </a:t>
            </a:r>
            <a:r>
              <a:rPr lang="nl-NL" dirty="0" err="1" smtClean="0">
                <a:solidFill>
                  <a:srgbClr val="C00000"/>
                </a:solidFill>
              </a:rPr>
              <a:t>formal</a:t>
            </a:r>
            <a:r>
              <a:rPr lang="nl-NL" dirty="0" smtClean="0">
                <a:solidFill>
                  <a:srgbClr val="C00000"/>
                </a:solidFill>
              </a:rPr>
              <a:t> top-level </a:t>
            </a:r>
            <a:r>
              <a:rPr lang="nl-NL" dirty="0" err="1" smtClean="0">
                <a:solidFill>
                  <a:srgbClr val="C00000"/>
                </a:solidFill>
              </a:rPr>
              <a:t>interaction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ESFRI </a:t>
            </a:r>
            <a:r>
              <a:rPr lang="nl-NL" dirty="0" err="1" smtClean="0">
                <a:solidFill>
                  <a:srgbClr val="C00000"/>
                </a:solidFill>
              </a:rPr>
              <a:t>projects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secure </a:t>
            </a:r>
            <a:r>
              <a:rPr lang="nl-NL" dirty="0" err="1" smtClean="0"/>
              <a:t>sustained</a:t>
            </a:r>
            <a:r>
              <a:rPr lang="nl-NL" dirty="0" smtClean="0"/>
              <a:t> </a:t>
            </a:r>
            <a:r>
              <a:rPr lang="nl-NL" dirty="0" err="1" smtClean="0"/>
              <a:t>incorporation</a:t>
            </a:r>
            <a:r>
              <a:rPr lang="nl-NL" dirty="0" smtClean="0"/>
              <a:t> of ASTERICS </a:t>
            </a:r>
            <a:r>
              <a:rPr lang="nl-NL" dirty="0" err="1" smtClean="0"/>
              <a:t>achievements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Non-</a:t>
            </a:r>
            <a:r>
              <a:rPr lang="nl-NL" dirty="0" err="1" smtClean="0">
                <a:solidFill>
                  <a:srgbClr val="C00000"/>
                </a:solidFill>
              </a:rPr>
              <a:t>trivial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i</a:t>
            </a:r>
            <a:r>
              <a:rPr lang="nl-NL" dirty="0" err="1" smtClean="0">
                <a:solidFill>
                  <a:srgbClr val="C00000"/>
                </a:solidFill>
              </a:rPr>
              <a:t>ndustry</a:t>
            </a:r>
            <a:r>
              <a:rPr lang="nl-NL" dirty="0" smtClean="0">
                <a:solidFill>
                  <a:srgbClr val="C00000"/>
                </a:solidFill>
              </a:rPr>
              <a:t> engagement model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 err="1" smtClean="0"/>
              <a:t>Contacts</a:t>
            </a:r>
            <a:r>
              <a:rPr lang="nl-NL" dirty="0" smtClean="0"/>
              <a:t> are </a:t>
            </a:r>
            <a:r>
              <a:rPr lang="nl-NL" dirty="0" err="1" smtClean="0"/>
              <a:t>there</a:t>
            </a:r>
            <a:r>
              <a:rPr lang="nl-NL" dirty="0" smtClean="0"/>
              <a:t>, but efficiency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improved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Non-</a:t>
            </a:r>
            <a:r>
              <a:rPr lang="nl-NL" dirty="0" err="1" smtClean="0">
                <a:solidFill>
                  <a:srgbClr val="C00000"/>
                </a:solidFill>
              </a:rPr>
              <a:t>trivial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alignment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other</a:t>
            </a:r>
            <a:r>
              <a:rPr lang="nl-NL" dirty="0" smtClean="0">
                <a:solidFill>
                  <a:srgbClr val="C00000"/>
                </a:solidFill>
              </a:rPr>
              <a:t> (EC </a:t>
            </a:r>
            <a:r>
              <a:rPr lang="nl-NL" dirty="0" err="1" smtClean="0">
                <a:solidFill>
                  <a:srgbClr val="C00000"/>
                </a:solidFill>
              </a:rPr>
              <a:t>funded</a:t>
            </a:r>
            <a:r>
              <a:rPr lang="nl-NL" dirty="0" smtClean="0">
                <a:solidFill>
                  <a:srgbClr val="C00000"/>
                </a:solidFill>
              </a:rPr>
              <a:t>) </a:t>
            </a:r>
            <a:r>
              <a:rPr lang="nl-NL" dirty="0" err="1" smtClean="0">
                <a:solidFill>
                  <a:srgbClr val="C00000"/>
                </a:solidFill>
              </a:rPr>
              <a:t>projects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err="1" smtClean="0"/>
              <a:t>Interactions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most of these are </a:t>
            </a:r>
            <a:r>
              <a:rPr lang="nl-NL" dirty="0" err="1" smtClean="0"/>
              <a:t>now</a:t>
            </a:r>
            <a:r>
              <a:rPr lang="nl-NL" dirty="0" smtClean="0"/>
              <a:t> well-</a:t>
            </a:r>
            <a:r>
              <a:rPr lang="nl-NL" dirty="0" err="1" smtClean="0"/>
              <a:t>established</a:t>
            </a:r>
            <a:r>
              <a:rPr lang="nl-NL" dirty="0" smtClean="0"/>
              <a:t> (e.g. </a:t>
            </a:r>
            <a:r>
              <a:rPr lang="nl-NL" dirty="0" err="1" smtClean="0"/>
              <a:t>RadioNet</a:t>
            </a:r>
            <a:r>
              <a:rPr lang="nl-NL" dirty="0" smtClean="0"/>
              <a:t>, RDA, EOSC), but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continued</a:t>
            </a:r>
            <a:r>
              <a:rPr lang="nl-NL" dirty="0" smtClean="0"/>
              <a:t>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Where</a:t>
            </a:r>
            <a:r>
              <a:rPr lang="nl-NL" dirty="0" smtClean="0"/>
              <a:t> are we </a:t>
            </a:r>
            <a:r>
              <a:rPr lang="nl-NL" dirty="0" err="1" smtClean="0"/>
              <a:t>now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Activities</a:t>
            </a:r>
            <a:r>
              <a:rPr lang="nl-NL" dirty="0" smtClean="0">
                <a:solidFill>
                  <a:srgbClr val="C00000"/>
                </a:solidFill>
              </a:rPr>
              <a:t> in </a:t>
            </a:r>
            <a:r>
              <a:rPr lang="nl-NL" dirty="0" err="1" smtClean="0">
                <a:solidFill>
                  <a:srgbClr val="C00000"/>
                </a:solidFill>
              </a:rPr>
              <a:t>all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WPs</a:t>
            </a:r>
            <a:r>
              <a:rPr lang="nl-NL" dirty="0" smtClean="0">
                <a:solidFill>
                  <a:srgbClr val="C00000"/>
                </a:solidFill>
              </a:rPr>
              <a:t> well on track</a:t>
            </a:r>
          </a:p>
          <a:p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usual</a:t>
            </a:r>
            <a:r>
              <a:rPr lang="nl-NL" dirty="0" smtClean="0"/>
              <a:t> slow ramp-up </a:t>
            </a:r>
            <a:r>
              <a:rPr lang="nl-NL" dirty="0" err="1" smtClean="0"/>
              <a:t>because</a:t>
            </a:r>
            <a:r>
              <a:rPr lang="nl-NL" dirty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hiring</a:t>
            </a:r>
            <a:endParaRPr lang="nl-NL" dirty="0" smtClean="0"/>
          </a:p>
          <a:p>
            <a:r>
              <a:rPr lang="nl-NL" dirty="0" smtClean="0"/>
              <a:t>See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presentations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review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Visibility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relevance</a:t>
            </a:r>
            <a:r>
              <a:rPr lang="nl-NL" dirty="0" smtClean="0">
                <a:solidFill>
                  <a:srgbClr val="C00000"/>
                </a:solidFill>
              </a:rPr>
              <a:t> of ASTERICS </a:t>
            </a:r>
            <a:r>
              <a:rPr lang="nl-NL" dirty="0" err="1" smtClean="0">
                <a:solidFill>
                  <a:srgbClr val="C00000"/>
                </a:solidFill>
              </a:rPr>
              <a:t>established</a:t>
            </a: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/>
              <a:t>ASTERICS has </a:t>
            </a:r>
            <a:r>
              <a:rPr lang="nl-NL" dirty="0" err="1" smtClean="0"/>
              <a:t>linking-pins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AstroNet</a:t>
            </a:r>
            <a:r>
              <a:rPr lang="nl-NL" dirty="0" smtClean="0"/>
              <a:t>, APPEC, </a:t>
            </a:r>
            <a:r>
              <a:rPr lang="nl-NL" dirty="0" err="1" smtClean="0"/>
              <a:t>RadioNet</a:t>
            </a:r>
            <a:r>
              <a:rPr lang="nl-NL" dirty="0" smtClean="0"/>
              <a:t>, AENEAS, RISCAPE, EOSC, …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Publications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outreach</a:t>
            </a:r>
            <a:r>
              <a:rPr lang="nl-NL" dirty="0" smtClean="0">
                <a:solidFill>
                  <a:srgbClr val="C00000"/>
                </a:solidFill>
              </a:rPr>
              <a:t> well </a:t>
            </a:r>
            <a:r>
              <a:rPr lang="nl-NL" dirty="0" err="1" smtClean="0">
                <a:solidFill>
                  <a:srgbClr val="C00000"/>
                </a:solidFill>
              </a:rPr>
              <a:t>established</a:t>
            </a:r>
            <a:endParaRPr lang="nl-NL" dirty="0" smtClean="0"/>
          </a:p>
          <a:p>
            <a:r>
              <a:rPr lang="nl-NL" dirty="0" smtClean="0"/>
              <a:t>See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presentations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review</a:t>
            </a:r>
          </a:p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highlights</a:t>
            </a:r>
            <a:r>
              <a:rPr lang="nl-NL" dirty="0" smtClean="0"/>
              <a:t> – more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come</a:t>
            </a:r>
            <a:r>
              <a:rPr lang="nl-NL" dirty="0" smtClean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WP2 - DECS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050904" cy="41373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Citizen Science </a:t>
            </a:r>
            <a:r>
              <a:rPr lang="en-US" dirty="0" smtClean="0">
                <a:solidFill>
                  <a:srgbClr val="FF0000"/>
                </a:solidFill>
              </a:rPr>
              <a:t>Workshop 1</a:t>
            </a:r>
          </a:p>
          <a:p>
            <a:r>
              <a:rPr lang="en-US" dirty="0"/>
              <a:t>St Catherine’s College Oxford, July 2016</a:t>
            </a:r>
          </a:p>
          <a:p>
            <a:r>
              <a:rPr lang="en-US" dirty="0"/>
              <a:t>Representation </a:t>
            </a: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CTA, SKA, E-ELT, </a:t>
            </a:r>
            <a:r>
              <a:rPr lang="en-US" dirty="0" smtClean="0"/>
              <a:t>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other </a:t>
            </a:r>
            <a:r>
              <a:rPr lang="en-US" dirty="0"/>
              <a:t>astronomy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facilities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Periodic Review 1,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MG_0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68647"/>
            <a:ext cx="4463868" cy="29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90DBCA-6571-4095-9978-3D3B4B6C7AC9}" vid="{C04A3189-C0AA-4F50-905D-733012419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1220</TotalTime>
  <Words>715</Words>
  <Application>Microsoft Office PowerPoint</Application>
  <PresentationFormat>On-screen Show (4:3)</PresentationFormat>
  <Paragraphs>140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ASTERICS Periodic Review 1</vt:lpstr>
      <vt:lpstr>The Challenge</vt:lpstr>
      <vt:lpstr>ESFRI telescopes and others</vt:lpstr>
      <vt:lpstr>ASTERICS facts &amp; figures</vt:lpstr>
      <vt:lpstr>Mission Impossible?</vt:lpstr>
      <vt:lpstr>Our strengths</vt:lpstr>
      <vt:lpstr>Our weaknesses (so far…)</vt:lpstr>
      <vt:lpstr>Where are we now?</vt:lpstr>
      <vt:lpstr>WP2 - DECS</vt:lpstr>
      <vt:lpstr>WP3 - OBELICS</vt:lpstr>
      <vt:lpstr>WP4 - DADI</vt:lpstr>
      <vt:lpstr>WP5 - Cleopatra</vt:lpstr>
      <vt:lpstr>Future steps</vt:lpstr>
      <vt:lpstr>PowerPoint Presentation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ASTERICS Periodic Review 1</dc:title>
  <dc:creator>Rob van der Meer</dc:creator>
  <cp:lastModifiedBy>Marco de Vos</cp:lastModifiedBy>
  <cp:revision>30</cp:revision>
  <dcterms:created xsi:type="dcterms:W3CDTF">2017-03-08T06:57:28Z</dcterms:created>
  <dcterms:modified xsi:type="dcterms:W3CDTF">2017-03-13T16:58:44Z</dcterms:modified>
</cp:coreProperties>
</file>