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8" r:id="rId9"/>
    <p:sldId id="26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 van der Meer" initials="RvdM" lastIdx="1" clrIdx="0">
    <p:extLst>
      <p:ext uri="{19B8F6BF-5375-455C-9EA6-DF929625EA0E}">
        <p15:presenceInfo xmlns:p15="http://schemas.microsoft.com/office/powerpoint/2012/main" userId="Rob van der Me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1" autoAdjust="0"/>
    <p:restoredTop sz="94660"/>
  </p:normalViewPr>
  <p:slideViewPr>
    <p:cSldViewPr showGuides="1">
      <p:cViewPr varScale="1">
        <p:scale>
          <a:sx n="73" d="100"/>
          <a:sy n="73" d="100"/>
        </p:scale>
        <p:origin x="3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6FB1-8458-4A81-9FCE-E6EB2761860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951D-A577-42A4-BA3F-63C36802A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0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did</a:t>
            </a:r>
            <a:r>
              <a:rPr lang="nl-NL" dirty="0" smtClean="0"/>
              <a:t> we </a:t>
            </a:r>
            <a:r>
              <a:rPr lang="nl-NL" dirty="0" err="1" smtClean="0"/>
              <a:t>organise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management of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proejct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was </a:t>
            </a:r>
            <a:r>
              <a:rPr lang="nl-NL" baseline="0" dirty="0" err="1" smtClean="0"/>
              <a:t>that</a:t>
            </a:r>
            <a:r>
              <a:rPr lang="nl-NL" baseline="0" dirty="0" smtClean="0"/>
              <a:t> (</a:t>
            </a:r>
            <a:r>
              <a:rPr lang="nl-NL" baseline="0" dirty="0" err="1" smtClean="0"/>
              <a:t>good</a:t>
            </a:r>
            <a:r>
              <a:rPr lang="nl-NL" baseline="0" dirty="0" smtClean="0"/>
              <a:t>) </a:t>
            </a:r>
            <a:r>
              <a:rPr lang="nl-NL" baseline="0" dirty="0" err="1" smtClean="0"/>
              <a:t>enough</a:t>
            </a:r>
            <a:r>
              <a:rPr lang="nl-NL" baseline="0" dirty="0" smtClean="0"/>
              <a:t>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8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How (</a:t>
            </a:r>
            <a:r>
              <a:rPr lang="nl-NL" dirty="0" err="1" smtClean="0"/>
              <a:t>often</a:t>
            </a:r>
            <a:r>
              <a:rPr lang="nl-NL" dirty="0" smtClean="0"/>
              <a:t>) </a:t>
            </a:r>
            <a:r>
              <a:rPr lang="nl-NL" dirty="0" err="1" smtClean="0"/>
              <a:t>did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WP leaders meet </a:t>
            </a:r>
            <a:r>
              <a:rPr lang="nl-NL" dirty="0" err="1" smtClean="0"/>
              <a:t>each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56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added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 of </a:t>
            </a:r>
            <a:r>
              <a:rPr lang="nl-NL" dirty="0" err="1" smtClean="0"/>
              <a:t>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active</a:t>
            </a:r>
            <a:r>
              <a:rPr lang="nl-NL" baseline="0" dirty="0" smtClean="0"/>
              <a:t> AGA </a:t>
            </a:r>
            <a:r>
              <a:rPr lang="nl-NL" baseline="0" dirty="0" err="1" smtClean="0"/>
              <a:t>chair</a:t>
            </a:r>
            <a:r>
              <a:rPr lang="nl-NL" baseline="0" dirty="0" smtClean="0"/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02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did</a:t>
            </a:r>
            <a:r>
              <a:rPr lang="nl-NL" dirty="0" smtClean="0"/>
              <a:t> we </a:t>
            </a:r>
            <a:r>
              <a:rPr lang="nl-NL" dirty="0" err="1" smtClean="0"/>
              <a:t>organise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quality</a:t>
            </a:r>
            <a:r>
              <a:rPr lang="nl-NL" dirty="0" smtClean="0"/>
              <a:t> </a:t>
            </a:r>
            <a:r>
              <a:rPr lang="nl-NL" dirty="0" err="1" smtClean="0"/>
              <a:t>assurance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16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did</a:t>
            </a:r>
            <a:r>
              <a:rPr lang="nl-NL" dirty="0" smtClean="0"/>
              <a:t> we monitor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finances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78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external</a:t>
            </a:r>
            <a:r>
              <a:rPr lang="nl-NL" dirty="0" smtClean="0"/>
              <a:t> </a:t>
            </a:r>
            <a:r>
              <a:rPr lang="nl-NL" dirty="0" err="1" smtClean="0"/>
              <a:t>world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ASTERIS </a:t>
            </a:r>
            <a:r>
              <a:rPr lang="nl-NL" baseline="0" dirty="0" err="1" smtClean="0"/>
              <a:t>influence</a:t>
            </a:r>
            <a:r>
              <a:rPr lang="nl-NL" baseline="0" dirty="0" smtClean="0"/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34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Collaboration</a:t>
            </a:r>
            <a:r>
              <a:rPr lang="nl-NL" dirty="0"/>
              <a:t> plan </a:t>
            </a:r>
            <a:r>
              <a:rPr lang="nl-NL" dirty="0" err="1"/>
              <a:t>explained</a:t>
            </a:r>
            <a:r>
              <a:rPr lang="nl-NL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70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Exploitation</a:t>
            </a:r>
            <a:r>
              <a:rPr lang="nl-NL" dirty="0"/>
              <a:t> plan </a:t>
            </a:r>
            <a:r>
              <a:rPr lang="nl-NL" dirty="0" err="1"/>
              <a:t>explained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951D-A577-42A4-BA3F-63C36802A2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0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 userDrawn="1"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C32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B269A-82B5-4A44-BF6B-85C5902E58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Kép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68529" cy="684042"/>
          </a:xfrm>
          <a:prstGeom prst="rect">
            <a:avLst/>
          </a:prstGeom>
        </p:spPr>
      </p:pic>
      <p:pic>
        <p:nvPicPr>
          <p:cNvPr id="8" name="Kép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56376" y="332656"/>
            <a:ext cx="720080" cy="476686"/>
          </a:xfrm>
          <a:prstGeom prst="rect">
            <a:avLst/>
          </a:prstGeom>
        </p:spPr>
      </p:pic>
      <p:sp>
        <p:nvSpPr>
          <p:cNvPr id="9" name="Szövegdoboz 8"/>
          <p:cNvSpPr txBox="1"/>
          <p:nvPr userDrawn="1"/>
        </p:nvSpPr>
        <p:spPr>
          <a:xfrm>
            <a:off x="3995936" y="34568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Astronomy ESFRI &amp; Research Infrastructure Cluster</a:t>
            </a:r>
          </a:p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 ASTERICS - 653477</a:t>
            </a:r>
          </a:p>
        </p:txBody>
      </p:sp>
    </p:spTree>
    <p:extLst>
      <p:ext uri="{BB962C8B-B14F-4D97-AF65-F5344CB8AC3E}">
        <p14:creationId xmlns:p14="http://schemas.microsoft.com/office/powerpoint/2010/main" val="8597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C32128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ASTERICS Periodic Review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WP 1 Management</a:t>
            </a:r>
          </a:p>
          <a:p>
            <a:endParaRPr lang="en-US" dirty="0" smtClean="0"/>
          </a:p>
          <a:p>
            <a:r>
              <a:rPr lang="en-US" sz="2000" dirty="0" smtClean="0"/>
              <a:t>Rob van der Meer, Giuseppe </a:t>
            </a:r>
            <a:r>
              <a:rPr lang="en-US" sz="2000" dirty="0" err="1" smtClean="0"/>
              <a:t>Cimo</a:t>
            </a:r>
            <a:r>
              <a:rPr lang="en-US" sz="2000" dirty="0" smtClean="0"/>
              <a:t>’, Fabio Pasian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14 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Ongoing</a:t>
            </a:r>
            <a:r>
              <a:rPr lang="nl-NL" dirty="0" smtClean="0"/>
              <a:t> issue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Cluster </a:t>
            </a:r>
            <a:r>
              <a:rPr lang="nl-NL" dirty="0" smtClean="0"/>
              <a:t>positioning</a:t>
            </a:r>
          </a:p>
          <a:p>
            <a:pPr lvl="1"/>
            <a:r>
              <a:rPr lang="nl-NL" dirty="0" smtClean="0"/>
              <a:t>We </a:t>
            </a:r>
            <a:r>
              <a:rPr lang="nl-NL" dirty="0" err="1" smtClean="0"/>
              <a:t>cannot</a:t>
            </a:r>
            <a:r>
              <a:rPr lang="nl-NL" dirty="0" smtClean="0"/>
              <a:t> </a:t>
            </a:r>
            <a:r>
              <a:rPr lang="nl-NL" dirty="0" err="1" smtClean="0"/>
              <a:t>represent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r>
              <a:rPr lang="nl-NL" dirty="0" err="1" smtClean="0"/>
              <a:t>ESFRIs</a:t>
            </a:r>
            <a:endParaRPr lang="nl-NL" dirty="0" smtClean="0"/>
          </a:p>
          <a:p>
            <a:pPr lvl="1"/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role</a:t>
            </a:r>
            <a:r>
              <a:rPr lang="nl-NL" dirty="0" smtClean="0"/>
              <a:t> is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represent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cluster of </a:t>
            </a:r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ESFRIs</a:t>
            </a:r>
            <a:endParaRPr lang="nl-NL" dirty="0" smtClean="0"/>
          </a:p>
          <a:p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happens</a:t>
            </a:r>
            <a:r>
              <a:rPr lang="nl-NL" dirty="0" smtClean="0"/>
              <a:t> </a:t>
            </a:r>
            <a:r>
              <a:rPr lang="nl-NL" dirty="0" err="1" smtClean="0"/>
              <a:t>already</a:t>
            </a:r>
            <a:endParaRPr lang="nl-NL" dirty="0" smtClean="0"/>
          </a:p>
          <a:p>
            <a:pPr lvl="1"/>
            <a:r>
              <a:rPr lang="nl-NL" dirty="0" err="1" smtClean="0"/>
              <a:t>Contacted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smtClean="0"/>
              <a:t>e.g. EOSC call </a:t>
            </a:r>
            <a:endParaRPr lang="nl-NL" dirty="0" smtClean="0"/>
          </a:p>
          <a:p>
            <a:pPr lvl="1"/>
            <a:r>
              <a:rPr lang="nl-NL" dirty="0" smtClean="0"/>
              <a:t>ASTRONET </a:t>
            </a:r>
            <a:r>
              <a:rPr lang="nl-NL" dirty="0" err="1" smtClean="0"/>
              <a:t>and</a:t>
            </a:r>
            <a:r>
              <a:rPr lang="nl-NL" dirty="0" smtClean="0"/>
              <a:t> APPEC are in </a:t>
            </a:r>
            <a:r>
              <a:rPr lang="nl-NL" dirty="0" err="1" smtClean="0"/>
              <a:t>the</a:t>
            </a:r>
            <a:r>
              <a:rPr lang="nl-NL" dirty="0" smtClean="0"/>
              <a:t> AEAB</a:t>
            </a:r>
          </a:p>
          <a:p>
            <a:r>
              <a:rPr lang="nl-NL" dirty="0" smtClean="0"/>
              <a:t>Policy Forum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improve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Governance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C00000"/>
                </a:solidFill>
              </a:rPr>
              <a:t>How </a:t>
            </a:r>
            <a:r>
              <a:rPr lang="nl-NL" dirty="0" err="1" smtClean="0">
                <a:solidFill>
                  <a:srgbClr val="C00000"/>
                </a:solidFill>
              </a:rPr>
              <a:t>did</a:t>
            </a:r>
            <a:r>
              <a:rPr lang="nl-NL" dirty="0" smtClean="0">
                <a:solidFill>
                  <a:srgbClr val="C00000"/>
                </a:solidFill>
              </a:rPr>
              <a:t> we manage </a:t>
            </a:r>
            <a:r>
              <a:rPr lang="nl-NL" dirty="0" err="1" smtClean="0">
                <a:solidFill>
                  <a:srgbClr val="C00000"/>
                </a:solidFill>
              </a:rPr>
              <a:t>the</a:t>
            </a:r>
            <a:r>
              <a:rPr lang="nl-NL" dirty="0" smtClean="0">
                <a:solidFill>
                  <a:srgbClr val="C00000"/>
                </a:solidFill>
              </a:rPr>
              <a:t> project?</a:t>
            </a:r>
          </a:p>
          <a:p>
            <a:r>
              <a:rPr lang="nl-NL" dirty="0" err="1" smtClean="0"/>
              <a:t>Weekly</a:t>
            </a:r>
            <a:r>
              <a:rPr lang="nl-NL" dirty="0" smtClean="0"/>
              <a:t> AMST meetings (f2f)</a:t>
            </a:r>
          </a:p>
          <a:p>
            <a:r>
              <a:rPr lang="nl-NL" dirty="0" smtClean="0"/>
              <a:t>Bi-</a:t>
            </a:r>
            <a:r>
              <a:rPr lang="nl-NL" dirty="0" err="1" smtClean="0"/>
              <a:t>monthly</a:t>
            </a:r>
            <a:r>
              <a:rPr lang="nl-NL" dirty="0" smtClean="0"/>
              <a:t> AEB meetings (</a:t>
            </a:r>
            <a:r>
              <a:rPr lang="nl-NL" dirty="0" err="1" smtClean="0"/>
              <a:t>Vidyo</a:t>
            </a:r>
            <a:r>
              <a:rPr lang="nl-NL" dirty="0" smtClean="0"/>
              <a:t>, f2f)</a:t>
            </a:r>
          </a:p>
          <a:p>
            <a:pPr lvl="1"/>
            <a:r>
              <a:rPr lang="nl-NL" dirty="0" err="1" smtClean="0"/>
              <a:t>Written</a:t>
            </a:r>
            <a:r>
              <a:rPr lang="nl-NL" dirty="0" smtClean="0"/>
              <a:t> </a:t>
            </a:r>
            <a:r>
              <a:rPr lang="nl-NL" dirty="0" err="1" smtClean="0"/>
              <a:t>reports</a:t>
            </a:r>
            <a:r>
              <a:rPr lang="nl-NL" dirty="0" smtClean="0"/>
              <a:t> in agenda</a:t>
            </a:r>
          </a:p>
          <a:p>
            <a:pPr lvl="1"/>
            <a:r>
              <a:rPr lang="nl-NL" dirty="0" err="1" smtClean="0"/>
              <a:t>Discussion</a:t>
            </a:r>
            <a:r>
              <a:rPr lang="nl-NL" dirty="0" smtClean="0"/>
              <a:t> </a:t>
            </a:r>
            <a:r>
              <a:rPr lang="nl-NL" dirty="0" err="1" smtClean="0"/>
              <a:t>during</a:t>
            </a:r>
            <a:r>
              <a:rPr lang="nl-NL" dirty="0" smtClean="0"/>
              <a:t> meetings</a:t>
            </a:r>
          </a:p>
          <a:p>
            <a:r>
              <a:rPr lang="nl-NL" dirty="0" smtClean="0"/>
              <a:t>9-monthly AGA meetings (f2f + </a:t>
            </a:r>
            <a:r>
              <a:rPr lang="nl-NL" dirty="0" err="1" smtClean="0"/>
              <a:t>Vidyo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Reporting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input </a:t>
            </a:r>
            <a:r>
              <a:rPr lang="nl-NL" dirty="0" err="1" smtClean="0"/>
              <a:t>from</a:t>
            </a:r>
            <a:r>
              <a:rPr lang="nl-NL" dirty="0" smtClean="0"/>
              <a:t> 23 partners</a:t>
            </a:r>
          </a:p>
          <a:p>
            <a:pPr lvl="1"/>
            <a:r>
              <a:rPr lang="nl-NL" dirty="0" err="1" smtClean="0"/>
              <a:t>External</a:t>
            </a:r>
            <a:r>
              <a:rPr lang="nl-NL" dirty="0" smtClean="0"/>
              <a:t> </a:t>
            </a:r>
            <a:r>
              <a:rPr lang="nl-NL" dirty="0" err="1" smtClean="0"/>
              <a:t>Advisory</a:t>
            </a:r>
            <a:r>
              <a:rPr lang="nl-NL" dirty="0" smtClean="0"/>
              <a:t> Board (</a:t>
            </a:r>
            <a:r>
              <a:rPr lang="nl-NL" dirty="0" err="1" smtClean="0"/>
              <a:t>ESFRIs</a:t>
            </a:r>
            <a:r>
              <a:rPr lang="nl-NL" dirty="0" smtClean="0"/>
              <a:t> + </a:t>
            </a:r>
            <a:r>
              <a:rPr lang="nl-NL" dirty="0" err="1" smtClean="0"/>
              <a:t>ERANETs</a:t>
            </a:r>
            <a:r>
              <a:rPr lang="nl-NL" dirty="0" smtClean="0"/>
              <a:t>)</a:t>
            </a:r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Management Team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Visits</a:t>
            </a:r>
            <a:r>
              <a:rPr lang="nl-NL" dirty="0" smtClean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internal</a:t>
            </a:r>
            <a:r>
              <a:rPr lang="nl-NL" dirty="0"/>
              <a:t> project </a:t>
            </a:r>
            <a:r>
              <a:rPr lang="nl-NL" dirty="0" smtClean="0"/>
              <a:t>meetings</a:t>
            </a:r>
          </a:p>
          <a:p>
            <a:r>
              <a:rPr lang="nl-NL" dirty="0" err="1" smtClean="0"/>
              <a:t>Visits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Forums </a:t>
            </a:r>
            <a:r>
              <a:rPr lang="nl-NL" dirty="0" err="1" smtClean="0"/>
              <a:t>and</a:t>
            </a:r>
            <a:r>
              <a:rPr lang="nl-NL" dirty="0" smtClean="0"/>
              <a:t> Schools</a:t>
            </a:r>
          </a:p>
          <a:p>
            <a:r>
              <a:rPr lang="nl-NL" dirty="0" err="1" smtClean="0"/>
              <a:t>Visits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conferences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represent</a:t>
            </a:r>
            <a:r>
              <a:rPr lang="nl-NL" dirty="0" smtClean="0"/>
              <a:t> </a:t>
            </a:r>
            <a:r>
              <a:rPr lang="nl-NL" dirty="0" smtClean="0"/>
              <a:t>ASTERICS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Chair of AGA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It is </a:t>
            </a:r>
            <a:r>
              <a:rPr lang="nl-NL" dirty="0" err="1" smtClean="0"/>
              <a:t>useful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project </a:t>
            </a:r>
            <a:r>
              <a:rPr lang="nl-NL" dirty="0" err="1" smtClean="0"/>
              <a:t>to</a:t>
            </a:r>
            <a:r>
              <a:rPr lang="nl-NL" dirty="0" smtClean="0"/>
              <a:t> have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active</a:t>
            </a:r>
            <a:r>
              <a:rPr lang="nl-NL" dirty="0" smtClean="0"/>
              <a:t> </a:t>
            </a:r>
            <a:r>
              <a:rPr lang="nl-NL" dirty="0" err="1" smtClean="0"/>
              <a:t>chair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AGA</a:t>
            </a:r>
          </a:p>
          <a:p>
            <a:r>
              <a:rPr lang="nl-NL" sz="2800" dirty="0" smtClean="0"/>
              <a:t>Independent </a:t>
            </a:r>
            <a:r>
              <a:rPr lang="nl-NL" sz="2800" dirty="0" smtClean="0"/>
              <a:t>of </a:t>
            </a:r>
            <a:r>
              <a:rPr lang="nl-NL" sz="2800" dirty="0" err="1" smtClean="0"/>
              <a:t>Coordinator</a:t>
            </a:r>
            <a:r>
              <a:rPr lang="nl-NL" sz="2800" dirty="0" smtClean="0"/>
              <a:t> (important </a:t>
            </a:r>
            <a:r>
              <a:rPr lang="nl-NL" sz="2800" dirty="0" err="1" smtClean="0"/>
              <a:t>when</a:t>
            </a:r>
            <a:r>
              <a:rPr lang="nl-NL" sz="2800" dirty="0" smtClean="0"/>
              <a:t> </a:t>
            </a:r>
            <a:r>
              <a:rPr lang="nl-NL" sz="2800" dirty="0" err="1" smtClean="0"/>
              <a:t>coordinator</a:t>
            </a:r>
            <a:r>
              <a:rPr lang="nl-NL" sz="2800" dirty="0" smtClean="0"/>
              <a:t> lead was </a:t>
            </a:r>
            <a:r>
              <a:rPr lang="nl-NL" sz="2800" dirty="0" err="1" smtClean="0"/>
              <a:t>changing</a:t>
            </a:r>
            <a:r>
              <a:rPr lang="nl-NL" sz="2800" dirty="0" smtClean="0"/>
              <a:t>)</a:t>
            </a:r>
          </a:p>
          <a:p>
            <a:r>
              <a:rPr lang="nl-NL" sz="2800" dirty="0" err="1" smtClean="0"/>
              <a:t>Representing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AGA (</a:t>
            </a:r>
            <a:r>
              <a:rPr lang="nl-NL" sz="2800" dirty="0" err="1" smtClean="0"/>
              <a:t>all</a:t>
            </a:r>
            <a:r>
              <a:rPr lang="nl-NL" sz="2800" dirty="0" smtClean="0"/>
              <a:t> partners</a:t>
            </a:r>
            <a:r>
              <a:rPr lang="nl-NL" sz="2800" dirty="0" smtClean="0"/>
              <a:t>)</a:t>
            </a:r>
          </a:p>
          <a:p>
            <a:r>
              <a:rPr lang="nl-NL" sz="2800" dirty="0" err="1" smtClean="0"/>
              <a:t>Attending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AEB meetings</a:t>
            </a:r>
            <a:endParaRPr lang="nl-NL" sz="2800" dirty="0" smtClean="0"/>
          </a:p>
          <a:p>
            <a:r>
              <a:rPr lang="nl-NL" sz="2800" dirty="0" smtClean="0"/>
              <a:t>Extra </a:t>
            </a:r>
            <a:r>
              <a:rPr lang="nl-NL" sz="2800" dirty="0" smtClean="0"/>
              <a:t>interface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outside</a:t>
            </a:r>
            <a:r>
              <a:rPr lang="nl-NL" sz="2800" dirty="0" smtClean="0"/>
              <a:t> </a:t>
            </a:r>
            <a:r>
              <a:rPr lang="nl-NL" sz="2800" dirty="0" err="1" smtClean="0"/>
              <a:t>world</a:t>
            </a:r>
            <a:endParaRPr lang="nl-NL" sz="2800" dirty="0" smtClean="0"/>
          </a:p>
          <a:p>
            <a:r>
              <a:rPr lang="nl-NL" sz="2800" dirty="0" err="1" smtClean="0"/>
              <a:t>Someone</a:t>
            </a:r>
            <a:r>
              <a:rPr lang="nl-NL" sz="2800" dirty="0" smtClean="0"/>
              <a:t> </a:t>
            </a:r>
            <a:r>
              <a:rPr lang="nl-NL" sz="2800" dirty="0" err="1" smtClean="0"/>
              <a:t>who</a:t>
            </a:r>
            <a:r>
              <a:rPr lang="nl-NL" sz="2800" dirty="0" smtClean="0"/>
              <a:t> </a:t>
            </a:r>
            <a:r>
              <a:rPr lang="nl-NL" sz="2800" dirty="0" err="1" smtClean="0"/>
              <a:t>can</a:t>
            </a:r>
            <a:r>
              <a:rPr lang="nl-NL" sz="2800" dirty="0" smtClean="0"/>
              <a:t> </a:t>
            </a:r>
            <a:r>
              <a:rPr lang="nl-NL" sz="2800" dirty="0" err="1" smtClean="0"/>
              <a:t>criticise</a:t>
            </a:r>
            <a:r>
              <a:rPr lang="nl-NL" sz="2800" dirty="0" smtClean="0"/>
              <a:t> without </a:t>
            </a:r>
            <a:r>
              <a:rPr lang="nl-NL" sz="2800" dirty="0" smtClean="0"/>
              <a:t> </a:t>
            </a:r>
            <a:r>
              <a:rPr lang="nl-NL" sz="2800" dirty="0" err="1" smtClean="0"/>
              <a:t>needing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find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solution.</a:t>
            </a:r>
            <a:endParaRPr lang="nl-NL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6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Quality</a:t>
            </a:r>
            <a:r>
              <a:rPr lang="nl-NL" dirty="0" smtClean="0"/>
              <a:t> </a:t>
            </a:r>
            <a:r>
              <a:rPr lang="nl-NL" dirty="0"/>
              <a:t>A</a:t>
            </a:r>
            <a:r>
              <a:rPr lang="nl-NL" dirty="0" smtClean="0"/>
              <a:t>ssurance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Quality</a:t>
            </a:r>
            <a:r>
              <a:rPr lang="nl-NL" dirty="0" smtClean="0"/>
              <a:t> </a:t>
            </a:r>
            <a:r>
              <a:rPr lang="nl-NL" dirty="0" err="1" smtClean="0"/>
              <a:t>assurance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Deliverables:</a:t>
            </a:r>
          </a:p>
          <a:p>
            <a:pPr marL="0" indent="0">
              <a:buNone/>
            </a:pPr>
            <a:r>
              <a:rPr lang="nl-NL" dirty="0" smtClean="0"/>
              <a:t>content </a:t>
            </a:r>
            <a:r>
              <a:rPr lang="nl-NL" dirty="0" err="1" smtClean="0"/>
              <a:t>and</a:t>
            </a:r>
            <a:r>
              <a:rPr lang="nl-NL" dirty="0" smtClean="0"/>
              <a:t> report</a:t>
            </a:r>
          </a:p>
          <a:p>
            <a:r>
              <a:rPr lang="nl-NL" dirty="0" smtClean="0"/>
              <a:t>Plan of timeline </a:t>
            </a:r>
            <a:r>
              <a:rPr lang="nl-NL" dirty="0" err="1" smtClean="0"/>
              <a:t>for</a:t>
            </a:r>
            <a:r>
              <a:rPr lang="nl-NL" dirty="0" smtClean="0"/>
              <a:t> report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internal</a:t>
            </a:r>
            <a:r>
              <a:rPr lang="nl-NL" dirty="0" smtClean="0"/>
              <a:t> reviews</a:t>
            </a:r>
          </a:p>
          <a:p>
            <a:r>
              <a:rPr lang="nl-NL" dirty="0" err="1" smtClean="0"/>
              <a:t>Task</a:t>
            </a:r>
            <a:r>
              <a:rPr lang="nl-NL" dirty="0" smtClean="0"/>
              <a:t> leaders report </a:t>
            </a:r>
            <a:r>
              <a:rPr lang="nl-NL" dirty="0" err="1" smtClean="0"/>
              <a:t>to</a:t>
            </a:r>
            <a:r>
              <a:rPr lang="nl-NL" dirty="0" smtClean="0"/>
              <a:t> WP leaders</a:t>
            </a:r>
          </a:p>
          <a:p>
            <a:r>
              <a:rPr lang="nl-NL" dirty="0" smtClean="0"/>
              <a:t>WP leaders report </a:t>
            </a:r>
            <a:r>
              <a:rPr lang="nl-NL" dirty="0" err="1" smtClean="0"/>
              <a:t>to</a:t>
            </a:r>
            <a:r>
              <a:rPr lang="nl-NL" dirty="0" smtClean="0"/>
              <a:t> AEB on </a:t>
            </a:r>
            <a:r>
              <a:rPr lang="nl-NL" dirty="0" err="1" smtClean="0"/>
              <a:t>progress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Financial control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</a:t>
            </a:r>
            <a:r>
              <a:rPr lang="nl-NL" dirty="0" err="1" smtClean="0"/>
              <a:t>request</a:t>
            </a:r>
            <a:r>
              <a:rPr lang="nl-NL" dirty="0" smtClean="0"/>
              <a:t> 6 </a:t>
            </a:r>
            <a:r>
              <a:rPr lang="nl-NL" dirty="0" err="1" smtClean="0"/>
              <a:t>months</a:t>
            </a:r>
            <a:r>
              <a:rPr lang="nl-NL" dirty="0" smtClean="0"/>
              <a:t> </a:t>
            </a:r>
            <a:r>
              <a:rPr lang="nl-NL" dirty="0" err="1" smtClean="0"/>
              <a:t>reports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partners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provide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integrated</a:t>
            </a:r>
            <a:r>
              <a:rPr lang="nl-NL" dirty="0" smtClean="0"/>
              <a:t> report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project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projections</a:t>
            </a:r>
            <a:r>
              <a:rPr lang="nl-NL" dirty="0" smtClean="0"/>
              <a:t>. </a:t>
            </a:r>
            <a:br>
              <a:rPr lang="nl-NL" dirty="0" smtClean="0"/>
            </a:br>
            <a:r>
              <a:rPr lang="nl-NL" dirty="0" smtClean="0"/>
              <a:t>See financial report.</a:t>
            </a:r>
          </a:p>
          <a:p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6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External</a:t>
            </a:r>
            <a:r>
              <a:rPr lang="nl-NL" dirty="0" smtClean="0"/>
              <a:t> </a:t>
            </a:r>
            <a:r>
              <a:rPr lang="nl-NL" dirty="0" err="1" smtClean="0"/>
              <a:t>influences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Exploitation</a:t>
            </a:r>
            <a:r>
              <a:rPr lang="nl-NL" dirty="0" smtClean="0"/>
              <a:t> plan</a:t>
            </a:r>
          </a:p>
          <a:p>
            <a:r>
              <a:rPr lang="nl-NL" dirty="0" err="1" smtClean="0"/>
              <a:t>Collaboration</a:t>
            </a:r>
            <a:r>
              <a:rPr lang="nl-NL" dirty="0" smtClean="0"/>
              <a:t> plan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Periodic Review 1, Brussels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14 March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ASTERICS Periodic Review 1, Brussels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052736"/>
            <a:ext cx="82296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C32128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Collaboration plan</a:t>
            </a:r>
            <a:endParaRPr lang="x-non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360" y="2132857"/>
            <a:ext cx="8435280" cy="4320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/>
              <a:t>ASTERICS actively strengthens the collaboration between its partners and the ESFRIs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2769309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EC and non-EC funded projects</a:t>
            </a:r>
          </a:p>
          <a:p>
            <a:pPr lvl="1"/>
            <a:r>
              <a:rPr lang="en-US" sz="1200" dirty="0"/>
              <a:t>ASTRONET, APPEC, OPTICON, </a:t>
            </a:r>
            <a:r>
              <a:rPr lang="en-US" sz="1200" dirty="0" err="1"/>
              <a:t>Europlanet</a:t>
            </a:r>
            <a:r>
              <a:rPr lang="en-US" sz="1200" dirty="0"/>
              <a:t>. </a:t>
            </a:r>
            <a:br>
              <a:rPr lang="en-US" sz="1200" dirty="0"/>
            </a:br>
            <a:r>
              <a:rPr lang="en-US" sz="1200" dirty="0"/>
              <a:t>New ESFRI EST. H2020 projects: </a:t>
            </a:r>
            <a:r>
              <a:rPr lang="en-US" sz="1200" dirty="0" err="1"/>
              <a:t>RadioNet</a:t>
            </a:r>
            <a:r>
              <a:rPr lang="en-US" sz="1200" dirty="0"/>
              <a:t>, JUMPING JIVE, AENEAS, EGI, AARC,…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Industries</a:t>
            </a:r>
          </a:p>
          <a:p>
            <a:pPr lvl="1"/>
            <a:r>
              <a:rPr lang="en-US" sz="1400" dirty="0"/>
              <a:t>Oracle, </a:t>
            </a:r>
            <a:r>
              <a:rPr lang="en-US" sz="1400" dirty="0" err="1"/>
              <a:t>Nvidia</a:t>
            </a:r>
            <a:r>
              <a:rPr lang="en-US" sz="1400" dirty="0"/>
              <a:t>, IBM,…</a:t>
            </a:r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research organizations</a:t>
            </a:r>
          </a:p>
          <a:p>
            <a:pPr lvl="1"/>
            <a:r>
              <a:rPr lang="en-US" sz="1400" dirty="0"/>
              <a:t>CERN, ESA, Universities,...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unidentified interested parties</a:t>
            </a:r>
          </a:p>
          <a:p>
            <a:pPr lvl="1"/>
            <a:r>
              <a:rPr lang="en-US" sz="1400" dirty="0" err="1">
                <a:sym typeface="Wingdings" panose="05000000000000000000" pitchFamily="2" charset="2"/>
              </a:rPr>
              <a:t>Zooniverse</a:t>
            </a:r>
            <a:r>
              <a:rPr lang="en-US" sz="1400" dirty="0">
                <a:sym typeface="Wingdings" panose="05000000000000000000" pitchFamily="2" charset="2"/>
              </a:rPr>
              <a:t> opens ASTERICS to a wider audience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0773" y="41374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Our goal is the long-term fostering </a:t>
            </a:r>
          </a:p>
          <a:p>
            <a:r>
              <a:rPr lang="en-US" b="1" dirty="0"/>
              <a:t>of the links created by ASTERICS</a:t>
            </a:r>
            <a:endParaRPr lang="x-none" dirty="0"/>
          </a:p>
        </p:txBody>
      </p:sp>
      <p:sp>
        <p:nvSpPr>
          <p:cNvPr id="9" name="Rectangle 8"/>
          <p:cNvSpPr/>
          <p:nvPr/>
        </p:nvSpPr>
        <p:spPr>
          <a:xfrm>
            <a:off x="5004048" y="2769309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Strengthen the links created and seek new ones</a:t>
            </a:r>
          </a:p>
        </p:txBody>
      </p:sp>
    </p:spTree>
    <p:extLst>
      <p:ext uri="{BB962C8B-B14F-4D97-AF65-F5344CB8AC3E}">
        <p14:creationId xmlns:p14="http://schemas.microsoft.com/office/powerpoint/2010/main" val="1519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14 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ASTERICS Periodic Review 1, Brussels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9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/>
          <a:lstStyle/>
          <a:p>
            <a:r>
              <a:rPr lang="en-US" dirty="0"/>
              <a:t>Exploitation plan</a:t>
            </a:r>
            <a:endParaRPr lang="x-none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2352" y="2132857"/>
            <a:ext cx="8579296" cy="432047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sz="1800" b="1" dirty="0"/>
              <a:t>Ensure ASTERICS dissemination to a wide range of research fields and industry sectors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352" y="2956892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85750"/>
            <a:r>
              <a:rPr lang="en-US" dirty="0"/>
              <a:t>Promotional material</a:t>
            </a:r>
          </a:p>
          <a:p>
            <a:pPr lvl="1" indent="-285750"/>
            <a:r>
              <a:rPr lang="en-US" sz="1400" dirty="0"/>
              <a:t>website, brochure, banners, pens,…</a:t>
            </a:r>
          </a:p>
          <a:p>
            <a:pPr indent="-285750"/>
            <a:endParaRPr lang="en-US" dirty="0"/>
          </a:p>
          <a:p>
            <a:pPr indent="-285750"/>
            <a:r>
              <a:rPr lang="en-US" dirty="0"/>
              <a:t>Participation in big international events</a:t>
            </a:r>
          </a:p>
          <a:p>
            <a:pPr lvl="1" indent="-285750"/>
            <a:r>
              <a:rPr lang="en-US" sz="1400" dirty="0"/>
              <a:t>EWASS, ADASS,…</a:t>
            </a:r>
          </a:p>
          <a:p>
            <a:pPr indent="-285750"/>
            <a:endParaRPr lang="en-US" dirty="0"/>
          </a:p>
          <a:p>
            <a:pPr indent="-285750"/>
            <a:r>
              <a:rPr lang="en-US" dirty="0"/>
              <a:t>Organization of meetings</a:t>
            </a:r>
          </a:p>
          <a:p>
            <a:pPr lvl="1" indent="-285750"/>
            <a:r>
              <a:rPr lang="en-US" sz="1400" dirty="0"/>
              <a:t>VO schools, Technology forums, Software and programming workshops,…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84576" y="41290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Our goal is to ensure the long-term exploitation of ASTERICS results</a:t>
            </a:r>
            <a:endParaRPr lang="x-none" b="1" dirty="0"/>
          </a:p>
        </p:txBody>
      </p:sp>
      <p:sp>
        <p:nvSpPr>
          <p:cNvPr id="16" name="Rectangle 15"/>
          <p:cNvSpPr/>
          <p:nvPr/>
        </p:nvSpPr>
        <p:spPr>
          <a:xfrm>
            <a:off x="4584576" y="2956892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Increase the visibility of ASTERICS results</a:t>
            </a:r>
          </a:p>
        </p:txBody>
      </p:sp>
    </p:spTree>
    <p:extLst>
      <p:ext uri="{BB962C8B-B14F-4D97-AF65-F5344CB8AC3E}">
        <p14:creationId xmlns:p14="http://schemas.microsoft.com/office/powerpoint/2010/main" val="8034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A90DBCA-6571-4095-9978-3D3B4B6C7AC9}" vid="{C04A3189-C0AA-4F50-905D-733012419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Asterics_eu_def</Template>
  <TotalTime>1524</TotalTime>
  <Words>529</Words>
  <Application>Microsoft Office PowerPoint</Application>
  <PresentationFormat>On-screen Show (4:3)</PresentationFormat>
  <Paragraphs>119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Office Theme</vt:lpstr>
      <vt:lpstr>ASTERICS Periodic Review 1</vt:lpstr>
      <vt:lpstr>Governance</vt:lpstr>
      <vt:lpstr>Management Team</vt:lpstr>
      <vt:lpstr>Chair of AGA</vt:lpstr>
      <vt:lpstr>Quality Assurance</vt:lpstr>
      <vt:lpstr>Financial control</vt:lpstr>
      <vt:lpstr>External influences</vt:lpstr>
      <vt:lpstr>PowerPoint Presentation</vt:lpstr>
      <vt:lpstr>Exploitation plan</vt:lpstr>
      <vt:lpstr>Ongoing issue</vt:lpstr>
    </vt:vector>
  </TitlesOfParts>
  <Company>Stichting ASTRON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ASTERICS Periodic Review 1</dc:title>
  <dc:creator>Rob van der Meer</dc:creator>
  <cp:lastModifiedBy>Rob van der Meer</cp:lastModifiedBy>
  <cp:revision>17</cp:revision>
  <dcterms:created xsi:type="dcterms:W3CDTF">2017-03-08T06:57:28Z</dcterms:created>
  <dcterms:modified xsi:type="dcterms:W3CDTF">2017-03-13T18:03:27Z</dcterms:modified>
</cp:coreProperties>
</file>