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2" r:id="rId4"/>
    <p:sldId id="263" r:id="rId5"/>
    <p:sldId id="264" r:id="rId6"/>
    <p:sldId id="265" r:id="rId7"/>
    <p:sldId id="25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5" autoAdjust="0"/>
    <p:restoredTop sz="84343" autoAdjust="0"/>
  </p:normalViewPr>
  <p:slideViewPr>
    <p:cSldViewPr snapToGrid="0">
      <p:cViewPr varScale="1">
        <p:scale>
          <a:sx n="62" d="100"/>
          <a:sy n="62" d="100"/>
        </p:scale>
        <p:origin x="8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B3D39-B48C-410E-84B5-FA324FFBCA6A}" type="datetimeFigureOut">
              <a:rPr lang="fr-FR" smtClean="0"/>
              <a:t>26/06/2017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F4C15-8681-4203-9912-BBED439D79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581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WG1: Michael </a:t>
            </a:r>
            <a:r>
              <a:rPr lang="fr-FR" dirty="0" err="1" smtClean="0"/>
              <a:t>Sterzik</a:t>
            </a:r>
            <a:r>
              <a:rPr lang="fr-FR" dirty="0" smtClean="0"/>
              <a:t>?</a:t>
            </a:r>
          </a:p>
          <a:p>
            <a:r>
              <a:rPr lang="fr-FR" dirty="0" smtClean="0"/>
              <a:t>WG2: Simon Berry?</a:t>
            </a:r>
          </a:p>
          <a:p>
            <a:r>
              <a:rPr lang="fr-FR" dirty="0" smtClean="0"/>
              <a:t>WG3: René </a:t>
            </a:r>
            <a:r>
              <a:rPr lang="fr-FR" dirty="0" err="1" smtClean="0"/>
              <a:t>Ong</a:t>
            </a:r>
            <a:r>
              <a:rPr lang="fr-FR" dirty="0" smtClean="0"/>
              <a:t>?</a:t>
            </a:r>
          </a:p>
          <a:p>
            <a:r>
              <a:rPr lang="fr-FR" dirty="0" smtClean="0"/>
              <a:t>WG4: Jan </a:t>
            </a:r>
            <a:r>
              <a:rPr lang="fr-FR" dirty="0" err="1" smtClean="0"/>
              <a:t>Palous</a:t>
            </a:r>
            <a:r>
              <a:rPr lang="fr-FR" smtClean="0"/>
              <a:t>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F4C15-8681-4203-9912-BBED439D798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826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WG1: Michael </a:t>
            </a:r>
            <a:r>
              <a:rPr lang="fr-FR" dirty="0" err="1" smtClean="0"/>
              <a:t>Sterzik</a:t>
            </a:r>
            <a:r>
              <a:rPr lang="fr-FR" dirty="0" smtClean="0"/>
              <a:t>?</a:t>
            </a:r>
          </a:p>
          <a:p>
            <a:r>
              <a:rPr lang="fr-FR" dirty="0" smtClean="0"/>
              <a:t>WG2: Simon Berry?</a:t>
            </a:r>
          </a:p>
          <a:p>
            <a:r>
              <a:rPr lang="fr-FR" dirty="0" smtClean="0"/>
              <a:t>WG3: René </a:t>
            </a:r>
            <a:r>
              <a:rPr lang="fr-FR" dirty="0" err="1" smtClean="0"/>
              <a:t>Ong</a:t>
            </a:r>
            <a:r>
              <a:rPr lang="fr-FR" dirty="0" smtClean="0"/>
              <a:t>?</a:t>
            </a:r>
          </a:p>
          <a:p>
            <a:r>
              <a:rPr lang="fr-FR" dirty="0" smtClean="0"/>
              <a:t>WG4: Jan </a:t>
            </a:r>
            <a:r>
              <a:rPr lang="fr-FR" dirty="0" err="1" smtClean="0"/>
              <a:t>Palous</a:t>
            </a:r>
            <a:r>
              <a:rPr lang="fr-FR" smtClean="0"/>
              <a:t>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F4C15-8681-4203-9912-BBED439D798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738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Built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Jim Hinton and </a:t>
            </a:r>
            <a:r>
              <a:rPr lang="fr-FR" baseline="0" dirty="0" err="1" smtClean="0"/>
              <a:t>Rene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Ong</a:t>
            </a:r>
            <a:r>
              <a:rPr lang="fr-FR" baseline="0" dirty="0" smtClean="0"/>
              <a:t> for CTA, Michele </a:t>
            </a:r>
            <a:r>
              <a:rPr lang="fr-FR" baseline="0" dirty="0" err="1" smtClean="0"/>
              <a:t>Ciarusolo</a:t>
            </a:r>
            <a:r>
              <a:rPr lang="fr-FR" baseline="0" dirty="0" smtClean="0"/>
              <a:t> for ELT,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Mauro Taiuti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F4C15-8681-4203-9912-BBED439D798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7055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924C-CA7D-41C5-946B-CBE7F47ECD27}" type="datetimeFigureOut">
              <a:rPr lang="fr-FR" smtClean="0"/>
              <a:t>26/06/2017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D549-505C-4839-8EF7-F795DCAA3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571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924C-CA7D-41C5-946B-CBE7F47ECD27}" type="datetimeFigureOut">
              <a:rPr lang="fr-FR" smtClean="0"/>
              <a:t>26/06/2017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D549-505C-4839-8EF7-F795DCAA3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7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924C-CA7D-41C5-946B-CBE7F47ECD27}" type="datetimeFigureOut">
              <a:rPr lang="fr-FR" smtClean="0"/>
              <a:t>26/06/2017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D549-505C-4839-8EF7-F795DCAA3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54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924C-CA7D-41C5-946B-CBE7F47ECD27}" type="datetimeFigureOut">
              <a:rPr lang="fr-FR" smtClean="0"/>
              <a:t>26/06/2017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D549-505C-4839-8EF7-F795DCAA3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39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924C-CA7D-41C5-946B-CBE7F47ECD27}" type="datetimeFigureOut">
              <a:rPr lang="fr-FR" smtClean="0"/>
              <a:t>26/06/2017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D549-505C-4839-8EF7-F795DCAA3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16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924C-CA7D-41C5-946B-CBE7F47ECD27}" type="datetimeFigureOut">
              <a:rPr lang="fr-FR" smtClean="0"/>
              <a:t>26/06/2017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D549-505C-4839-8EF7-F795DCAA3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99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924C-CA7D-41C5-946B-CBE7F47ECD27}" type="datetimeFigureOut">
              <a:rPr lang="fr-FR" smtClean="0"/>
              <a:t>26/06/2017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D549-505C-4839-8EF7-F795DCAA3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56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924C-CA7D-41C5-946B-CBE7F47ECD27}" type="datetimeFigureOut">
              <a:rPr lang="fr-FR" smtClean="0"/>
              <a:t>26/06/2017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D549-505C-4839-8EF7-F795DCAA3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08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924C-CA7D-41C5-946B-CBE7F47ECD27}" type="datetimeFigureOut">
              <a:rPr lang="fr-FR" smtClean="0"/>
              <a:t>26/06/2017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D549-505C-4839-8EF7-F795DCAA3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75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924C-CA7D-41C5-946B-CBE7F47ECD27}" type="datetimeFigureOut">
              <a:rPr lang="fr-FR" smtClean="0"/>
              <a:t>26/06/2017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D549-505C-4839-8EF7-F795DCAA3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85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924C-CA7D-41C5-946B-CBE7F47ECD27}" type="datetimeFigureOut">
              <a:rPr lang="fr-FR" smtClean="0"/>
              <a:t>26/06/2017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D549-505C-4839-8EF7-F795DCAA3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18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124075" y="203405"/>
            <a:ext cx="8422217" cy="1092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708030"/>
            <a:ext cx="10515600" cy="4648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fld id="{EB0F924C-CA7D-41C5-946B-CBE7F47ECD27}" type="datetimeFigureOut">
              <a:rPr lang="fr-FR" smtClean="0"/>
              <a:pPr/>
              <a:t>26/06/2017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fld id="{3380D549-505C-4839-8EF7-F795DCAA31A6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8" name="Image 8" descr="PageAccueilPP.jpg"/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830" t="31421" r="66389" b="30581"/>
          <a:stretch/>
        </p:blipFill>
        <p:spPr bwMode="auto">
          <a:xfrm>
            <a:off x="11064313" y="0"/>
            <a:ext cx="1127687" cy="12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14"/>
          <a:srcRect l="6549" t="4921" r="5330" b="6488"/>
          <a:stretch/>
        </p:blipFill>
        <p:spPr>
          <a:xfrm>
            <a:off x="3" y="0"/>
            <a:ext cx="1776000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26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377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omic Sans MS" panose="030F0702030302020204" pitchFamily="66" charset="0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Comic Sans MS" panose="030F0702030302020204" pitchFamily="66" charset="0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omic Sans MS" panose="030F0702030302020204" pitchFamily="66" charset="0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Comic Sans MS" panose="030F0702030302020204" pitchFamily="66" charset="0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Comic Sans MS" panose="030F0702030302020204" pitchFamily="66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ASTERICS Policy forum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AGA – 20 Jun. 2017</a:t>
            </a:r>
          </a:p>
          <a:p>
            <a:r>
              <a:rPr lang="fr-FR" dirty="0" smtClean="0"/>
              <a:t>D. Mourard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878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Definition</a:t>
            </a:r>
            <a:r>
              <a:rPr lang="fr-FR" dirty="0" smtClean="0"/>
              <a:t> of the </a:t>
            </a:r>
            <a:r>
              <a:rPr lang="fr-FR" dirty="0" err="1" smtClean="0"/>
              <a:t>policy</a:t>
            </a:r>
            <a:r>
              <a:rPr lang="fr-FR" dirty="0" smtClean="0"/>
              <a:t> forum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7160" y="1840375"/>
            <a:ext cx="11029709" cy="4504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FFC000"/>
                </a:solidFill>
              </a:rPr>
              <a:t>WP1’s Policy Forum will coordinate and agree new models for joint time allocation, observing and data </a:t>
            </a:r>
            <a:r>
              <a:rPr lang="en-US" sz="2800" b="1" dirty="0" smtClean="0">
                <a:solidFill>
                  <a:srgbClr val="FFC000"/>
                </a:solidFill>
              </a:rPr>
              <a:t>access/sharing.</a:t>
            </a:r>
            <a:endParaRPr lang="en-US" sz="2800" b="1" dirty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endParaRPr lang="en-US" sz="1800" dirty="0" smtClean="0"/>
          </a:p>
          <a:p>
            <a:pPr marL="0" indent="0" algn="just">
              <a:buNone/>
            </a:pPr>
            <a:endParaRPr lang="en-US" sz="1800" dirty="0" smtClean="0"/>
          </a:p>
          <a:p>
            <a:pPr marL="0" indent="0" algn="just">
              <a:buNone/>
            </a:pPr>
            <a:r>
              <a:rPr lang="en-US" sz="2000" dirty="0" smtClean="0"/>
              <a:t>Within the </a:t>
            </a:r>
            <a:r>
              <a:rPr lang="en-US" sz="2000" dirty="0"/>
              <a:t>policy </a:t>
            </a:r>
            <a:r>
              <a:rPr lang="en-US" sz="2000" dirty="0" smtClean="0"/>
              <a:t>forum, the </a:t>
            </a:r>
            <a:r>
              <a:rPr lang="en-US" sz="2000" dirty="0"/>
              <a:t>ESFRI facilities, together with other major astronomy research infrastructures, will study </a:t>
            </a:r>
            <a:r>
              <a:rPr lang="en-US" sz="2000" dirty="0">
                <a:solidFill>
                  <a:srgbClr val="FFC000"/>
                </a:solidFill>
              </a:rPr>
              <a:t>how to </a:t>
            </a:r>
            <a:r>
              <a:rPr lang="en-US" sz="2000" dirty="0" err="1">
                <a:solidFill>
                  <a:srgbClr val="FFC000"/>
                </a:solidFill>
              </a:rPr>
              <a:t>harmonise</a:t>
            </a:r>
            <a:r>
              <a:rPr lang="en-US" sz="2000" dirty="0">
                <a:solidFill>
                  <a:srgbClr val="FFC000"/>
                </a:solidFill>
              </a:rPr>
              <a:t> joint and efficient scheduling, operation and interoperability of the various multi-wavelength and multi-messenger </a:t>
            </a:r>
            <a:r>
              <a:rPr lang="en-US" sz="2000" dirty="0" smtClean="0">
                <a:solidFill>
                  <a:srgbClr val="FFC000"/>
                </a:solidFill>
              </a:rPr>
              <a:t>telescopes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The forum convenes dialogues aimed at producing actionable outcomes in key policy areas, such as: </a:t>
            </a:r>
            <a:r>
              <a:rPr lang="en-US" sz="2000" dirty="0">
                <a:solidFill>
                  <a:srgbClr val="FFC000"/>
                </a:solidFill>
              </a:rPr>
              <a:t>interoperability, commensal observations, and data access</a:t>
            </a:r>
            <a:r>
              <a:rPr lang="en-US" sz="2000" dirty="0"/>
              <a:t>. </a:t>
            </a:r>
            <a:endParaRPr lang="en-US" sz="2000" dirty="0" smtClean="0"/>
          </a:p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701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Four key topics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09536"/>
            <a:ext cx="10515600" cy="4850297"/>
          </a:xfrm>
        </p:spPr>
        <p:txBody>
          <a:bodyPr>
            <a:normAutofit fontScale="92500" lnSpcReduction="20000"/>
          </a:bodyPr>
          <a:lstStyle/>
          <a:p>
            <a:pPr marL="457189" indent="-457189">
              <a:buFont typeface="+mj-lt"/>
              <a:buAutoNum type="arabicPeriod"/>
            </a:pPr>
            <a:r>
              <a:rPr lang="fr-FR" b="1" dirty="0" smtClean="0">
                <a:solidFill>
                  <a:srgbClr val="FFC000"/>
                </a:solidFill>
              </a:rPr>
              <a:t>Joint time allocation</a:t>
            </a:r>
          </a:p>
          <a:p>
            <a:pPr marL="457189" lvl="1" indent="0">
              <a:buNone/>
            </a:pPr>
            <a:r>
              <a:rPr lang="en-US" dirty="0"/>
              <a:t>A common policy, including practical aspects like software tools, database…, for requesting joint time at current and future ESFRI observatories </a:t>
            </a:r>
            <a:endParaRPr lang="fr-FR" b="1" dirty="0" smtClean="0"/>
          </a:p>
          <a:p>
            <a:pPr marL="457189" indent="-457189">
              <a:buFont typeface="+mj-lt"/>
              <a:buAutoNum type="arabicPeriod"/>
            </a:pPr>
            <a:endParaRPr lang="fr-FR" b="1" dirty="0"/>
          </a:p>
          <a:p>
            <a:pPr marL="457189" indent="-457189">
              <a:buFont typeface="+mj-lt"/>
              <a:buAutoNum type="arabicPeriod"/>
            </a:pPr>
            <a:r>
              <a:rPr lang="en-US" b="1" dirty="0">
                <a:solidFill>
                  <a:srgbClr val="FFC000"/>
                </a:solidFill>
              </a:rPr>
              <a:t>Observing strategies for multi-messenger </a:t>
            </a:r>
            <a:r>
              <a:rPr lang="en-US" b="1" dirty="0" smtClean="0">
                <a:solidFill>
                  <a:srgbClr val="FFC000"/>
                </a:solidFill>
              </a:rPr>
              <a:t>campaign</a:t>
            </a:r>
          </a:p>
          <a:p>
            <a:pPr marL="457189" lvl="1" indent="0">
              <a:buNone/>
            </a:pPr>
            <a:r>
              <a:rPr lang="en-US" dirty="0"/>
              <a:t>The policy forum will define new models for coordinating observing campaigns that take advantage of the new multi-messenger approach envisioned by the ASTERICS collaboration</a:t>
            </a:r>
            <a:endParaRPr lang="en-US" b="1" dirty="0" smtClean="0"/>
          </a:p>
          <a:p>
            <a:pPr marL="457189" indent="-457189">
              <a:buFont typeface="+mj-lt"/>
              <a:buAutoNum type="arabicPeriod"/>
            </a:pPr>
            <a:endParaRPr lang="en-US" b="1" dirty="0"/>
          </a:p>
          <a:p>
            <a:pPr marL="457189" indent="-457189">
              <a:buFont typeface="+mj-lt"/>
              <a:buAutoNum type="arabicPeriod"/>
            </a:pPr>
            <a:r>
              <a:rPr lang="fr-FR" b="1" dirty="0">
                <a:solidFill>
                  <a:srgbClr val="FFC000"/>
                </a:solidFill>
              </a:rPr>
              <a:t>Data </a:t>
            </a:r>
            <a:r>
              <a:rPr lang="fr-FR" b="1" dirty="0" err="1">
                <a:solidFill>
                  <a:srgbClr val="FFC000"/>
                </a:solidFill>
              </a:rPr>
              <a:t>access</a:t>
            </a:r>
            <a:r>
              <a:rPr lang="fr-FR" b="1" dirty="0">
                <a:solidFill>
                  <a:srgbClr val="FFC000"/>
                </a:solidFill>
              </a:rPr>
              <a:t> and </a:t>
            </a:r>
            <a:r>
              <a:rPr lang="fr-FR" b="1" dirty="0" smtClean="0">
                <a:solidFill>
                  <a:srgbClr val="FFC000"/>
                </a:solidFill>
              </a:rPr>
              <a:t>sharing</a:t>
            </a:r>
          </a:p>
          <a:p>
            <a:pPr marL="457189" lvl="1" indent="0">
              <a:buNone/>
            </a:pPr>
            <a:r>
              <a:rPr lang="en-US" dirty="0"/>
              <a:t>Common policies </a:t>
            </a:r>
            <a:r>
              <a:rPr lang="en-US" dirty="0" smtClean="0"/>
              <a:t>are </a:t>
            </a:r>
            <a:r>
              <a:rPr lang="en-US" dirty="0"/>
              <a:t>needed to harmonize the distribution of data from </a:t>
            </a:r>
            <a:r>
              <a:rPr lang="en-US" dirty="0" smtClean="0"/>
              <a:t>different facilities </a:t>
            </a:r>
            <a:r>
              <a:rPr lang="en-US" dirty="0"/>
              <a:t>and to enable sharing information across the typical disciplinary </a:t>
            </a:r>
            <a:r>
              <a:rPr lang="en-US" dirty="0" smtClean="0"/>
              <a:t>boundaries.</a:t>
            </a:r>
            <a:endParaRPr lang="fr-FR" dirty="0"/>
          </a:p>
          <a:p>
            <a:pPr marL="457189" indent="-457189">
              <a:buFont typeface="+mj-lt"/>
              <a:buAutoNum type="arabicPeriod"/>
            </a:pPr>
            <a:endParaRPr lang="fr-FR" b="1" dirty="0" smtClean="0"/>
          </a:p>
          <a:p>
            <a:pPr marL="457189" indent="-457189">
              <a:buFont typeface="+mj-lt"/>
              <a:buAutoNum type="arabicPeriod"/>
            </a:pPr>
            <a:r>
              <a:rPr lang="fr-FR" b="1" dirty="0" smtClean="0">
                <a:solidFill>
                  <a:srgbClr val="FFC000"/>
                </a:solidFill>
              </a:rPr>
              <a:t>General </a:t>
            </a:r>
            <a:r>
              <a:rPr lang="fr-FR" b="1" dirty="0" err="1" smtClean="0">
                <a:solidFill>
                  <a:srgbClr val="FFC000"/>
                </a:solidFill>
              </a:rPr>
              <a:t>policies</a:t>
            </a:r>
            <a:r>
              <a:rPr lang="fr-FR" b="1" dirty="0" smtClean="0">
                <a:solidFill>
                  <a:srgbClr val="FFC000"/>
                </a:solidFill>
              </a:rPr>
              <a:t> of </a:t>
            </a:r>
            <a:r>
              <a:rPr lang="fr-FR" b="1" dirty="0" err="1" smtClean="0">
                <a:solidFill>
                  <a:srgbClr val="FFC000"/>
                </a:solidFill>
              </a:rPr>
              <a:t>common</a:t>
            </a:r>
            <a:r>
              <a:rPr lang="fr-FR" b="1" dirty="0" smtClean="0">
                <a:solidFill>
                  <a:srgbClr val="FFC000"/>
                </a:solidFill>
              </a:rPr>
              <a:t> </a:t>
            </a:r>
            <a:r>
              <a:rPr lang="fr-FR" b="1" dirty="0" err="1" smtClean="0">
                <a:solidFill>
                  <a:srgbClr val="FFC000"/>
                </a:solidFill>
              </a:rPr>
              <a:t>interest</a:t>
            </a:r>
            <a:endParaRPr lang="fr-FR" b="1" dirty="0" smtClean="0">
              <a:solidFill>
                <a:srgbClr val="FFC000"/>
              </a:solidFill>
            </a:endParaRPr>
          </a:p>
          <a:p>
            <a:pPr marL="457189" lvl="1" indent="0">
              <a:buNone/>
            </a:pPr>
            <a:r>
              <a:rPr lang="en-US" dirty="0"/>
              <a:t>ASTERICS wants to establish a single collaborative cluster of next generation ESFRI telescopes in the area of astronomy, astrophysics and </a:t>
            </a:r>
            <a:r>
              <a:rPr lang="en-US" dirty="0" err="1"/>
              <a:t>astroparticle</a:t>
            </a:r>
            <a:r>
              <a:rPr lang="en-US" dirty="0"/>
              <a:t> physics.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7875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And four ESFRI RI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09536"/>
            <a:ext cx="10515600" cy="4850297"/>
          </a:xfrm>
        </p:spPr>
        <p:txBody>
          <a:bodyPr>
            <a:normAutofit/>
          </a:bodyPr>
          <a:lstStyle/>
          <a:p>
            <a:pPr marL="457189" indent="-457189">
              <a:buFont typeface="+mj-lt"/>
              <a:buAutoNum type="arabicPeriod"/>
            </a:pPr>
            <a:r>
              <a:rPr lang="fr-FR" b="1" dirty="0" smtClean="0"/>
              <a:t>CTA – ELT – KM3NET – SKA</a:t>
            </a:r>
          </a:p>
          <a:p>
            <a:pPr marL="457189" indent="-457189">
              <a:buFont typeface="+mj-lt"/>
              <a:buAutoNum type="arabicPeriod"/>
            </a:pPr>
            <a:endParaRPr lang="fr-FR" b="1" dirty="0"/>
          </a:p>
          <a:p>
            <a:pPr marL="457189" indent="-457189">
              <a:buFont typeface="+mj-lt"/>
              <a:buAutoNum type="arabicPeriod"/>
            </a:pPr>
            <a:r>
              <a:rPr lang="fr-FR" dirty="0" err="1" smtClean="0"/>
              <a:t>Study</a:t>
            </a:r>
            <a:r>
              <a:rPr lang="fr-FR" dirty="0" smtClean="0"/>
              <a:t> of </a:t>
            </a:r>
            <a:r>
              <a:rPr lang="fr-FR" dirty="0" err="1" smtClean="0"/>
              <a:t>some</a:t>
            </a:r>
            <a:r>
              <a:rPr lang="fr-FR" dirty="0" smtClean="0"/>
              <a:t> MW/MM science cases by the RI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specific</a:t>
            </a:r>
            <a:r>
              <a:rPr lang="fr-FR" dirty="0" smtClean="0"/>
              <a:t> insight on the Policy Forum </a:t>
            </a:r>
            <a:r>
              <a:rPr lang="fr-FR" dirty="0" err="1" smtClean="0"/>
              <a:t>needs</a:t>
            </a:r>
            <a:endParaRPr lang="fr-FR" dirty="0" smtClean="0"/>
          </a:p>
          <a:p>
            <a:pPr marL="457189" indent="-457189">
              <a:buFont typeface="+mj-lt"/>
              <a:buAutoNum type="arabicPeriod"/>
            </a:pPr>
            <a:r>
              <a:rPr lang="fr-FR" dirty="0" smtClean="0"/>
              <a:t>Share of the </a:t>
            </a:r>
            <a:r>
              <a:rPr lang="fr-FR" dirty="0" err="1" smtClean="0"/>
              <a:t>idea</a:t>
            </a:r>
            <a:r>
              <a:rPr lang="fr-FR" dirty="0" smtClean="0"/>
              <a:t> in the first Policy FORUM (end of 2017, </a:t>
            </a:r>
            <a:r>
              <a:rPr lang="fr-FR" dirty="0" err="1" smtClean="0"/>
              <a:t>beginning</a:t>
            </a:r>
            <a:r>
              <a:rPr lang="fr-FR" dirty="0" smtClean="0"/>
              <a:t> of 2018), </a:t>
            </a:r>
            <a:r>
              <a:rPr lang="fr-FR" dirty="0" err="1" smtClean="0"/>
              <a:t>together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an </a:t>
            </a:r>
            <a:r>
              <a:rPr lang="fr-FR" dirty="0" err="1" smtClean="0"/>
              <a:t>extended</a:t>
            </a:r>
            <a:r>
              <a:rPr lang="fr-FR" dirty="0" smtClean="0"/>
              <a:t> </a:t>
            </a:r>
            <a:r>
              <a:rPr lang="fr-FR" dirty="0" err="1" smtClean="0"/>
              <a:t>list</a:t>
            </a:r>
            <a:r>
              <a:rPr lang="fr-FR" dirty="0" smtClean="0"/>
              <a:t> of </a:t>
            </a:r>
            <a:r>
              <a:rPr lang="fr-FR" dirty="0" err="1" smtClean="0"/>
              <a:t>European</a:t>
            </a:r>
            <a:r>
              <a:rPr lang="fr-FR" dirty="0" smtClean="0"/>
              <a:t> Data Providers (</a:t>
            </a:r>
            <a:r>
              <a:rPr lang="fr-FR" dirty="0" err="1" smtClean="0"/>
              <a:t>including</a:t>
            </a:r>
            <a:r>
              <a:rPr lang="fr-FR" dirty="0" smtClean="0"/>
              <a:t> </a:t>
            </a:r>
            <a:r>
              <a:rPr lang="fr-FR" dirty="0" err="1" smtClean="0"/>
              <a:t>space</a:t>
            </a:r>
            <a:r>
              <a:rPr lang="fr-FR" dirty="0" smtClean="0"/>
              <a:t> missions)</a:t>
            </a:r>
          </a:p>
          <a:p>
            <a:pPr marL="457189" indent="-457189">
              <a:buFont typeface="+mj-lt"/>
              <a:buAutoNum type="arabicPeriod"/>
            </a:pPr>
            <a:r>
              <a:rPr lang="fr-FR" dirty="0" smtClean="0"/>
              <a:t>The PF </a:t>
            </a:r>
            <a:r>
              <a:rPr lang="fr-FR" dirty="0" err="1" smtClean="0"/>
              <a:t>committee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analyze</a:t>
            </a:r>
            <a:r>
              <a:rPr lang="fr-FR" dirty="0" smtClean="0"/>
              <a:t> the </a:t>
            </a:r>
            <a:r>
              <a:rPr lang="fr-FR" dirty="0" err="1" smtClean="0"/>
              <a:t>findings</a:t>
            </a:r>
            <a:r>
              <a:rPr lang="fr-FR" dirty="0" smtClean="0"/>
              <a:t> and propose, </a:t>
            </a:r>
            <a:r>
              <a:rPr lang="fr-FR" dirty="0" err="1" smtClean="0"/>
              <a:t>together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4 RI, </a:t>
            </a:r>
            <a:r>
              <a:rPr lang="fr-FR" dirty="0" err="1" smtClean="0"/>
              <a:t>some</a:t>
            </a:r>
            <a:r>
              <a:rPr lang="fr-FR" dirty="0" smtClean="0"/>
              <a:t> guidelines for future </a:t>
            </a:r>
            <a:r>
              <a:rPr lang="fr-FR" dirty="0" err="1" smtClean="0"/>
              <a:t>policies</a:t>
            </a:r>
            <a:r>
              <a:rPr lang="fr-FR" dirty="0" smtClean="0"/>
              <a:t> </a:t>
            </a:r>
            <a:r>
              <a:rPr lang="fr-FR" dirty="0" err="1" smtClean="0"/>
              <a:t>regarding</a:t>
            </a:r>
            <a:r>
              <a:rPr lang="fr-FR" dirty="0" smtClean="0"/>
              <a:t> MW/MM coordination. </a:t>
            </a:r>
          </a:p>
          <a:p>
            <a:pPr marL="457189" indent="-457189">
              <a:buFont typeface="+mj-lt"/>
              <a:buAutoNum type="arabicPeriod"/>
            </a:pPr>
            <a:r>
              <a:rPr lang="fr-FR" dirty="0" smtClean="0"/>
              <a:t>Share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largely</a:t>
            </a:r>
            <a:r>
              <a:rPr lang="fr-FR" dirty="0" smtClean="0"/>
              <a:t> </a:t>
            </a:r>
            <a:r>
              <a:rPr lang="fr-FR" dirty="0" err="1" smtClean="0"/>
              <a:t>within</a:t>
            </a:r>
            <a:r>
              <a:rPr lang="fr-FR" dirty="0" smtClean="0"/>
              <a:t> the second Policy FORUM (end of 2018)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547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Proposition of science cases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5195" y="1440595"/>
            <a:ext cx="11817752" cy="529587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b="1" dirty="0" smtClean="0">
                <a:solidFill>
                  <a:srgbClr val="FFC000"/>
                </a:solidFill>
              </a:rPr>
              <a:t>FROM </a:t>
            </a:r>
            <a:r>
              <a:rPr lang="en-US" b="1" dirty="0">
                <a:solidFill>
                  <a:srgbClr val="FFC000"/>
                </a:solidFill>
              </a:rPr>
              <a:t>CTA</a:t>
            </a:r>
            <a:r>
              <a:rPr lang="en-US" b="1" dirty="0" smtClean="0">
                <a:solidFill>
                  <a:srgbClr val="FFC000"/>
                </a:solidFill>
              </a:rPr>
              <a:t>: Jim HINTON, Rene ONG</a:t>
            </a:r>
            <a:endParaRPr lang="fr-FR" sz="2800" b="1" dirty="0">
              <a:solidFill>
                <a:srgbClr val="FFC000"/>
              </a:solidFill>
            </a:endParaRPr>
          </a:p>
          <a:p>
            <a:pPr lvl="1"/>
            <a:r>
              <a:rPr lang="en-US" dirty="0"/>
              <a:t>science case for MWL/joint time allocation of AGNs, between, e.g. CTA, SKA and other observatories</a:t>
            </a:r>
            <a:endParaRPr lang="fr-FR" sz="2400" dirty="0"/>
          </a:p>
          <a:p>
            <a:pPr lvl="1"/>
            <a:r>
              <a:rPr lang="en-US" dirty="0"/>
              <a:t>science case for MM campaigns between CTA and other facilities - in particular, follow up of GW events, neutrino telescope triggers, etc.</a:t>
            </a:r>
            <a:endParaRPr lang="fr-FR" sz="2400" dirty="0"/>
          </a:p>
          <a:p>
            <a:pPr lvl="1"/>
            <a:r>
              <a:rPr lang="en-US" dirty="0"/>
              <a:t>science case for the Galactic Center transients:  given the unexplored &lt;100 GeV short transient space, one could expect a lot of new phenomena, which will require MWL (simultaneously if possible) </a:t>
            </a:r>
            <a:r>
              <a:rPr lang="en-US" dirty="0" smtClean="0"/>
              <a:t>observation</a:t>
            </a:r>
          </a:p>
          <a:p>
            <a:pPr lvl="1"/>
            <a:r>
              <a:rPr lang="en-US" dirty="0"/>
              <a:t>Sera </a:t>
            </a:r>
            <a:r>
              <a:rPr lang="en-US" dirty="0" err="1"/>
              <a:t>Merkoff</a:t>
            </a:r>
            <a:r>
              <a:rPr lang="en-US" dirty="0"/>
              <a:t> &amp; Emma de Ona </a:t>
            </a:r>
            <a:r>
              <a:rPr lang="en-US" dirty="0" err="1"/>
              <a:t>Wilhelmi</a:t>
            </a:r>
            <a:endParaRPr lang="en-US" dirty="0" smtClean="0"/>
          </a:p>
          <a:p>
            <a:pPr lvl="1"/>
            <a:endParaRPr lang="fr-FR" sz="2400" dirty="0"/>
          </a:p>
          <a:p>
            <a:pPr lvl="0"/>
            <a:r>
              <a:rPr lang="en-US" b="1" dirty="0">
                <a:solidFill>
                  <a:srgbClr val="FFC000"/>
                </a:solidFill>
              </a:rPr>
              <a:t>FROM </a:t>
            </a:r>
            <a:r>
              <a:rPr lang="en-US" b="1" dirty="0" smtClean="0">
                <a:solidFill>
                  <a:srgbClr val="FFC000"/>
                </a:solidFill>
              </a:rPr>
              <a:t>ELT: Michele CIARUSOLO</a:t>
            </a:r>
            <a:endParaRPr lang="fr-FR" sz="2800" b="1" dirty="0">
              <a:solidFill>
                <a:srgbClr val="FFC000"/>
              </a:solidFill>
            </a:endParaRPr>
          </a:p>
          <a:p>
            <a:pPr lvl="1"/>
            <a:r>
              <a:rPr lang="en-US" dirty="0"/>
              <a:t>First galaxies and epoch of </a:t>
            </a:r>
            <a:r>
              <a:rPr lang="en-US" dirty="0" err="1"/>
              <a:t>reionisation</a:t>
            </a:r>
            <a:r>
              <a:rPr lang="en-US" dirty="0"/>
              <a:t>: Paolo </a:t>
            </a:r>
            <a:r>
              <a:rPr lang="en-US" dirty="0" err="1"/>
              <a:t>Padovani</a:t>
            </a:r>
            <a:endParaRPr lang="fr-FR" sz="2400" dirty="0"/>
          </a:p>
          <a:p>
            <a:pPr lvl="1"/>
            <a:r>
              <a:rPr lang="en-US" dirty="0"/>
              <a:t>High-energy astrophysics in our Galaxy and AGNs: Giuseppe Bono</a:t>
            </a:r>
            <a:endParaRPr lang="fr-FR" sz="2400" dirty="0"/>
          </a:p>
          <a:p>
            <a:pPr lvl="1"/>
            <a:r>
              <a:rPr lang="en-US" dirty="0" err="1"/>
              <a:t>Characterisation</a:t>
            </a:r>
            <a:r>
              <a:rPr lang="en-US" dirty="0"/>
              <a:t> of exoplanets: Michele </a:t>
            </a:r>
            <a:r>
              <a:rPr lang="en-US" dirty="0" err="1"/>
              <a:t>Ciarusolo</a:t>
            </a:r>
            <a:r>
              <a:rPr lang="en-US" dirty="0"/>
              <a:t> (TBC</a:t>
            </a:r>
            <a:r>
              <a:rPr lang="en-US" dirty="0" smtClean="0"/>
              <a:t>)</a:t>
            </a:r>
          </a:p>
          <a:p>
            <a:pPr lvl="1"/>
            <a:endParaRPr lang="en-US" b="1" dirty="0">
              <a:solidFill>
                <a:srgbClr val="FFC000"/>
              </a:solidFill>
            </a:endParaRPr>
          </a:p>
          <a:p>
            <a:pPr lvl="0"/>
            <a:r>
              <a:rPr lang="fr-FR" b="1" dirty="0" smtClean="0">
                <a:solidFill>
                  <a:srgbClr val="FFC000"/>
                </a:solidFill>
              </a:rPr>
              <a:t>FROM </a:t>
            </a:r>
            <a:r>
              <a:rPr lang="fr-FR" b="1" dirty="0">
                <a:solidFill>
                  <a:srgbClr val="FFC000"/>
                </a:solidFill>
              </a:rPr>
              <a:t>KM3NET: </a:t>
            </a:r>
            <a:r>
              <a:rPr lang="fr-FR" b="1" dirty="0" smtClean="0">
                <a:solidFill>
                  <a:srgbClr val="FFC000"/>
                </a:solidFill>
              </a:rPr>
              <a:t>Mauro TAIUTI</a:t>
            </a:r>
          </a:p>
          <a:p>
            <a:pPr lvl="1"/>
            <a:r>
              <a:rPr lang="en-US" dirty="0" smtClean="0"/>
              <a:t>Galactic </a:t>
            </a:r>
            <a:r>
              <a:rPr lang="en-US" dirty="0"/>
              <a:t>transients: x-ray or gamma-ray binaries can be promising sources of high-energy neutrinos. </a:t>
            </a:r>
            <a:endParaRPr lang="en-US" dirty="0" smtClean="0"/>
          </a:p>
          <a:p>
            <a:pPr lvl="1"/>
            <a:r>
              <a:rPr lang="en-US" dirty="0" smtClean="0"/>
              <a:t>Extra-galactic </a:t>
            </a:r>
            <a:r>
              <a:rPr lang="en-US" dirty="0"/>
              <a:t>transients: gamma-ray bursts offer also nice opportunities to detect a signal of high-energy neutrinos. </a:t>
            </a:r>
            <a:endParaRPr lang="en-US" dirty="0" smtClean="0"/>
          </a:p>
          <a:p>
            <a:pPr lvl="1"/>
            <a:r>
              <a:rPr lang="fr-FR" dirty="0"/>
              <a:t>Paschal Coyle &amp; Damien </a:t>
            </a:r>
            <a:r>
              <a:rPr lang="fr-FR" dirty="0" err="1" smtClean="0"/>
              <a:t>Dormic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r>
              <a:rPr lang="en-US" b="1" dirty="0">
                <a:solidFill>
                  <a:srgbClr val="FFC000"/>
                </a:solidFill>
              </a:rPr>
              <a:t>FROM SKA</a:t>
            </a:r>
            <a:r>
              <a:rPr lang="en-US" b="1" dirty="0" smtClean="0">
                <a:solidFill>
                  <a:srgbClr val="FFC000"/>
                </a:solidFill>
              </a:rPr>
              <a:t>: Robert BRAUN</a:t>
            </a:r>
            <a:endParaRPr lang="fr-FR" sz="2800" b="1" dirty="0">
              <a:solidFill>
                <a:srgbClr val="FFC000"/>
              </a:solidFill>
            </a:endParaRPr>
          </a:p>
          <a:p>
            <a:pPr lvl="1"/>
            <a:r>
              <a:rPr lang="en-US" dirty="0"/>
              <a:t>Coordinated FRB </a:t>
            </a:r>
            <a:r>
              <a:rPr lang="en-US" dirty="0" err="1"/>
              <a:t>localisation</a:t>
            </a:r>
            <a:r>
              <a:rPr lang="en-US" dirty="0"/>
              <a:t> and </a:t>
            </a:r>
            <a:r>
              <a:rPr lang="en-US" dirty="0" err="1"/>
              <a:t>characterisation</a:t>
            </a:r>
            <a:r>
              <a:rPr lang="en-US" dirty="0"/>
              <a:t> (which exercises rapid response strategies) : Evan KEANA &amp; Antonio </a:t>
            </a:r>
            <a:r>
              <a:rPr lang="en-US" dirty="0" err="1"/>
              <a:t>Chrysostomou</a:t>
            </a:r>
            <a:endParaRPr lang="fr-FR" sz="2400" dirty="0"/>
          </a:p>
          <a:p>
            <a:pPr lvl="1"/>
            <a:r>
              <a:rPr lang="en-US" dirty="0"/>
              <a:t>Correlated survey constraints on dark energy and modified gravity (which exercises large area survey coordination and data sharing): Anna </a:t>
            </a:r>
            <a:r>
              <a:rPr lang="en-US" dirty="0" err="1"/>
              <a:t>Bonaldi</a:t>
            </a:r>
            <a:r>
              <a:rPr lang="en-US" dirty="0"/>
              <a:t> &amp; Antonio </a:t>
            </a:r>
            <a:r>
              <a:rPr lang="en-US" dirty="0" err="1"/>
              <a:t>Chrysostomou</a:t>
            </a:r>
            <a:endParaRPr lang="en-US" dirty="0"/>
          </a:p>
          <a:p>
            <a:pPr lvl="1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67318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Approve the composition of the PF Committee (now)</a:t>
            </a:r>
          </a:p>
          <a:p>
            <a:r>
              <a:rPr lang="en-US" dirty="0" smtClean="0"/>
              <a:t>Distribute guidelines to the groups (Jul)</a:t>
            </a:r>
          </a:p>
          <a:p>
            <a:r>
              <a:rPr lang="en-US" dirty="0" err="1" smtClean="0"/>
              <a:t>Organisation</a:t>
            </a:r>
            <a:r>
              <a:rPr lang="en-US" dirty="0" smtClean="0"/>
              <a:t> of the Forum + List of invitation + Invitations (Aug-Sep)</a:t>
            </a:r>
          </a:p>
          <a:p>
            <a:r>
              <a:rPr lang="en-US" dirty="0" smtClean="0"/>
              <a:t>Feedbacks from the groups (Oct-Nov)</a:t>
            </a:r>
          </a:p>
          <a:p>
            <a:r>
              <a:rPr lang="en-US" dirty="0" smtClean="0"/>
              <a:t>First Policy FORUM (Dec17, Jan18)</a:t>
            </a:r>
          </a:p>
          <a:p>
            <a:r>
              <a:rPr lang="en-US" dirty="0" smtClean="0"/>
              <a:t>Feb-May 2018: draft of recommendations for distribution within ASTERICS and the 4-Ris. </a:t>
            </a:r>
          </a:p>
          <a:p>
            <a:r>
              <a:rPr lang="en-US" dirty="0" smtClean="0"/>
              <a:t>Jun-Sep: preparation of second Policy FORUM, interactions with ASTERICS-WP and the RI</a:t>
            </a:r>
          </a:p>
          <a:p>
            <a:r>
              <a:rPr lang="en-US" dirty="0" smtClean="0"/>
              <a:t>Dec 18: second PF</a:t>
            </a:r>
          </a:p>
          <a:p>
            <a:r>
              <a:rPr lang="en-US" dirty="0" smtClean="0"/>
              <a:t>Mar-Apr 19: final recommendations.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40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Composition of the Policy Forum</a:t>
            </a:r>
            <a:br>
              <a:rPr lang="fr-FR" dirty="0" smtClean="0"/>
            </a:br>
            <a:r>
              <a:rPr lang="fr-FR" dirty="0" smtClean="0"/>
              <a:t>(as of Feb’16 </a:t>
            </a:r>
            <a:r>
              <a:rPr lang="fr-FR" dirty="0" smtClean="0">
                <a:solidFill>
                  <a:srgbClr val="FFC000"/>
                </a:solidFill>
              </a:rPr>
              <a:t>+ Jun’17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Policy Committee:</a:t>
            </a:r>
            <a:endParaRPr lang="fr-FR" dirty="0"/>
          </a:p>
          <a:p>
            <a:pPr lvl="0"/>
            <a:r>
              <a:rPr lang="en-US" sz="1800" dirty="0"/>
              <a:t>Giuseppe </a:t>
            </a:r>
            <a:r>
              <a:rPr lang="en-US" sz="1800" dirty="0" err="1"/>
              <a:t>Cimò</a:t>
            </a:r>
            <a:r>
              <a:rPr lang="en-US" sz="1800" dirty="0"/>
              <a:t>, </a:t>
            </a:r>
            <a:r>
              <a:rPr lang="en-US" sz="1800" dirty="0" err="1"/>
              <a:t>Asterics</a:t>
            </a:r>
            <a:r>
              <a:rPr lang="en-US" sz="1800" dirty="0"/>
              <a:t> PS</a:t>
            </a:r>
            <a:endParaRPr lang="fr-FR" sz="1800" dirty="0"/>
          </a:p>
          <a:p>
            <a:pPr lvl="0"/>
            <a:r>
              <a:rPr lang="en-US" sz="1800" dirty="0"/>
              <a:t>Mike Garret, </a:t>
            </a:r>
            <a:r>
              <a:rPr lang="en-US" sz="1800" dirty="0" err="1"/>
              <a:t>Asterics</a:t>
            </a:r>
            <a:r>
              <a:rPr lang="en-US" sz="1800" dirty="0"/>
              <a:t> </a:t>
            </a:r>
            <a:r>
              <a:rPr lang="en-US" sz="1800" dirty="0" smtClean="0"/>
              <a:t>PI </a:t>
            </a:r>
            <a:r>
              <a:rPr lang="en-US" sz="1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 Marco de Vos</a:t>
            </a:r>
            <a:endParaRPr lang="fr-FR" sz="1800" b="1" dirty="0">
              <a:solidFill>
                <a:srgbClr val="FFC000"/>
              </a:solidFill>
            </a:endParaRPr>
          </a:p>
          <a:p>
            <a:pPr lvl="0"/>
            <a:r>
              <a:rPr lang="en-US" sz="1800" dirty="0"/>
              <a:t>Elisabeth Kohler, CNRS </a:t>
            </a:r>
            <a:r>
              <a:rPr lang="en-US" sz="1800" dirty="0" err="1"/>
              <a:t>Asterics</a:t>
            </a:r>
            <a:r>
              <a:rPr lang="en-US" sz="1800" dirty="0"/>
              <a:t> PM</a:t>
            </a:r>
            <a:endParaRPr lang="fr-FR" sz="1800" dirty="0"/>
          </a:p>
          <a:p>
            <a:pPr lvl="0"/>
            <a:r>
              <a:rPr lang="en-US" sz="1800" dirty="0"/>
              <a:t>Rob van der Meer, </a:t>
            </a:r>
            <a:r>
              <a:rPr lang="en-US" sz="1800" dirty="0" err="1"/>
              <a:t>Asterics</a:t>
            </a:r>
            <a:r>
              <a:rPr lang="en-US" sz="1800" dirty="0"/>
              <a:t> PM</a:t>
            </a:r>
            <a:endParaRPr lang="fr-FR" sz="1800" dirty="0"/>
          </a:p>
          <a:p>
            <a:pPr lvl="0"/>
            <a:r>
              <a:rPr lang="en-US" sz="1800" dirty="0"/>
              <a:t>Denis Mourard, Policy Forum coordinator</a:t>
            </a:r>
            <a:endParaRPr lang="fr-FR" sz="1800" dirty="0"/>
          </a:p>
          <a:p>
            <a:pPr marL="0" indent="0">
              <a:buNone/>
            </a:pPr>
            <a:endParaRPr lang="fr-FR" sz="1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Subset </a:t>
            </a:r>
            <a:r>
              <a:rPr lang="en-US" dirty="0"/>
              <a:t>of the AEAB</a:t>
            </a:r>
            <a:endParaRPr lang="fr-FR" sz="3600" dirty="0"/>
          </a:p>
          <a:p>
            <a:pPr lvl="1"/>
            <a:r>
              <a:rPr lang="en-US" sz="1800" dirty="0"/>
              <a:t>Simon Berry (SKA)</a:t>
            </a:r>
            <a:endParaRPr lang="fr-FR" sz="1800" dirty="0"/>
          </a:p>
          <a:p>
            <a:pPr lvl="1"/>
            <a:r>
              <a:rPr lang="en-US" sz="1800" dirty="0"/>
              <a:t>Frank Linde (APPEC)</a:t>
            </a:r>
            <a:endParaRPr lang="fr-FR" sz="1800" dirty="0"/>
          </a:p>
          <a:p>
            <a:pPr lvl="1"/>
            <a:r>
              <a:rPr lang="en-US" sz="1800" dirty="0"/>
              <a:t>Rene Ong (CTA)</a:t>
            </a:r>
            <a:endParaRPr lang="fr-FR" sz="1800" dirty="0"/>
          </a:p>
          <a:p>
            <a:pPr lvl="1"/>
            <a:r>
              <a:rPr lang="en-US" sz="1800" dirty="0"/>
              <a:t>Jan </a:t>
            </a:r>
            <a:r>
              <a:rPr lang="en-US" sz="1800" dirty="0" err="1"/>
              <a:t>Palouš</a:t>
            </a:r>
            <a:r>
              <a:rPr lang="en-US" sz="1800" dirty="0"/>
              <a:t> (chair of AEAB)</a:t>
            </a:r>
            <a:endParaRPr lang="fr-FR" sz="1800" dirty="0"/>
          </a:p>
          <a:p>
            <a:pPr lvl="1"/>
            <a:r>
              <a:rPr lang="en-US" sz="1800" dirty="0"/>
              <a:t>Ronald Stark (ASTRONET)</a:t>
            </a:r>
            <a:endParaRPr lang="fr-FR" sz="1800" dirty="0"/>
          </a:p>
          <a:p>
            <a:pPr lvl="1"/>
            <a:r>
              <a:rPr lang="en-US" sz="1800" dirty="0"/>
              <a:t>Michael </a:t>
            </a:r>
            <a:r>
              <a:rPr lang="en-US" sz="1800" dirty="0" err="1"/>
              <a:t>Sterzik</a:t>
            </a:r>
            <a:r>
              <a:rPr lang="en-US" sz="1800" dirty="0"/>
              <a:t> (ESO ELT)</a:t>
            </a:r>
            <a:endParaRPr lang="fr-FR" sz="1800" dirty="0"/>
          </a:p>
          <a:p>
            <a:pPr lvl="1"/>
            <a:r>
              <a:rPr lang="en-US" sz="1800" dirty="0" err="1"/>
              <a:t>Els</a:t>
            </a:r>
            <a:r>
              <a:rPr lang="en-US" sz="1800" dirty="0"/>
              <a:t> de Wolf (KM3NeT)</a:t>
            </a:r>
            <a:endParaRPr lang="fr-FR" sz="1800" dirty="0"/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838200" y="4490978"/>
            <a:ext cx="10728960" cy="1296364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85000" lnSpcReduction="20000"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Other members …</a:t>
            </a:r>
            <a:endParaRPr lang="fr-FR" dirty="0"/>
          </a:p>
          <a:p>
            <a:pPr lvl="1"/>
            <a:r>
              <a:rPr lang="en-US" sz="1800" dirty="0"/>
              <a:t>Manuel </a:t>
            </a:r>
            <a:r>
              <a:rPr lang="en-US" sz="1800" dirty="0" err="1"/>
              <a:t>Collados</a:t>
            </a:r>
            <a:r>
              <a:rPr lang="en-US" sz="1800" dirty="0"/>
              <a:t>, SOLARNET</a:t>
            </a:r>
            <a:endParaRPr lang="fr-FR" sz="1800" dirty="0"/>
          </a:p>
          <a:p>
            <a:pPr lvl="1"/>
            <a:r>
              <a:rPr lang="en-US" sz="1800" dirty="0" err="1"/>
              <a:t>Huib</a:t>
            </a:r>
            <a:r>
              <a:rPr lang="en-US" sz="1800" dirty="0"/>
              <a:t> Jan van </a:t>
            </a:r>
            <a:r>
              <a:rPr lang="en-US" sz="1800" dirty="0" err="1"/>
              <a:t>Langevelde</a:t>
            </a:r>
            <a:r>
              <a:rPr lang="en-US" sz="1800" dirty="0"/>
              <a:t> (JIVE + AGA)</a:t>
            </a:r>
            <a:endParaRPr lang="fr-FR" sz="1800" dirty="0"/>
          </a:p>
          <a:p>
            <a:pPr lvl="1"/>
            <a:r>
              <a:rPr lang="en-US" sz="1800" dirty="0"/>
              <a:t>Gerry Gilmore, OPTICON</a:t>
            </a:r>
            <a:endParaRPr lang="fr-FR" sz="1800" dirty="0"/>
          </a:p>
          <a:p>
            <a:pPr lvl="1"/>
            <a:r>
              <a:rPr lang="en-US" sz="1800" dirty="0"/>
              <a:t>Nigel Mason, EUROPLANET</a:t>
            </a:r>
            <a:endParaRPr lang="fr-FR" sz="1800" dirty="0"/>
          </a:p>
          <a:p>
            <a:pPr lvl="1"/>
            <a:r>
              <a:rPr lang="en-US" sz="1800" dirty="0"/>
              <a:t>Jonathan Tennyson, ETFLA</a:t>
            </a:r>
            <a:endParaRPr lang="fr-FR" sz="1800" dirty="0"/>
          </a:p>
          <a:p>
            <a:pPr lvl="1"/>
            <a:r>
              <a:rPr lang="en-US" sz="1800" dirty="0"/>
              <a:t>John </a:t>
            </a:r>
            <a:r>
              <a:rPr lang="en-US" sz="1800" dirty="0" err="1"/>
              <a:t>Womersley</a:t>
            </a:r>
            <a:r>
              <a:rPr lang="en-US" sz="1800" dirty="0"/>
              <a:t>, ESFRI</a:t>
            </a:r>
            <a:endParaRPr lang="fr-FR" sz="1800" dirty="0"/>
          </a:p>
          <a:p>
            <a:pPr lvl="1"/>
            <a:r>
              <a:rPr lang="en-US" sz="1800" dirty="0"/>
              <a:t>Anton </a:t>
            </a:r>
            <a:r>
              <a:rPr lang="en-US" sz="1800" dirty="0" err="1"/>
              <a:t>Zensus</a:t>
            </a:r>
            <a:r>
              <a:rPr lang="en-US" sz="1800" dirty="0"/>
              <a:t>, RADIONET</a:t>
            </a:r>
          </a:p>
          <a:p>
            <a:pPr lvl="1"/>
            <a:r>
              <a:rPr lang="en-US" sz="1800" dirty="0"/>
              <a:t>…</a:t>
            </a:r>
            <a:endParaRPr lang="fr-FR" sz="1800" dirty="0"/>
          </a:p>
          <a:p>
            <a:endParaRPr lang="fr-FR" sz="2000" dirty="0"/>
          </a:p>
        </p:txBody>
      </p:sp>
      <p:sp>
        <p:nvSpPr>
          <p:cNvPr id="3" name="ZoneTexte 2"/>
          <p:cNvSpPr txBox="1"/>
          <p:nvPr/>
        </p:nvSpPr>
        <p:spPr>
          <a:xfrm>
            <a:off x="2419109" y="6146157"/>
            <a:ext cx="6823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+ Jim HINTON, + Michele CIARUSOLO, +Mauro TAIUTI+ Robert BRAUN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26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</TotalTime>
  <Words>645</Words>
  <Application>Microsoft Office PowerPoint</Application>
  <PresentationFormat>Widescreen</PresentationFormat>
  <Paragraphs>96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Wingdings</vt:lpstr>
      <vt:lpstr>Thème Office</vt:lpstr>
      <vt:lpstr>ASTERICS Policy forum</vt:lpstr>
      <vt:lpstr>Definition of the policy forum</vt:lpstr>
      <vt:lpstr>Four key topics</vt:lpstr>
      <vt:lpstr>And four ESFRI RI</vt:lpstr>
      <vt:lpstr>Proposition of science cases</vt:lpstr>
      <vt:lpstr>Next steps</vt:lpstr>
      <vt:lpstr>Composition of the Policy Forum (as of Feb’16 + Jun’17)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ASTERICS Policy forum</dc:title>
  <dc:creator>Denis Mourard</dc:creator>
  <cp:lastModifiedBy>guest</cp:lastModifiedBy>
  <cp:revision>28</cp:revision>
  <dcterms:created xsi:type="dcterms:W3CDTF">2016-02-11T06:17:49Z</dcterms:created>
  <dcterms:modified xsi:type="dcterms:W3CDTF">2017-06-26T14:57:42Z</dcterms:modified>
</cp:coreProperties>
</file>