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9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22" autoAdjust="0"/>
  </p:normalViewPr>
  <p:slideViewPr>
    <p:cSldViewPr showGuides="1">
      <p:cViewPr varScale="1">
        <p:scale>
          <a:sx n="51" d="100"/>
          <a:sy n="51" d="100"/>
        </p:scale>
        <p:origin x="17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ES1\DATA\Projects\758000-ASTERICS\09.%20Reports\3%202016%20May%20to%20October%20financial%20reports\20161031%20AST&#233;RICS%20Overall%20Financial%20progresss%20report%20v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OES1\DATA\Projects\758000-ASTERICS\09.%20Reports\3%202016%20May%20to%20October%20financial%20reports\20161031%20AST&#233;RICS%20Overall%20Financial%20progresss%20report%20v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OES1\DATA\Projects\758000-ASTERICS\09.%20Reports\3%202016%20May%20to%20October%20financial%20reports\20161031%20AST&#233;RICS%20Overall%20Financial%20progresss%20report%20v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OES1\DATA\Projects\758000-ASTERICS\09.%20Reports\3%202016%20May%20to%20October%20financial%20reports\20161031%20AST&#233;RICS%20Overall%20Financial%20progresss%20report%20v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OES1\DATA\Projects\758000-ASTERICS\09.%20Reports\3%202016%20May%20to%20October%20financial%20reports\20161031%20AST&#233;RICS%20Overall%20Financial%20progresss%20report%20v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OES1\DATA\Projects\758000-ASTERICS\09.%20Reports\3%202016%20May%20to%20October%20financial%20reports\20161031%20AST&#233;RICS%20Overall%20Financial%20progresss%20report%20v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OES1\DATA\Projects\758000-ASTERICS\09.%20Reports\3%202016%20May%20to%20October%20financial%20reports\20161031%20AST&#233;RICS%20Overall%20Financial%20progresss%20report%20v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OES1\DATA\Projects\758000-ASTERICS\09.%20Reports\3%202016%20May%20to%20October%20financial%20reports\20161031%20AST&#233;RICS%20Overall%20Financial%20progresss%20report%20v7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OES1\DATA\Projects\758000-ASTERICS\09.%20Reports\3%202016%20May%20to%20October%20financial%20reports\20161031%20AST&#233;RICS%20Overall%20Financial%20progresss%20report%20v7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ASTERICS DoA budget (EUR)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'Graphics DOA'!$B$25</c:f>
              <c:strCache>
                <c:ptCount val="1"/>
                <c:pt idx="0">
                  <c:v>Budget total (EUR)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87-4460-888D-6B2BF4D526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87-4460-888D-6B2BF4D526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87-4460-888D-6B2BF4D526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87-4460-888D-6B2BF4D526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87-4460-888D-6B2BF4D52610}"/>
              </c:ext>
            </c:extLst>
          </c:dPt>
          <c:dLbls>
            <c:dLbl>
              <c:idx val="0"/>
              <c:layout>
                <c:manualLayout>
                  <c:x val="-5.1531496062992128E-2"/>
                  <c:y val="-2.8467847769028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687-4460-888D-6B2BF4D52610}"/>
                </c:ext>
              </c:extLst>
            </c:dLbl>
            <c:dLbl>
              <c:idx val="1"/>
              <c:layout>
                <c:manualLayout>
                  <c:x val="3.7463363954505689E-2"/>
                  <c:y val="8.0355059784193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687-4460-888D-6B2BF4D52610}"/>
                </c:ext>
              </c:extLst>
            </c:dLbl>
            <c:dLbl>
              <c:idx val="2"/>
              <c:layout>
                <c:manualLayout>
                  <c:x val="5.0787620297462817E-2"/>
                  <c:y val="-0.122016258384368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687-4460-888D-6B2BF4D52610}"/>
                </c:ext>
              </c:extLst>
            </c:dLbl>
            <c:dLbl>
              <c:idx val="3"/>
              <c:layout>
                <c:manualLayout>
                  <c:x val="-5.7766841644794398E-2"/>
                  <c:y val="-7.5496135899679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687-4460-888D-6B2BF4D52610}"/>
                </c:ext>
              </c:extLst>
            </c:dLbl>
            <c:dLbl>
              <c:idx val="4"/>
              <c:layout>
                <c:manualLayout>
                  <c:x val="-7.0082786526684163E-2"/>
                  <c:y val="1.763269174686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687-4460-888D-6B2BF4D5261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'Graphics DOA'!$C$24:$G$24</c:f>
              <c:strCache>
                <c:ptCount val="5"/>
                <c:pt idx="0">
                  <c:v>WP1 AMST</c:v>
                </c:pt>
                <c:pt idx="1">
                  <c:v>WP2 DECS</c:v>
                </c:pt>
                <c:pt idx="2">
                  <c:v>WP3 OBELICS</c:v>
                </c:pt>
                <c:pt idx="3">
                  <c:v>WP4 DADI</c:v>
                </c:pt>
                <c:pt idx="4">
                  <c:v>WP5 CLEOPATRA</c:v>
                </c:pt>
              </c:strCache>
            </c:strRef>
          </c:cat>
          <c:val>
            <c:numRef>
              <c:f>'Graphics DOA'!$C$25:$G$25</c:f>
              <c:numCache>
                <c:formatCode>#,##0</c:formatCode>
                <c:ptCount val="5"/>
                <c:pt idx="0">
                  <c:v>1216795</c:v>
                </c:pt>
                <c:pt idx="1">
                  <c:v>733221.5</c:v>
                </c:pt>
                <c:pt idx="2">
                  <c:v>6143415</c:v>
                </c:pt>
                <c:pt idx="3">
                  <c:v>4402125</c:v>
                </c:pt>
                <c:pt idx="4">
                  <c:v>2495637.5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687-4460-888D-6B2BF4D52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ASTERICS DoA budget (PM)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'Graphics DOA'!$J$25</c:f>
              <c:strCache>
                <c:ptCount val="1"/>
                <c:pt idx="0">
                  <c:v>Budget total (person months)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C8-4A44-A4D4-C9BF7FF928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C8-4A44-A4D4-C9BF7FF928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C8-4A44-A4D4-C9BF7FF928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C8-4A44-A4D4-C9BF7FF928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1C8-4A44-A4D4-C9BF7FF9287F}"/>
              </c:ext>
            </c:extLst>
          </c:dPt>
          <c:dLbls>
            <c:dLbl>
              <c:idx val="0"/>
              <c:layout>
                <c:manualLayout>
                  <c:x val="-1.4599956255468066E-2"/>
                  <c:y val="-2.4125838436862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C8-4A44-A4D4-C9BF7FF9287F}"/>
                </c:ext>
              </c:extLst>
            </c:dLbl>
            <c:dLbl>
              <c:idx val="1"/>
              <c:layout>
                <c:manualLayout>
                  <c:x val="1.6115704286964131E-2"/>
                  <c:y val="-1.4226450860309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1C8-4A44-A4D4-C9BF7FF9287F}"/>
                </c:ext>
              </c:extLst>
            </c:dLbl>
            <c:dLbl>
              <c:idx val="2"/>
              <c:layout>
                <c:manualLayout>
                  <c:x val="4.1552274715660441E-2"/>
                  <c:y val="-8.5647054534849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1C8-4A44-A4D4-C9BF7FF9287F}"/>
                </c:ext>
              </c:extLst>
            </c:dLbl>
            <c:dLbl>
              <c:idx val="3"/>
              <c:layout>
                <c:manualLayout>
                  <c:x val="-4.4811898512685917E-2"/>
                  <c:y val="-9.7134368620589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1C8-4A44-A4D4-C9BF7FF9287F}"/>
                </c:ext>
              </c:extLst>
            </c:dLbl>
            <c:dLbl>
              <c:idx val="4"/>
              <c:layout>
                <c:manualLayout>
                  <c:x val="-2.9865048118985126E-2"/>
                  <c:y val="-1.05606590842811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1C8-4A44-A4D4-C9BF7FF928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'Graphics DOA'!$K$24:$O$24</c:f>
              <c:strCache>
                <c:ptCount val="5"/>
                <c:pt idx="0">
                  <c:v>WP1 AMST</c:v>
                </c:pt>
                <c:pt idx="1">
                  <c:v>WP2 DECS</c:v>
                </c:pt>
                <c:pt idx="2">
                  <c:v>WP3 OBELICS</c:v>
                </c:pt>
                <c:pt idx="3">
                  <c:v>WP4 DADI</c:v>
                </c:pt>
                <c:pt idx="4">
                  <c:v>WP5 CLEOPATRA</c:v>
                </c:pt>
              </c:strCache>
            </c:strRef>
          </c:cat>
          <c:val>
            <c:numRef>
              <c:f>'Graphics DOA'!$K$25:$O$25</c:f>
              <c:numCache>
                <c:formatCode>General</c:formatCode>
                <c:ptCount val="5"/>
                <c:pt idx="0">
                  <c:v>88</c:v>
                </c:pt>
                <c:pt idx="1">
                  <c:v>53</c:v>
                </c:pt>
                <c:pt idx="2">
                  <c:v>752</c:v>
                </c:pt>
                <c:pt idx="3">
                  <c:v>429</c:v>
                </c:pt>
                <c:pt idx="4">
                  <c:v>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1C8-4A44-A4D4-C9BF7FF92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ASTERICS Actual PR1 (EUR)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'Graphics DOA'!$B$26</c:f>
              <c:strCache>
                <c:ptCount val="1"/>
                <c:pt idx="0">
                  <c:v>Actual total (EUR)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58-43A9-9B4D-AA73CEBA1E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58-43A9-9B4D-AA73CEBA1E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F58-43A9-9B4D-AA73CEBA1E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F58-43A9-9B4D-AA73CEBA1EE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F58-43A9-9B4D-AA73CEBA1EE3}"/>
              </c:ext>
            </c:extLst>
          </c:dPt>
          <c:dLbls>
            <c:dLbl>
              <c:idx val="0"/>
              <c:layout>
                <c:manualLayout>
                  <c:x val="-3.3047353455818024E-2"/>
                  <c:y val="-3.8538568095654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F58-43A9-9B4D-AA73CEBA1EE3}"/>
                </c:ext>
              </c:extLst>
            </c:dLbl>
            <c:dLbl>
              <c:idx val="1"/>
              <c:layout>
                <c:manualLayout>
                  <c:x val="1.3718285214348206E-2"/>
                  <c:y val="-9.1757801108194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F58-43A9-9B4D-AA73CEBA1EE3}"/>
                </c:ext>
              </c:extLst>
            </c:dLbl>
            <c:dLbl>
              <c:idx val="2"/>
              <c:layout>
                <c:manualLayout>
                  <c:x val="4.6309055118110135E-2"/>
                  <c:y val="-6.465004374453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F58-43A9-9B4D-AA73CEBA1EE3}"/>
                </c:ext>
              </c:extLst>
            </c:dLbl>
            <c:dLbl>
              <c:idx val="3"/>
              <c:layout>
                <c:manualLayout>
                  <c:x val="-8.8548556430446193E-2"/>
                  <c:y val="-4.4144794400699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F58-43A9-9B4D-AA73CEBA1EE3}"/>
                </c:ext>
              </c:extLst>
            </c:dLbl>
            <c:dLbl>
              <c:idx val="4"/>
              <c:layout>
                <c:manualLayout>
                  <c:x val="-3.2047025371828519E-2"/>
                  <c:y val="-3.61803732866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F58-43A9-9B4D-AA73CEBA1E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'Graphics DOA'!$C$24:$G$24</c:f>
              <c:strCache>
                <c:ptCount val="5"/>
                <c:pt idx="0">
                  <c:v>WP1 AMST</c:v>
                </c:pt>
                <c:pt idx="1">
                  <c:v>WP2 DECS</c:v>
                </c:pt>
                <c:pt idx="2">
                  <c:v>WP3 OBELICS</c:v>
                </c:pt>
                <c:pt idx="3">
                  <c:v>WP4 DADI</c:v>
                </c:pt>
                <c:pt idx="4">
                  <c:v>WP5 CLEOPATRA</c:v>
                </c:pt>
              </c:strCache>
            </c:strRef>
          </c:cat>
          <c:val>
            <c:numRef>
              <c:f>'Graphics DOA'!$C$26:$G$26</c:f>
              <c:numCache>
                <c:formatCode>#,##0</c:formatCode>
                <c:ptCount val="5"/>
                <c:pt idx="0">
                  <c:v>234073.31755735027</c:v>
                </c:pt>
                <c:pt idx="1">
                  <c:v>85902.29565928079</c:v>
                </c:pt>
                <c:pt idx="2">
                  <c:v>1004590.0784716287</c:v>
                </c:pt>
                <c:pt idx="3">
                  <c:v>901406.14126684004</c:v>
                </c:pt>
                <c:pt idx="4">
                  <c:v>913582.62749759608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58-43A9-9B4D-AA73CEBA1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DoA vs. EAC </a:t>
            </a:r>
          </a:p>
          <a:p>
            <a:pPr>
              <a:defRPr/>
            </a:pPr>
            <a:r>
              <a:rPr lang="nl-NL" sz="1100"/>
              <a:t>(personnel costs)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'Graphics MTR'!$A$11</c:f>
              <c:strCache>
                <c:ptCount val="1"/>
                <c:pt idx="0">
                  <c:v>Budget DoA total (EUR)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'Graphics MTR'!$B$10:$F$10</c:f>
              <c:strCache>
                <c:ptCount val="5"/>
                <c:pt idx="0">
                  <c:v>WP1</c:v>
                </c:pt>
                <c:pt idx="1">
                  <c:v>WP2</c:v>
                </c:pt>
                <c:pt idx="2">
                  <c:v>WP3</c:v>
                </c:pt>
                <c:pt idx="3">
                  <c:v>WP4</c:v>
                </c:pt>
                <c:pt idx="4">
                  <c:v>WP5</c:v>
                </c:pt>
              </c:strCache>
            </c:strRef>
          </c:cat>
          <c:val>
            <c:numRef>
              <c:f>'Graphics MTR'!$B$11:$F$11</c:f>
              <c:numCache>
                <c:formatCode>_("€"* #,##0_);_("€"* \(#,##0\);_("€"* "-"??_);_(@_)</c:formatCode>
                <c:ptCount val="5"/>
                <c:pt idx="0">
                  <c:v>733436</c:v>
                </c:pt>
                <c:pt idx="1">
                  <c:v>315808</c:v>
                </c:pt>
                <c:pt idx="2">
                  <c:v>4006732</c:v>
                </c:pt>
                <c:pt idx="3">
                  <c:v>2627500</c:v>
                </c:pt>
                <c:pt idx="4">
                  <c:v>1804830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5A-4073-92A8-A1ACC6BBE92F}"/>
            </c:ext>
          </c:extLst>
        </c:ser>
        <c:ser>
          <c:idx val="1"/>
          <c:order val="1"/>
          <c:tx>
            <c:strRef>
              <c:f>'Graphics MTR'!$A$12</c:f>
              <c:strCache>
                <c:ptCount val="1"/>
                <c:pt idx="0">
                  <c:v>EAC total (EUR)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'Graphics MTR'!$B$10:$F$10</c:f>
              <c:strCache>
                <c:ptCount val="5"/>
                <c:pt idx="0">
                  <c:v>WP1</c:v>
                </c:pt>
                <c:pt idx="1">
                  <c:v>WP2</c:v>
                </c:pt>
                <c:pt idx="2">
                  <c:v>WP3</c:v>
                </c:pt>
                <c:pt idx="3">
                  <c:v>WP4</c:v>
                </c:pt>
                <c:pt idx="4">
                  <c:v>WP5</c:v>
                </c:pt>
              </c:strCache>
            </c:strRef>
          </c:cat>
          <c:val>
            <c:numRef>
              <c:f>'Graphics MTR'!$B$12:$F$12</c:f>
              <c:numCache>
                <c:formatCode>_("€"* #,##0_);_("€"* \(#,##0\);_("€"* "-"??_);_(@_)</c:formatCode>
                <c:ptCount val="5"/>
                <c:pt idx="0">
                  <c:v>610515.5440458802</c:v>
                </c:pt>
                <c:pt idx="1">
                  <c:v>271872.73800000001</c:v>
                </c:pt>
                <c:pt idx="2">
                  <c:v>3435548.2727773031</c:v>
                </c:pt>
                <c:pt idx="3">
                  <c:v>2478216.5390134724</c:v>
                </c:pt>
                <c:pt idx="4">
                  <c:v>1821515.3126654879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5A-4073-92A8-A1ACC6BBE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9864240"/>
        <c:axId val="629868832"/>
      </c:barChart>
      <c:catAx>
        <c:axId val="62986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29868832"/>
        <c:crosses val="autoZero"/>
        <c:auto val="1"/>
        <c:lblAlgn val="ctr"/>
        <c:lblOffset val="100"/>
        <c:noMultiLvlLbl val="0"/>
      </c:catAx>
      <c:valAx>
        <c:axId val="62986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_);_(&quot;€&quot;* \(#,##0\);_(&quot;€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2986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1400" b="0" i="0" baseline="0">
                <a:effectLst/>
              </a:rPr>
              <a:t>DoA vs. EAC </a:t>
            </a:r>
            <a:endParaRPr lang="nl-NL" sz="1400">
              <a:effectLst/>
            </a:endParaRPr>
          </a:p>
          <a:p>
            <a:pPr>
              <a:defRPr/>
            </a:pPr>
            <a:r>
              <a:rPr lang="nl-NL" sz="1100" b="0" i="0" baseline="0">
                <a:effectLst/>
              </a:rPr>
              <a:t>(person months)</a:t>
            </a:r>
            <a:endParaRPr lang="nl-NL" sz="11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'Graphics MTR'!$A$28</c:f>
              <c:strCache>
                <c:ptCount val="1"/>
                <c:pt idx="0">
                  <c:v>Budget DoA total (PM)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'Graphics MTR'!$B$27:$F$27</c:f>
              <c:strCache>
                <c:ptCount val="5"/>
                <c:pt idx="0">
                  <c:v>WP1</c:v>
                </c:pt>
                <c:pt idx="1">
                  <c:v>WP2</c:v>
                </c:pt>
                <c:pt idx="2">
                  <c:v>WP3</c:v>
                </c:pt>
                <c:pt idx="3">
                  <c:v>WP4</c:v>
                </c:pt>
                <c:pt idx="4">
                  <c:v>WP5</c:v>
                </c:pt>
              </c:strCache>
            </c:strRef>
          </c:cat>
          <c:val>
            <c:numRef>
              <c:f>'Graphics MTR'!$B$28:$F$28</c:f>
              <c:numCache>
                <c:formatCode>#,##0.00</c:formatCode>
                <c:ptCount val="5"/>
                <c:pt idx="0">
                  <c:v>88</c:v>
                </c:pt>
                <c:pt idx="1">
                  <c:v>53</c:v>
                </c:pt>
                <c:pt idx="2">
                  <c:v>752</c:v>
                </c:pt>
                <c:pt idx="3">
                  <c:v>429</c:v>
                </c:pt>
                <c:pt idx="4">
                  <c:v>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4-42F4-8E30-F751F1CF595A}"/>
            </c:ext>
          </c:extLst>
        </c:ser>
        <c:ser>
          <c:idx val="1"/>
          <c:order val="1"/>
          <c:tx>
            <c:strRef>
              <c:f>'Graphics MTR'!$A$29</c:f>
              <c:strCache>
                <c:ptCount val="1"/>
                <c:pt idx="0">
                  <c:v>EAC total (PM)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'Graphics MTR'!$B$27:$F$27</c:f>
              <c:strCache>
                <c:ptCount val="5"/>
                <c:pt idx="0">
                  <c:v>WP1</c:v>
                </c:pt>
                <c:pt idx="1">
                  <c:v>WP2</c:v>
                </c:pt>
                <c:pt idx="2">
                  <c:v>WP3</c:v>
                </c:pt>
                <c:pt idx="3">
                  <c:v>WP4</c:v>
                </c:pt>
                <c:pt idx="4">
                  <c:v>WP5</c:v>
                </c:pt>
              </c:strCache>
            </c:strRef>
          </c:cat>
          <c:val>
            <c:numRef>
              <c:f>'Graphics MTR'!$B$29:$F$29</c:f>
              <c:numCache>
                <c:formatCode>#,##0.00</c:formatCode>
                <c:ptCount val="5"/>
                <c:pt idx="0">
                  <c:v>83.910000000000011</c:v>
                </c:pt>
                <c:pt idx="1">
                  <c:v>46.41</c:v>
                </c:pt>
                <c:pt idx="2">
                  <c:v>716.06333333333328</c:v>
                </c:pt>
                <c:pt idx="3">
                  <c:v>456.2268181818182</c:v>
                </c:pt>
                <c:pt idx="4">
                  <c:v>329.82928650793656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4-42F4-8E30-F751F1CF5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004416"/>
        <c:axId val="448003104"/>
      </c:barChart>
      <c:catAx>
        <c:axId val="44800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48003104"/>
        <c:crosses val="autoZero"/>
        <c:auto val="1"/>
        <c:lblAlgn val="ctr"/>
        <c:lblOffset val="100"/>
        <c:noMultiLvlLbl val="0"/>
      </c:catAx>
      <c:valAx>
        <c:axId val="44800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4800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ETC vs. Actual </a:t>
            </a:r>
          </a:p>
          <a:p>
            <a:pPr>
              <a:defRPr/>
            </a:pPr>
            <a:r>
              <a:rPr lang="nl-NL" sz="1100"/>
              <a:t>(personnel costs)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'Graphics MTR'!$B$113</c:f>
              <c:strCache>
                <c:ptCount val="1"/>
                <c:pt idx="0">
                  <c:v>ETC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'Graphics MTR'!$C$112:$J$112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MTR'!$C$113:$J$113</c:f>
              <c:numCache>
                <c:formatCode>_("€"* #,##0.00_);_("€"* \(#,##0.00\);_("€"* "-"??_);_(@_)</c:formatCode>
                <c:ptCount val="8"/>
                <c:pt idx="0">
                  <c:v>406207.10148208454</c:v>
                </c:pt>
                <c:pt idx="1">
                  <c:v>681795.43415874999</c:v>
                </c:pt>
                <c:pt idx="2">
                  <c:v>1078004.3141334823</c:v>
                </c:pt>
                <c:pt idx="3">
                  <c:v>1314963.5701334821</c:v>
                </c:pt>
                <c:pt idx="4">
                  <c:v>1372379.6501334822</c:v>
                </c:pt>
                <c:pt idx="5">
                  <c:v>1300681.1001334824</c:v>
                </c:pt>
                <c:pt idx="6">
                  <c:v>1337898.2341334822</c:v>
                </c:pt>
                <c:pt idx="7">
                  <c:v>1277995.6741334824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74-438E-861D-BF43F5209CAD}"/>
            </c:ext>
          </c:extLst>
        </c:ser>
        <c:ser>
          <c:idx val="1"/>
          <c:order val="1"/>
          <c:tx>
            <c:strRef>
              <c:f>'Graphics MTR'!$B$115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'Graphics MTR'!$C$112:$J$112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MTR'!$C$115:$J$115</c:f>
              <c:numCache>
                <c:formatCode>_("€"* #,##0.00_);_("€"* \(#,##0.00\);_("€"* "-"??_);_(@_)</c:formatCode>
                <c:ptCount val="8"/>
                <c:pt idx="0">
                  <c:v>366951.01810202381</c:v>
                </c:pt>
                <c:pt idx="1">
                  <c:v>686495.34415874991</c:v>
                </c:pt>
                <c:pt idx="2">
                  <c:v>960303.81557395845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74-438E-861D-BF43F5209C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7537688"/>
        <c:axId val="807531784"/>
      </c:lineChart>
      <c:catAx>
        <c:axId val="80753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807531784"/>
        <c:crosses val="autoZero"/>
        <c:auto val="1"/>
        <c:lblAlgn val="ctr"/>
        <c:lblOffset val="100"/>
        <c:noMultiLvlLbl val="0"/>
      </c:catAx>
      <c:valAx>
        <c:axId val="807531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_);_(&quot;€&quot;* \(#,##0\);_(&quot;€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807537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Spending curves</a:t>
            </a:r>
          </a:p>
          <a:p>
            <a:pPr>
              <a:defRPr/>
            </a:pPr>
            <a:r>
              <a:rPr lang="nl-NL" sz="1100"/>
              <a:t>(integral personnel costs)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'Graphics MTR'!$B$114</c:f>
              <c:strCache>
                <c:ptCount val="1"/>
                <c:pt idx="0">
                  <c:v>Spend plan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'Graphics MTR'!$C$112:$J$112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MTR'!$C$114:$J$114</c:f>
              <c:numCache>
                <c:formatCode>_("€"* #,##0.00_);_("€"* \(#,##0.00\);_("€"* "-"??_);_(@_)</c:formatCode>
                <c:ptCount val="8"/>
                <c:pt idx="0">
                  <c:v>406207.10148208454</c:v>
                </c:pt>
                <c:pt idx="1">
                  <c:v>1088002.5356408346</c:v>
                </c:pt>
                <c:pt idx="2">
                  <c:v>2166006.8497743169</c:v>
                </c:pt>
                <c:pt idx="3">
                  <c:v>3480970.419907799</c:v>
                </c:pt>
                <c:pt idx="4">
                  <c:v>4853350.0700412812</c:v>
                </c:pt>
                <c:pt idx="5">
                  <c:v>6154031.1701747635</c:v>
                </c:pt>
                <c:pt idx="6">
                  <c:v>7491929.4043082455</c:v>
                </c:pt>
                <c:pt idx="7">
                  <c:v>8769925.0784417279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82-4747-813A-D8F948BC07D9}"/>
            </c:ext>
          </c:extLst>
        </c:ser>
        <c:ser>
          <c:idx val="1"/>
          <c:order val="1"/>
          <c:tx>
            <c:strRef>
              <c:f>'Graphics MTR'!$B$116</c:f>
              <c:strCache>
                <c:ptCount val="1"/>
                <c:pt idx="0">
                  <c:v>Actuals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'Graphics MTR'!$C$112:$J$112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MTR'!$C$116:$J$116</c:f>
              <c:numCache>
                <c:formatCode>_("€"* #,##0.00_);_("€"* \(#,##0.00\);_("€"* "-"??_);_(@_)</c:formatCode>
                <c:ptCount val="8"/>
                <c:pt idx="0">
                  <c:v>366951.01810202381</c:v>
                </c:pt>
                <c:pt idx="1">
                  <c:v>1053446.3622607738</c:v>
                </c:pt>
                <c:pt idx="2">
                  <c:v>2013750.1778347322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82-4747-813A-D8F948BC07D9}"/>
            </c:ext>
          </c:extLst>
        </c:ser>
        <c:ser>
          <c:idx val="2"/>
          <c:order val="2"/>
          <c:tx>
            <c:strRef>
              <c:f>'Graphics MTR'!$B$117</c:f>
              <c:strCache>
                <c:ptCount val="1"/>
                <c:pt idx="0">
                  <c:v>Budget ceiling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'Graphics MTR'!$C$112:$J$112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MTR'!$C$117:$J$117</c:f>
              <c:numCache>
                <c:formatCode>_("€"* #,##0_);_("€"* \(#,##0\);_("€"* "-"??_);_(@_)</c:formatCode>
                <c:ptCount val="8"/>
                <c:pt idx="0">
                  <c:v>9488306</c:v>
                </c:pt>
                <c:pt idx="1">
                  <c:v>9488306</c:v>
                </c:pt>
                <c:pt idx="2">
                  <c:v>9488306</c:v>
                </c:pt>
                <c:pt idx="3">
                  <c:v>9488306</c:v>
                </c:pt>
                <c:pt idx="4">
                  <c:v>9488306</c:v>
                </c:pt>
                <c:pt idx="5">
                  <c:v>9488306</c:v>
                </c:pt>
                <c:pt idx="6">
                  <c:v>9488306</c:v>
                </c:pt>
                <c:pt idx="7">
                  <c:v>9488306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82-4747-813A-D8F948BC0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4187248"/>
        <c:axId val="774187904"/>
      </c:lineChart>
      <c:catAx>
        <c:axId val="77418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774187904"/>
        <c:crosses val="autoZero"/>
        <c:auto val="1"/>
        <c:lblAlgn val="ctr"/>
        <c:lblOffset val="100"/>
        <c:noMultiLvlLbl val="0"/>
      </c:catAx>
      <c:valAx>
        <c:axId val="77418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_);_(&quot;€&quot;* \(#,##0\);_(&quot;€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77418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EAC - 6 monthly</a:t>
            </a:r>
            <a:r>
              <a:rPr lang="en-US" baseline="0"/>
              <a:t> </a:t>
            </a:r>
            <a:r>
              <a:rPr lang="en-US"/>
              <a:t>profile</a:t>
            </a:r>
            <a:endParaRPr lang="en-US" baseline="0"/>
          </a:p>
          <a:p>
            <a:pPr>
              <a:defRPr/>
            </a:pPr>
            <a:r>
              <a:rPr lang="en-US" sz="1100" baseline="0"/>
              <a:t>(person months)</a:t>
            </a:r>
            <a:endParaRPr lang="en-US" sz="11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'Graphics MTR'!$B$40</c:f>
              <c:strCache>
                <c:ptCount val="1"/>
                <c:pt idx="0">
                  <c:v>WP1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'Graphics MTR'!$C$39:$J$39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MTR'!$C$40:$J$40</c:f>
              <c:numCache>
                <c:formatCode>0.0</c:formatCode>
                <c:ptCount val="8"/>
                <c:pt idx="0">
                  <c:v>7.0299999999999994</c:v>
                </c:pt>
                <c:pt idx="1">
                  <c:v>8.1199999999999992</c:v>
                </c:pt>
                <c:pt idx="2">
                  <c:v>8.56</c:v>
                </c:pt>
                <c:pt idx="3">
                  <c:v>12.18</c:v>
                </c:pt>
                <c:pt idx="4">
                  <c:v>12.08</c:v>
                </c:pt>
                <c:pt idx="5">
                  <c:v>12.08</c:v>
                </c:pt>
                <c:pt idx="6">
                  <c:v>11.979999999999999</c:v>
                </c:pt>
                <c:pt idx="7">
                  <c:v>11.879999999999999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B6-48AC-89F2-A466C2B74E14}"/>
            </c:ext>
          </c:extLst>
        </c:ser>
        <c:ser>
          <c:idx val="1"/>
          <c:order val="1"/>
          <c:tx>
            <c:strRef>
              <c:f>'Graphics MTR'!$B$41</c:f>
              <c:strCache>
                <c:ptCount val="1"/>
                <c:pt idx="0">
                  <c:v>WP2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'Graphics MTR'!$C$39:$J$39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MTR'!$C$41:$J$41</c:f>
              <c:numCache>
                <c:formatCode>0.0</c:formatCode>
                <c:ptCount val="8"/>
                <c:pt idx="0">
                  <c:v>0.37</c:v>
                </c:pt>
                <c:pt idx="1">
                  <c:v>2.75</c:v>
                </c:pt>
                <c:pt idx="2">
                  <c:v>3.6900000000000004</c:v>
                </c:pt>
                <c:pt idx="3">
                  <c:v>8.1</c:v>
                </c:pt>
                <c:pt idx="4">
                  <c:v>8.1</c:v>
                </c:pt>
                <c:pt idx="5">
                  <c:v>8</c:v>
                </c:pt>
                <c:pt idx="6">
                  <c:v>7.7999999999999989</c:v>
                </c:pt>
                <c:pt idx="7">
                  <c:v>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B6-48AC-89F2-A466C2B74E14}"/>
            </c:ext>
          </c:extLst>
        </c:ser>
        <c:ser>
          <c:idx val="2"/>
          <c:order val="2"/>
          <c:tx>
            <c:strRef>
              <c:f>'Graphics MTR'!$B$42</c:f>
              <c:strCache>
                <c:ptCount val="1"/>
                <c:pt idx="0">
                  <c:v>WP3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'Graphics MTR'!$C$39:$J$39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MTR'!$C$42:$J$42</c:f>
              <c:numCache>
                <c:formatCode>0.0</c:formatCode>
                <c:ptCount val="8"/>
                <c:pt idx="0">
                  <c:v>17.559999999999999</c:v>
                </c:pt>
                <c:pt idx="1">
                  <c:v>56.419999999999995</c:v>
                </c:pt>
                <c:pt idx="2">
                  <c:v>95.65</c:v>
                </c:pt>
                <c:pt idx="3">
                  <c:v>109.26666666666665</c:v>
                </c:pt>
                <c:pt idx="4">
                  <c:v>113.16666666666666</c:v>
                </c:pt>
                <c:pt idx="5">
                  <c:v>103.99999999999999</c:v>
                </c:pt>
                <c:pt idx="6">
                  <c:v>112.19999999999999</c:v>
                </c:pt>
                <c:pt idx="7">
                  <c:v>107.79999999999998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B6-48AC-89F2-A466C2B74E14}"/>
            </c:ext>
          </c:extLst>
        </c:ser>
        <c:ser>
          <c:idx val="3"/>
          <c:order val="3"/>
          <c:tx>
            <c:strRef>
              <c:f>'Graphics MTR'!$B$43</c:f>
              <c:strCache>
                <c:ptCount val="1"/>
                <c:pt idx="0">
                  <c:v>WP4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'Graphics MTR'!$C$39:$J$39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MTR'!$C$43:$J$43</c:f>
              <c:numCache>
                <c:formatCode>0.0</c:formatCode>
                <c:ptCount val="8"/>
                <c:pt idx="0">
                  <c:v>18.542857142857144</c:v>
                </c:pt>
                <c:pt idx="1">
                  <c:v>27.060714285714283</c:v>
                </c:pt>
                <c:pt idx="2">
                  <c:v>45.19</c:v>
                </c:pt>
                <c:pt idx="3">
                  <c:v>64.651515151515156</c:v>
                </c:pt>
                <c:pt idx="4">
                  <c:v>71.58</c:v>
                </c:pt>
                <c:pt idx="5">
                  <c:v>73.599999999999994</c:v>
                </c:pt>
                <c:pt idx="6">
                  <c:v>78.26796536796536</c:v>
                </c:pt>
                <c:pt idx="7">
                  <c:v>77.333766233766227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B6-48AC-89F2-A466C2B74E14}"/>
            </c:ext>
          </c:extLst>
        </c:ser>
        <c:ser>
          <c:idx val="4"/>
          <c:order val="4"/>
          <c:tx>
            <c:strRef>
              <c:f>'Graphics MTR'!$B$44</c:f>
              <c:strCache>
                <c:ptCount val="1"/>
                <c:pt idx="0">
                  <c:v>WP5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'Graphics MTR'!$C$39:$J$39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MTR'!$C$44:$J$44</c:f>
              <c:numCache>
                <c:formatCode>0.0</c:formatCode>
                <c:ptCount val="8"/>
                <c:pt idx="0">
                  <c:v>22.419796084656085</c:v>
                </c:pt>
                <c:pt idx="1">
                  <c:v>44.710301587301586</c:v>
                </c:pt>
                <c:pt idx="2">
                  <c:v>47.17389121693121</c:v>
                </c:pt>
                <c:pt idx="3">
                  <c:v>56.985059523809525</c:v>
                </c:pt>
                <c:pt idx="4">
                  <c:v>53.285059523809522</c:v>
                </c:pt>
                <c:pt idx="5">
                  <c:v>41.285059523809522</c:v>
                </c:pt>
                <c:pt idx="6">
                  <c:v>36.285059523809522</c:v>
                </c:pt>
                <c:pt idx="7">
                  <c:v>27.685059523809525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CB6-48AC-89F2-A466C2B74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5667648"/>
        <c:axId val="645666664"/>
      </c:lineChart>
      <c:catAx>
        <c:axId val="64566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45666664"/>
        <c:crosses val="autoZero"/>
        <c:auto val="1"/>
        <c:lblAlgn val="ctr"/>
        <c:lblOffset val="100"/>
        <c:noMultiLvlLbl val="0"/>
      </c:catAx>
      <c:valAx>
        <c:axId val="645666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45667648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1400" b="0" i="0" baseline="0">
                <a:effectLst/>
              </a:rPr>
              <a:t>DoA vs. EAC </a:t>
            </a:r>
            <a:endParaRPr lang="nl-NL" sz="1400">
              <a:effectLst/>
            </a:endParaRPr>
          </a:p>
          <a:p>
            <a:pPr>
              <a:defRPr/>
            </a:pPr>
            <a:r>
              <a:rPr lang="nl-NL" sz="1100" b="0" i="0" baseline="0">
                <a:effectLst/>
              </a:rPr>
              <a:t>(person months)</a:t>
            </a:r>
            <a:endParaRPr lang="nl-N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'Graphics MTR'!$B$49</c:f>
              <c:strCache>
                <c:ptCount val="1"/>
                <c:pt idx="0">
                  <c:v>WP1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'Graphics MTR'!$C$48:$J$48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MTR'!$C$49:$J$49</c:f>
              <c:numCache>
                <c:formatCode>0.0</c:formatCode>
                <c:ptCount val="8"/>
                <c:pt idx="0">
                  <c:v>7.0299999999999994</c:v>
                </c:pt>
                <c:pt idx="1">
                  <c:v>15.149999999999999</c:v>
                </c:pt>
                <c:pt idx="2">
                  <c:v>23.71</c:v>
                </c:pt>
                <c:pt idx="3">
                  <c:v>35.89</c:v>
                </c:pt>
                <c:pt idx="4">
                  <c:v>47.97</c:v>
                </c:pt>
                <c:pt idx="5">
                  <c:v>60.05</c:v>
                </c:pt>
                <c:pt idx="6">
                  <c:v>72.03</c:v>
                </c:pt>
                <c:pt idx="7">
                  <c:v>83.91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2A-43A7-B5BD-50B6328945BB}"/>
            </c:ext>
          </c:extLst>
        </c:ser>
        <c:ser>
          <c:idx val="1"/>
          <c:order val="1"/>
          <c:tx>
            <c:strRef>
              <c:f>'Graphics MTR'!$B$50</c:f>
              <c:strCache>
                <c:ptCount val="1"/>
                <c:pt idx="0">
                  <c:v>WP2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'Graphics MTR'!$C$48:$J$48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MTR'!$C$50:$J$50</c:f>
              <c:numCache>
                <c:formatCode>0.0</c:formatCode>
                <c:ptCount val="8"/>
                <c:pt idx="0">
                  <c:v>0.37</c:v>
                </c:pt>
                <c:pt idx="1">
                  <c:v>3.12</c:v>
                </c:pt>
                <c:pt idx="2">
                  <c:v>6.8100000000000005</c:v>
                </c:pt>
                <c:pt idx="3">
                  <c:v>14.91</c:v>
                </c:pt>
                <c:pt idx="4">
                  <c:v>23.009999999999998</c:v>
                </c:pt>
                <c:pt idx="5">
                  <c:v>31.009999999999998</c:v>
                </c:pt>
                <c:pt idx="6">
                  <c:v>38.809999999999995</c:v>
                </c:pt>
                <c:pt idx="7">
                  <c:v>46.41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2A-43A7-B5BD-50B6328945BB}"/>
            </c:ext>
          </c:extLst>
        </c:ser>
        <c:ser>
          <c:idx val="2"/>
          <c:order val="2"/>
          <c:tx>
            <c:strRef>
              <c:f>'Graphics MTR'!$B$51</c:f>
              <c:strCache>
                <c:ptCount val="1"/>
                <c:pt idx="0">
                  <c:v>WP3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'Graphics MTR'!$C$48:$J$48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MTR'!$C$51:$J$51</c:f>
              <c:numCache>
                <c:formatCode>0.0</c:formatCode>
                <c:ptCount val="8"/>
                <c:pt idx="0">
                  <c:v>17.559999999999999</c:v>
                </c:pt>
                <c:pt idx="1">
                  <c:v>73.97999999999999</c:v>
                </c:pt>
                <c:pt idx="2">
                  <c:v>169.63</c:v>
                </c:pt>
                <c:pt idx="3">
                  <c:v>278.89666666666665</c:v>
                </c:pt>
                <c:pt idx="4">
                  <c:v>392.06333333333328</c:v>
                </c:pt>
                <c:pt idx="5">
                  <c:v>496.06333333333328</c:v>
                </c:pt>
                <c:pt idx="6">
                  <c:v>608.26333333333332</c:v>
                </c:pt>
                <c:pt idx="7">
                  <c:v>716.06333333333328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2A-43A7-B5BD-50B6328945BB}"/>
            </c:ext>
          </c:extLst>
        </c:ser>
        <c:ser>
          <c:idx val="3"/>
          <c:order val="3"/>
          <c:tx>
            <c:strRef>
              <c:f>'Graphics MTR'!$B$52</c:f>
              <c:strCache>
                <c:ptCount val="1"/>
                <c:pt idx="0">
                  <c:v>WP4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'Graphics MTR'!$C$48:$J$48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MTR'!$C$52:$J$52</c:f>
              <c:numCache>
                <c:formatCode>0.0</c:formatCode>
                <c:ptCount val="8"/>
                <c:pt idx="0">
                  <c:v>18.542857142857144</c:v>
                </c:pt>
                <c:pt idx="1">
                  <c:v>45.603571428571428</c:v>
                </c:pt>
                <c:pt idx="2">
                  <c:v>90.793571428571425</c:v>
                </c:pt>
                <c:pt idx="3">
                  <c:v>155.44508658008658</c:v>
                </c:pt>
                <c:pt idx="4">
                  <c:v>227.02508658008657</c:v>
                </c:pt>
                <c:pt idx="5">
                  <c:v>300.62508658008653</c:v>
                </c:pt>
                <c:pt idx="6">
                  <c:v>378.89305194805189</c:v>
                </c:pt>
                <c:pt idx="7">
                  <c:v>456.22681818181809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2A-43A7-B5BD-50B6328945BB}"/>
            </c:ext>
          </c:extLst>
        </c:ser>
        <c:ser>
          <c:idx val="4"/>
          <c:order val="4"/>
          <c:tx>
            <c:strRef>
              <c:f>'Graphics MTR'!$B$53</c:f>
              <c:strCache>
                <c:ptCount val="1"/>
                <c:pt idx="0">
                  <c:v>WP5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'Graphics MTR'!$C$48:$J$48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cat>
          <c:val>
            <c:numRef>
              <c:f>'Graphics MTR'!$C$53:$J$53</c:f>
              <c:numCache>
                <c:formatCode>0.0</c:formatCode>
                <c:ptCount val="8"/>
                <c:pt idx="0">
                  <c:v>22.419796084656085</c:v>
                </c:pt>
                <c:pt idx="1">
                  <c:v>67.130097671957671</c:v>
                </c:pt>
                <c:pt idx="2">
                  <c:v>114.30398888888888</c:v>
                </c:pt>
                <c:pt idx="3">
                  <c:v>171.28904841269841</c:v>
                </c:pt>
                <c:pt idx="4">
                  <c:v>224.57410793650791</c:v>
                </c:pt>
                <c:pt idx="5">
                  <c:v>265.85916746031745</c:v>
                </c:pt>
                <c:pt idx="6">
                  <c:v>302.14422698412699</c:v>
                </c:pt>
                <c:pt idx="7">
                  <c:v>329.8292865079365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72A-43A7-B5BD-50B632894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468944"/>
        <c:axId val="734469272"/>
        <c:extLst/>
      </c:lineChart>
      <c:scatterChart>
        <c:scatterStyle val="lineMarker"/>
        <c:varyColors val="0"/>
        <c:ser>
          <c:idx val="5"/>
          <c:order val="5"/>
          <c:tx>
            <c:strRef>
              <c:f>'Graphics MTR'!$B$58</c:f>
              <c:strCache>
                <c:ptCount val="1"/>
                <c:pt idx="0">
                  <c:v>WP1</c:v>
                </c:pt>
              </c:strCache>
              <c:extLst xmlns:c15="http://schemas.microsoft.com/office/drawing/2012/chart"/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strRef>
              <c:f>'Graphics MTR'!$C$48:$J$48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  <c:extLst xmlns:c15="http://schemas.microsoft.com/office/drawing/2012/chart"/>
            </c:strRef>
          </c:xVal>
          <c:yVal>
            <c:numRef>
              <c:f>'Graphics MTR'!$C$58:$J$58</c:f>
              <c:numCache>
                <c:formatCode>General</c:formatCode>
                <c:ptCount val="8"/>
                <c:pt idx="7" formatCode="0.0">
                  <c:v>88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B72A-43A7-B5BD-50B6328945BB}"/>
            </c:ext>
          </c:extLst>
        </c:ser>
        <c:ser>
          <c:idx val="6"/>
          <c:order val="6"/>
          <c:tx>
            <c:strRef>
              <c:f>'Graphics MTR'!$B$59</c:f>
              <c:strCache>
                <c:ptCount val="1"/>
                <c:pt idx="0">
                  <c:v>WP2</c:v>
                </c:pt>
              </c:strCache>
              <c:extLst xmlns:c15="http://schemas.microsoft.com/office/drawing/2012/chart"/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'Graphics MTR'!$C$48:$J$48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  <c:extLst xmlns:c15="http://schemas.microsoft.com/office/drawing/2012/chart"/>
            </c:strRef>
          </c:xVal>
          <c:yVal>
            <c:numRef>
              <c:f>'Graphics MTR'!$C$59:$J$59</c:f>
              <c:numCache>
                <c:formatCode>General</c:formatCode>
                <c:ptCount val="8"/>
                <c:pt idx="7" formatCode="0.0">
                  <c:v>53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6-B72A-43A7-B5BD-50B6328945BB}"/>
            </c:ext>
          </c:extLst>
        </c:ser>
        <c:ser>
          <c:idx val="7"/>
          <c:order val="7"/>
          <c:tx>
            <c:strRef>
              <c:f>'Graphics MTR'!$B$60</c:f>
              <c:strCache>
                <c:ptCount val="1"/>
                <c:pt idx="0">
                  <c:v>WP3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xVal>
            <c:strRef>
              <c:f>'Graphics MTR'!$C$48:$J$48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xVal>
          <c:yVal>
            <c:numRef>
              <c:f>'Graphics MTR'!$C$60:$J$60</c:f>
              <c:numCache>
                <c:formatCode>General</c:formatCode>
                <c:ptCount val="8"/>
                <c:pt idx="7" formatCode="0.0">
                  <c:v>752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B72A-43A7-B5BD-50B6328945BB}"/>
            </c:ext>
          </c:extLst>
        </c:ser>
        <c:ser>
          <c:idx val="8"/>
          <c:order val="8"/>
          <c:tx>
            <c:strRef>
              <c:f>'Graphics MTR'!$B$61</c:f>
              <c:strCache>
                <c:ptCount val="1"/>
                <c:pt idx="0">
                  <c:v>WP4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strRef>
              <c:f>'Graphics MTR'!$C$48:$J$48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xVal>
          <c:yVal>
            <c:numRef>
              <c:f>'Graphics MTR'!$C$61:$J$61</c:f>
              <c:numCache>
                <c:formatCode>General</c:formatCode>
                <c:ptCount val="8"/>
                <c:pt idx="7" formatCode="0.0">
                  <c:v>429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B72A-43A7-B5BD-50B6328945BB}"/>
            </c:ext>
          </c:extLst>
        </c:ser>
        <c:ser>
          <c:idx val="9"/>
          <c:order val="9"/>
          <c:tx>
            <c:strRef>
              <c:f>'Graphics MTR'!$B$62</c:f>
              <c:strCache>
                <c:ptCount val="1"/>
                <c:pt idx="0">
                  <c:v>WP5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strRef>
              <c:f>'Graphics MTR'!$C$48:$J$48</c:f>
              <c:strCache>
                <c:ptCount val="8"/>
                <c:pt idx="0">
                  <c:v>1 - 6</c:v>
                </c:pt>
                <c:pt idx="1">
                  <c:v>7 -12</c:v>
                </c:pt>
                <c:pt idx="2">
                  <c:v>13 - 18</c:v>
                </c:pt>
                <c:pt idx="3">
                  <c:v>19 - 24</c:v>
                </c:pt>
                <c:pt idx="4">
                  <c:v>25 - 30</c:v>
                </c:pt>
                <c:pt idx="5">
                  <c:v>31 - 36</c:v>
                </c:pt>
                <c:pt idx="6">
                  <c:v>37 - 42</c:v>
                </c:pt>
                <c:pt idx="7">
                  <c:v>43 - 48</c:v>
                </c:pt>
              </c:strCache>
            </c:strRef>
          </c:xVal>
          <c:yVal>
            <c:numRef>
              <c:f>'Graphics MTR'!$C$62:$J$62</c:f>
              <c:numCache>
                <c:formatCode>General</c:formatCode>
                <c:ptCount val="8"/>
                <c:pt idx="7" formatCode="0.0">
                  <c:v>332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B72A-43A7-B5BD-50B632894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4468944"/>
        <c:axId val="734469272"/>
      </c:scatterChart>
      <c:catAx>
        <c:axId val="73446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734469272"/>
        <c:crosses val="autoZero"/>
        <c:auto val="1"/>
        <c:lblAlgn val="ctr"/>
        <c:lblOffset val="100"/>
        <c:noMultiLvlLbl val="0"/>
      </c:catAx>
      <c:valAx>
        <c:axId val="734469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734468944"/>
        <c:crosses val="autoZero"/>
        <c:crossBetween val="between"/>
      </c:valAx>
      <c:spPr>
        <a:noFill/>
        <a:ln>
          <a:solidFill>
            <a:srgbClr val="92D050"/>
          </a:solidFill>
        </a:ln>
        <a:effectLst/>
      </c:spPr>
    </c:plotArea>
    <c:legend>
      <c:legendPos val="b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6FB1-8458-4A81-9FCE-E6EB2761860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951D-A577-42A4-BA3F-63C36802A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charts show the original </a:t>
            </a:r>
            <a:r>
              <a:rPr lang="en-US" noProof="0" dirty="0" smtClean="0"/>
              <a:t>budget</a:t>
            </a:r>
            <a:r>
              <a:rPr lang="en-US" baseline="0" dirty="0" smtClean="0"/>
              <a:t> of the project. Work packages 3 and 4 are the largest in spending costs and person months. </a:t>
            </a:r>
          </a:p>
          <a:p>
            <a:r>
              <a:rPr lang="en-US" baseline="0" dirty="0" smtClean="0"/>
              <a:t>The largest part of the budget is reserved for personnel costs. The budget for other costs is mainly for travel costs.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In November all partners reported on their </a:t>
            </a:r>
            <a:r>
              <a:rPr lang="en-US" noProof="0" dirty="0" err="1" smtClean="0"/>
              <a:t>spendings</a:t>
            </a:r>
            <a:r>
              <a:rPr lang="en-US" noProof="0" dirty="0" smtClean="0"/>
              <a:t> of the first 18 months. </a:t>
            </a:r>
          </a:p>
          <a:p>
            <a:endParaRPr lang="en-US" noProof="0" dirty="0" smtClean="0"/>
          </a:p>
          <a:p>
            <a:r>
              <a:rPr lang="en-US" noProof="0" dirty="0" smtClean="0"/>
              <a:t>The project </a:t>
            </a:r>
            <a:r>
              <a:rPr lang="en-US" noProof="0" dirty="0" smtClean="0"/>
              <a:t>was </a:t>
            </a:r>
            <a:r>
              <a:rPr lang="en-US" noProof="0" dirty="0" smtClean="0"/>
              <a:t>then</a:t>
            </a:r>
            <a:r>
              <a:rPr lang="en-US" baseline="0" noProof="0" dirty="0" smtClean="0"/>
              <a:t> </a:t>
            </a:r>
            <a:r>
              <a:rPr lang="en-US" noProof="0" dirty="0" smtClean="0"/>
              <a:t>at 38%</a:t>
            </a:r>
            <a:r>
              <a:rPr lang="en-US" baseline="0" noProof="0" dirty="0" smtClean="0"/>
              <a:t> of progress in time. The actual </a:t>
            </a:r>
            <a:r>
              <a:rPr lang="en-US" baseline="0" noProof="0" dirty="0" err="1" smtClean="0"/>
              <a:t>spendings</a:t>
            </a:r>
            <a:r>
              <a:rPr lang="en-US" baseline="0" noProof="0" dirty="0" smtClean="0"/>
              <a:t> reported, however, have </a:t>
            </a:r>
            <a:r>
              <a:rPr lang="en-US" baseline="0" noProof="0" dirty="0" smtClean="0"/>
              <a:t>reached 21</a:t>
            </a:r>
            <a:r>
              <a:rPr lang="en-US" baseline="0" noProof="0" dirty="0" smtClean="0"/>
              <a:t>%. </a:t>
            </a:r>
          </a:p>
          <a:p>
            <a:r>
              <a:rPr lang="en-US" baseline="0" noProof="0" dirty="0" smtClean="0"/>
              <a:t>Compared to a linear spending profile, all work packages are underspending, except for WP5. </a:t>
            </a:r>
          </a:p>
          <a:p>
            <a:endParaRPr lang="en-US" baseline="0" noProof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actual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spendings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lower than the planned spending curve. We will show that we can correct this in the second part of the project.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46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One year into the project, we asked all partners to provide us a revised budget on personnel</a:t>
            </a:r>
            <a:r>
              <a:rPr lang="en-US" baseline="0" noProof="0" dirty="0" smtClean="0"/>
              <a:t> costs</a:t>
            </a:r>
            <a:r>
              <a:rPr lang="en-US" noProof="0" dirty="0" smtClean="0"/>
              <a:t>:</a:t>
            </a:r>
            <a:r>
              <a:rPr lang="en-US" baseline="0" noProof="0" dirty="0" smtClean="0"/>
              <a:t> their Estimate to Complete (ETC) the project, based on </a:t>
            </a:r>
            <a:r>
              <a:rPr lang="nl-NL" dirty="0" err="1" smtClean="0"/>
              <a:t>contractual</a:t>
            </a:r>
            <a:r>
              <a:rPr lang="nl-NL" dirty="0" smtClean="0"/>
              <a:t> </a:t>
            </a:r>
            <a:r>
              <a:rPr lang="nl-NL" dirty="0" err="1" smtClean="0"/>
              <a:t>obligations</a:t>
            </a:r>
            <a:r>
              <a:rPr lang="nl-NL" dirty="0" smtClean="0"/>
              <a:t> </a:t>
            </a:r>
            <a:r>
              <a:rPr lang="nl-NL" dirty="0" err="1" smtClean="0"/>
              <a:t>known</a:t>
            </a:r>
            <a:r>
              <a:rPr lang="nl-NL" dirty="0" smtClean="0"/>
              <a:t> at </a:t>
            </a:r>
            <a:r>
              <a:rPr lang="nl-NL" dirty="0" err="1" smtClean="0"/>
              <a:t>that</a:t>
            </a:r>
            <a:r>
              <a:rPr lang="nl-NL" dirty="0" smtClean="0"/>
              <a:t> moment</a:t>
            </a:r>
            <a:r>
              <a:rPr lang="en-US" baseline="0" noProof="0" dirty="0" smtClean="0"/>
              <a:t>.</a:t>
            </a:r>
            <a:endParaRPr lang="en-US" baseline="0" noProof="0" dirty="0" smtClean="0"/>
          </a:p>
          <a:p>
            <a:r>
              <a:rPr lang="en-US" baseline="0" noProof="0" dirty="0" smtClean="0"/>
              <a:t>The charts above show the actual </a:t>
            </a:r>
            <a:r>
              <a:rPr lang="en-US" baseline="0" noProof="0" dirty="0" err="1" smtClean="0"/>
              <a:t>spendings</a:t>
            </a:r>
            <a:r>
              <a:rPr lang="en-US" baseline="0" noProof="0" dirty="0" smtClean="0"/>
              <a:t> of the first 18 months plus the ETC till the end of the project: the Estimate at Completion (EAC). Note: for personnel costs and person months only!</a:t>
            </a:r>
          </a:p>
          <a:p>
            <a:endParaRPr lang="en-US" baseline="0" noProof="0" dirty="0" smtClean="0"/>
          </a:p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6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79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The</a:t>
            </a:r>
            <a:r>
              <a:rPr lang="en-US" baseline="0" noProof="0" dirty="0" smtClean="0"/>
              <a:t> chart on the left shows the spending profile on person months per work package (per six month).</a:t>
            </a:r>
          </a:p>
          <a:p>
            <a:r>
              <a:rPr lang="en-US" baseline="0" noProof="0" dirty="0" smtClean="0"/>
              <a:t>Note the relatively stable line till the end of the project for all work packages except WP5.</a:t>
            </a:r>
          </a:p>
          <a:p>
            <a:r>
              <a:rPr lang="en-US" baseline="0" noProof="0" dirty="0" smtClean="0"/>
              <a:t>The first 18 months are the actual person months spent. </a:t>
            </a:r>
          </a:p>
          <a:p>
            <a:endParaRPr lang="en-US" noProof="0" dirty="0" smtClean="0"/>
          </a:p>
          <a:p>
            <a:r>
              <a:rPr lang="en-US" noProof="0" dirty="0" smtClean="0"/>
              <a:t>The </a:t>
            </a:r>
            <a:r>
              <a:rPr lang="en-US" baseline="0" noProof="0" dirty="0" smtClean="0"/>
              <a:t>chart to the right shows the cumulative progress in person months per work package. </a:t>
            </a:r>
          </a:p>
          <a:p>
            <a:r>
              <a:rPr lang="en-US" baseline="0" noProof="0" dirty="0" smtClean="0"/>
              <a:t>The dot at the end of the line represents the total budget on person months per work package, as described in the </a:t>
            </a:r>
            <a:r>
              <a:rPr lang="en-US" baseline="0" noProof="0" dirty="0" err="1" smtClean="0"/>
              <a:t>DoA</a:t>
            </a:r>
            <a:r>
              <a:rPr lang="en-US" baseline="0" noProof="0" dirty="0" smtClean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noProof="0" dirty="0" smtClean="0"/>
              <a:t>The first 18 months are the actual person months spent. </a:t>
            </a:r>
          </a:p>
          <a:p>
            <a:r>
              <a:rPr lang="en-US" noProof="0" dirty="0" smtClean="0"/>
              <a:t>The rest of the lines are formed by the estimates that partners provided us.</a:t>
            </a:r>
          </a:p>
          <a:p>
            <a:r>
              <a:rPr lang="en-US" noProof="0" dirty="0" smtClean="0"/>
              <a:t>Notice the steep lines for work packages 3 and 4, but also for work packages 1 and 2.</a:t>
            </a:r>
            <a:r>
              <a:rPr lang="en-US" baseline="0" noProof="0" dirty="0" smtClean="0"/>
              <a:t> </a:t>
            </a:r>
          </a:p>
          <a:p>
            <a:r>
              <a:rPr lang="en-US" baseline="0" noProof="0" dirty="0" smtClean="0"/>
              <a:t>The steep lines pose a risk if staff cannot be allocated to the project till the end of the project, or if a staff member decides to leave an organization.</a:t>
            </a:r>
            <a:endParaRPr lang="en-US" noProof="0" dirty="0" smtClean="0"/>
          </a:p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18D-F05E-47DD-8133-946B9A184440}" type="datetime1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8A7F-2A4F-462F-A213-2C0759FFCC78}" type="datetime1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A7DA-B271-48ED-A164-890165104392}" type="datetime1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DB5D-2964-4B8C-859D-B6457B16DB3A}" type="datetime1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E26E-63C9-4500-A7B0-CBEBC4293308}" type="datetime1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6974-4AA1-4803-AC2C-C334C8D27CF4}" type="datetime1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F3-BE1A-4B7F-8668-D1630C3DDA60}" type="datetime1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D5FE-8997-422A-867C-D8DE57D3106F}" type="datetime1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3238-F08D-4A06-80DA-2DF4D987090E}" type="datetime1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2C2A-43D7-40ED-B6B5-D9EBF88CA425}" type="datetime1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013F-FB13-4B04-9D76-92610EECEC9A}" type="datetime1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 userDrawn="1"/>
        </p:nvSpPr>
        <p:spPr>
          <a:xfrm>
            <a:off x="0" y="6381328"/>
            <a:ext cx="9144000" cy="360040"/>
          </a:xfrm>
          <a:prstGeom prst="rect">
            <a:avLst/>
          </a:prstGeom>
          <a:solidFill>
            <a:srgbClr val="C32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443930E-B9FE-452B-8BA3-5D8C324E38D7}" type="datetime1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4B269A-82B5-4A44-BF6B-85C5902E58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Kép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68529" cy="684042"/>
          </a:xfrm>
          <a:prstGeom prst="rect">
            <a:avLst/>
          </a:prstGeom>
        </p:spPr>
      </p:pic>
      <p:pic>
        <p:nvPicPr>
          <p:cNvPr id="8" name="Kép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956376" y="332656"/>
            <a:ext cx="720080" cy="476686"/>
          </a:xfrm>
          <a:prstGeom prst="rect">
            <a:avLst/>
          </a:prstGeom>
        </p:spPr>
      </p:pic>
      <p:sp>
        <p:nvSpPr>
          <p:cNvPr id="9" name="Szövegdoboz 8"/>
          <p:cNvSpPr txBox="1"/>
          <p:nvPr userDrawn="1"/>
        </p:nvSpPr>
        <p:spPr>
          <a:xfrm>
            <a:off x="3995936" y="34568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Astronomy ESFRI &amp; Research Infrastructure Cluster</a:t>
            </a:r>
          </a:p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 ASTERICS - 653477</a:t>
            </a:r>
          </a:p>
        </p:txBody>
      </p:sp>
    </p:spTree>
    <p:extLst>
      <p:ext uri="{BB962C8B-B14F-4D97-AF65-F5344CB8AC3E}">
        <p14:creationId xmlns:p14="http://schemas.microsoft.com/office/powerpoint/2010/main" val="8597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C32128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ASTERICS finances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Status </a:t>
            </a:r>
            <a:r>
              <a:rPr lang="en-US" dirty="0" smtClean="0"/>
              <a:t>period 1 and projection </a:t>
            </a:r>
          </a:p>
          <a:p>
            <a:r>
              <a:rPr lang="en-US" dirty="0" smtClean="0"/>
              <a:t>for periods </a:t>
            </a:r>
            <a:r>
              <a:rPr lang="en-US" dirty="0"/>
              <a:t>2 and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ASTERICS Periodic Review, Brussels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Budget in </a:t>
            </a:r>
            <a:r>
              <a:rPr lang="nl-NL" dirty="0" err="1" smtClean="0"/>
              <a:t>DoA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ASTERICS Periodic Review, Brussels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390339"/>
              </p:ext>
            </p:extLst>
          </p:nvPr>
        </p:nvGraphicFramePr>
        <p:xfrm>
          <a:off x="555300" y="2204863"/>
          <a:ext cx="3944692" cy="2520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vak 4"/>
          <p:cNvSpPr txBox="1"/>
          <p:nvPr/>
        </p:nvSpPr>
        <p:spPr>
          <a:xfrm>
            <a:off x="3124200" y="4064736"/>
            <a:ext cx="1323975" cy="27622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100"/>
              <a:t>Total: € 14.991.194</a:t>
            </a:r>
          </a:p>
        </p:txBody>
      </p:sp>
      <p:graphicFrame>
        <p:nvGraphicFramePr>
          <p:cNvPr id="16" name="Grafie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13472"/>
              </p:ext>
            </p:extLst>
          </p:nvPr>
        </p:nvGraphicFramePr>
        <p:xfrm>
          <a:off x="4683674" y="2204863"/>
          <a:ext cx="3925237" cy="2520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kstvak 6"/>
          <p:cNvSpPr txBox="1"/>
          <p:nvPr/>
        </p:nvSpPr>
        <p:spPr>
          <a:xfrm>
            <a:off x="7380312" y="4057501"/>
            <a:ext cx="1084583" cy="28346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100" dirty="0"/>
              <a:t>Total: 1 </a:t>
            </a:r>
            <a:r>
              <a:rPr lang="nl-NL" sz="1100" dirty="0" smtClean="0"/>
              <a:t>654 PM</a:t>
            </a:r>
            <a:endParaRPr lang="nl-NL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5085184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66% budgeted for personnel</a:t>
            </a:r>
          </a:p>
          <a:p>
            <a:r>
              <a:rPr lang="en-US" sz="1400" dirty="0" smtClean="0"/>
              <a:t>15% budgeted for other costs (mostly travel costs)</a:t>
            </a:r>
          </a:p>
          <a:p>
            <a:r>
              <a:rPr lang="en-US" sz="1400" dirty="0" smtClean="0"/>
              <a:t>19% budgeted for indirect costs (25% flat rate)</a:t>
            </a:r>
          </a:p>
          <a:p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125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report – at month 18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ASTERICS Periodic Review, Brussels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947091"/>
              </p:ext>
            </p:extLst>
          </p:nvPr>
        </p:nvGraphicFramePr>
        <p:xfrm>
          <a:off x="469440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vak 4"/>
          <p:cNvSpPr txBox="1"/>
          <p:nvPr/>
        </p:nvSpPr>
        <p:spPr>
          <a:xfrm>
            <a:off x="3419872" y="4365104"/>
            <a:ext cx="1323975" cy="27622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100"/>
              <a:t>Total: € 3.139.554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8104" y="2708920"/>
            <a:ext cx="3024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Progress in time:    38%</a:t>
            </a:r>
          </a:p>
          <a:p>
            <a:r>
              <a:rPr lang="en-US" sz="1200" dirty="0" smtClean="0"/>
              <a:t>(18 out of 48 project months)</a:t>
            </a:r>
          </a:p>
          <a:p>
            <a:endParaRPr lang="en-US" sz="1400" dirty="0"/>
          </a:p>
          <a:p>
            <a:r>
              <a:rPr lang="en-US" sz="1400" dirty="0" smtClean="0"/>
              <a:t>Actual spending at 18 months: 21%</a:t>
            </a:r>
          </a:p>
          <a:p>
            <a:endParaRPr lang="en-US" sz="1400" dirty="0"/>
          </a:p>
          <a:p>
            <a:r>
              <a:rPr lang="en-US" sz="1400" dirty="0" smtClean="0"/>
              <a:t>Realization per work package:</a:t>
            </a:r>
          </a:p>
          <a:p>
            <a:r>
              <a:rPr lang="en-US" sz="1400" dirty="0" smtClean="0"/>
              <a:t>    WP1   19%</a:t>
            </a:r>
          </a:p>
          <a:p>
            <a:r>
              <a:rPr lang="en-US" sz="1400" dirty="0" smtClean="0"/>
              <a:t>    WP2   12%</a:t>
            </a:r>
          </a:p>
          <a:p>
            <a:r>
              <a:rPr lang="en-US" sz="1400" dirty="0" smtClean="0"/>
              <a:t>    WP3   16%</a:t>
            </a:r>
          </a:p>
          <a:p>
            <a:r>
              <a:rPr lang="en-US" sz="1400" dirty="0" smtClean="0"/>
              <a:t>    WP4   20%</a:t>
            </a:r>
          </a:p>
          <a:p>
            <a:r>
              <a:rPr lang="en-US" sz="1400" dirty="0" smtClean="0"/>
              <a:t>    WP5   37%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27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DoA</a:t>
            </a:r>
            <a:r>
              <a:rPr lang="en-US" dirty="0" smtClean="0"/>
              <a:t> versus EAC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ASTERICS Periodic Review, Brussels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410260"/>
              </p:ext>
            </p:extLst>
          </p:nvPr>
        </p:nvGraphicFramePr>
        <p:xfrm>
          <a:off x="322748" y="2454052"/>
          <a:ext cx="4248472" cy="255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713702"/>
              </p:ext>
            </p:extLst>
          </p:nvPr>
        </p:nvGraphicFramePr>
        <p:xfrm>
          <a:off x="4556530" y="2454052"/>
          <a:ext cx="4248472" cy="255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2835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Spending profiles personnel costs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ASTERICS Periodic Review, Brussels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043119"/>
              </p:ext>
            </p:extLst>
          </p:nvPr>
        </p:nvGraphicFramePr>
        <p:xfrm>
          <a:off x="298376" y="2420888"/>
          <a:ext cx="4273624" cy="245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266292"/>
              </p:ext>
            </p:extLst>
          </p:nvPr>
        </p:nvGraphicFramePr>
        <p:xfrm>
          <a:off x="4416388" y="2420888"/>
          <a:ext cx="4273624" cy="245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08518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Spending profile in 6 months periods.</a:t>
            </a:r>
            <a:endParaRPr lang="nl-NL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5065979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Cumulative costs towards end of project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76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Spending profile </a:t>
            </a:r>
            <a:r>
              <a:rPr lang="en-US" dirty="0" smtClean="0"/>
              <a:t>work packages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ASTERICS Periodic Review, Brussels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54595" y="5564237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Small dip for WP3 is caused </a:t>
            </a:r>
            <a:r>
              <a:rPr lang="en-US" sz="1200" dirty="0" smtClean="0"/>
              <a:t>by EAC of partners FAU (reduced their PM by half) </a:t>
            </a:r>
            <a:r>
              <a:rPr lang="en-US" sz="1200" dirty="0"/>
              <a:t>and IFAE (finished work).</a:t>
            </a:r>
            <a:endParaRPr lang="nl-NL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087128"/>
              </p:ext>
            </p:extLst>
          </p:nvPr>
        </p:nvGraphicFramePr>
        <p:xfrm>
          <a:off x="300209" y="2150269"/>
          <a:ext cx="4581181" cy="318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57283"/>
              </p:ext>
            </p:extLst>
          </p:nvPr>
        </p:nvGraphicFramePr>
        <p:xfrm>
          <a:off x="4716016" y="2023048"/>
          <a:ext cx="4245760" cy="330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89368" y="5564237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dot at the end of the line represents the total budget on person months per work package according to the </a:t>
            </a:r>
            <a:r>
              <a:rPr lang="en-US" sz="1200" dirty="0" err="1" smtClean="0"/>
              <a:t>DoA</a:t>
            </a:r>
            <a:r>
              <a:rPr lang="en-US" sz="1200" dirty="0" smtClean="0"/>
              <a:t>.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074560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</a:t>
            </a:r>
            <a:r>
              <a:rPr lang="en-US" dirty="0" smtClean="0"/>
              <a:t>partners </a:t>
            </a:r>
            <a:r>
              <a:rPr lang="en-US" dirty="0" smtClean="0"/>
              <a:t>will </a:t>
            </a:r>
            <a:r>
              <a:rPr lang="en-US" dirty="0" smtClean="0"/>
              <a:t>provide </a:t>
            </a:r>
            <a:r>
              <a:rPr lang="en-US" dirty="0" smtClean="0"/>
              <a:t>an updated </a:t>
            </a:r>
            <a:r>
              <a:rPr lang="en-US" dirty="0" smtClean="0"/>
              <a:t>ETC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partners expect over- or underspending we will ask them to provide us with concrete actions, in close collaboration with the WP-leaders.</a:t>
            </a:r>
            <a:endParaRPr lang="en-US" dirty="0" smtClean="0"/>
          </a:p>
          <a:p>
            <a:r>
              <a:rPr lang="en-US" dirty="0" smtClean="0"/>
              <a:t>Our aim is to have a steeper spending profile</a:t>
            </a:r>
          </a:p>
          <a:p>
            <a:pPr lvl="1"/>
            <a:r>
              <a:rPr lang="en-US" dirty="0" smtClean="0"/>
              <a:t>Rather ramp down at the end of the project than have to speed up towards the end.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monitor </a:t>
            </a:r>
            <a:r>
              <a:rPr lang="en-US" dirty="0" smtClean="0"/>
              <a:t>proposed </a:t>
            </a:r>
            <a:r>
              <a:rPr lang="en-US" dirty="0" smtClean="0"/>
              <a:t>actions and </a:t>
            </a:r>
            <a:r>
              <a:rPr lang="en-US" dirty="0" smtClean="0"/>
              <a:t>will continue to signal deviations.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ASTERICS Periodic Review, Brussels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6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Asterics_eu_def</Template>
  <TotalTime>852</TotalTime>
  <Words>763</Words>
  <Application>Microsoft Office PowerPoint</Application>
  <PresentationFormat>On-screen Show (4:3)</PresentationFormat>
  <Paragraphs>112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 Theme</vt:lpstr>
      <vt:lpstr>ASTERICS finances</vt:lpstr>
      <vt:lpstr>Budget in DoA</vt:lpstr>
      <vt:lpstr>Financial report – at month 18</vt:lpstr>
      <vt:lpstr>DoA versus EAC</vt:lpstr>
      <vt:lpstr>Spending profiles personnel costs</vt:lpstr>
      <vt:lpstr>Spending profile work packages</vt:lpstr>
      <vt:lpstr>Next steps</vt:lpstr>
    </vt:vector>
  </TitlesOfParts>
  <Company>Stichting ASTRON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Emmy Boerma</dc:creator>
  <cp:lastModifiedBy>Emmy Boerma</cp:lastModifiedBy>
  <cp:revision>44</cp:revision>
  <dcterms:created xsi:type="dcterms:W3CDTF">2017-03-02T13:05:38Z</dcterms:created>
  <dcterms:modified xsi:type="dcterms:W3CDTF">2017-03-13T17:51:17Z</dcterms:modified>
</cp:coreProperties>
</file>