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9" r:id="rId3"/>
    <p:sldId id="298" r:id="rId4"/>
    <p:sldId id="297" r:id="rId5"/>
    <p:sldId id="301" r:id="rId6"/>
    <p:sldId id="281" r:id="rId7"/>
    <p:sldId id="300" r:id="rId8"/>
    <p:sldId id="296" r:id="rId9"/>
    <p:sldId id="282" r:id="rId10"/>
    <p:sldId id="285" r:id="rId11"/>
    <p:sldId id="287" r:id="rId12"/>
    <p:sldId id="286" r:id="rId13"/>
    <p:sldId id="288" r:id="rId14"/>
    <p:sldId id="302" r:id="rId15"/>
    <p:sldId id="303" r:id="rId16"/>
    <p:sldId id="290" r:id="rId17"/>
    <p:sldId id="294" r:id="rId18"/>
    <p:sldId id="295" r:id="rId19"/>
    <p:sldId id="305" r:id="rId20"/>
    <p:sldId id="289" r:id="rId21"/>
    <p:sldId id="306" r:id="rId22"/>
    <p:sldId id="308" r:id="rId23"/>
    <p:sldId id="307"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2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36"/>
    <p:restoredTop sz="80032" autoAdjust="0"/>
  </p:normalViewPr>
  <p:slideViewPr>
    <p:cSldViewPr snapToGrid="0" showGuides="1">
      <p:cViewPr varScale="1">
        <p:scale>
          <a:sx n="62" d="100"/>
          <a:sy n="62" d="100"/>
        </p:scale>
        <p:origin x="438"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36FB1-8458-4A81-9FCE-E6EB27618602}"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3951D-A577-42A4-BA3F-63C36802A2E5}" type="slidenum">
              <a:rPr lang="en-US" smtClean="0"/>
              <a:t>‹#›</a:t>
            </a:fld>
            <a:endParaRPr lang="en-US"/>
          </a:p>
        </p:txBody>
      </p:sp>
    </p:spTree>
    <p:extLst>
      <p:ext uri="{BB962C8B-B14F-4D97-AF65-F5344CB8AC3E}">
        <p14:creationId xmlns:p14="http://schemas.microsoft.com/office/powerpoint/2010/main" val="203519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usual role of the outreach work package</a:t>
            </a:r>
            <a:r>
              <a:rPr lang="en-US" baseline="0" dirty="0" smtClean="0"/>
              <a:t> is just dissemination of information, but we want to do something far better. </a:t>
            </a:r>
            <a:r>
              <a:rPr lang="en-US" dirty="0" smtClean="0"/>
              <a:t>ASTERICS aims to use the best open science practice </a:t>
            </a:r>
            <a:r>
              <a:rPr lang="mr-IN" dirty="0" smtClean="0"/>
              <a:t>–</a:t>
            </a:r>
            <a:r>
              <a:rPr lang="en-US" dirty="0" smtClean="0"/>
              <a:t> not just</a:t>
            </a:r>
            <a:r>
              <a:rPr lang="en-US" baseline="0" dirty="0" smtClean="0"/>
              <a:t> in open access scientific publications and open access to data through the virtual observatory, but by direct engagement of the public in the process of what computer science people call ‘knowledge discovery’. We’re using citizen science, mass participation experiments. The important thing to remember is that citizen science is NOT outreach. It’s a tool for doing an experiment, like a spectrometer. You’re applying thousands or tens of thousands human brains on an algorithmically-complex classification problem. </a:t>
            </a:r>
            <a:endParaRPr lang="en-US" dirty="0"/>
          </a:p>
        </p:txBody>
      </p:sp>
      <p:sp>
        <p:nvSpPr>
          <p:cNvPr id="4" name="Slide Number Placeholder 3"/>
          <p:cNvSpPr>
            <a:spLocks noGrp="1"/>
          </p:cNvSpPr>
          <p:nvPr>
            <p:ph type="sldNum" sz="quarter" idx="10"/>
          </p:nvPr>
        </p:nvSpPr>
        <p:spPr/>
        <p:txBody>
          <a:bodyPr/>
          <a:lstStyle/>
          <a:p>
            <a:fld id="{B8E3951D-A577-42A4-BA3F-63C36802A2E5}" type="slidenum">
              <a:rPr lang="en-US" smtClean="0"/>
              <a:t>2</a:t>
            </a:fld>
            <a:endParaRPr lang="en-US"/>
          </a:p>
        </p:txBody>
      </p:sp>
    </p:spTree>
    <p:extLst>
      <p:ext uri="{BB962C8B-B14F-4D97-AF65-F5344CB8AC3E}">
        <p14:creationId xmlns:p14="http://schemas.microsoft.com/office/powerpoint/2010/main" val="60722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CLAUDIA</a:t>
            </a:r>
            <a:r>
              <a:rPr lang="en-US" baseline="0" dirty="0" smtClean="0"/>
              <a:t> SCARLATTA NOT IN EU BUT WE ARE ‘OPEN’ IN GEOGRAPHICAL TERMS AND SHE DONATED HER TIME FOR THE POTENTIAL FUTURE BENEFIT OF THE ESA EUCLID MISSION</a:t>
            </a:r>
            <a:endParaRPr lang="en-US" dirty="0"/>
          </a:p>
        </p:txBody>
      </p:sp>
      <p:sp>
        <p:nvSpPr>
          <p:cNvPr id="4" name="Slide Number Placeholder 3"/>
          <p:cNvSpPr>
            <a:spLocks noGrp="1"/>
          </p:cNvSpPr>
          <p:nvPr>
            <p:ph type="sldNum" sz="quarter" idx="10"/>
          </p:nvPr>
        </p:nvSpPr>
        <p:spPr/>
        <p:txBody>
          <a:bodyPr/>
          <a:lstStyle/>
          <a:p>
            <a:fld id="{B8E3951D-A577-42A4-BA3F-63C36802A2E5}" type="slidenum">
              <a:rPr lang="en-US" smtClean="0"/>
              <a:t>15</a:t>
            </a:fld>
            <a:endParaRPr lang="en-US"/>
          </a:p>
        </p:txBody>
      </p:sp>
    </p:spTree>
    <p:extLst>
      <p:ext uri="{BB962C8B-B14F-4D97-AF65-F5344CB8AC3E}">
        <p14:creationId xmlns:p14="http://schemas.microsoft.com/office/powerpoint/2010/main" val="94535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LUCY</a:t>
            </a:r>
            <a:r>
              <a:rPr lang="en-US" baseline="0" dirty="0" smtClean="0"/>
              <a:t> INVITED AS CTA REPRESENTATIVE AND THAT EXPLICIT INTENTION IS TO BUILD EXPERIMENT THAT WORKS ON PATHFINDER DATA AND WILL BE APPLIED LATER ON FULL ESFRI DATA</a:t>
            </a:r>
            <a:endParaRPr lang="en-US" dirty="0"/>
          </a:p>
        </p:txBody>
      </p:sp>
      <p:sp>
        <p:nvSpPr>
          <p:cNvPr id="4" name="Slide Number Placeholder 3"/>
          <p:cNvSpPr>
            <a:spLocks noGrp="1"/>
          </p:cNvSpPr>
          <p:nvPr>
            <p:ph type="sldNum" sz="quarter" idx="10"/>
          </p:nvPr>
        </p:nvSpPr>
        <p:spPr/>
        <p:txBody>
          <a:bodyPr/>
          <a:lstStyle/>
          <a:p>
            <a:fld id="{B8E3951D-A577-42A4-BA3F-63C36802A2E5}" type="slidenum">
              <a:rPr lang="en-US" smtClean="0"/>
              <a:t>20</a:t>
            </a:fld>
            <a:endParaRPr lang="en-US"/>
          </a:p>
        </p:txBody>
      </p:sp>
    </p:spTree>
    <p:extLst>
      <p:ext uri="{BB962C8B-B14F-4D97-AF65-F5344CB8AC3E}">
        <p14:creationId xmlns:p14="http://schemas.microsoft.com/office/powerpoint/2010/main" val="56893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EDUCATIONAL RESOURCES DELIBERATELY</a:t>
            </a:r>
            <a:r>
              <a:rPr lang="en-US" baseline="0" dirty="0" smtClean="0"/>
              <a:t> DESIGNED TO BE </a:t>
            </a:r>
            <a:r>
              <a:rPr lang="en-US" dirty="0" smtClean="0"/>
              <a:t>EMBEDDED WITHIN CITIZEN SCIENCE EXPERIMENT </a:t>
            </a:r>
            <a:endParaRPr lang="en-US" dirty="0"/>
          </a:p>
        </p:txBody>
      </p:sp>
      <p:sp>
        <p:nvSpPr>
          <p:cNvPr id="4" name="Slide Number Placeholder 3"/>
          <p:cNvSpPr>
            <a:spLocks noGrp="1"/>
          </p:cNvSpPr>
          <p:nvPr>
            <p:ph type="sldNum" sz="quarter" idx="10"/>
          </p:nvPr>
        </p:nvSpPr>
        <p:spPr/>
        <p:txBody>
          <a:bodyPr/>
          <a:lstStyle/>
          <a:p>
            <a:fld id="{B8E3951D-A577-42A4-BA3F-63C36802A2E5}" type="slidenum">
              <a:rPr lang="en-US" smtClean="0"/>
              <a:t>22</a:t>
            </a:fld>
            <a:endParaRPr lang="en-US"/>
          </a:p>
        </p:txBody>
      </p:sp>
    </p:spTree>
    <p:extLst>
      <p:ext uri="{BB962C8B-B14F-4D97-AF65-F5344CB8AC3E}">
        <p14:creationId xmlns:p14="http://schemas.microsoft.com/office/powerpoint/2010/main" val="40844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1F18D-F05E-47DD-8133-946B9A184440}"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dirty="0"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9443124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38A7F-2A4F-462F-A213-2C0759FFCC78}"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3056404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52736"/>
            <a:ext cx="6019800" cy="50734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EA7DA-B271-48ED-A164-890165104392}"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300044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1996728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6E26E-63C9-4500-A7B0-CBEBC4293308}"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9407189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8840"/>
            <a:ext cx="40386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988840"/>
            <a:ext cx="4038600" cy="4137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26974-4AA1-4803-AC2C-C334C8D27CF4}" type="datetime1">
              <a:rPr lang="en-US" smtClean="0"/>
              <a:t>3/14/2017</a:t>
            </a:fld>
            <a:endParaRPr lang="en-US"/>
          </a:p>
        </p:txBody>
      </p:sp>
      <p:sp>
        <p:nvSpPr>
          <p:cNvPr id="6" name="Footer Placeholder 5"/>
          <p:cNvSpPr>
            <a:spLocks noGrp="1"/>
          </p:cNvSpPr>
          <p:nvPr>
            <p:ph type="ftr" sz="quarter" idx="11"/>
          </p:nvPr>
        </p:nvSpPr>
        <p:spPr/>
        <p:txBody>
          <a:bodyPr/>
          <a:lstStyle/>
          <a:p>
            <a:r>
              <a:rPr lang="en-US" dirty="0" smtClean="0"/>
              <a:t>MTR / Brussels</a:t>
            </a:r>
            <a:endParaRPr lang="en-US" dirty="0"/>
          </a:p>
        </p:txBody>
      </p:sp>
      <p:sp>
        <p:nvSpPr>
          <p:cNvPr id="7" name="Slide Number Placeholder 6"/>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1938092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7544" y="198884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08920"/>
            <a:ext cx="4040188" cy="34172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008" y="198884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E85FF3-BE1A-4B7F-8668-D1630C3DDA60}" type="datetime1">
              <a:rPr lang="en-US" smtClean="0"/>
              <a:t>3/14/2017</a:t>
            </a:fld>
            <a:endParaRPr lang="en-US"/>
          </a:p>
        </p:txBody>
      </p:sp>
      <p:sp>
        <p:nvSpPr>
          <p:cNvPr id="8" name="Footer Placeholder 7"/>
          <p:cNvSpPr>
            <a:spLocks noGrp="1"/>
          </p:cNvSpPr>
          <p:nvPr>
            <p:ph type="ftr" sz="quarter" idx="11"/>
          </p:nvPr>
        </p:nvSpPr>
        <p:spPr/>
        <p:txBody>
          <a:bodyPr/>
          <a:lstStyle/>
          <a:p>
            <a:r>
              <a:rPr lang="en-US" dirty="0" smtClean="0"/>
              <a:t>MTR / Brussels</a:t>
            </a:r>
            <a:endParaRPr lang="en-US" dirty="0"/>
          </a:p>
        </p:txBody>
      </p:sp>
      <p:sp>
        <p:nvSpPr>
          <p:cNvPr id="9" name="Slide Number Placeholder 8"/>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3046817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0D5FE-8997-422A-867C-D8DE57D3106F}" type="datetime1">
              <a:rPr lang="en-US" smtClean="0"/>
              <a:t>3/14/2017</a:t>
            </a:fld>
            <a:endParaRPr lang="en-US"/>
          </a:p>
        </p:txBody>
      </p:sp>
      <p:sp>
        <p:nvSpPr>
          <p:cNvPr id="4" name="Footer Placeholder 3"/>
          <p:cNvSpPr>
            <a:spLocks noGrp="1"/>
          </p:cNvSpPr>
          <p:nvPr>
            <p:ph type="ftr" sz="quarter" idx="11"/>
          </p:nvPr>
        </p:nvSpPr>
        <p:spPr/>
        <p:txBody>
          <a:bodyPr/>
          <a:lstStyle/>
          <a:p>
            <a:r>
              <a:rPr lang="en-US" dirty="0" smtClean="0"/>
              <a:t>MTR / Brussels</a:t>
            </a:r>
            <a:endParaRPr lang="en-US" dirty="0"/>
          </a:p>
        </p:txBody>
      </p:sp>
      <p:sp>
        <p:nvSpPr>
          <p:cNvPr id="5" name="Slide Number Placeholder 4"/>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1630047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D3238-F08D-4A06-80DA-2DF4D987090E}" type="datetime1">
              <a:rPr lang="en-US" smtClean="0"/>
              <a:t>3/14/2017</a:t>
            </a:fld>
            <a:endParaRPr lang="en-US"/>
          </a:p>
        </p:txBody>
      </p:sp>
      <p:sp>
        <p:nvSpPr>
          <p:cNvPr id="3" name="Footer Placeholder 2"/>
          <p:cNvSpPr>
            <a:spLocks noGrp="1"/>
          </p:cNvSpPr>
          <p:nvPr>
            <p:ph type="ftr" sz="quarter" idx="11"/>
          </p:nvPr>
        </p:nvSpPr>
        <p:spPr/>
        <p:txBody>
          <a:bodyPr/>
          <a:lstStyle/>
          <a:p>
            <a:r>
              <a:rPr lang="en-US" dirty="0" smtClean="0"/>
              <a:t>MTR / Brussels</a:t>
            </a:r>
            <a:endParaRPr lang="en-US" dirty="0"/>
          </a:p>
        </p:txBody>
      </p:sp>
      <p:sp>
        <p:nvSpPr>
          <p:cNvPr id="4" name="Slide Number Placeholder 3"/>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36124129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12C2A-43D7-40ED-B6B5-D9EBF88CA425}" type="datetime1">
              <a:rPr lang="en-US" smtClean="0"/>
              <a:t>3/14/2017</a:t>
            </a:fld>
            <a:endParaRPr lang="en-US"/>
          </a:p>
        </p:txBody>
      </p:sp>
      <p:sp>
        <p:nvSpPr>
          <p:cNvPr id="6" name="Footer Placeholder 5"/>
          <p:cNvSpPr>
            <a:spLocks noGrp="1"/>
          </p:cNvSpPr>
          <p:nvPr>
            <p:ph type="ftr" sz="quarter" idx="11"/>
          </p:nvPr>
        </p:nvSpPr>
        <p:spPr/>
        <p:txBody>
          <a:bodyPr/>
          <a:lstStyle/>
          <a:p>
            <a:r>
              <a:rPr lang="en-US" dirty="0" smtClean="0"/>
              <a:t>MTR / Brussels</a:t>
            </a:r>
            <a:endParaRPr lang="en-US" dirty="0"/>
          </a:p>
        </p:txBody>
      </p:sp>
      <p:sp>
        <p:nvSpPr>
          <p:cNvPr id="7" name="Slide Number Placeholder 6"/>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126491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C013F-FB13-4B04-9D76-92610EECEC9A}" type="datetime1">
              <a:rPr lang="en-US" smtClean="0"/>
              <a:t>3/14/2017</a:t>
            </a:fld>
            <a:endParaRPr lang="en-US"/>
          </a:p>
        </p:txBody>
      </p:sp>
      <p:sp>
        <p:nvSpPr>
          <p:cNvPr id="6" name="Footer Placeholder 5"/>
          <p:cNvSpPr>
            <a:spLocks noGrp="1"/>
          </p:cNvSpPr>
          <p:nvPr>
            <p:ph type="ftr" sz="quarter" idx="11"/>
          </p:nvPr>
        </p:nvSpPr>
        <p:spPr/>
        <p:txBody>
          <a:bodyPr/>
          <a:lstStyle/>
          <a:p>
            <a:r>
              <a:rPr lang="en-US" dirty="0" smtClean="0"/>
              <a:t>MTR / Brussels</a:t>
            </a:r>
            <a:endParaRPr lang="en-US" dirty="0"/>
          </a:p>
        </p:txBody>
      </p:sp>
      <p:sp>
        <p:nvSpPr>
          <p:cNvPr id="7" name="Slide Number Placeholder 6"/>
          <p:cNvSpPr>
            <a:spLocks noGrp="1"/>
          </p:cNvSpPr>
          <p:nvPr>
            <p:ph type="sldNum" sz="quarter" idx="12"/>
          </p:nvPr>
        </p:nvSpPr>
        <p:spPr/>
        <p:txBody>
          <a:bodyPr/>
          <a:lstStyle/>
          <a:p>
            <a:fld id="{D74B269A-82B5-4A44-BF6B-85C5902E589A}" type="slidenum">
              <a:rPr lang="en-US" smtClean="0"/>
              <a:t>‹#›</a:t>
            </a:fld>
            <a:endParaRPr lang="en-US"/>
          </a:p>
        </p:txBody>
      </p:sp>
    </p:spTree>
    <p:extLst>
      <p:ext uri="{BB962C8B-B14F-4D97-AF65-F5344CB8AC3E}">
        <p14:creationId xmlns:p14="http://schemas.microsoft.com/office/powerpoint/2010/main" val="2411403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églalap 9"/>
          <p:cNvSpPr/>
          <p:nvPr userDrawn="1"/>
        </p:nvSpPr>
        <p:spPr>
          <a:xfrm>
            <a:off x="0" y="6381328"/>
            <a:ext cx="9144000" cy="360040"/>
          </a:xfrm>
          <a:prstGeom prst="rect">
            <a:avLst/>
          </a:prstGeom>
          <a:solidFill>
            <a:srgbClr val="C3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052736"/>
            <a:ext cx="8229600" cy="86409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7443930E-B9FE-452B-8BA3-5D8C324E38D7}" type="datetime1">
              <a:rPr lang="en-US" smtClean="0"/>
              <a:pPr/>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MTR / Brussels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74B269A-82B5-4A44-BF6B-85C5902E589A}" type="slidenum">
              <a:rPr lang="en-US" smtClean="0"/>
              <a:pPr/>
              <a:t>‹#›</a:t>
            </a:fld>
            <a:endParaRPr lang="en-US"/>
          </a:p>
        </p:txBody>
      </p:sp>
      <p:pic>
        <p:nvPicPr>
          <p:cNvPr id="7" name="Kép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332656"/>
            <a:ext cx="968529" cy="684042"/>
          </a:xfrm>
          <a:prstGeom prst="rect">
            <a:avLst/>
          </a:prstGeom>
        </p:spPr>
      </p:pic>
      <p:pic>
        <p:nvPicPr>
          <p:cNvPr id="8" name="Kép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flipV="1">
            <a:off x="7956376" y="332656"/>
            <a:ext cx="720080" cy="476686"/>
          </a:xfrm>
          <a:prstGeom prst="rect">
            <a:avLst/>
          </a:prstGeom>
        </p:spPr>
      </p:pic>
      <p:sp>
        <p:nvSpPr>
          <p:cNvPr id="9" name="Szövegdoboz 8"/>
          <p:cNvSpPr txBox="1"/>
          <p:nvPr userDrawn="1"/>
        </p:nvSpPr>
        <p:spPr>
          <a:xfrm>
            <a:off x="3995936" y="345681"/>
            <a:ext cx="3888432" cy="461665"/>
          </a:xfrm>
          <a:prstGeom prst="rect">
            <a:avLst/>
          </a:prstGeom>
          <a:noFill/>
        </p:spPr>
        <p:txBody>
          <a:bodyPr wrap="square" rtlCol="0">
            <a:spAutoFit/>
          </a:bodyPr>
          <a:lstStyle/>
          <a:p>
            <a:pPr algn="r"/>
            <a:r>
              <a:rPr lang="en-US" sz="1200" i="1" smtClean="0">
                <a:solidFill>
                  <a:schemeClr val="bg1">
                    <a:lumMod val="50000"/>
                  </a:schemeClr>
                </a:solidFill>
              </a:rPr>
              <a:t>Astronomy ESFRI &amp; Research Infrastructure Cluster</a:t>
            </a:r>
          </a:p>
          <a:p>
            <a:pPr algn="r"/>
            <a:r>
              <a:rPr lang="en-US" sz="1200" i="1" smtClean="0">
                <a:solidFill>
                  <a:schemeClr val="bg1">
                    <a:lumMod val="50000"/>
                  </a:schemeClr>
                </a:solidFill>
              </a:rPr>
              <a:t> ASTERICS - 653477</a:t>
            </a:r>
          </a:p>
        </p:txBody>
      </p:sp>
    </p:spTree>
    <p:extLst>
      <p:ext uri="{BB962C8B-B14F-4D97-AF65-F5344CB8AC3E}">
        <p14:creationId xmlns:p14="http://schemas.microsoft.com/office/powerpoint/2010/main" val="85971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000" kern="1200">
          <a:solidFill>
            <a:srgbClr val="C32128"/>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WP2 DECS: Dissemination, Engagement and Citizen Science</a:t>
            </a:r>
            <a:endParaRPr lang="en-US" dirty="0"/>
          </a:p>
        </p:txBody>
      </p:sp>
      <p:sp>
        <p:nvSpPr>
          <p:cNvPr id="3" name="Subtitle 2"/>
          <p:cNvSpPr>
            <a:spLocks noGrp="1"/>
          </p:cNvSpPr>
          <p:nvPr>
            <p:ph type="subTitle" idx="1"/>
          </p:nvPr>
        </p:nvSpPr>
        <p:spPr/>
        <p:txBody>
          <a:bodyPr/>
          <a:lstStyle/>
          <a:p>
            <a:r>
              <a:rPr lang="en-US" dirty="0" smtClean="0"/>
              <a:t>Stephen Serjeant</a:t>
            </a:r>
          </a:p>
          <a:p>
            <a:r>
              <a:rPr lang="en-US" dirty="0" smtClean="0"/>
              <a:t>ASTERICS Mid-Term Review</a:t>
            </a:r>
          </a:p>
          <a:p>
            <a:r>
              <a:rPr lang="en-US" dirty="0" smtClean="0"/>
              <a:t>March 2017</a:t>
            </a:r>
            <a:endParaRPr lang="en-US" dirty="0"/>
          </a:p>
        </p:txBody>
      </p:sp>
      <p:sp>
        <p:nvSpPr>
          <p:cNvPr id="4" name="Date Placeholder 3"/>
          <p:cNvSpPr>
            <a:spLocks noGrp="1"/>
          </p:cNvSpPr>
          <p:nvPr>
            <p:ph type="dt" sz="half" idx="10"/>
          </p:nvPr>
        </p:nvSpPr>
        <p:spPr/>
        <p:txBody>
          <a:bodyPr/>
          <a:lstStyle/>
          <a:p>
            <a:r>
              <a:rPr lang="en-US" dirty="0" smtClean="0"/>
              <a:t>14/3/17</a:t>
            </a:r>
            <a:endParaRPr lang="en-US" dirty="0"/>
          </a:p>
        </p:txBody>
      </p:sp>
      <p:sp>
        <p:nvSpPr>
          <p:cNvPr id="5" name="Footer Placeholder 4"/>
          <p:cNvSpPr>
            <a:spLocks noGrp="1"/>
          </p:cNvSpPr>
          <p:nvPr>
            <p:ph type="ftr" sz="quarter" idx="11"/>
          </p:nvPr>
        </p:nvSpPr>
        <p:spPr/>
        <p:txBody>
          <a:bodyPr/>
          <a:lstStyle/>
          <a:p>
            <a:r>
              <a:rPr lang="en-US" dirty="0"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1</a:t>
            </a:fld>
            <a:endParaRPr lang="en-US"/>
          </a:p>
        </p:txBody>
      </p:sp>
    </p:spTree>
    <p:extLst>
      <p:ext uri="{BB962C8B-B14F-4D97-AF65-F5344CB8AC3E}">
        <p14:creationId xmlns:p14="http://schemas.microsoft.com/office/powerpoint/2010/main" val="3026566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engagement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10</a:t>
            </a:fld>
            <a:endParaRPr lang="en-US"/>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760284" y="2222300"/>
            <a:ext cx="5726489" cy="3790880"/>
          </a:xfrm>
          <a:prstGeom prst="rect">
            <a:avLst/>
          </a:prstGeom>
        </p:spPr>
      </p:pic>
      <p:pic>
        <p:nvPicPr>
          <p:cNvPr id="8"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5455532" y="4424857"/>
            <a:ext cx="649752" cy="566830"/>
          </a:xfrm>
          <a:prstGeom prst="rect">
            <a:avLst/>
          </a:prstGeom>
        </p:spPr>
      </p:pic>
    </p:spTree>
    <p:extLst>
      <p:ext uri="{BB962C8B-B14F-4D97-AF65-F5344CB8AC3E}">
        <p14:creationId xmlns:p14="http://schemas.microsoft.com/office/powerpoint/2010/main" val="296933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engagement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11</a:t>
            </a:fld>
            <a:endParaRPr lang="en-US"/>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760284" y="2222300"/>
            <a:ext cx="5726489" cy="3790880"/>
          </a:xfrm>
          <a:prstGeom prst="rect">
            <a:avLst/>
          </a:prstGeom>
        </p:spPr>
      </p:pic>
      <p:pic>
        <p:nvPicPr>
          <p:cNvPr id="8"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5455532" y="4424857"/>
            <a:ext cx="649752" cy="566830"/>
          </a:xfrm>
          <a:prstGeom prst="rect">
            <a:avLst/>
          </a:prstGeom>
        </p:spPr>
      </p:pic>
      <p:pic>
        <p:nvPicPr>
          <p:cNvPr id="9"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5607932" y="4577257"/>
            <a:ext cx="649752" cy="566830"/>
          </a:xfrm>
          <a:prstGeom prst="rect">
            <a:avLst/>
          </a:prstGeom>
        </p:spPr>
      </p:pic>
      <p:pic>
        <p:nvPicPr>
          <p:cNvPr id="10"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3097206" y="3155049"/>
            <a:ext cx="3067775" cy="2676262"/>
          </a:xfrm>
          <a:prstGeom prst="rect">
            <a:avLst/>
          </a:prstGeom>
        </p:spPr>
      </p:pic>
      <p:pic>
        <p:nvPicPr>
          <p:cNvPr id="11"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5912732" y="4882057"/>
            <a:ext cx="649752" cy="566830"/>
          </a:xfrm>
          <a:prstGeom prst="rect">
            <a:avLst/>
          </a:prstGeom>
        </p:spPr>
      </p:pic>
      <p:pic>
        <p:nvPicPr>
          <p:cNvPr id="12"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6065132" y="5034457"/>
            <a:ext cx="649752" cy="566830"/>
          </a:xfrm>
          <a:prstGeom prst="rect">
            <a:avLst/>
          </a:prstGeom>
        </p:spPr>
      </p:pic>
      <p:pic>
        <p:nvPicPr>
          <p:cNvPr id="15" name="Kép 6"/>
          <p:cNvPicPr>
            <a:picLocks noChangeAspect="1"/>
          </p:cNvPicPr>
          <p:nvPr/>
        </p:nvPicPr>
        <p:blipFill rotWithShape="1">
          <a:blip r:embed="rId2" cstate="print">
            <a:extLst>
              <a:ext uri="{28A0092B-C50C-407E-A947-70E740481C1C}">
                <a14:useLocalDpi xmlns:a14="http://schemas.microsoft.com/office/drawing/2010/main" val="0"/>
              </a:ext>
            </a:extLst>
          </a:blip>
          <a:srcRect l="88654" t="85048"/>
          <a:stretch/>
        </p:blipFill>
        <p:spPr>
          <a:xfrm flipH="1" flipV="1">
            <a:off x="4207735" y="2505213"/>
            <a:ext cx="806678" cy="703729"/>
          </a:xfrm>
          <a:prstGeom prst="rect">
            <a:avLst/>
          </a:prstGeom>
        </p:spPr>
      </p:pic>
      <p:pic>
        <p:nvPicPr>
          <p:cNvPr id="16" name="Kép 6"/>
          <p:cNvPicPr>
            <a:picLocks noChangeAspect="1"/>
          </p:cNvPicPr>
          <p:nvPr/>
        </p:nvPicPr>
        <p:blipFill rotWithShape="1">
          <a:blip r:embed="rId2" cstate="print">
            <a:extLst>
              <a:ext uri="{28A0092B-C50C-407E-A947-70E740481C1C}">
                <a14:useLocalDpi xmlns:a14="http://schemas.microsoft.com/office/drawing/2010/main" val="0"/>
              </a:ext>
            </a:extLst>
          </a:blip>
          <a:srcRect t="56832" b="9074"/>
          <a:stretch/>
        </p:blipFill>
        <p:spPr>
          <a:xfrm flipH="1" flipV="1">
            <a:off x="1756707" y="3877466"/>
            <a:ext cx="5726489" cy="1292492"/>
          </a:xfrm>
          <a:prstGeom prst="rect">
            <a:avLst/>
          </a:prstGeom>
        </p:spPr>
      </p:pic>
    </p:spTree>
    <p:extLst>
      <p:ext uri="{BB962C8B-B14F-4D97-AF65-F5344CB8AC3E}">
        <p14:creationId xmlns:p14="http://schemas.microsoft.com/office/powerpoint/2010/main" val="10313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engagement</a:t>
            </a:r>
            <a:endParaRPr lang="en-US" dirty="0"/>
          </a:p>
        </p:txBody>
      </p:sp>
      <p:sp>
        <p:nvSpPr>
          <p:cNvPr id="3" name="Content Placeholder 2"/>
          <p:cNvSpPr>
            <a:spLocks noGrp="1"/>
          </p:cNvSpPr>
          <p:nvPr>
            <p:ph idx="1"/>
          </p:nvPr>
        </p:nvSpPr>
        <p:spPr/>
        <p:txBody>
          <a:bodyPr>
            <a:noAutofit/>
          </a:bodyPr>
          <a:lstStyle/>
          <a:p>
            <a:r>
              <a:rPr lang="en-US" sz="2800" dirty="0" smtClean="0"/>
              <a:t>Written submission to UK House of Lords select committee enquiry into EU science publications</a:t>
            </a:r>
          </a:p>
          <a:p>
            <a:r>
              <a:rPr lang="en-US" sz="2800" dirty="0" smtClean="0"/>
              <a:t>“</a:t>
            </a:r>
            <a:r>
              <a:rPr lang="en-US" sz="2800" dirty="0" err="1" smtClean="0"/>
              <a:t>Brexit</a:t>
            </a:r>
            <a:r>
              <a:rPr lang="en-US" sz="2800" dirty="0" smtClean="0"/>
              <a:t> means </a:t>
            </a:r>
            <a:r>
              <a:rPr lang="en-US" sz="2800" dirty="0" err="1" smtClean="0"/>
              <a:t>Brexit</a:t>
            </a:r>
            <a:r>
              <a:rPr lang="en-US" sz="2800" dirty="0" smtClean="0"/>
              <a:t>”</a:t>
            </a:r>
          </a:p>
          <a:p>
            <a:r>
              <a:rPr lang="en-US" sz="2800" dirty="0" smtClean="0"/>
              <a:t>Legal advice is that grant agreements are legally binding between EC and universities, so continue beyond </a:t>
            </a:r>
            <a:r>
              <a:rPr lang="en-US" sz="2800" dirty="0" err="1" smtClean="0"/>
              <a:t>Brexit</a:t>
            </a:r>
            <a:endParaRPr lang="en-US" sz="2800" dirty="0" smtClean="0"/>
          </a:p>
          <a:p>
            <a:r>
              <a:rPr lang="en-US" sz="2800" dirty="0" smtClean="0"/>
              <a:t>Regardless, UK government have guaranteed funding of existing EU H2020 grants</a:t>
            </a:r>
          </a:p>
          <a:p>
            <a:r>
              <a:rPr lang="en-US" sz="2800" b="1" u="sng" dirty="0" smtClean="0"/>
              <a:t>ASTERICS operations unaffected </a:t>
            </a:r>
            <a:endParaRPr lang="en-US" sz="2800" b="1" u="sng" dirty="0"/>
          </a:p>
        </p:txBody>
      </p:sp>
      <p:sp>
        <p:nvSpPr>
          <p:cNvPr id="4" name="Date Placeholder 3"/>
          <p:cNvSpPr>
            <a:spLocks noGrp="1"/>
          </p:cNvSpPr>
          <p:nvPr>
            <p:ph type="dt" sz="half" idx="10"/>
          </p:nvPr>
        </p:nvSpPr>
        <p:spPr/>
        <p:txBody>
          <a:bodyPr/>
          <a:lstStyle/>
          <a:p>
            <a:fld id="{70B0DB5D-2964-4B8C-859D-B6457B16DB3A}"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12</a:t>
            </a:fld>
            <a:endParaRPr lang="en-US"/>
          </a:p>
        </p:txBody>
      </p:sp>
      <p:pic>
        <p:nvPicPr>
          <p:cNvPr id="9" name="Picture 8" descr="snapshot 2016-09-05 at 22.18.10.jpg"/>
          <p:cNvPicPr>
            <a:picLocks noChangeAspect="1"/>
          </p:cNvPicPr>
          <p:nvPr/>
        </p:nvPicPr>
        <p:blipFill rotWithShape="1">
          <a:blip r:embed="rId2">
            <a:extLst>
              <a:ext uri="{28A0092B-C50C-407E-A947-70E740481C1C}">
                <a14:useLocalDpi xmlns:a14="http://schemas.microsoft.com/office/drawing/2010/main" val="0"/>
              </a:ext>
            </a:extLst>
          </a:blip>
          <a:srcRect l="22418" t="26515" r="28846" b="39561"/>
          <a:stretch/>
        </p:blipFill>
        <p:spPr>
          <a:xfrm>
            <a:off x="26280" y="1805029"/>
            <a:ext cx="9117720" cy="3966610"/>
          </a:xfrm>
          <a:prstGeom prst="rect">
            <a:avLst/>
          </a:prstGeom>
        </p:spPr>
      </p:pic>
    </p:spTree>
    <p:extLst>
      <p:ext uri="{BB962C8B-B14F-4D97-AF65-F5344CB8AC3E}">
        <p14:creationId xmlns:p14="http://schemas.microsoft.com/office/powerpoint/2010/main" val="282818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Science Workshop 1</a:t>
            </a:r>
            <a:endParaRPr lang="en-US" dirty="0"/>
          </a:p>
        </p:txBody>
      </p:sp>
      <p:sp>
        <p:nvSpPr>
          <p:cNvPr id="3" name="Content Placeholder 2"/>
          <p:cNvSpPr>
            <a:spLocks noGrp="1"/>
          </p:cNvSpPr>
          <p:nvPr>
            <p:ph idx="1"/>
          </p:nvPr>
        </p:nvSpPr>
        <p:spPr/>
        <p:txBody>
          <a:bodyPr/>
          <a:lstStyle/>
          <a:p>
            <a:r>
              <a:rPr lang="en-US" dirty="0" smtClean="0"/>
              <a:t>St Catherine’s College Oxford, July 2016</a:t>
            </a:r>
          </a:p>
          <a:p>
            <a:r>
              <a:rPr lang="en-US" dirty="0" smtClean="0"/>
              <a:t>Representation from CTA, SKA, E-ELT, and other astronomy facilities</a:t>
            </a:r>
          </a:p>
          <a:p>
            <a:r>
              <a:rPr lang="en-US" dirty="0" smtClean="0"/>
              <a:t>E-ELT not well suited to surveys that can be mined through crowdsourcing, but crowdsourcing can identify rare populations in survey data sets to supply E-ELT targets</a:t>
            </a:r>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13</a:t>
            </a:fld>
            <a:endParaRPr lang="en-US"/>
          </a:p>
        </p:txBody>
      </p:sp>
      <p:pic>
        <p:nvPicPr>
          <p:cNvPr id="8" name="Picture 7" descr="IMG_01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882"/>
            <a:ext cx="9144000" cy="6089234"/>
          </a:xfrm>
          <a:prstGeom prst="rect">
            <a:avLst/>
          </a:prstGeom>
        </p:spPr>
      </p:pic>
      <p:pic>
        <p:nvPicPr>
          <p:cNvPr id="7" name="Picture 6" descr="IMG_02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385"/>
            <a:ext cx="9144000" cy="6089234"/>
          </a:xfrm>
          <a:prstGeom prst="rect">
            <a:avLst/>
          </a:prstGeom>
        </p:spPr>
      </p:pic>
    </p:spTree>
    <p:extLst>
      <p:ext uri="{BB962C8B-B14F-4D97-AF65-F5344CB8AC3E}">
        <p14:creationId xmlns:p14="http://schemas.microsoft.com/office/powerpoint/2010/main" val="27098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Pulsar Hunters ++</a:t>
            </a:r>
            <a:endParaRPr lang="en-US" dirty="0"/>
          </a:p>
        </p:txBody>
      </p:sp>
      <p:sp>
        <p:nvSpPr>
          <p:cNvPr id="3" name="Content Placeholder 2"/>
          <p:cNvSpPr>
            <a:spLocks noGrp="1"/>
          </p:cNvSpPr>
          <p:nvPr>
            <p:ph idx="1"/>
          </p:nvPr>
        </p:nvSpPr>
        <p:spPr/>
        <p:txBody>
          <a:bodyPr/>
          <a:lstStyle/>
          <a:p>
            <a:r>
              <a:rPr lang="en-US" dirty="0" smtClean="0"/>
              <a:t>Lead: Rene Breton</a:t>
            </a:r>
          </a:p>
          <a:p>
            <a:r>
              <a:rPr lang="en-US" dirty="0" smtClean="0"/>
              <a:t>Science goal: Extend the successful Pulsar Hunters </a:t>
            </a:r>
            <a:r>
              <a:rPr lang="en-US" dirty="0" err="1" smtClean="0"/>
              <a:t>Zooniverse</a:t>
            </a:r>
            <a:r>
              <a:rPr lang="en-US" dirty="0" smtClean="0"/>
              <a:t> project (featured on BBC Stargazing Live) to harder-to-find pulsars</a:t>
            </a:r>
          </a:p>
          <a:p>
            <a:r>
              <a:rPr lang="en-US" dirty="0" smtClean="0"/>
              <a:t>Activity: interactive data visualization of pulsar time and frequency domain data; future application to SKA</a:t>
            </a:r>
          </a:p>
        </p:txBody>
      </p:sp>
      <p:sp>
        <p:nvSpPr>
          <p:cNvPr id="4" name="Date Placeholder 3"/>
          <p:cNvSpPr>
            <a:spLocks noGrp="1"/>
          </p:cNvSpPr>
          <p:nvPr>
            <p:ph type="dt" sz="half" idx="10"/>
          </p:nvPr>
        </p:nvSpPr>
        <p:spPr/>
        <p:txBody>
          <a:bodyPr/>
          <a:lstStyle/>
          <a:p>
            <a:r>
              <a:rPr lang="en-US" dirty="0" smtClean="0"/>
              <a:t>14/3/17</a:t>
            </a:r>
            <a:endParaRPr lang="en-US" dirty="0"/>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14</a:t>
            </a:fld>
            <a:endParaRPr lang="en-US"/>
          </a:p>
        </p:txBody>
      </p:sp>
    </p:spTree>
    <p:extLst>
      <p:ext uri="{BB962C8B-B14F-4D97-AF65-F5344CB8AC3E}">
        <p14:creationId xmlns:p14="http://schemas.microsoft.com/office/powerpoint/2010/main" val="1712838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Deblending</a:t>
            </a:r>
            <a:r>
              <a:rPr lang="en-US" dirty="0" smtClean="0"/>
              <a:t> </a:t>
            </a:r>
            <a:r>
              <a:rPr lang="en-US" dirty="0" err="1" smtClean="0"/>
              <a:t>slitless</a:t>
            </a:r>
            <a:r>
              <a:rPr lang="en-US" dirty="0" smtClean="0"/>
              <a:t> spectra</a:t>
            </a:r>
            <a:endParaRPr lang="en-US" dirty="0"/>
          </a:p>
        </p:txBody>
      </p:sp>
      <p:sp>
        <p:nvSpPr>
          <p:cNvPr id="3" name="Content Placeholder 2"/>
          <p:cNvSpPr>
            <a:spLocks noGrp="1"/>
          </p:cNvSpPr>
          <p:nvPr>
            <p:ph idx="1"/>
          </p:nvPr>
        </p:nvSpPr>
        <p:spPr/>
        <p:txBody>
          <a:bodyPr>
            <a:normAutofit lnSpcReduction="10000"/>
          </a:bodyPr>
          <a:lstStyle/>
          <a:p>
            <a:r>
              <a:rPr lang="en-US" dirty="0" smtClean="0"/>
              <a:t>Lead: Claudia </a:t>
            </a:r>
            <a:r>
              <a:rPr lang="en-US" dirty="0" err="1" smtClean="0"/>
              <a:t>Scarlatta</a:t>
            </a:r>
            <a:endParaRPr lang="en-US" dirty="0" smtClean="0"/>
          </a:p>
          <a:p>
            <a:r>
              <a:rPr lang="en-US" dirty="0" smtClean="0"/>
              <a:t>Science objective: a spectroscopic survey of star-forming galaxies and AGN, quantifying star formation rates and black hole accretion diagnostics</a:t>
            </a:r>
          </a:p>
          <a:p>
            <a:r>
              <a:rPr lang="en-US" dirty="0" smtClean="0"/>
              <a:t>Activity: interactively </a:t>
            </a:r>
            <a:r>
              <a:rPr lang="en-US" dirty="0" err="1" smtClean="0"/>
              <a:t>deblend</a:t>
            </a:r>
            <a:r>
              <a:rPr lang="en-US" dirty="0" smtClean="0"/>
              <a:t> objects in confused </a:t>
            </a:r>
            <a:r>
              <a:rPr lang="en-US" dirty="0" err="1" smtClean="0"/>
              <a:t>slitless</a:t>
            </a:r>
            <a:r>
              <a:rPr lang="en-US" dirty="0" smtClean="0"/>
              <a:t> spectroscopy, for application on HST data (WISH) and future use in Euclid</a:t>
            </a:r>
            <a:endParaRPr lang="en-US" dirty="0"/>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15</a:t>
            </a:fld>
            <a:endParaRPr lang="en-US"/>
          </a:p>
        </p:txBody>
      </p:sp>
      <p:pic>
        <p:nvPicPr>
          <p:cNvPr id="7" name="Picture 6"/>
          <p:cNvPicPr>
            <a:picLocks noChangeAspect="1"/>
          </p:cNvPicPr>
          <p:nvPr/>
        </p:nvPicPr>
        <p:blipFill>
          <a:blip r:embed="rId3"/>
          <a:stretch>
            <a:fillRect/>
          </a:stretch>
        </p:blipFill>
        <p:spPr>
          <a:xfrm>
            <a:off x="0" y="1267488"/>
            <a:ext cx="9144000" cy="4857090"/>
          </a:xfrm>
          <a:prstGeom prst="rect">
            <a:avLst/>
          </a:prstGeom>
        </p:spPr>
      </p:pic>
      <p:sp>
        <p:nvSpPr>
          <p:cNvPr id="8" name="TextBox 7"/>
          <p:cNvSpPr txBox="1"/>
          <p:nvPr/>
        </p:nvSpPr>
        <p:spPr>
          <a:xfrm>
            <a:off x="0" y="6124578"/>
            <a:ext cx="1506029" cy="307777"/>
          </a:xfrm>
          <a:prstGeom prst="rect">
            <a:avLst/>
          </a:prstGeom>
          <a:noFill/>
        </p:spPr>
        <p:txBody>
          <a:bodyPr wrap="none" rtlCol="0">
            <a:spAutoFit/>
          </a:bodyPr>
          <a:lstStyle/>
          <a:p>
            <a:r>
              <a:rPr lang="en-US" sz="1400" dirty="0" smtClean="0"/>
              <a:t>3D-HST </a:t>
            </a:r>
            <a:r>
              <a:rPr lang="en-US" sz="1400" dirty="0" err="1" smtClean="0"/>
              <a:t>ApJS</a:t>
            </a:r>
            <a:r>
              <a:rPr lang="en-US" sz="1400" dirty="0" smtClean="0"/>
              <a:t> 2012</a:t>
            </a:r>
            <a:endParaRPr lang="en-US" sz="1400" dirty="0"/>
          </a:p>
        </p:txBody>
      </p:sp>
    </p:spTree>
    <p:extLst>
      <p:ext uri="{BB962C8B-B14F-4D97-AF65-F5344CB8AC3E}">
        <p14:creationId xmlns:p14="http://schemas.microsoft.com/office/powerpoint/2010/main" val="6594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20"/>
            <a:ext cx="8229600" cy="864096"/>
          </a:xfrm>
        </p:spPr>
        <p:txBody>
          <a:bodyPr>
            <a:normAutofit fontScale="90000"/>
          </a:bodyPr>
          <a:lstStyle/>
          <a:p>
            <a:r>
              <a:rPr lang="en-US" dirty="0" smtClean="0"/>
              <a:t>CREDO: Cosmic Ray Extremely Distributed Observatory</a:t>
            </a:r>
            <a:endParaRPr lang="en-US" dirty="0"/>
          </a:p>
        </p:txBody>
      </p:sp>
      <p:sp>
        <p:nvSpPr>
          <p:cNvPr id="3" name="Content Placeholder 2"/>
          <p:cNvSpPr>
            <a:spLocks noGrp="1"/>
          </p:cNvSpPr>
          <p:nvPr>
            <p:ph idx="1"/>
          </p:nvPr>
        </p:nvSpPr>
        <p:spPr>
          <a:xfrm>
            <a:off x="479482" y="2167106"/>
            <a:ext cx="8229600" cy="4137323"/>
          </a:xfrm>
        </p:spPr>
        <p:txBody>
          <a:bodyPr>
            <a:noAutofit/>
          </a:bodyPr>
          <a:lstStyle/>
          <a:p>
            <a:r>
              <a:rPr lang="en-US" sz="2000" dirty="0" smtClean="0"/>
              <a:t>Lead: </a:t>
            </a:r>
            <a:r>
              <a:rPr lang="en-US" sz="2000" dirty="0" err="1" smtClean="0"/>
              <a:t>Piotr</a:t>
            </a:r>
            <a:r>
              <a:rPr lang="en-US" sz="2000" dirty="0" smtClean="0"/>
              <a:t> </a:t>
            </a:r>
            <a:r>
              <a:rPr lang="en-US" sz="2000" dirty="0" err="1" smtClean="0"/>
              <a:t>Homola</a:t>
            </a:r>
            <a:r>
              <a:rPr lang="en-US" sz="2000" dirty="0"/>
              <a:t> </a:t>
            </a:r>
            <a:r>
              <a:rPr lang="en-US" sz="2000" dirty="0" smtClean="0"/>
              <a:t>  </a:t>
            </a:r>
            <a:r>
              <a:rPr lang="en-US" sz="2000" dirty="0"/>
              <a:t>https://</a:t>
            </a:r>
            <a:r>
              <a:rPr lang="en-US" sz="2000" dirty="0" err="1"/>
              <a:t>credo.ifj.edu.pl</a:t>
            </a:r>
            <a:r>
              <a:rPr lang="en-US" sz="2000" dirty="0" smtClean="0"/>
              <a:t>/</a:t>
            </a:r>
          </a:p>
          <a:p>
            <a:r>
              <a:rPr lang="en-US" sz="2000" dirty="0" smtClean="0"/>
              <a:t>Science objective: detect ultra-high-energy charged particles with a whole-Earth Cherenkov detector</a:t>
            </a:r>
          </a:p>
          <a:p>
            <a:r>
              <a:rPr lang="en-US" sz="2000" dirty="0" smtClean="0"/>
              <a:t>Activity: use mobile phones as charged particle detectors, either while charging (so horizontal) or while playing </a:t>
            </a:r>
            <a:r>
              <a:rPr lang="en-US" sz="2000" dirty="0" err="1" smtClean="0"/>
              <a:t>Pokemon</a:t>
            </a:r>
            <a:r>
              <a:rPr lang="en-US" sz="2000" dirty="0" smtClean="0"/>
              <a:t> Go (so orientation known)</a:t>
            </a:r>
          </a:p>
          <a:p>
            <a:r>
              <a:rPr lang="en-US" sz="2000" dirty="0" smtClean="0"/>
              <a:t>First CREDO meeting in August </a:t>
            </a:r>
            <a:r>
              <a:rPr lang="en-US" sz="2000" dirty="0"/>
              <a:t>2016: (47 registrants, 9 countries, 13 nationalities), </a:t>
            </a:r>
            <a:r>
              <a:rPr lang="en-US" sz="2000" dirty="0" smtClean="0"/>
              <a:t>quite </a:t>
            </a:r>
            <a:r>
              <a:rPr lang="en-US" sz="2000" dirty="0"/>
              <a:t>good media coverage </a:t>
            </a:r>
            <a:r>
              <a:rPr lang="en-US" sz="2000" dirty="0" smtClean="0"/>
              <a:t>(TV, radio, </a:t>
            </a:r>
            <a:r>
              <a:rPr lang="en-US" sz="2000" dirty="0"/>
              <a:t>daily press)</a:t>
            </a:r>
            <a:endParaRPr lang="en-US" sz="2000" dirty="0" smtClean="0"/>
          </a:p>
          <a:p>
            <a:r>
              <a:rPr lang="en-US" sz="2000" b="1" dirty="0"/>
              <a:t>“Please feel free to convey my view of the importance of ASTERICS action in the case of CREDO: inspiration, practical know-how, valuable interpersonal exchange</a:t>
            </a:r>
            <a:r>
              <a:rPr lang="en-US" sz="2000" b="1" dirty="0" smtClean="0"/>
              <a:t>.”</a:t>
            </a:r>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16</a:t>
            </a:fld>
            <a:endParaRPr lang="en-US" dirty="0"/>
          </a:p>
        </p:txBody>
      </p:sp>
    </p:spTree>
    <p:extLst>
      <p:ext uri="{BB962C8B-B14F-4D97-AF65-F5344CB8AC3E}">
        <p14:creationId xmlns:p14="http://schemas.microsoft.com/office/powerpoint/2010/main" val="3470939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AGA / Amsterdam</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17</a:t>
            </a:fld>
            <a:endParaRPr lang="en-US"/>
          </a:p>
        </p:txBody>
      </p:sp>
      <p:pic>
        <p:nvPicPr>
          <p:cNvPr id="9" name="Picture 8"/>
          <p:cNvPicPr>
            <a:picLocks noChangeAspect="1"/>
          </p:cNvPicPr>
          <p:nvPr/>
        </p:nvPicPr>
        <p:blipFill>
          <a:blip r:embed="rId2"/>
          <a:stretch>
            <a:fillRect/>
          </a:stretch>
        </p:blipFill>
        <p:spPr>
          <a:xfrm>
            <a:off x="0" y="37570"/>
            <a:ext cx="9144000" cy="6820430"/>
          </a:xfrm>
          <a:prstGeom prst="rect">
            <a:avLst/>
          </a:prstGeom>
        </p:spPr>
      </p:pic>
      <p:sp>
        <p:nvSpPr>
          <p:cNvPr id="8" name="TextBox 7"/>
          <p:cNvSpPr txBox="1"/>
          <p:nvPr/>
        </p:nvSpPr>
        <p:spPr>
          <a:xfrm>
            <a:off x="0" y="6488668"/>
            <a:ext cx="6392570" cy="369332"/>
          </a:xfrm>
          <a:prstGeom prst="rect">
            <a:avLst/>
          </a:prstGeom>
          <a:noFill/>
        </p:spPr>
        <p:txBody>
          <a:bodyPr wrap="none" rtlCol="0">
            <a:spAutoFit/>
          </a:bodyPr>
          <a:lstStyle/>
          <a:p>
            <a:r>
              <a:rPr lang="en-US" dirty="0" smtClean="0"/>
              <a:t>Slide from </a:t>
            </a:r>
            <a:r>
              <a:rPr lang="en-US" dirty="0" err="1" smtClean="0"/>
              <a:t>Piotr</a:t>
            </a:r>
            <a:r>
              <a:rPr lang="en-US" dirty="0" smtClean="0"/>
              <a:t> </a:t>
            </a:r>
            <a:r>
              <a:rPr lang="en-US" dirty="0" err="1" smtClean="0"/>
              <a:t>Homola</a:t>
            </a:r>
            <a:r>
              <a:rPr lang="en-US" dirty="0" smtClean="0"/>
              <a:t>, CREDO inaugural workshop, August 2016</a:t>
            </a:r>
            <a:endParaRPr lang="en-US" dirty="0"/>
          </a:p>
        </p:txBody>
      </p:sp>
    </p:spTree>
    <p:extLst>
      <p:ext uri="{BB962C8B-B14F-4D97-AF65-F5344CB8AC3E}">
        <p14:creationId xmlns:p14="http://schemas.microsoft.com/office/powerpoint/2010/main" val="270809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AGA / Amsterdam</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18</a:t>
            </a:fld>
            <a:endParaRPr lang="en-US"/>
          </a:p>
        </p:txBody>
      </p:sp>
      <p:pic>
        <p:nvPicPr>
          <p:cNvPr id="7" name="Picture 6"/>
          <p:cNvPicPr>
            <a:picLocks noChangeAspect="1"/>
          </p:cNvPicPr>
          <p:nvPr/>
        </p:nvPicPr>
        <p:blipFill>
          <a:blip r:embed="rId2"/>
          <a:stretch>
            <a:fillRect/>
          </a:stretch>
        </p:blipFill>
        <p:spPr>
          <a:xfrm>
            <a:off x="0" y="44568"/>
            <a:ext cx="9144000" cy="6855110"/>
          </a:xfrm>
          <a:prstGeom prst="rect">
            <a:avLst/>
          </a:prstGeom>
        </p:spPr>
      </p:pic>
      <p:sp>
        <p:nvSpPr>
          <p:cNvPr id="8" name="TextBox 7"/>
          <p:cNvSpPr txBox="1"/>
          <p:nvPr/>
        </p:nvSpPr>
        <p:spPr>
          <a:xfrm>
            <a:off x="0" y="6488668"/>
            <a:ext cx="6392570" cy="369332"/>
          </a:xfrm>
          <a:prstGeom prst="rect">
            <a:avLst/>
          </a:prstGeom>
          <a:noFill/>
        </p:spPr>
        <p:txBody>
          <a:bodyPr wrap="none" rtlCol="0">
            <a:spAutoFit/>
          </a:bodyPr>
          <a:lstStyle/>
          <a:p>
            <a:r>
              <a:rPr lang="en-US" dirty="0" smtClean="0"/>
              <a:t>Slide from </a:t>
            </a:r>
            <a:r>
              <a:rPr lang="en-US" dirty="0" err="1" smtClean="0"/>
              <a:t>Piotr</a:t>
            </a:r>
            <a:r>
              <a:rPr lang="en-US" dirty="0" smtClean="0"/>
              <a:t> </a:t>
            </a:r>
            <a:r>
              <a:rPr lang="en-US" dirty="0" err="1" smtClean="0"/>
              <a:t>Homola</a:t>
            </a:r>
            <a:r>
              <a:rPr lang="en-US" dirty="0" smtClean="0"/>
              <a:t>, CREDO inaugural workshop, August 2016</a:t>
            </a:r>
            <a:endParaRPr lang="en-US" dirty="0"/>
          </a:p>
        </p:txBody>
      </p:sp>
    </p:spTree>
    <p:extLst>
      <p:ext uri="{BB962C8B-B14F-4D97-AF65-F5344CB8AC3E}">
        <p14:creationId xmlns:p14="http://schemas.microsoft.com/office/powerpoint/2010/main" val="323142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470" y="1916832"/>
            <a:ext cx="5807059" cy="4356383"/>
          </a:xfrm>
          <a:prstGeom prst="rect">
            <a:avLst/>
          </a:prstGeom>
        </p:spPr>
      </p:pic>
      <p:sp>
        <p:nvSpPr>
          <p:cNvPr id="2" name="Title 1"/>
          <p:cNvSpPr>
            <a:spLocks noGrp="1"/>
          </p:cNvSpPr>
          <p:nvPr>
            <p:ph type="title"/>
          </p:nvPr>
        </p:nvSpPr>
        <p:spPr/>
        <p:txBody>
          <a:bodyPr/>
          <a:lstStyle/>
          <a:p>
            <a:r>
              <a:rPr lang="en-US" dirty="0" smtClean="0"/>
              <a:t>CREDO: Dark Universe Welcome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8470" y="1879458"/>
            <a:ext cx="5856877" cy="4393757"/>
          </a:xfrm>
        </p:spPr>
      </p:pic>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19</a:t>
            </a:fld>
            <a:endParaRPr lang="en-US"/>
          </a:p>
        </p:txBody>
      </p:sp>
    </p:spTree>
    <p:extLst>
      <p:ext uri="{BB962C8B-B14F-4D97-AF65-F5344CB8AC3E}">
        <p14:creationId xmlns:p14="http://schemas.microsoft.com/office/powerpoint/2010/main" val="11422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rotWithShape="1">
          <a:blip r:embed="rId3"/>
          <a:srcRect l="2838" r="2651" b="2810"/>
          <a:stretch/>
        </p:blipFill>
        <p:spPr>
          <a:xfrm>
            <a:off x="1794177" y="1916832"/>
            <a:ext cx="5578289" cy="4268738"/>
          </a:xfrm>
        </p:spPr>
      </p:pic>
      <p:sp>
        <p:nvSpPr>
          <p:cNvPr id="2" name="Title 1"/>
          <p:cNvSpPr>
            <a:spLocks noGrp="1"/>
          </p:cNvSpPr>
          <p:nvPr>
            <p:ph type="title"/>
          </p:nvPr>
        </p:nvSpPr>
        <p:spPr/>
        <p:txBody>
          <a:bodyPr/>
          <a:lstStyle/>
          <a:p>
            <a:r>
              <a:rPr lang="en-US" dirty="0" smtClean="0"/>
              <a:t>Open Science</a:t>
            </a:r>
            <a:endParaRPr lang="en-US" dirty="0"/>
          </a:p>
        </p:txBody>
      </p:sp>
      <p:sp>
        <p:nvSpPr>
          <p:cNvPr id="5" name="TextBox 4"/>
          <p:cNvSpPr txBox="1"/>
          <p:nvPr/>
        </p:nvSpPr>
        <p:spPr>
          <a:xfrm>
            <a:off x="0" y="6424051"/>
            <a:ext cx="9144000" cy="400110"/>
          </a:xfrm>
          <a:prstGeom prst="rect">
            <a:avLst/>
          </a:prstGeom>
          <a:noFill/>
        </p:spPr>
        <p:txBody>
          <a:bodyPr wrap="square" rtlCol="0">
            <a:spAutoFit/>
          </a:bodyPr>
          <a:lstStyle/>
          <a:p>
            <a:r>
              <a:rPr lang="en-US" sz="2000" dirty="0">
                <a:solidFill>
                  <a:schemeClr val="bg1">
                    <a:lumMod val="50000"/>
                  </a:schemeClr>
                </a:solidFill>
              </a:rPr>
              <a:t>http://</a:t>
            </a:r>
            <a:r>
              <a:rPr lang="en-US" sz="2000" dirty="0" err="1">
                <a:solidFill>
                  <a:schemeClr val="bg1">
                    <a:lumMod val="50000"/>
                  </a:schemeClr>
                </a:solidFill>
              </a:rPr>
              <a:t>ec.europa.eu</a:t>
            </a:r>
            <a:r>
              <a:rPr lang="en-US" sz="2000" dirty="0">
                <a:solidFill>
                  <a:schemeClr val="bg1">
                    <a:lumMod val="50000"/>
                  </a:schemeClr>
                </a:solidFill>
              </a:rPr>
              <a:t>/research/consultations/science-2.0/</a:t>
            </a:r>
            <a:r>
              <a:rPr lang="en-US" sz="2000" dirty="0" err="1">
                <a:solidFill>
                  <a:schemeClr val="bg1">
                    <a:lumMod val="50000"/>
                  </a:schemeClr>
                </a:solidFill>
              </a:rPr>
              <a:t>background.pdf</a:t>
            </a:r>
            <a:endParaRPr lang="en-US" sz="2000" dirty="0">
              <a:solidFill>
                <a:schemeClr val="bg1">
                  <a:lumMod val="50000"/>
                </a:schemeClr>
              </a:solidFill>
            </a:endParaRPr>
          </a:p>
        </p:txBody>
      </p:sp>
      <p:sp>
        <p:nvSpPr>
          <p:cNvPr id="3" name="TextBox 2"/>
          <p:cNvSpPr txBox="1"/>
          <p:nvPr/>
        </p:nvSpPr>
        <p:spPr>
          <a:xfrm rot="19325331">
            <a:off x="1291014" y="3502975"/>
            <a:ext cx="6671698" cy="707886"/>
          </a:xfrm>
          <a:prstGeom prst="rect">
            <a:avLst/>
          </a:prstGeom>
          <a:solidFill>
            <a:schemeClr val="bg1">
              <a:alpha val="38000"/>
            </a:schemeClr>
          </a:solidFill>
        </p:spPr>
        <p:txBody>
          <a:bodyPr wrap="none" rtlCol="0">
            <a:spAutoFit/>
          </a:bodyPr>
          <a:lstStyle/>
          <a:p>
            <a:r>
              <a:rPr lang="en-US" sz="4000" dirty="0" smtClean="0"/>
              <a:t>Citizen Science is not outreach!</a:t>
            </a:r>
            <a:endParaRPr lang="en-US" sz="4000" dirty="0"/>
          </a:p>
        </p:txBody>
      </p:sp>
    </p:spTree>
    <p:extLst>
      <p:ext uri="{BB962C8B-B14F-4D97-AF65-F5344CB8AC3E}">
        <p14:creationId xmlns:p14="http://schemas.microsoft.com/office/powerpoint/2010/main" val="3375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Muon Hunters</a:t>
            </a:r>
            <a:endParaRPr lang="en-US" dirty="0"/>
          </a:p>
        </p:txBody>
      </p:sp>
      <p:sp>
        <p:nvSpPr>
          <p:cNvPr id="3" name="Content Placeholder 2"/>
          <p:cNvSpPr>
            <a:spLocks noGrp="1"/>
          </p:cNvSpPr>
          <p:nvPr>
            <p:ph idx="1"/>
          </p:nvPr>
        </p:nvSpPr>
        <p:spPr/>
        <p:txBody>
          <a:bodyPr/>
          <a:lstStyle/>
          <a:p>
            <a:r>
              <a:rPr lang="en-US" dirty="0" smtClean="0"/>
              <a:t>Lead: Lucy </a:t>
            </a:r>
            <a:r>
              <a:rPr lang="en-US" dirty="0" err="1" smtClean="0"/>
              <a:t>Forston</a:t>
            </a:r>
            <a:r>
              <a:rPr lang="en-US" dirty="0" smtClean="0"/>
              <a:t>, CTA</a:t>
            </a:r>
          </a:p>
          <a:p>
            <a:r>
              <a:rPr lang="en-US" dirty="0" smtClean="0"/>
              <a:t>Science goal: detect fainter Cherenkov events by visual classification</a:t>
            </a:r>
          </a:p>
          <a:p>
            <a:r>
              <a:rPr lang="en-US" dirty="0" smtClean="0"/>
              <a:t>Activity: classify hadron vs. photon events in the CTA telescopes, morphologically and in the time domain; apply first to simulations and to e.g. HESS</a:t>
            </a:r>
          </a:p>
          <a:p>
            <a:endParaRPr lang="en-US" dirty="0"/>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20</a:t>
            </a:fld>
            <a:endParaRPr lang="en-US"/>
          </a:p>
        </p:txBody>
      </p:sp>
    </p:spTree>
    <p:extLst>
      <p:ext uri="{BB962C8B-B14F-4D97-AF65-F5344CB8AC3E}">
        <p14:creationId xmlns:p14="http://schemas.microsoft.com/office/powerpoint/2010/main" val="2552029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1492"/>
          <a:stretch/>
        </p:blipFill>
        <p:spPr>
          <a:xfrm>
            <a:off x="-3795" y="269520"/>
            <a:ext cx="9144000" cy="5058201"/>
          </a:xfrm>
          <a:prstGeom prst="rect">
            <a:avLst/>
          </a:prstGeom>
        </p:spPr>
      </p:pic>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22508"/>
            <a:ext cx="9144000" cy="4473481"/>
          </a:xfrm>
          <a:prstGeom prst="rect">
            <a:avLst/>
          </a:prstGeom>
        </p:spPr>
      </p:pic>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21</a:t>
            </a:fld>
            <a:endParaRPr lang="en-US"/>
          </a:p>
        </p:txBody>
      </p:sp>
      <p:sp>
        <p:nvSpPr>
          <p:cNvPr id="11" name="TextBox 10"/>
          <p:cNvSpPr txBox="1"/>
          <p:nvPr/>
        </p:nvSpPr>
        <p:spPr>
          <a:xfrm>
            <a:off x="1061219" y="5762123"/>
            <a:ext cx="7013971" cy="523220"/>
          </a:xfrm>
          <a:prstGeom prst="rect">
            <a:avLst/>
          </a:prstGeom>
          <a:noFill/>
        </p:spPr>
        <p:txBody>
          <a:bodyPr wrap="none" rtlCol="0">
            <a:spAutoFit/>
          </a:bodyPr>
          <a:lstStyle/>
          <a:p>
            <a:r>
              <a:rPr lang="en-US" sz="2800" b="1" dirty="0" smtClean="0"/>
              <a:t>1.3 million classifications in the first five days!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7246" y="269520"/>
            <a:ext cx="8841915" cy="5230528"/>
          </a:xfrm>
        </p:spPr>
      </p:pic>
      <p:sp>
        <p:nvSpPr>
          <p:cNvPr id="10" name="Oval 9"/>
          <p:cNvSpPr/>
          <p:nvPr/>
        </p:nvSpPr>
        <p:spPr>
          <a:xfrm>
            <a:off x="2590800" y="4517409"/>
            <a:ext cx="1721893" cy="1173707"/>
          </a:xfrm>
          <a:prstGeom prst="ellipse">
            <a:avLst/>
          </a:prstGeom>
          <a:noFill/>
          <a:ln w="142875">
            <a:solidFill>
              <a:srgbClr val="C3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1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smtClean="0"/>
              <a:t>MTR / Brussels</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22</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1668"/>
            <a:ext cx="9144000" cy="48511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4656"/>
            <a:ext cx="9144000" cy="5019104"/>
          </a:xfrm>
          <a:prstGeom prst="rect">
            <a:avLst/>
          </a:prstGeom>
        </p:spPr>
      </p:pic>
    </p:spTree>
    <p:extLst>
      <p:ext uri="{BB962C8B-B14F-4D97-AF65-F5344CB8AC3E}">
        <p14:creationId xmlns:p14="http://schemas.microsoft.com/office/powerpoint/2010/main" val="105440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7431" y="867955"/>
            <a:ext cx="6614585" cy="5488395"/>
          </a:xfrm>
        </p:spPr>
      </p:pic>
      <p:sp>
        <p:nvSpPr>
          <p:cNvPr id="4" name="Date Placeholder 3"/>
          <p:cNvSpPr>
            <a:spLocks noGrp="1"/>
          </p:cNvSpPr>
          <p:nvPr>
            <p:ph type="dt" sz="half" idx="10"/>
          </p:nvPr>
        </p:nvSpPr>
        <p:spPr/>
        <p:txBody>
          <a:bodyPr/>
          <a:lstStyle/>
          <a:p>
            <a:r>
              <a:rPr lang="en-US" dirty="0" smtClean="0"/>
              <a:t>14/3/17</a:t>
            </a:r>
            <a:endParaRPr lang="en-US" dirty="0"/>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23</a:t>
            </a:fld>
            <a:endParaRPr lang="en-US"/>
          </a:p>
        </p:txBody>
      </p:sp>
    </p:spTree>
    <p:extLst>
      <p:ext uri="{BB962C8B-B14F-4D97-AF65-F5344CB8AC3E}">
        <p14:creationId xmlns:p14="http://schemas.microsoft.com/office/powerpoint/2010/main" val="982011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DECS Forward Look</a:t>
            </a:r>
            <a:endParaRPr lang="en-US" dirty="0"/>
          </a:p>
        </p:txBody>
      </p:sp>
      <p:sp>
        <p:nvSpPr>
          <p:cNvPr id="3" name="Content Placeholder 2"/>
          <p:cNvSpPr>
            <a:spLocks noGrp="1"/>
          </p:cNvSpPr>
          <p:nvPr>
            <p:ph idx="1"/>
          </p:nvPr>
        </p:nvSpPr>
        <p:spPr/>
        <p:txBody>
          <a:bodyPr>
            <a:noAutofit/>
          </a:bodyPr>
          <a:lstStyle/>
          <a:p>
            <a:r>
              <a:rPr lang="en-US" sz="2800" dirty="0" smtClean="0"/>
              <a:t>First two mass participation experiments scheduled to go live in March 2017 </a:t>
            </a:r>
            <a:r>
              <a:rPr lang="mr-IN" sz="2800" dirty="0" smtClean="0"/>
              <a:t>–</a:t>
            </a:r>
            <a:r>
              <a:rPr lang="en-US" sz="2800" dirty="0" smtClean="0"/>
              <a:t> one already live</a:t>
            </a:r>
          </a:p>
          <a:p>
            <a:r>
              <a:rPr lang="en-US" sz="2800" dirty="0" smtClean="0"/>
              <a:t>Educational resources ready at the same time; promotional animations under development</a:t>
            </a:r>
          </a:p>
          <a:p>
            <a:r>
              <a:rPr lang="en-US" sz="2800" dirty="0" smtClean="0"/>
              <a:t>Next Citizen Science workshop in 2017 at INAF </a:t>
            </a:r>
          </a:p>
          <a:p>
            <a:r>
              <a:rPr lang="en-US" sz="2800" dirty="0" smtClean="0"/>
              <a:t>Publications of the Astronomical Society of Australia would like to publish the Citizen Science workshop results </a:t>
            </a:r>
          </a:p>
          <a:p>
            <a:endParaRPr lang="en-US" sz="2800" dirty="0"/>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24</a:t>
            </a:fld>
            <a:endParaRPr lang="en-US"/>
          </a:p>
        </p:txBody>
      </p:sp>
    </p:spTree>
    <p:extLst>
      <p:ext uri="{BB962C8B-B14F-4D97-AF65-F5344CB8AC3E}">
        <p14:creationId xmlns:p14="http://schemas.microsoft.com/office/powerpoint/2010/main" val="1260649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DECS</a:t>
            </a:r>
            <a:endParaRPr lang="en-US" dirty="0"/>
          </a:p>
        </p:txBody>
      </p:sp>
      <p:sp>
        <p:nvSpPr>
          <p:cNvPr id="4" name="Subtitle 7"/>
          <p:cNvSpPr txBox="1">
            <a:spLocks/>
          </p:cNvSpPr>
          <p:nvPr/>
        </p:nvSpPr>
        <p:spPr>
          <a:xfrm>
            <a:off x="277441" y="1736538"/>
            <a:ext cx="6129612" cy="12926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t>D</a:t>
            </a:r>
            <a:r>
              <a:rPr lang="en-US" sz="2000" dirty="0" smtClean="0"/>
              <a:t>issemination, </a:t>
            </a:r>
            <a:r>
              <a:rPr lang="en-US" sz="2000" b="1" dirty="0" smtClean="0"/>
              <a:t>E</a:t>
            </a:r>
            <a:r>
              <a:rPr lang="en-US" sz="2000" dirty="0" smtClean="0"/>
              <a:t>ngagement and </a:t>
            </a:r>
            <a:r>
              <a:rPr lang="en-US" sz="2000" b="1" dirty="0" smtClean="0"/>
              <a:t>C</a:t>
            </a:r>
            <a:r>
              <a:rPr lang="en-US" sz="2000" dirty="0" smtClean="0"/>
              <a:t>itizen </a:t>
            </a:r>
            <a:r>
              <a:rPr lang="en-US" sz="2000" b="1" dirty="0" smtClean="0"/>
              <a:t>S</a:t>
            </a:r>
            <a:r>
              <a:rPr lang="en-US" sz="2000" dirty="0" smtClean="0"/>
              <a:t>cience  </a:t>
            </a:r>
            <a:r>
              <a:rPr lang="en-US" sz="2000" i="1" dirty="0" smtClean="0"/>
              <a:t>Lead: S. Serjeant</a:t>
            </a:r>
            <a:endParaRPr lang="en-US" sz="2000" i="1" dirty="0"/>
          </a:p>
        </p:txBody>
      </p:sp>
      <p:sp>
        <p:nvSpPr>
          <p:cNvPr id="5" name="Content Placeholder 6"/>
          <p:cNvSpPr>
            <a:spLocks noGrp="1"/>
          </p:cNvSpPr>
          <p:nvPr>
            <p:ph idx="1"/>
          </p:nvPr>
        </p:nvSpPr>
        <p:spPr>
          <a:xfrm>
            <a:off x="277440" y="2446567"/>
            <a:ext cx="8866560" cy="2044995"/>
          </a:xfrm>
        </p:spPr>
        <p:txBody>
          <a:bodyPr>
            <a:noAutofit/>
          </a:bodyPr>
          <a:lstStyle/>
          <a:p>
            <a:r>
              <a:rPr lang="en-US" sz="2400" dirty="0" smtClean="0"/>
              <a:t>Dissemination &amp; public engagement</a:t>
            </a:r>
          </a:p>
          <a:p>
            <a:r>
              <a:rPr lang="en-US" sz="2400" dirty="0" smtClean="0"/>
              <a:t>Open ESFRI facilities to wider stakeholders through citizen science (Open Science, or ‘Science 2.0’)</a:t>
            </a:r>
          </a:p>
          <a:p>
            <a:r>
              <a:rPr lang="en-US" sz="2400" dirty="0" smtClean="0"/>
              <a:t>Audiences: scientific &amp; technical communities, academia, private industry, other public research </a:t>
            </a:r>
            <a:r>
              <a:rPr lang="en-US" sz="2400" dirty="0" err="1" smtClean="0"/>
              <a:t>centres</a:t>
            </a:r>
            <a:r>
              <a:rPr lang="en-US" sz="2400" dirty="0" smtClean="0"/>
              <a:t>, SMEs, policy makers, general public</a:t>
            </a:r>
          </a:p>
          <a:p>
            <a:r>
              <a:rPr lang="en-US" sz="2400" dirty="0" smtClean="0"/>
              <a:t>Coordinated citizen science experiments to open ESFRIs &amp; pathfinders/precursors to public</a:t>
            </a:r>
          </a:p>
          <a:p>
            <a:r>
              <a:rPr lang="en-US" sz="2400" dirty="0" smtClean="0"/>
              <a:t>Educational resources &amp; efficacy metrics</a:t>
            </a:r>
            <a:endParaRPr lang="en-US" sz="2400" dirty="0"/>
          </a:p>
        </p:txBody>
      </p:sp>
    </p:spTree>
    <p:extLst>
      <p:ext uri="{BB962C8B-B14F-4D97-AF65-F5344CB8AC3E}">
        <p14:creationId xmlns:p14="http://schemas.microsoft.com/office/powerpoint/2010/main" val="102412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95971946"/>
              </p:ext>
            </p:extLst>
          </p:nvPr>
        </p:nvGraphicFramePr>
        <p:xfrm>
          <a:off x="601639" y="2017960"/>
          <a:ext cx="7940722" cy="3823875"/>
        </p:xfrm>
        <a:graphic>
          <a:graphicData uri="http://schemas.openxmlformats.org/drawingml/2006/table">
            <a:tbl>
              <a:tblPr firstRow="1" bandRow="1">
                <a:tableStyleId>{21E4AEA4-8DFA-4A89-87EB-49C32662AFE0}</a:tableStyleId>
              </a:tblPr>
              <a:tblGrid>
                <a:gridCol w="1765922"/>
                <a:gridCol w="6174800"/>
              </a:tblGrid>
              <a:tr h="575799">
                <a:tc>
                  <a:txBody>
                    <a:bodyPr/>
                    <a:lstStyle/>
                    <a:p>
                      <a:r>
                        <a:rPr lang="en-US" sz="2800" dirty="0" smtClean="0"/>
                        <a:t>Task</a:t>
                      </a:r>
                      <a:endParaRPr lang="en-US" sz="2800" dirty="0"/>
                    </a:p>
                  </a:txBody>
                  <a:tcPr/>
                </a:tc>
                <a:tc>
                  <a:txBody>
                    <a:bodyPr/>
                    <a:lstStyle/>
                    <a:p>
                      <a:r>
                        <a:rPr lang="en-US" sz="2800" dirty="0" smtClean="0"/>
                        <a:t>Description</a:t>
                      </a:r>
                      <a:endParaRPr lang="en-US" sz="2800" dirty="0"/>
                    </a:p>
                  </a:txBody>
                  <a:tcPr/>
                </a:tc>
              </a:tr>
              <a:tr h="575799">
                <a:tc>
                  <a:txBody>
                    <a:bodyPr/>
                    <a:lstStyle/>
                    <a:p>
                      <a:r>
                        <a:rPr lang="en-US" sz="2800" dirty="0" smtClean="0"/>
                        <a:t>2.1</a:t>
                      </a:r>
                      <a:endParaRPr lang="en-US" sz="2800" dirty="0"/>
                    </a:p>
                  </a:txBody>
                  <a:tcPr/>
                </a:tc>
                <a:tc>
                  <a:txBody>
                    <a:bodyPr/>
                    <a:lstStyle/>
                    <a:p>
                      <a:r>
                        <a:rPr lang="en-US" sz="2800" dirty="0" smtClean="0"/>
                        <a:t>DECS production (audio,</a:t>
                      </a:r>
                      <a:r>
                        <a:rPr lang="en-US" sz="2800" baseline="0" dirty="0" smtClean="0"/>
                        <a:t> video, text)</a:t>
                      </a:r>
                      <a:endParaRPr lang="en-US" sz="2800" dirty="0"/>
                    </a:p>
                  </a:txBody>
                  <a:tcPr/>
                </a:tc>
              </a:tr>
              <a:tr h="575799">
                <a:tc>
                  <a:txBody>
                    <a:bodyPr/>
                    <a:lstStyle/>
                    <a:p>
                      <a:r>
                        <a:rPr lang="en-US" sz="2800" dirty="0" smtClean="0"/>
                        <a:t>2.2</a:t>
                      </a:r>
                      <a:endParaRPr lang="en-US" sz="2800" dirty="0"/>
                    </a:p>
                  </a:txBody>
                  <a:tcPr/>
                </a:tc>
                <a:tc>
                  <a:txBody>
                    <a:bodyPr/>
                    <a:lstStyle/>
                    <a:p>
                      <a:r>
                        <a:rPr lang="en-US" sz="2800" dirty="0" smtClean="0"/>
                        <a:t>Adapt mass participation infrastructure</a:t>
                      </a:r>
                      <a:endParaRPr lang="en-US" sz="2800" dirty="0"/>
                    </a:p>
                  </a:txBody>
                  <a:tcPr/>
                </a:tc>
              </a:tr>
              <a:tr h="575799">
                <a:tc>
                  <a:txBody>
                    <a:bodyPr/>
                    <a:lstStyle/>
                    <a:p>
                      <a:r>
                        <a:rPr lang="en-US" sz="2800" dirty="0" smtClean="0"/>
                        <a:t>2.3</a:t>
                      </a:r>
                      <a:endParaRPr lang="en-US" sz="2800" dirty="0"/>
                    </a:p>
                  </a:txBody>
                  <a:tcPr/>
                </a:tc>
                <a:tc>
                  <a:txBody>
                    <a:bodyPr/>
                    <a:lstStyle/>
                    <a:p>
                      <a:r>
                        <a:rPr lang="en-US" sz="2800" dirty="0" smtClean="0"/>
                        <a:t>Mass participation experiment operation</a:t>
                      </a:r>
                      <a:endParaRPr lang="en-US" sz="2800" dirty="0"/>
                    </a:p>
                  </a:txBody>
                  <a:tcPr/>
                </a:tc>
              </a:tr>
              <a:tr h="575799">
                <a:tc>
                  <a:txBody>
                    <a:bodyPr/>
                    <a:lstStyle/>
                    <a:p>
                      <a:r>
                        <a:rPr lang="en-US" sz="2800" dirty="0" smtClean="0"/>
                        <a:t>2.4</a:t>
                      </a:r>
                      <a:endParaRPr lang="en-US" sz="2800" dirty="0"/>
                    </a:p>
                  </a:txBody>
                  <a:tcPr/>
                </a:tc>
                <a:tc>
                  <a:txBody>
                    <a:bodyPr/>
                    <a:lstStyle/>
                    <a:p>
                      <a:r>
                        <a:rPr lang="en-US" sz="2800" dirty="0" smtClean="0"/>
                        <a:t>Translation and testing</a:t>
                      </a:r>
                      <a:endParaRPr lang="en-US" sz="2800" dirty="0"/>
                    </a:p>
                  </a:txBody>
                  <a:tcPr/>
                </a:tc>
              </a:tr>
              <a:tr h="575799">
                <a:tc>
                  <a:txBody>
                    <a:bodyPr/>
                    <a:lstStyle/>
                    <a:p>
                      <a:r>
                        <a:rPr lang="en-US" sz="2800" dirty="0" smtClean="0"/>
                        <a:t>2.5</a:t>
                      </a:r>
                      <a:endParaRPr lang="en-US" sz="2800" dirty="0"/>
                    </a:p>
                  </a:txBody>
                  <a:tcPr/>
                </a:tc>
                <a:tc>
                  <a:txBody>
                    <a:bodyPr/>
                    <a:lstStyle/>
                    <a:p>
                      <a:r>
                        <a:rPr lang="en-US" sz="2800" dirty="0" smtClean="0"/>
                        <a:t>Internal dissemination and project outreach</a:t>
                      </a:r>
                      <a:endParaRPr lang="en-US" sz="2800" dirty="0"/>
                    </a:p>
                  </a:txBody>
                  <a:tcPr/>
                </a:tc>
              </a:tr>
            </a:tbl>
          </a:graphicData>
        </a:graphic>
      </p:graphicFrame>
    </p:spTree>
    <p:extLst>
      <p:ext uri="{BB962C8B-B14F-4D97-AF65-F5344CB8AC3E}">
        <p14:creationId xmlns:p14="http://schemas.microsoft.com/office/powerpoint/2010/main" val="1387360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266985051"/>
              </p:ext>
            </p:extLst>
          </p:nvPr>
        </p:nvGraphicFramePr>
        <p:xfrm>
          <a:off x="1524000" y="2052093"/>
          <a:ext cx="6096000" cy="3302000"/>
        </p:xfrm>
        <a:graphic>
          <a:graphicData uri="http://schemas.openxmlformats.org/drawingml/2006/table">
            <a:tbl>
              <a:tblPr firstRow="1" bandRow="1">
                <a:tableStyleId>{9DCAF9ED-07DC-4A11-8D7F-57B35C25682E}</a:tableStyleId>
              </a:tblPr>
              <a:tblGrid>
                <a:gridCol w="1328382"/>
                <a:gridCol w="3166281"/>
                <a:gridCol w="1601337"/>
              </a:tblGrid>
              <a:tr h="370840">
                <a:tc>
                  <a:txBody>
                    <a:bodyPr/>
                    <a:lstStyle/>
                    <a:p>
                      <a:r>
                        <a:rPr lang="en-US" dirty="0" smtClean="0"/>
                        <a:t>Deliverable</a:t>
                      </a:r>
                      <a:endParaRPr lang="en-US" dirty="0"/>
                    </a:p>
                  </a:txBody>
                  <a:tcPr/>
                </a:tc>
                <a:tc>
                  <a:txBody>
                    <a:bodyPr/>
                    <a:lstStyle/>
                    <a:p>
                      <a:r>
                        <a:rPr lang="en-US" dirty="0" smtClean="0"/>
                        <a:t>Description</a:t>
                      </a:r>
                      <a:endParaRPr lang="en-US" dirty="0"/>
                    </a:p>
                  </a:txBody>
                  <a:tcPr/>
                </a:tc>
                <a:tc>
                  <a:txBody>
                    <a:bodyPr/>
                    <a:lstStyle/>
                    <a:p>
                      <a:r>
                        <a:rPr lang="en-US" dirty="0" smtClean="0"/>
                        <a:t>Month</a:t>
                      </a:r>
                      <a:endParaRPr lang="en-US" dirty="0"/>
                    </a:p>
                  </a:txBody>
                  <a:tcPr/>
                </a:tc>
              </a:tr>
              <a:tr h="370840">
                <a:tc>
                  <a:txBody>
                    <a:bodyPr/>
                    <a:lstStyle/>
                    <a:p>
                      <a:r>
                        <a:rPr lang="en-US" dirty="0" smtClean="0"/>
                        <a:t>2.1, 2.2</a:t>
                      </a:r>
                      <a:endParaRPr lang="en-US" dirty="0"/>
                    </a:p>
                  </a:txBody>
                  <a:tcPr/>
                </a:tc>
                <a:tc>
                  <a:txBody>
                    <a:bodyPr/>
                    <a:lstStyle/>
                    <a:p>
                      <a:r>
                        <a:rPr lang="en-US" dirty="0" smtClean="0"/>
                        <a:t>Website</a:t>
                      </a:r>
                      <a:r>
                        <a:rPr lang="en-US" baseline="0" dirty="0" smtClean="0"/>
                        <a:t> live, brochure publication</a:t>
                      </a:r>
                      <a:endParaRPr lang="en-US" dirty="0"/>
                    </a:p>
                  </a:txBody>
                  <a:tcPr/>
                </a:tc>
                <a:tc>
                  <a:txBody>
                    <a:bodyPr/>
                    <a:lstStyle/>
                    <a:p>
                      <a:r>
                        <a:rPr lang="en-US" dirty="0" smtClean="0"/>
                        <a:t>3, 12</a:t>
                      </a:r>
                      <a:endParaRPr lang="en-US" dirty="0"/>
                    </a:p>
                  </a:txBody>
                  <a:tcPr/>
                </a:tc>
              </a:tr>
              <a:tr h="370840">
                <a:tc>
                  <a:txBody>
                    <a:bodyPr/>
                    <a:lstStyle/>
                    <a:p>
                      <a:r>
                        <a:rPr lang="en-US" dirty="0" smtClean="0"/>
                        <a:t>2.3, 2.7</a:t>
                      </a:r>
                      <a:endParaRPr lang="en-US" dirty="0"/>
                    </a:p>
                  </a:txBody>
                  <a:tcPr/>
                </a:tc>
                <a:tc>
                  <a:txBody>
                    <a:bodyPr/>
                    <a:lstStyle/>
                    <a:p>
                      <a:r>
                        <a:rPr lang="en-US" dirty="0" smtClean="0"/>
                        <a:t>Educational</a:t>
                      </a:r>
                      <a:r>
                        <a:rPr lang="en-US" baseline="0" dirty="0" smtClean="0"/>
                        <a:t> resources for mass participation experiments</a:t>
                      </a:r>
                      <a:endParaRPr lang="en-US" dirty="0"/>
                    </a:p>
                  </a:txBody>
                  <a:tcPr/>
                </a:tc>
                <a:tc>
                  <a:txBody>
                    <a:bodyPr/>
                    <a:lstStyle/>
                    <a:p>
                      <a:r>
                        <a:rPr lang="en-US" dirty="0" smtClean="0"/>
                        <a:t>23, 35</a:t>
                      </a:r>
                      <a:endParaRPr lang="en-US" dirty="0"/>
                    </a:p>
                  </a:txBody>
                  <a:tcPr/>
                </a:tc>
              </a:tr>
              <a:tr h="370840">
                <a:tc>
                  <a:txBody>
                    <a:bodyPr/>
                    <a:lstStyle/>
                    <a:p>
                      <a:r>
                        <a:rPr lang="en-US" dirty="0" smtClean="0"/>
                        <a:t>2.4,</a:t>
                      </a:r>
                      <a:r>
                        <a:rPr lang="en-US" baseline="0" dirty="0" smtClean="0"/>
                        <a:t> 2.8</a:t>
                      </a:r>
                      <a:endParaRPr lang="en-US" dirty="0"/>
                    </a:p>
                  </a:txBody>
                  <a:tcPr/>
                </a:tc>
                <a:tc>
                  <a:txBody>
                    <a:bodyPr/>
                    <a:lstStyle/>
                    <a:p>
                      <a:r>
                        <a:rPr lang="en-US" dirty="0" smtClean="0"/>
                        <a:t>Online mass participation experiments</a:t>
                      </a:r>
                      <a:endParaRPr lang="en-US" dirty="0"/>
                    </a:p>
                  </a:txBody>
                  <a:tcPr/>
                </a:tc>
                <a:tc>
                  <a:txBody>
                    <a:bodyPr/>
                    <a:lstStyle/>
                    <a:p>
                      <a:r>
                        <a:rPr lang="en-US" dirty="0" smtClean="0"/>
                        <a:t>23, 35</a:t>
                      </a:r>
                      <a:endParaRPr lang="en-US" dirty="0"/>
                    </a:p>
                  </a:txBody>
                  <a:tcPr/>
                </a:tc>
              </a:tr>
              <a:tr h="370840">
                <a:tc>
                  <a:txBody>
                    <a:bodyPr/>
                    <a:lstStyle/>
                    <a:p>
                      <a:r>
                        <a:rPr lang="en-US" dirty="0" smtClean="0"/>
                        <a:t>2.5</a:t>
                      </a:r>
                      <a:endParaRPr lang="en-US" dirty="0"/>
                    </a:p>
                  </a:txBody>
                  <a:tcPr/>
                </a:tc>
                <a:tc>
                  <a:txBody>
                    <a:bodyPr/>
                    <a:lstStyle/>
                    <a:p>
                      <a:r>
                        <a:rPr lang="en-US" dirty="0" smtClean="0"/>
                        <a:t>Video</a:t>
                      </a:r>
                      <a:r>
                        <a:rPr lang="en-US" baseline="0" dirty="0" smtClean="0"/>
                        <a:t> resources</a:t>
                      </a:r>
                      <a:endParaRPr lang="en-US" dirty="0"/>
                    </a:p>
                  </a:txBody>
                  <a:tcPr/>
                </a:tc>
                <a:tc>
                  <a:txBody>
                    <a:bodyPr/>
                    <a:lstStyle/>
                    <a:p>
                      <a:r>
                        <a:rPr lang="en-US" dirty="0" smtClean="0"/>
                        <a:t>29</a:t>
                      </a:r>
                      <a:endParaRPr lang="en-US" dirty="0"/>
                    </a:p>
                  </a:txBody>
                  <a:tcPr/>
                </a:tc>
              </a:tr>
              <a:tr h="370840">
                <a:tc>
                  <a:txBody>
                    <a:bodyPr/>
                    <a:lstStyle/>
                    <a:p>
                      <a:r>
                        <a:rPr lang="en-US" dirty="0" smtClean="0"/>
                        <a:t>2.6, 2.9</a:t>
                      </a:r>
                      <a:endParaRPr lang="en-US" dirty="0"/>
                    </a:p>
                  </a:txBody>
                  <a:tcPr/>
                </a:tc>
                <a:tc>
                  <a:txBody>
                    <a:bodyPr/>
                    <a:lstStyle/>
                    <a:p>
                      <a:r>
                        <a:rPr lang="en-US" dirty="0" smtClean="0"/>
                        <a:t>Open-access publications from mass participation experiments</a:t>
                      </a:r>
                      <a:endParaRPr lang="en-US" dirty="0"/>
                    </a:p>
                  </a:txBody>
                  <a:tcPr/>
                </a:tc>
                <a:tc>
                  <a:txBody>
                    <a:bodyPr/>
                    <a:lstStyle/>
                    <a:p>
                      <a:r>
                        <a:rPr lang="en-US" dirty="0" smtClean="0"/>
                        <a:t>32, 46</a:t>
                      </a:r>
                      <a:endParaRPr lang="en-US" dirty="0"/>
                    </a:p>
                  </a:txBody>
                  <a:tcPr/>
                </a:tc>
              </a:tr>
            </a:tbl>
          </a:graphicData>
        </a:graphic>
      </p:graphicFrame>
      <p:sp>
        <p:nvSpPr>
          <p:cNvPr id="7" name="TextBox 6"/>
          <p:cNvSpPr txBox="1"/>
          <p:nvPr/>
        </p:nvSpPr>
        <p:spPr>
          <a:xfrm>
            <a:off x="7783989" y="2495166"/>
            <a:ext cx="902811" cy="523220"/>
          </a:xfrm>
          <a:prstGeom prst="rect">
            <a:avLst/>
          </a:prstGeom>
          <a:noFill/>
        </p:spPr>
        <p:txBody>
          <a:bodyPr wrap="none" rtlCol="0">
            <a:spAutoFit/>
          </a:bodyPr>
          <a:lstStyle/>
          <a:p>
            <a:r>
              <a:rPr lang="en-US" sz="2800" dirty="0" smtClean="0"/>
              <a:t>✓✓</a:t>
            </a:r>
            <a:endParaRPr lang="en-US" sz="2800" dirty="0"/>
          </a:p>
        </p:txBody>
      </p:sp>
      <p:sp>
        <p:nvSpPr>
          <p:cNvPr id="9" name="TextBox 8"/>
          <p:cNvSpPr txBox="1"/>
          <p:nvPr/>
        </p:nvSpPr>
        <p:spPr>
          <a:xfrm>
            <a:off x="7803431" y="3018386"/>
            <a:ext cx="543739" cy="523220"/>
          </a:xfrm>
          <a:prstGeom prst="rect">
            <a:avLst/>
          </a:prstGeom>
          <a:noFill/>
        </p:spPr>
        <p:txBody>
          <a:bodyPr wrap="none" rtlCol="0">
            <a:spAutoFit/>
          </a:bodyPr>
          <a:lstStyle/>
          <a:p>
            <a:r>
              <a:rPr lang="en-US" sz="2800" dirty="0" smtClean="0"/>
              <a:t>✓</a:t>
            </a:r>
            <a:endParaRPr lang="en-US" sz="2800" dirty="0"/>
          </a:p>
        </p:txBody>
      </p:sp>
      <p:sp>
        <p:nvSpPr>
          <p:cNvPr id="10" name="TextBox 9"/>
          <p:cNvSpPr txBox="1"/>
          <p:nvPr/>
        </p:nvSpPr>
        <p:spPr>
          <a:xfrm>
            <a:off x="7803431" y="3640928"/>
            <a:ext cx="543739" cy="523220"/>
          </a:xfrm>
          <a:prstGeom prst="rect">
            <a:avLst/>
          </a:prstGeom>
          <a:noFill/>
        </p:spPr>
        <p:txBody>
          <a:bodyPr wrap="none" rtlCol="0">
            <a:spAutoFit/>
          </a:bodyPr>
          <a:lstStyle/>
          <a:p>
            <a:r>
              <a:rPr lang="en-US" sz="2800" dirty="0" smtClean="0"/>
              <a:t>✓</a:t>
            </a:r>
            <a:endParaRPr lang="en-US" sz="2800" dirty="0"/>
          </a:p>
        </p:txBody>
      </p:sp>
    </p:spTree>
    <p:extLst>
      <p:ext uri="{BB962C8B-B14F-4D97-AF65-F5344CB8AC3E}">
        <p14:creationId xmlns:p14="http://schemas.microsoft.com/office/powerpoint/2010/main" val="13095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DECS so far, in a nutshell</a:t>
            </a:r>
            <a:endParaRPr lang="en-US" dirty="0"/>
          </a:p>
        </p:txBody>
      </p:sp>
      <p:sp>
        <p:nvSpPr>
          <p:cNvPr id="3" name="Content Placeholder 2"/>
          <p:cNvSpPr>
            <a:spLocks noGrp="1"/>
          </p:cNvSpPr>
          <p:nvPr>
            <p:ph idx="1"/>
          </p:nvPr>
        </p:nvSpPr>
        <p:spPr>
          <a:xfrm>
            <a:off x="457200" y="1811416"/>
            <a:ext cx="8229600" cy="4137323"/>
          </a:xfrm>
        </p:spPr>
        <p:txBody>
          <a:bodyPr>
            <a:noAutofit/>
          </a:bodyPr>
          <a:lstStyle/>
          <a:p>
            <a:r>
              <a:rPr lang="en-US" sz="2000" dirty="0"/>
              <a:t>Press release contacts and machinery in </a:t>
            </a:r>
            <a:r>
              <a:rPr lang="en-US" sz="2000" dirty="0" smtClean="0"/>
              <a:t>place (2.1)</a:t>
            </a:r>
            <a:endParaRPr lang="en-US" sz="2000" dirty="0"/>
          </a:p>
          <a:p>
            <a:r>
              <a:rPr lang="en-US" sz="2000" dirty="0"/>
              <a:t>Website designed and </a:t>
            </a:r>
            <a:r>
              <a:rPr lang="en-US" sz="2000" dirty="0" smtClean="0"/>
              <a:t>live (2.1)</a:t>
            </a:r>
            <a:endParaRPr lang="en-US" sz="2000" dirty="0"/>
          </a:p>
          <a:p>
            <a:r>
              <a:rPr lang="en-US" sz="2000" dirty="0"/>
              <a:t>Banners and brochure </a:t>
            </a:r>
            <a:r>
              <a:rPr lang="en-US" sz="2000" dirty="0" smtClean="0"/>
              <a:t>printed (2.5)</a:t>
            </a:r>
          </a:p>
          <a:p>
            <a:r>
              <a:rPr lang="en-US" sz="2000" dirty="0"/>
              <a:t>Newsletters (2.5</a:t>
            </a:r>
            <a:r>
              <a:rPr lang="en-US" sz="2000" dirty="0" smtClean="0"/>
              <a:t>)</a:t>
            </a:r>
            <a:endParaRPr lang="en-US" sz="2000" dirty="0"/>
          </a:p>
          <a:p>
            <a:r>
              <a:rPr lang="en-US" sz="2000" dirty="0"/>
              <a:t>Liaising with policy </a:t>
            </a:r>
            <a:r>
              <a:rPr lang="en-US" sz="2000" dirty="0" smtClean="0"/>
              <a:t>makers (2.5):</a:t>
            </a:r>
            <a:endParaRPr lang="en-US" sz="2000" dirty="0"/>
          </a:p>
          <a:p>
            <a:pPr lvl="1"/>
            <a:r>
              <a:rPr lang="en-US" sz="1800" dirty="0"/>
              <a:t>input to EU Competitiveness Council, </a:t>
            </a:r>
            <a:r>
              <a:rPr lang="en-US" sz="1800" dirty="0" smtClean="0"/>
              <a:t>Nov </a:t>
            </a:r>
            <a:r>
              <a:rPr lang="en-US" sz="1800" dirty="0"/>
              <a:t>2015</a:t>
            </a:r>
          </a:p>
          <a:p>
            <a:pPr lvl="1"/>
            <a:r>
              <a:rPr lang="en-US" sz="1800" dirty="0"/>
              <a:t>Written evidence to UK House of Lords Select Committee enquiry </a:t>
            </a:r>
            <a:endParaRPr lang="en-US" sz="1800" dirty="0" smtClean="0"/>
          </a:p>
          <a:p>
            <a:pPr lvl="1"/>
            <a:r>
              <a:rPr lang="en-US" sz="1800" dirty="0" smtClean="0"/>
              <a:t>Joint ASTERICS / OPTICON / EUROPLANET briefing notes on impact of space to be drafted</a:t>
            </a:r>
          </a:p>
          <a:p>
            <a:r>
              <a:rPr lang="en-US" sz="2000" dirty="0" smtClean="0"/>
              <a:t>First </a:t>
            </a:r>
            <a:r>
              <a:rPr lang="en-US" sz="2000" dirty="0"/>
              <a:t>ASTERICS Citizen Science </a:t>
            </a:r>
            <a:r>
              <a:rPr lang="en-US" sz="2000" dirty="0" smtClean="0"/>
              <a:t>workshop, Oxford July 2016 (2.2)</a:t>
            </a:r>
          </a:p>
          <a:p>
            <a:r>
              <a:rPr lang="en-US" sz="2000" dirty="0" smtClean="0"/>
              <a:t>First citizen science experiment launched ahead of schedule (2.2, 2.3)</a:t>
            </a:r>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6</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7520"/>
            <a:ext cx="9144000" cy="4250531"/>
          </a:xfrm>
          <a:prstGeom prst="rect">
            <a:avLst/>
          </a:prstGeom>
        </p:spPr>
      </p:pic>
    </p:spTree>
    <p:extLst>
      <p:ext uri="{BB962C8B-B14F-4D97-AF65-F5344CB8AC3E}">
        <p14:creationId xmlns:p14="http://schemas.microsoft.com/office/powerpoint/2010/main" val="28928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DECS production</a:t>
            </a:r>
            <a:endParaRPr lang="en-US" dirty="0"/>
          </a:p>
        </p:txBody>
      </p:sp>
      <p:sp>
        <p:nvSpPr>
          <p:cNvPr id="4" name="Date Placeholder 3"/>
          <p:cNvSpPr>
            <a:spLocks noGrp="1"/>
          </p:cNvSpPr>
          <p:nvPr>
            <p:ph type="dt" sz="half" idx="10"/>
          </p:nvPr>
        </p:nvSpPr>
        <p:spPr/>
        <p:txBody>
          <a:bodyPr/>
          <a:lstStyle/>
          <a:p>
            <a:r>
              <a:rPr lang="en-US" dirty="0"/>
              <a:t>14/3/17</a:t>
            </a:r>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7</a:t>
            </a:fld>
            <a:endParaRPr lang="en-US"/>
          </a:p>
        </p:txBody>
      </p:sp>
      <p:pic>
        <p:nvPicPr>
          <p:cNvPr id="9" name="Picture 8" descr="Asterics brochure 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285" y="1916631"/>
            <a:ext cx="3190494" cy="4439920"/>
          </a:xfrm>
          <a:prstGeom prst="rect">
            <a:avLst/>
          </a:prstGeom>
          <a:ln>
            <a:solidFill>
              <a:schemeClr val="tx1"/>
            </a:solidFill>
          </a:ln>
        </p:spPr>
      </p:pic>
    </p:spTree>
    <p:extLst>
      <p:ext uri="{BB962C8B-B14F-4D97-AF65-F5344CB8AC3E}">
        <p14:creationId xmlns:p14="http://schemas.microsoft.com/office/powerpoint/2010/main" val="143171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4900"/>
            <a:ext cx="9144000" cy="4634229"/>
          </a:xfrm>
          <a:prstGeom prst="rect">
            <a:avLst/>
          </a:prstGeom>
        </p:spPr>
      </p:pic>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AGA / Amsterdam</a:t>
            </a:r>
            <a:endParaRPr lang="en-US" dirty="0"/>
          </a:p>
        </p:txBody>
      </p:sp>
      <p:sp>
        <p:nvSpPr>
          <p:cNvPr id="6" name="Slide Number Placeholder 5"/>
          <p:cNvSpPr>
            <a:spLocks noGrp="1"/>
          </p:cNvSpPr>
          <p:nvPr>
            <p:ph type="sldNum" sz="quarter" idx="12"/>
          </p:nvPr>
        </p:nvSpPr>
        <p:spPr/>
        <p:txBody>
          <a:bodyPr/>
          <a:lstStyle/>
          <a:p>
            <a:fld id="{D74B269A-82B5-4A44-BF6B-85C5902E589A}" type="slidenum">
              <a:rPr lang="en-US" smtClean="0"/>
              <a:t>8</a:t>
            </a:fld>
            <a:endParaRPr lang="en-US"/>
          </a:p>
        </p:txBody>
      </p:sp>
      <p:sp>
        <p:nvSpPr>
          <p:cNvPr id="9" name="Oval 8"/>
          <p:cNvSpPr/>
          <p:nvPr/>
        </p:nvSpPr>
        <p:spPr>
          <a:xfrm>
            <a:off x="1810413" y="2357091"/>
            <a:ext cx="2871413" cy="621258"/>
          </a:xfrm>
          <a:prstGeom prst="ellipse">
            <a:avLst/>
          </a:prstGeom>
          <a:noFill/>
          <a:ln w="38100" cmpd="sng">
            <a:solidFill>
              <a:srgbClr val="C32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572000" y="2207836"/>
            <a:ext cx="1228634" cy="732241"/>
          </a:xfrm>
          <a:prstGeom prst="ellipse">
            <a:avLst/>
          </a:prstGeom>
          <a:noFill/>
          <a:ln w="38100" cmpd="sng">
            <a:solidFill>
              <a:srgbClr val="C32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360886" y="3524141"/>
            <a:ext cx="1228634" cy="400367"/>
          </a:xfrm>
          <a:prstGeom prst="ellipse">
            <a:avLst/>
          </a:prstGeom>
          <a:noFill/>
          <a:ln w="38100" cmpd="sng">
            <a:solidFill>
              <a:srgbClr val="C32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360886" y="3089271"/>
            <a:ext cx="1228634" cy="400367"/>
          </a:xfrm>
          <a:prstGeom prst="ellipse">
            <a:avLst/>
          </a:prstGeom>
          <a:noFill/>
          <a:ln w="38100" cmpd="sng">
            <a:solidFill>
              <a:srgbClr val="C32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416259" y="5678901"/>
            <a:ext cx="7799696" cy="1979284"/>
          </a:xfrm>
        </p:spPr>
        <p:txBody>
          <a:bodyPr>
            <a:normAutofit/>
          </a:bodyPr>
          <a:lstStyle/>
          <a:p>
            <a:pPr marL="0" indent="0" algn="ctr">
              <a:buNone/>
            </a:pPr>
            <a:endParaRPr lang="en-US" sz="4400" dirty="0" smtClean="0">
              <a:latin typeface="Century Gothic"/>
              <a:cs typeface="Century Gothic"/>
            </a:endParaRPr>
          </a:p>
          <a:p>
            <a:pPr marL="0" indent="0" algn="ctr">
              <a:buNone/>
            </a:pPr>
            <a:r>
              <a:rPr lang="en-US" sz="2400" dirty="0" smtClean="0">
                <a:latin typeface="Century Gothic"/>
                <a:cs typeface="Century Gothic"/>
              </a:rPr>
              <a:t>www.asterics2020</a:t>
            </a:r>
            <a:r>
              <a:rPr lang="en-US" sz="2400" dirty="0">
                <a:latin typeface="Century Gothic"/>
                <a:cs typeface="Century Gothic"/>
              </a:rPr>
              <a:t>.eu</a:t>
            </a:r>
          </a:p>
          <a:p>
            <a:pPr marL="0" indent="0">
              <a:buNone/>
            </a:pPr>
            <a:endParaRPr lang="en-US" sz="2800" dirty="0"/>
          </a:p>
        </p:txBody>
      </p:sp>
    </p:spTree>
    <p:extLst>
      <p:ext uri="{BB962C8B-B14F-4D97-AF65-F5344CB8AC3E}">
        <p14:creationId xmlns:p14="http://schemas.microsoft.com/office/powerpoint/2010/main" val="910208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fade">
                                      <p:cBhvr>
                                        <p:cTn id="3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contacts</a:t>
            </a:r>
            <a:endParaRPr lang="en-US" dirty="0"/>
          </a:p>
        </p:txBody>
      </p:sp>
      <p:sp>
        <p:nvSpPr>
          <p:cNvPr id="3" name="Content Placeholder 2"/>
          <p:cNvSpPr>
            <a:spLocks noGrp="1"/>
          </p:cNvSpPr>
          <p:nvPr>
            <p:ph idx="1"/>
          </p:nvPr>
        </p:nvSpPr>
        <p:spPr/>
        <p:txBody>
          <a:bodyPr/>
          <a:lstStyle/>
          <a:p>
            <a:r>
              <a:rPr lang="en-US" dirty="0"/>
              <a:t>The Netherlands: Giuseppe </a:t>
            </a:r>
            <a:r>
              <a:rPr lang="en-US" dirty="0" err="1"/>
              <a:t>Cimo</a:t>
            </a:r>
            <a:r>
              <a:rPr lang="en-US" dirty="0"/>
              <a:t>̀, ASTRON </a:t>
            </a:r>
          </a:p>
          <a:p>
            <a:r>
              <a:rPr lang="en-US" dirty="0"/>
              <a:t>France: Strasbourg, Francoise </a:t>
            </a:r>
            <a:r>
              <a:rPr lang="en-US" dirty="0" err="1"/>
              <a:t>Genova</a:t>
            </a:r>
            <a:r>
              <a:rPr lang="en-US" dirty="0"/>
              <a:t>; IAPP, Giovanni </a:t>
            </a:r>
            <a:r>
              <a:rPr lang="en-US" dirty="0" err="1"/>
              <a:t>Lamanna</a:t>
            </a:r>
            <a:r>
              <a:rPr lang="en-US" dirty="0"/>
              <a:t>, with a request to  include Denis </a:t>
            </a:r>
            <a:r>
              <a:rPr lang="en-US" dirty="0" err="1"/>
              <a:t>Mourand</a:t>
            </a:r>
            <a:r>
              <a:rPr lang="en-US" dirty="0"/>
              <a:t> and Elizabeth Kohler in CNRS. </a:t>
            </a:r>
          </a:p>
          <a:p>
            <a:r>
              <a:rPr lang="en-US" dirty="0"/>
              <a:t>Italy: INAF, Fabio </a:t>
            </a:r>
            <a:r>
              <a:rPr lang="en-US" dirty="0" err="1"/>
              <a:t>Pasian</a:t>
            </a:r>
            <a:r>
              <a:rPr lang="en-US" dirty="0"/>
              <a:t> and Massimo </a:t>
            </a:r>
            <a:r>
              <a:rPr lang="en-US" dirty="0" err="1"/>
              <a:t>Ramella</a:t>
            </a:r>
            <a:r>
              <a:rPr lang="en-US" dirty="0"/>
              <a:t> </a:t>
            </a:r>
          </a:p>
          <a:p>
            <a:r>
              <a:rPr lang="en-US" dirty="0"/>
              <a:t>Spain: INTA, Enrique Solano </a:t>
            </a:r>
          </a:p>
          <a:p>
            <a:r>
              <a:rPr lang="en-US" dirty="0"/>
              <a:t>UK: Open University, Stephen Serjeant </a:t>
            </a:r>
          </a:p>
          <a:p>
            <a:endParaRPr lang="en-US" dirty="0"/>
          </a:p>
        </p:txBody>
      </p:sp>
      <p:sp>
        <p:nvSpPr>
          <p:cNvPr id="4" name="Date Placeholder 3"/>
          <p:cNvSpPr>
            <a:spLocks noGrp="1"/>
          </p:cNvSpPr>
          <p:nvPr>
            <p:ph type="dt" sz="half" idx="10"/>
          </p:nvPr>
        </p:nvSpPr>
        <p:spPr/>
        <p:txBody>
          <a:bodyPr/>
          <a:lstStyle/>
          <a:p>
            <a:fld id="{70B0DB5D-2964-4B8C-859D-B6457B16DB3A}" type="datetime1">
              <a:rPr lang="en-US" smtClean="0"/>
              <a:t>3/14/2017</a:t>
            </a:fld>
            <a:endParaRPr lang="en-US"/>
          </a:p>
        </p:txBody>
      </p:sp>
      <p:sp>
        <p:nvSpPr>
          <p:cNvPr id="5" name="Footer Placeholder 4"/>
          <p:cNvSpPr>
            <a:spLocks noGrp="1"/>
          </p:cNvSpPr>
          <p:nvPr>
            <p:ph type="ftr" sz="quarter" idx="11"/>
          </p:nvPr>
        </p:nvSpPr>
        <p:spPr/>
        <p:txBody>
          <a:bodyPr/>
          <a:lstStyle/>
          <a:p>
            <a:r>
              <a:rPr lang="en-US" dirty="0"/>
              <a:t>MTR / Brussels</a:t>
            </a:r>
          </a:p>
        </p:txBody>
      </p:sp>
      <p:sp>
        <p:nvSpPr>
          <p:cNvPr id="6" name="Slide Number Placeholder 5"/>
          <p:cNvSpPr>
            <a:spLocks noGrp="1"/>
          </p:cNvSpPr>
          <p:nvPr>
            <p:ph type="sldNum" sz="quarter" idx="12"/>
          </p:nvPr>
        </p:nvSpPr>
        <p:spPr/>
        <p:txBody>
          <a:bodyPr/>
          <a:lstStyle/>
          <a:p>
            <a:fld id="{D74B269A-82B5-4A44-BF6B-85C5902E589A}" type="slidenum">
              <a:rPr lang="en-US" smtClean="0"/>
              <a:t>9</a:t>
            </a:fld>
            <a:endParaRPr lang="en-US"/>
          </a:p>
        </p:txBody>
      </p:sp>
    </p:spTree>
    <p:extLst>
      <p:ext uri="{BB962C8B-B14F-4D97-AF65-F5344CB8AC3E}">
        <p14:creationId xmlns:p14="http://schemas.microsoft.com/office/powerpoint/2010/main" val="273660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7037</TotalTime>
  <Words>1107</Words>
  <Application>Microsoft Office PowerPoint</Application>
  <PresentationFormat>On-screen Show (4:3)</PresentationFormat>
  <Paragraphs>183</Paragraphs>
  <Slides>24</Slides>
  <Notes>4</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Helvetica Neue</vt:lpstr>
      <vt:lpstr>Mangal</vt:lpstr>
      <vt:lpstr>Office Theme</vt:lpstr>
      <vt:lpstr>WP2 DECS: Dissemination, Engagement and Citizen Science</vt:lpstr>
      <vt:lpstr>Open Science</vt:lpstr>
      <vt:lpstr>DECS</vt:lpstr>
      <vt:lpstr>Tasks</vt:lpstr>
      <vt:lpstr>Deliverables</vt:lpstr>
      <vt:lpstr>DECS so far, in a nutshell</vt:lpstr>
      <vt:lpstr>DECS production</vt:lpstr>
      <vt:lpstr>PowerPoint Presentation</vt:lpstr>
      <vt:lpstr>Press contacts</vt:lpstr>
      <vt:lpstr>Policy engagement</vt:lpstr>
      <vt:lpstr>Policy engagement</vt:lpstr>
      <vt:lpstr>Policy engagement</vt:lpstr>
      <vt:lpstr>Citizen Science Workshop 1</vt:lpstr>
      <vt:lpstr>Pulsar Hunters ++</vt:lpstr>
      <vt:lpstr>Deblending slitless spectra</vt:lpstr>
      <vt:lpstr>CREDO: Cosmic Ray Extremely Distributed Observatory</vt:lpstr>
      <vt:lpstr>PowerPoint Presentation</vt:lpstr>
      <vt:lpstr>PowerPoint Presentation</vt:lpstr>
      <vt:lpstr>CREDO: Dark Universe Welcome</vt:lpstr>
      <vt:lpstr>Muon Hunters</vt:lpstr>
      <vt:lpstr>PowerPoint Presentation</vt:lpstr>
      <vt:lpstr>PowerPoint Presentation</vt:lpstr>
      <vt:lpstr>PowerPoint Presentation</vt:lpstr>
      <vt:lpstr>DECS Forward Look</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dc:creator>
  <cp:lastModifiedBy>Rob van der Meer</cp:lastModifiedBy>
  <cp:revision>100</cp:revision>
  <dcterms:created xsi:type="dcterms:W3CDTF">2015-06-13T09:04:23Z</dcterms:created>
  <dcterms:modified xsi:type="dcterms:W3CDTF">2017-03-14T11:40:05Z</dcterms:modified>
</cp:coreProperties>
</file>