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81" r:id="rId10"/>
    <p:sldId id="277" r:id="rId11"/>
    <p:sldId id="282" r:id="rId12"/>
    <p:sldId id="283" r:id="rId13"/>
    <p:sldId id="284" r:id="rId14"/>
    <p:sldId id="268" r:id="rId15"/>
    <p:sldId id="269" r:id="rId16"/>
    <p:sldId id="275" r:id="rId17"/>
    <p:sldId id="285" r:id="rId18"/>
    <p:sldId id="271" r:id="rId19"/>
    <p:sldId id="279" r:id="rId20"/>
    <p:sldId id="276" r:id="rId21"/>
    <p:sldId id="286" r:id="rId22"/>
    <p:sldId id="287" r:id="rId23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83" autoAdjust="0"/>
  </p:normalViewPr>
  <p:slideViewPr>
    <p:cSldViewPr showGuides="1">
      <p:cViewPr varScale="1">
        <p:scale>
          <a:sx n="40" d="100"/>
          <a:sy n="40" d="100"/>
        </p:scale>
        <p:origin x="-47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198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245" y="1"/>
            <a:ext cx="4434999" cy="356198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77F090A9-17BE-4CE5-98E7-A237AF381940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743104"/>
            <a:ext cx="4434999" cy="356197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245" y="6743104"/>
            <a:ext cx="4434999" cy="356197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5E66637B-4C10-4FAC-82B9-81D03EDEC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07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5" y="0"/>
            <a:ext cx="4434999" cy="354965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D8436FB1-8458-4A81-9FCE-E6EB27618602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104"/>
            <a:ext cx="4434999" cy="354965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5" y="6743104"/>
            <a:ext cx="4434999" cy="354965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B8E3951D-A577-42A4-BA3F-63C36802A2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9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2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4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65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2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37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79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2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8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3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89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2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Kép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Kép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prstClr val="white">
                    <a:lumMod val="50000"/>
                  </a:prst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smtClean="0">
                <a:solidFill>
                  <a:prstClr val="white">
                    <a:lumMod val="50000"/>
                  </a:prstClr>
                </a:solidFill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11944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WP4 – DADI Data Access, Discovery and Interoperability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Françoise Genova and the WP4 team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409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Task 4.1: Forum &amp; Training Events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D4.3: ESFRI </a:t>
            </a:r>
            <a:r>
              <a:rPr lang="fr-FR" u="sng" dirty="0" smtClean="0"/>
              <a:t>Forum</a:t>
            </a:r>
            <a:r>
              <a:rPr lang="fr-FR" dirty="0" smtClean="0"/>
              <a:t> - </a:t>
            </a:r>
            <a:r>
              <a:rPr lang="fr-FR" i="1" dirty="0" err="1" smtClean="0"/>
              <a:t>Requirements</a:t>
            </a:r>
            <a:endParaRPr lang="fr-FR" i="1" dirty="0" smtClean="0"/>
          </a:p>
          <a:p>
            <a:pPr lvl="1"/>
            <a:r>
              <a:rPr lang="fr-FR" dirty="0" err="1" smtClean="0"/>
              <a:t>Organised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topics </a:t>
            </a:r>
            <a:r>
              <a:rPr lang="fr-FR" dirty="0" err="1" smtClean="0"/>
              <a:t>identified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First Tech Forum, incl. time </a:t>
            </a:r>
            <a:r>
              <a:rPr lang="fr-FR" dirty="0" err="1" smtClean="0"/>
              <a:t>domain</a:t>
            </a:r>
            <a:r>
              <a:rPr lang="fr-FR" dirty="0" smtClean="0"/>
              <a:t> data access (&lt;&gt; WP5) &amp; </a:t>
            </a:r>
            <a:r>
              <a:rPr lang="fr-FR" dirty="0" err="1" smtClean="0"/>
              <a:t>Authentication</a:t>
            </a:r>
            <a:r>
              <a:rPr lang="fr-FR" dirty="0" smtClean="0"/>
              <a:t> &amp; Autorisation (WP3) </a:t>
            </a:r>
          </a:p>
          <a:p>
            <a:pPr lvl="1"/>
            <a:r>
              <a:rPr lang="fr-FR" dirty="0" smtClean="0"/>
              <a:t>VO standards and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in use</a:t>
            </a:r>
          </a:p>
          <a:p>
            <a:pPr lvl="1"/>
            <a:r>
              <a:rPr lang="fr-FR" dirty="0" smtClean="0"/>
              <a:t>Initiation of discussion on </a:t>
            </a:r>
            <a:r>
              <a:rPr lang="fr-FR" dirty="0" err="1" smtClean="0"/>
              <a:t>specific</a:t>
            </a:r>
            <a:r>
              <a:rPr lang="fr-FR" dirty="0" smtClean="0"/>
              <a:t> support </a:t>
            </a:r>
            <a:r>
              <a:rPr lang="fr-FR" dirty="0" err="1" smtClean="0"/>
              <a:t>activities</a:t>
            </a:r>
            <a:endParaRPr lang="fr-FR" dirty="0" smtClean="0"/>
          </a:p>
          <a:p>
            <a:r>
              <a:rPr lang="fr-FR" dirty="0" smtClean="0"/>
              <a:t>D4.6: Data Centre Forum &amp; Training</a:t>
            </a:r>
          </a:p>
          <a:p>
            <a:pPr lvl="1"/>
            <a:r>
              <a:rPr lang="fr-FR" dirty="0" smtClean="0"/>
              <a:t>Wide </a:t>
            </a:r>
            <a:r>
              <a:rPr lang="fr-FR" dirty="0" err="1" smtClean="0"/>
              <a:t>diversity</a:t>
            </a:r>
            <a:r>
              <a:rPr lang="fr-FR" dirty="0" smtClean="0"/>
              <a:t> of sizes and </a:t>
            </a:r>
            <a:r>
              <a:rPr lang="fr-FR" dirty="0" err="1" smtClean="0"/>
              <a:t>context</a:t>
            </a:r>
            <a:endParaRPr lang="fr-FR" dirty="0" smtClean="0"/>
          </a:p>
          <a:p>
            <a:pPr lvl="1"/>
            <a:r>
              <a:rPr lang="fr-FR" dirty="0" smtClean="0"/>
              <a:t>VO part of the </a:t>
            </a:r>
            <a:r>
              <a:rPr lang="fr-FR" dirty="0" err="1" smtClean="0"/>
              <a:t>landscape</a:t>
            </a:r>
            <a:endParaRPr lang="fr-FR" dirty="0" smtClean="0"/>
          </a:p>
          <a:p>
            <a:pPr lvl="1"/>
            <a:r>
              <a:rPr lang="fr-FR" dirty="0" smtClean="0"/>
              <a:t>First Training 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94" y="3212976"/>
            <a:ext cx="1873129" cy="105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987" y="5139103"/>
            <a:ext cx="190821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9595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Task 4.2: First DADI </a:t>
            </a:r>
            <a:r>
              <a:rPr lang="fr-FR" dirty="0" err="1" smtClean="0"/>
              <a:t>School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43 participants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en-US" dirty="0"/>
              <a:t>France, Germany, Italy, Spain, UK, and </a:t>
            </a:r>
            <a:r>
              <a:rPr lang="en-US" dirty="0" smtClean="0"/>
              <a:t>from </a:t>
            </a:r>
            <a:r>
              <a:rPr lang="en-US" dirty="0"/>
              <a:t>Belgium, Greece, Lithuania, Poland, Portugal and </a:t>
            </a:r>
            <a:r>
              <a:rPr lang="en-US" dirty="0" smtClean="0"/>
              <a:t>Slovakia, also CTA, LOFAR, ESO</a:t>
            </a:r>
          </a:p>
          <a:p>
            <a:r>
              <a:rPr lang="en-US" dirty="0" smtClean="0"/>
              <a:t>Learn enough about the VO to be able to use it in one’s own research</a:t>
            </a:r>
          </a:p>
          <a:p>
            <a:pPr lvl="1"/>
            <a:r>
              <a:rPr lang="en-US" dirty="0" smtClean="0"/>
              <a:t>Short presentation of the IVOA and ASTERICS</a:t>
            </a:r>
          </a:p>
          <a:p>
            <a:pPr lvl="1"/>
            <a:r>
              <a:rPr lang="en-US" dirty="0" smtClean="0"/>
              <a:t>“Hands-on” tutorials &amp; “Treasure Hunt”</a:t>
            </a:r>
          </a:p>
          <a:p>
            <a:pPr lvl="1"/>
            <a:r>
              <a:rPr lang="en-US" dirty="0" smtClean="0"/>
              <a:t>Participants’ own projects</a:t>
            </a:r>
          </a:p>
          <a:p>
            <a:pPr lvl="1"/>
            <a:r>
              <a:rPr lang="en-US" dirty="0" smtClean="0"/>
              <a:t>Presentation of some of the projects and feedback session</a:t>
            </a:r>
          </a:p>
          <a:p>
            <a:r>
              <a:rPr lang="en-US" dirty="0" smtClean="0"/>
              <a:t>Significant preparatory work</a:t>
            </a:r>
          </a:p>
          <a:p>
            <a:pPr lvl="1"/>
            <a:r>
              <a:rPr lang="en-US" dirty="0" smtClean="0"/>
              <a:t>Update of the tutorials</a:t>
            </a:r>
          </a:p>
          <a:p>
            <a:pPr lvl="1"/>
            <a:r>
              <a:rPr lang="en-US" dirty="0" smtClean="0"/>
              <a:t>Discussion with the participants about their scientific interests</a:t>
            </a:r>
          </a:p>
          <a:p>
            <a:r>
              <a:rPr lang="en-US" dirty="0" smtClean="0"/>
              <a:t>Follow-up</a:t>
            </a:r>
          </a:p>
          <a:p>
            <a:pPr lvl="1"/>
            <a:r>
              <a:rPr lang="en-US" i="1" dirty="0" smtClean="0"/>
              <a:t>Provision of the tutorials</a:t>
            </a:r>
          </a:p>
          <a:p>
            <a:pPr lvl="1"/>
            <a:r>
              <a:rPr lang="en-US" i="1" dirty="0" smtClean="0"/>
              <a:t>Feedback to tool providers</a:t>
            </a:r>
          </a:p>
          <a:p>
            <a:pPr lvl="1"/>
            <a:r>
              <a:rPr lang="en-US" i="1" dirty="0" smtClean="0"/>
              <a:t>Follow-up activities in Greece, Poland and Italy</a:t>
            </a:r>
          </a:p>
          <a:p>
            <a:pPr lvl="1"/>
            <a:r>
              <a:rPr lang="en-US" i="1" dirty="0" smtClean="0"/>
              <a:t>Students from ESFRIs became tutors at the Second School</a:t>
            </a:r>
          </a:p>
          <a:p>
            <a:pPr lvl="1"/>
            <a:r>
              <a:rPr lang="en-US" i="1" dirty="0" smtClean="0"/>
              <a:t>Participants polled each year to follow the School impact and monitor their usage of the VO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97" y="3356992"/>
            <a:ext cx="15576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36" y="4437112"/>
            <a:ext cx="1536273" cy="105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603" y="1772816"/>
            <a:ext cx="6399749" cy="434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IVOA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DADI </a:t>
            </a:r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(Task 4.3) are </a:t>
            </a:r>
            <a:r>
              <a:rPr lang="fr-FR" dirty="0" err="1" smtClean="0"/>
              <a:t>performed</a:t>
            </a:r>
            <a:r>
              <a:rPr lang="fr-FR" dirty="0" smtClean="0"/>
              <a:t> in the IVOA </a:t>
            </a:r>
            <a:r>
              <a:rPr lang="fr-FR" dirty="0" err="1" smtClean="0"/>
              <a:t>context</a:t>
            </a:r>
            <a:endParaRPr lang="fr-FR" dirty="0" smtClean="0"/>
          </a:p>
          <a:p>
            <a:r>
              <a:rPr lang="fr-FR" dirty="0" err="1" smtClean="0"/>
              <a:t>Significant</a:t>
            </a:r>
            <a:r>
              <a:rPr lang="fr-FR" dirty="0" smtClean="0"/>
              <a:t> participation in the meetings and </a:t>
            </a:r>
            <a:r>
              <a:rPr lang="fr-FR" dirty="0" err="1" smtClean="0"/>
              <a:t>WGs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leadership of Groups and on standards (editors/</a:t>
            </a:r>
            <a:r>
              <a:rPr lang="fr-FR" dirty="0" err="1" smtClean="0"/>
              <a:t>authors</a:t>
            </a:r>
            <a:r>
              <a:rPr lang="fr-FR" dirty="0" smtClean="0"/>
              <a:t>)</a:t>
            </a:r>
          </a:p>
          <a:p>
            <a:r>
              <a:rPr lang="fr-FR" dirty="0" smtClean="0"/>
              <a:t>CTA </a:t>
            </a:r>
            <a:r>
              <a:rPr lang="fr-FR" dirty="0" err="1" smtClean="0"/>
              <a:t>actively</a:t>
            </a:r>
            <a:r>
              <a:rPr lang="fr-FR" dirty="0" smtClean="0"/>
              <a:t> </a:t>
            </a:r>
            <a:r>
              <a:rPr lang="fr-FR" dirty="0" err="1" smtClean="0"/>
              <a:t>participating</a:t>
            </a:r>
            <a:r>
              <a:rPr lang="fr-FR" dirty="0" smtClean="0"/>
              <a:t> in the Provenance Data Model </a:t>
            </a:r>
            <a:r>
              <a:rPr lang="fr-FR" dirty="0" err="1" smtClean="0"/>
              <a:t>definition</a:t>
            </a:r>
            <a:endParaRPr lang="fr-FR" dirty="0" smtClean="0"/>
          </a:p>
          <a:p>
            <a:r>
              <a:rPr lang="fr-FR" dirty="0" smtClean="0"/>
              <a:t>Focus session on </a:t>
            </a:r>
            <a:r>
              <a:rPr lang="fr-FR" dirty="0" err="1" smtClean="0"/>
              <a:t>projects</a:t>
            </a:r>
            <a:r>
              <a:rPr lang="fr-FR" dirty="0" smtClean="0"/>
              <a:t> in Cape </a:t>
            </a:r>
            <a:r>
              <a:rPr lang="fr-FR" dirty="0" err="1" smtClean="0"/>
              <a:t>Town</a:t>
            </a:r>
            <a:r>
              <a:rPr lang="fr-FR" dirty="0" smtClean="0"/>
              <a:t>, CTA and </a:t>
            </a:r>
            <a:r>
              <a:rPr lang="fr-FR" dirty="0" err="1" smtClean="0"/>
              <a:t>Gravitational</a:t>
            </a:r>
            <a:r>
              <a:rPr lang="fr-FR" dirty="0" smtClean="0"/>
              <a:t> Wave </a:t>
            </a:r>
            <a:r>
              <a:rPr lang="fr-FR" dirty="0" err="1" smtClean="0"/>
              <a:t>talks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ASTERICS participants</a:t>
            </a:r>
          </a:p>
          <a:p>
            <a:r>
              <a:rPr lang="fr-FR" dirty="0" smtClean="0"/>
              <a:t>Survey of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on-</a:t>
            </a:r>
            <a:r>
              <a:rPr lang="fr-FR" dirty="0" err="1" smtClean="0"/>
              <a:t>going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ADASS XXV &amp; XXVI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The place to </a:t>
            </a:r>
            <a:r>
              <a:rPr lang="fr-FR" dirty="0" err="1" smtClean="0"/>
              <a:t>be</a:t>
            </a:r>
            <a:r>
              <a:rPr lang="fr-FR" dirty="0" smtClean="0"/>
              <a:t> to </a:t>
            </a:r>
            <a:r>
              <a:rPr lang="fr-FR" dirty="0" err="1" smtClean="0"/>
              <a:t>discuss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large </a:t>
            </a:r>
            <a:r>
              <a:rPr lang="fr-FR" dirty="0" err="1" smtClean="0"/>
              <a:t>projects</a:t>
            </a:r>
            <a:r>
              <a:rPr lang="fr-FR" dirty="0" smtClean="0"/>
              <a:t> about </a:t>
            </a:r>
            <a:r>
              <a:rPr lang="fr-FR" dirty="0" err="1" smtClean="0"/>
              <a:t>their</a:t>
            </a:r>
            <a:r>
              <a:rPr lang="fr-FR" dirty="0" smtClean="0"/>
              <a:t> data</a:t>
            </a:r>
          </a:p>
          <a:p>
            <a:r>
              <a:rPr lang="fr-FR" dirty="0" smtClean="0"/>
              <a:t>Excellent </a:t>
            </a:r>
            <a:r>
              <a:rPr lang="fr-FR" dirty="0" err="1" smtClean="0"/>
              <a:t>visibility</a:t>
            </a:r>
            <a:r>
              <a:rPr lang="fr-FR" dirty="0" smtClean="0"/>
              <a:t> of ASTERICS, </a:t>
            </a:r>
            <a:r>
              <a:rPr lang="fr-FR" dirty="0" err="1" smtClean="0"/>
              <a:t>with</a:t>
            </a:r>
            <a:r>
              <a:rPr lang="fr-FR" dirty="0" smtClean="0"/>
              <a:t> in 2016</a:t>
            </a:r>
          </a:p>
          <a:p>
            <a:pPr lvl="1"/>
            <a:r>
              <a:rPr lang="fr-FR" dirty="0" smtClean="0"/>
              <a:t>ASTERICS </a:t>
            </a:r>
            <a:r>
              <a:rPr lang="fr-FR" dirty="0" err="1" smtClean="0"/>
              <a:t>booth</a:t>
            </a:r>
            <a:endParaRPr lang="fr-FR" dirty="0"/>
          </a:p>
          <a:p>
            <a:pPr lvl="1"/>
            <a:r>
              <a:rPr lang="fr-FR" dirty="0" err="1" smtClean="0"/>
              <a:t>Gravitational</a:t>
            </a:r>
            <a:r>
              <a:rPr lang="fr-FR" dirty="0" smtClean="0"/>
              <a:t> Wave, Data </a:t>
            </a:r>
            <a:r>
              <a:rPr lang="fr-FR" dirty="0" err="1"/>
              <a:t>M</a:t>
            </a:r>
            <a:r>
              <a:rPr lang="fr-FR" dirty="0" err="1" smtClean="0"/>
              <a:t>odels</a:t>
            </a:r>
            <a:r>
              <a:rPr lang="fr-FR" dirty="0" smtClean="0"/>
              <a:t> and HPC </a:t>
            </a:r>
            <a:r>
              <a:rPr lang="fr-FR" dirty="0" err="1" smtClean="0"/>
              <a:t>keynotes</a:t>
            </a:r>
            <a:endParaRPr lang="fr-FR" dirty="0" smtClean="0"/>
          </a:p>
          <a:p>
            <a:pPr lvl="1"/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talks</a:t>
            </a:r>
            <a:r>
              <a:rPr lang="fr-FR" dirty="0" smtClean="0"/>
              <a:t> on DADI topics</a:t>
            </a:r>
            <a:endParaRPr lang="fr-FR" dirty="0"/>
          </a:p>
          <a:p>
            <a:pPr lvl="1"/>
            <a:r>
              <a:rPr lang="fr-FR" dirty="0" smtClean="0"/>
              <a:t>CLEOPATRA </a:t>
            </a:r>
            <a:r>
              <a:rPr lang="fr-FR" dirty="0" err="1" smtClean="0"/>
              <a:t>presentation</a:t>
            </a:r>
            <a:r>
              <a:rPr lang="fr-FR" dirty="0" smtClean="0"/>
              <a:t> by A. </a:t>
            </a:r>
            <a:r>
              <a:rPr lang="fr-FR" dirty="0" err="1" smtClean="0"/>
              <a:t>Szomoru</a:t>
            </a:r>
            <a:endParaRPr lang="fr-FR" dirty="0" smtClean="0"/>
          </a:p>
          <a:p>
            <a:pPr lvl="1"/>
            <a:r>
              <a:rPr lang="fr-FR" dirty="0" smtClean="0"/>
              <a:t>Posters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Specific</a:t>
            </a:r>
            <a:r>
              <a:rPr lang="fr-FR" dirty="0" smtClean="0"/>
              <a:t> meetings &amp;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DADI-</a:t>
            </a:r>
            <a:r>
              <a:rPr lang="fr-FR" dirty="0" err="1" smtClean="0"/>
              <a:t>Gravitational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meeting, Strasbourg, 31 May-1 </a:t>
            </a:r>
            <a:r>
              <a:rPr lang="fr-FR" dirty="0" err="1" smtClean="0"/>
              <a:t>June</a:t>
            </a:r>
            <a:r>
              <a:rPr lang="fr-FR" dirty="0" smtClean="0"/>
              <a:t> 2016</a:t>
            </a:r>
          </a:p>
          <a:p>
            <a:r>
              <a:rPr lang="fr-FR" dirty="0" smtClean="0"/>
              <a:t>4 «Provenance Days», </a:t>
            </a:r>
            <a:r>
              <a:rPr lang="fr-FR" dirty="0" err="1" smtClean="0"/>
              <a:t>which</a:t>
            </a:r>
            <a:r>
              <a:rPr lang="fr-FR" dirty="0" smtClean="0"/>
              <a:t> are </a:t>
            </a:r>
            <a:r>
              <a:rPr lang="fr-FR" dirty="0" err="1" smtClean="0"/>
              <a:t>leading</a:t>
            </a:r>
            <a:r>
              <a:rPr lang="fr-FR" dirty="0" smtClean="0"/>
              <a:t> the </a:t>
            </a:r>
            <a:r>
              <a:rPr lang="fr-FR" dirty="0" err="1" smtClean="0"/>
              <a:t>preparation</a:t>
            </a:r>
            <a:r>
              <a:rPr lang="fr-FR" dirty="0" smtClean="0"/>
              <a:t> of the IVOA Provenance Data Model</a:t>
            </a:r>
          </a:p>
          <a:p>
            <a:r>
              <a:rPr lang="fr-FR" i="1" dirty="0"/>
              <a:t>DADI-LOFAR meeting, Strasbourg, 18 Nov. 2016 – publication of </a:t>
            </a:r>
            <a:r>
              <a:rPr lang="fr-FR" i="1" dirty="0" err="1"/>
              <a:t>visibility</a:t>
            </a:r>
            <a:r>
              <a:rPr lang="fr-FR" i="1" dirty="0"/>
              <a:t> data in the VO</a:t>
            </a:r>
          </a:p>
          <a:p>
            <a:r>
              <a:rPr lang="fr-FR" dirty="0" smtClean="0"/>
              <a:t>Cross-WP discussion of A&amp;A (WP3) and time </a:t>
            </a:r>
            <a:r>
              <a:rPr lang="fr-FR" dirty="0" err="1" smtClean="0"/>
              <a:t>domain</a:t>
            </a:r>
            <a:r>
              <a:rPr lang="fr-FR" dirty="0" smtClean="0"/>
              <a:t> (WP5 – </a:t>
            </a:r>
            <a:r>
              <a:rPr lang="fr-FR" i="1" dirty="0" smtClean="0"/>
              <a:t>meeting on 21 March 2017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of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err="1" smtClean="0"/>
              <a:t>Creation</a:t>
            </a:r>
            <a:r>
              <a:rPr lang="fr-FR" dirty="0" smtClean="0"/>
              <a:t> of the WP4 team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Training and support of the ESFRI staff, and </a:t>
            </a:r>
            <a:r>
              <a:rPr lang="fr-FR" dirty="0" err="1" smtClean="0"/>
              <a:t>gathering</a:t>
            </a:r>
            <a:r>
              <a:rPr lang="fr-FR" dirty="0" smtClean="0"/>
              <a:t> of </a:t>
            </a:r>
            <a:r>
              <a:rPr lang="fr-FR" dirty="0" err="1" smtClean="0"/>
              <a:t>their</a:t>
            </a:r>
            <a:r>
              <a:rPr lang="fr-FR" dirty="0" smtClean="0"/>
              <a:t> feedback and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dirty="0" err="1" smtClean="0"/>
              <a:t>Updated</a:t>
            </a:r>
            <a:r>
              <a:rPr lang="fr-FR" dirty="0" smtClean="0"/>
              <a:t> and new </a:t>
            </a:r>
            <a:r>
              <a:rPr lang="fr-FR" dirty="0" err="1" smtClean="0"/>
              <a:t>tutorials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ESFRIs</a:t>
            </a: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>
              <a:lnSpc>
                <a:spcPct val="120000"/>
              </a:lnSpc>
            </a:pPr>
            <a:r>
              <a:rPr lang="fr-FR" dirty="0" smtClean="0"/>
              <a:t>Adaptation of the VO Framework and </a:t>
            </a:r>
            <a:r>
              <a:rPr lang="fr-FR" dirty="0" err="1" smtClean="0"/>
              <a:t>tools</a:t>
            </a:r>
            <a:r>
              <a:rPr lang="fr-FR" dirty="0" smtClean="0"/>
              <a:t> to the ESFRI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Impact on the IVOA (science </a:t>
            </a:r>
            <a:r>
              <a:rPr lang="fr-FR" dirty="0" err="1" smtClean="0"/>
              <a:t>requirements</a:t>
            </a:r>
            <a:r>
              <a:rPr lang="fr-FR" dirty="0" smtClean="0"/>
              <a:t>, multi-D and time </a:t>
            </a:r>
            <a:r>
              <a:rPr lang="fr-FR" dirty="0" err="1" smtClean="0"/>
              <a:t>domain</a:t>
            </a:r>
            <a:r>
              <a:rPr lang="fr-FR" dirty="0"/>
              <a:t> </a:t>
            </a:r>
            <a:r>
              <a:rPr lang="fr-FR" dirty="0" smtClean="0"/>
              <a:t>standards, Provenance, </a:t>
            </a:r>
            <a:r>
              <a:rPr lang="fr-FR" dirty="0" err="1" smtClean="0"/>
              <a:t>tools</a:t>
            </a:r>
            <a:r>
              <a:rPr lang="fr-FR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fr-FR" dirty="0" err="1"/>
              <a:t>Reaching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the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dirty="0" err="1"/>
              <a:t>European</a:t>
            </a:r>
            <a:r>
              <a:rPr lang="fr-FR" dirty="0"/>
              <a:t> data providers</a:t>
            </a:r>
          </a:p>
          <a:p>
            <a:pPr lvl="1">
              <a:lnSpc>
                <a:spcPct val="120000"/>
              </a:lnSpc>
            </a:pPr>
            <a:r>
              <a:rPr lang="fr-FR" dirty="0"/>
              <a:t>Training and support of the </a:t>
            </a:r>
            <a:r>
              <a:rPr lang="fr-FR" dirty="0" err="1"/>
              <a:t>wider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astronomical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, and </a:t>
            </a:r>
            <a:r>
              <a:rPr lang="fr-FR" dirty="0" err="1"/>
              <a:t>gathering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feedback and </a:t>
            </a:r>
            <a:r>
              <a:rPr lang="fr-FR" dirty="0" err="1"/>
              <a:t>requirements</a:t>
            </a:r>
            <a:endParaRPr lang="fr-FR" dirty="0"/>
          </a:p>
          <a:p>
            <a:pPr lvl="1">
              <a:lnSpc>
                <a:spcPct val="120000"/>
              </a:lnSpc>
            </a:pPr>
            <a:r>
              <a:rPr lang="fr-FR" i="1" dirty="0" smtClean="0"/>
              <a:t>Liaison </a:t>
            </a:r>
            <a:r>
              <a:rPr lang="fr-FR" i="1" dirty="0" err="1" smtClean="0"/>
              <a:t>with</a:t>
            </a:r>
            <a:r>
              <a:rPr lang="fr-FR" i="1" dirty="0" smtClean="0"/>
              <a:t> RDA and </a:t>
            </a:r>
            <a:r>
              <a:rPr lang="fr-FR" i="1" dirty="0" err="1" smtClean="0"/>
              <a:t>other</a:t>
            </a:r>
            <a:r>
              <a:rPr lang="fr-FR" i="1" dirty="0" smtClean="0"/>
              <a:t> initiatives (EUDAT)</a:t>
            </a:r>
          </a:p>
          <a:p>
            <a:pPr lvl="1">
              <a:lnSpc>
                <a:spcPct val="120000"/>
              </a:lnSpc>
            </a:pPr>
            <a:r>
              <a:rPr lang="fr-FR" i="1" dirty="0" smtClean="0"/>
              <a:t>Cross-WP </a:t>
            </a:r>
            <a:r>
              <a:rPr lang="fr-FR" i="1" dirty="0" err="1" smtClean="0"/>
              <a:t>activities</a:t>
            </a:r>
            <a:r>
              <a:rPr lang="fr-FR" i="1" dirty="0" smtClean="0"/>
              <a:t> </a:t>
            </a:r>
            <a:r>
              <a:rPr lang="fr-FR" i="1" dirty="0" err="1" smtClean="0"/>
              <a:t>with</a:t>
            </a:r>
            <a:r>
              <a:rPr lang="fr-FR" i="1" dirty="0" smtClean="0"/>
              <a:t> WP2, WP3 and WP5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impact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The IVOA « </a:t>
            </a:r>
            <a:r>
              <a:rPr lang="fr-FR" dirty="0" err="1" smtClean="0"/>
              <a:t>caravan</a:t>
            </a:r>
            <a:r>
              <a:rPr lang="fr-FR" dirty="0" smtClean="0"/>
              <a:t> » of standards for multi-D data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nearly</a:t>
            </a:r>
            <a:r>
              <a:rPr lang="fr-FR" dirty="0" smtClean="0"/>
              <a:t> </a:t>
            </a:r>
            <a:r>
              <a:rPr lang="fr-FR" dirty="0" err="1" smtClean="0"/>
              <a:t>completed</a:t>
            </a:r>
            <a:endParaRPr lang="fr-FR" dirty="0" smtClean="0"/>
          </a:p>
          <a:p>
            <a:r>
              <a:rPr lang="fr-FR" dirty="0" smtClean="0"/>
              <a:t>Collaboration </a:t>
            </a:r>
            <a:r>
              <a:rPr lang="fr-FR" dirty="0" err="1" smtClean="0"/>
              <a:t>between</a:t>
            </a:r>
            <a:r>
              <a:rPr lang="fr-FR" dirty="0" smtClean="0"/>
              <a:t> CDS and EGO on Aladin </a:t>
            </a:r>
            <a:r>
              <a:rPr lang="fr-FR" dirty="0" err="1" smtClean="0"/>
              <a:t>customization</a:t>
            </a:r>
            <a:r>
              <a:rPr lang="fr-FR" dirty="0" smtClean="0"/>
              <a:t> for the </a:t>
            </a:r>
            <a:r>
              <a:rPr lang="fr-FR" dirty="0" err="1" smtClean="0"/>
              <a:t>GWSky</a:t>
            </a:r>
            <a:r>
              <a:rPr lang="fr-FR" dirty="0" smtClean="0"/>
              <a:t> </a:t>
            </a:r>
            <a:r>
              <a:rPr lang="fr-FR" dirty="0" err="1" smtClean="0"/>
              <a:t>gravitational</a:t>
            </a:r>
            <a:r>
              <a:rPr lang="fr-FR" dirty="0" smtClean="0"/>
              <a:t> </a:t>
            </a:r>
            <a:r>
              <a:rPr lang="fr-FR" dirty="0" err="1"/>
              <a:t>w</a:t>
            </a:r>
            <a:r>
              <a:rPr lang="fr-FR" dirty="0" err="1" smtClean="0"/>
              <a:t>ave</a:t>
            </a:r>
            <a:r>
              <a:rPr lang="fr-FR" dirty="0" smtClean="0"/>
              <a:t> </a:t>
            </a:r>
            <a:r>
              <a:rPr lang="fr-FR" dirty="0" err="1" smtClean="0"/>
              <a:t>follow</a:t>
            </a:r>
            <a:r>
              <a:rPr lang="fr-FR" dirty="0" smtClean="0"/>
              <a:t>-up </a:t>
            </a:r>
            <a:r>
              <a:rPr lang="fr-FR" dirty="0" err="1" smtClean="0"/>
              <a:t>tool</a:t>
            </a:r>
            <a:r>
              <a:rPr lang="fr-FR" dirty="0" smtClean="0"/>
              <a:t> </a:t>
            </a:r>
          </a:p>
          <a:p>
            <a:r>
              <a:rPr lang="fr-FR" dirty="0" smtClean="0"/>
              <a:t>Publication of ANTARES data in the VO by GAVO</a:t>
            </a:r>
          </a:p>
          <a:p>
            <a:r>
              <a:rPr lang="fr-FR" dirty="0" smtClean="0"/>
              <a:t>CTA </a:t>
            </a:r>
            <a:r>
              <a:rPr lang="fr-FR" dirty="0" err="1" smtClean="0"/>
              <a:t>will</a:t>
            </a:r>
            <a:r>
              <a:rPr lang="fr-FR" dirty="0" smtClean="0"/>
              <a:t> use the IVOA Provenance Data Model in </a:t>
            </a:r>
            <a:r>
              <a:rPr lang="fr-FR" dirty="0" err="1" smtClean="0"/>
              <a:t>its</a:t>
            </a:r>
            <a:r>
              <a:rPr lang="fr-FR" dirty="0" smtClean="0"/>
              <a:t> pipeline</a:t>
            </a:r>
          </a:p>
          <a:p>
            <a:r>
              <a:rPr lang="fr-FR" dirty="0" err="1" smtClean="0"/>
              <a:t>Follow</a:t>
            </a:r>
            <a:r>
              <a:rPr lang="fr-FR" dirty="0" smtClean="0"/>
              <a:t>-up </a:t>
            </a:r>
            <a:r>
              <a:rPr lang="fr-FR" dirty="0" err="1" smtClean="0"/>
              <a:t>activities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the First </a:t>
            </a:r>
            <a:r>
              <a:rPr lang="fr-FR" dirty="0" err="1" smtClean="0"/>
              <a:t>School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14 March 2017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ASTERICS First Review, WP4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184975" cy="291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33814" cy="303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4015561"/>
            <a:ext cx="4056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Slides </a:t>
            </a:r>
            <a:r>
              <a:rPr lang="fr-FR" sz="2400" b="1" dirty="0" err="1" smtClean="0">
                <a:solidFill>
                  <a:srgbClr val="FF0000"/>
                </a:solidFill>
              </a:rPr>
              <a:t>presented</a:t>
            </a:r>
            <a:r>
              <a:rPr lang="fr-FR" sz="2400" b="1" dirty="0" smtClean="0">
                <a:solidFill>
                  <a:srgbClr val="FF0000"/>
                </a:solidFill>
              </a:rPr>
              <a:t> in Heidelberg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June</a:t>
            </a:r>
            <a:r>
              <a:rPr lang="fr-FR" sz="2400" b="1" dirty="0" smtClean="0">
                <a:solidFill>
                  <a:srgbClr val="FF0000"/>
                </a:solidFill>
              </a:rPr>
              <a:t> 2016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ESFRI </a:t>
            </a:r>
            <a:r>
              <a:rPr lang="fr-FR" dirty="0" err="1" smtClean="0"/>
              <a:t>pathfinder</a:t>
            </a:r>
            <a:r>
              <a:rPr lang="fr-FR" dirty="0" smtClean="0"/>
              <a:t> data publication in the VO</a:t>
            </a:r>
          </a:p>
          <a:p>
            <a:r>
              <a:rPr lang="fr-FR" dirty="0" smtClean="0"/>
              <a:t>Usage of VO-</a:t>
            </a:r>
            <a:r>
              <a:rPr lang="fr-FR" dirty="0" err="1" smtClean="0"/>
              <a:t>enabled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by the </a:t>
            </a:r>
            <a:r>
              <a:rPr lang="fr-FR" dirty="0" err="1" smtClean="0"/>
              <a:t>ESFRIs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endParaRPr lang="fr-FR" dirty="0" smtClean="0"/>
          </a:p>
          <a:p>
            <a:r>
              <a:rPr lang="fr-FR" dirty="0" smtClean="0"/>
              <a:t>VO building blocks in the ESFRI </a:t>
            </a:r>
            <a:r>
              <a:rPr lang="fr-FR" dirty="0" err="1" smtClean="0"/>
              <a:t>systems</a:t>
            </a:r>
            <a:r>
              <a:rPr lang="fr-FR" dirty="0" smtClean="0"/>
              <a:t> (</a:t>
            </a:r>
            <a:r>
              <a:rPr lang="fr-FR" dirty="0" err="1" smtClean="0"/>
              <a:t>economy</a:t>
            </a:r>
            <a:r>
              <a:rPr lang="fr-FR" dirty="0" smtClean="0"/>
              <a:t> of scale!)</a:t>
            </a:r>
          </a:p>
          <a:p>
            <a:r>
              <a:rPr lang="fr-FR" dirty="0" smtClean="0"/>
              <a:t>Progress of the IVOA standards and </a:t>
            </a:r>
            <a:r>
              <a:rPr lang="fr-FR" dirty="0" err="1" smtClean="0"/>
              <a:t>tools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HiPS</a:t>
            </a:r>
            <a:r>
              <a:rPr lang="fr-FR" dirty="0"/>
              <a:t> </a:t>
            </a:r>
            <a:r>
              <a:rPr lang="fr-FR" dirty="0" err="1" smtClean="0"/>
              <a:t>sky</a:t>
            </a:r>
            <a:r>
              <a:rPr lang="fr-FR" dirty="0" smtClean="0"/>
              <a:t> </a:t>
            </a:r>
            <a:r>
              <a:rPr lang="fr-FR" dirty="0" err="1" smtClean="0"/>
              <a:t>tessellation</a:t>
            </a:r>
            <a:r>
              <a:rPr lang="fr-FR" dirty="0" smtClean="0"/>
              <a:t>, multi-D standards, </a:t>
            </a:r>
            <a:r>
              <a:rPr lang="fr-FR" dirty="0" smtClean="0"/>
              <a:t>Provenance, A&amp;A)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ESFRIs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actors</a:t>
            </a:r>
            <a:r>
              <a:rPr lang="fr-FR" dirty="0" smtClean="0"/>
              <a:t> of the VO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takes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 smtClean="0"/>
          </a:p>
          <a:p>
            <a:r>
              <a:rPr lang="fr-FR" dirty="0" err="1" smtClean="0"/>
              <a:t>Dissemination</a:t>
            </a:r>
            <a:r>
              <a:rPr lang="fr-FR" dirty="0" smtClean="0"/>
              <a:t> of VO </a:t>
            </a:r>
            <a:r>
              <a:rPr lang="fr-FR" dirty="0" err="1" smtClean="0"/>
              <a:t>knowledge</a:t>
            </a:r>
            <a:r>
              <a:rPr lang="fr-FR" dirty="0" smtClean="0"/>
              <a:t> in the </a:t>
            </a:r>
            <a:r>
              <a:rPr lang="fr-FR" dirty="0" err="1" smtClean="0"/>
              <a:t>community</a:t>
            </a:r>
            <a:endParaRPr lang="fr-FR" dirty="0" smtClean="0"/>
          </a:p>
          <a:p>
            <a:r>
              <a:rPr lang="fr-FR" i="1" dirty="0" smtClean="0"/>
              <a:t>Excellent science</a:t>
            </a:r>
            <a:r>
              <a:rPr lang="fr-FR" dirty="0" smtClean="0"/>
              <a:t>: the </a:t>
            </a:r>
            <a:r>
              <a:rPr lang="fr-FR" dirty="0" err="1" smtClean="0"/>
              <a:t>integration</a:t>
            </a:r>
            <a:r>
              <a:rPr lang="fr-FR" dirty="0" smtClean="0"/>
              <a:t> of </a:t>
            </a:r>
            <a:r>
              <a:rPr lang="fr-FR" dirty="0" err="1" smtClean="0"/>
              <a:t>astrophysics</a:t>
            </a:r>
            <a:r>
              <a:rPr lang="fr-FR" dirty="0" smtClean="0"/>
              <a:t> and </a:t>
            </a:r>
            <a:r>
              <a:rPr lang="fr-FR" dirty="0" err="1" smtClean="0"/>
              <a:t>astroparticle</a:t>
            </a:r>
            <a:r>
              <a:rPr lang="fr-FR" dirty="0" smtClean="0"/>
              <a:t> data </a:t>
            </a:r>
            <a:r>
              <a:rPr lang="fr-FR" dirty="0" err="1" smtClean="0"/>
              <a:t>is</a:t>
            </a:r>
            <a:r>
              <a:rPr lang="fr-FR" dirty="0" smtClean="0"/>
              <a:t> at the </a:t>
            </a:r>
            <a:r>
              <a:rPr lang="fr-FR" dirty="0" err="1" smtClean="0"/>
              <a:t>forefront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WP4 objectives</a:t>
            </a:r>
            <a:endParaRPr lang="en-US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Make the ESFRI and pathfinder project data available in the international VO framework</a:t>
            </a:r>
          </a:p>
          <a:p>
            <a:r>
              <a:rPr lang="en-US" sz="2800" dirty="0" smtClean="0"/>
              <a:t>Three complementary and interacting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Support to ESFRI facilities and gathering their requirements &amp; feedback (INAF/UHEI)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Support to the European science community and gathering their requirements and feedback (CNRS-CDS/INTA)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Update of the VO framework from feedback and requirements (incl. liaison with RDA et al.) (CNRS-CDS/UEDIN)</a:t>
            </a:r>
          </a:p>
          <a:p>
            <a:r>
              <a:rPr lang="en-US" sz="2800" i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ALL</a:t>
            </a:r>
            <a:r>
              <a:rPr lang="en-US" sz="2800" i="1" dirty="0" smtClean="0"/>
              <a:t> partners involved in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  <a:r>
              <a:rPr lang="en-US" sz="2800" i="1" dirty="0" smtClean="0"/>
              <a:t> activities</a:t>
            </a:r>
            <a:endParaRPr lang="en-US" sz="2800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hu-HU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350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go on! </a:t>
            </a:r>
            <a:r>
              <a:rPr lang="fr-FR" dirty="0"/>
              <a:t/>
            </a:r>
            <a:br>
              <a:rPr lang="fr-FR" dirty="0"/>
            </a:br>
            <a:r>
              <a:rPr lang="fr-FR" sz="2700" dirty="0" err="1" smtClean="0"/>
              <a:t>Following</a:t>
            </a:r>
            <a:r>
              <a:rPr lang="fr-FR" sz="2700" dirty="0" smtClean="0"/>
              <a:t> the initial plans and more</a:t>
            </a:r>
            <a:endParaRPr lang="fr-FR" sz="27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8" y="2145959"/>
            <a:ext cx="2724223" cy="20088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08367" y="2721979"/>
            <a:ext cx="2378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Second </a:t>
            </a:r>
            <a:r>
              <a:rPr lang="fr-FR" dirty="0" err="1" smtClean="0"/>
              <a:t>School</a:t>
            </a:r>
            <a:r>
              <a:rPr lang="fr-FR" dirty="0"/>
              <a:t> </a:t>
            </a:r>
            <a:r>
              <a:rPr lang="fr-FR" dirty="0" smtClean="0"/>
              <a:t>(D4.5), </a:t>
            </a:r>
          </a:p>
          <a:p>
            <a:r>
              <a:rPr lang="fr-FR" dirty="0" smtClean="0"/>
              <a:t>15-17 </a:t>
            </a:r>
            <a:r>
              <a:rPr lang="fr-FR" dirty="0" err="1" smtClean="0"/>
              <a:t>November</a:t>
            </a:r>
            <a:r>
              <a:rPr lang="fr-FR" dirty="0" smtClean="0"/>
              <a:t> 2016, </a:t>
            </a:r>
          </a:p>
          <a:p>
            <a:r>
              <a:rPr lang="fr-FR" dirty="0" smtClean="0"/>
              <a:t>Strasbourg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0" y="4224130"/>
            <a:ext cx="2213212" cy="21034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498419" y="5376344"/>
            <a:ext cx="2073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LOFAR and the VO, </a:t>
            </a:r>
          </a:p>
          <a:p>
            <a:r>
              <a:rPr lang="fr-FR" dirty="0" smtClean="0"/>
              <a:t>18 </a:t>
            </a:r>
            <a:r>
              <a:rPr lang="fr-FR" dirty="0" err="1" smtClean="0"/>
              <a:t>November</a:t>
            </a:r>
            <a:r>
              <a:rPr lang="fr-FR" dirty="0" smtClean="0"/>
              <a:t> 2016, </a:t>
            </a:r>
          </a:p>
          <a:p>
            <a:r>
              <a:rPr lang="fr-FR" dirty="0" smtClean="0"/>
              <a:t>Strasbourg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558" y="3389630"/>
            <a:ext cx="1279242" cy="124972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464557" y="3552825"/>
            <a:ext cx="1869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DADI/CLEOPATRA </a:t>
            </a:r>
          </a:p>
          <a:p>
            <a:r>
              <a:rPr lang="fr-FR" i="1" dirty="0" smtClean="0"/>
              <a:t>Time Domain,</a:t>
            </a:r>
          </a:p>
          <a:p>
            <a:r>
              <a:rPr lang="fr-FR" i="1" dirty="0" smtClean="0"/>
              <a:t>21 March 2017</a:t>
            </a:r>
            <a:endParaRPr lang="fr-FR" i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076" y="1916832"/>
            <a:ext cx="1272724" cy="123356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63266" y="1950066"/>
            <a:ext cx="2069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Third</a:t>
            </a:r>
            <a:r>
              <a:rPr lang="fr-FR" i="1" dirty="0" smtClean="0"/>
              <a:t> Tech Forum</a:t>
            </a:r>
          </a:p>
          <a:p>
            <a:r>
              <a:rPr lang="fr-FR" i="1" dirty="0" smtClean="0"/>
              <a:t>(D4.7)</a:t>
            </a:r>
          </a:p>
          <a:p>
            <a:r>
              <a:rPr lang="fr-FR" i="1" dirty="0" smtClean="0"/>
              <a:t>22-23 March 2017, </a:t>
            </a:r>
          </a:p>
          <a:p>
            <a:r>
              <a:rPr lang="fr-FR" i="1" dirty="0" smtClean="0"/>
              <a:t>Strasbourg</a:t>
            </a:r>
            <a:endParaRPr lang="fr-FR" i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722" y="4878586"/>
            <a:ext cx="1295078" cy="127847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63266" y="5056158"/>
            <a:ext cx="1957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Spanish</a:t>
            </a:r>
            <a:r>
              <a:rPr lang="fr-FR" i="1" dirty="0" smtClean="0"/>
              <a:t> VO </a:t>
            </a:r>
            <a:r>
              <a:rPr lang="fr-FR" i="1" dirty="0" err="1" smtClean="0"/>
              <a:t>School</a:t>
            </a:r>
            <a:r>
              <a:rPr lang="fr-FR" i="1" dirty="0" smtClean="0"/>
              <a:t>,</a:t>
            </a:r>
          </a:p>
          <a:p>
            <a:r>
              <a:rPr lang="fr-FR" i="1" dirty="0" smtClean="0"/>
              <a:t>6-8 March 2017</a:t>
            </a:r>
          </a:p>
          <a:p>
            <a:r>
              <a:rPr lang="fr-FR" i="1" dirty="0" smtClean="0"/>
              <a:t>Tenerife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41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Expectations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The initial expectations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fulfilled</a:t>
            </a:r>
            <a:endParaRPr lang="fr-FR" dirty="0" smtClean="0"/>
          </a:p>
          <a:p>
            <a:r>
              <a:rPr lang="fr-FR" dirty="0" smtClean="0"/>
              <a:t>DADI </a:t>
            </a:r>
            <a:r>
              <a:rPr lang="fr-FR" dirty="0" err="1" smtClean="0"/>
              <a:t>will</a:t>
            </a:r>
            <a:r>
              <a:rPr lang="fr-FR" dirty="0" smtClean="0"/>
              <a:t> have a </a:t>
            </a:r>
            <a:r>
              <a:rPr lang="fr-FR" dirty="0" err="1" smtClean="0"/>
              <a:t>legacy</a:t>
            </a:r>
            <a:endParaRPr lang="fr-FR" dirty="0" smtClean="0"/>
          </a:p>
          <a:p>
            <a:r>
              <a:rPr lang="fr-FR" dirty="0" smtClean="0"/>
              <a:t>ESFRI and </a:t>
            </a:r>
            <a:r>
              <a:rPr lang="fr-FR" dirty="0" err="1" smtClean="0"/>
              <a:t>pathfinders</a:t>
            </a:r>
            <a:r>
              <a:rPr lang="fr-FR" dirty="0" smtClean="0"/>
              <a:t>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the VO</a:t>
            </a:r>
          </a:p>
          <a:p>
            <a:r>
              <a:rPr lang="fr-FR" dirty="0" smtClean="0"/>
              <a:t>Astronomy/</a:t>
            </a:r>
            <a:r>
              <a:rPr lang="fr-FR" dirty="0" err="1" smtClean="0"/>
              <a:t>astroparticle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hands in hands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goals</a:t>
            </a:r>
          </a:p>
          <a:p>
            <a:r>
              <a:rPr lang="fr-FR" dirty="0" err="1" smtClean="0"/>
              <a:t>Wrt</a:t>
            </a:r>
            <a:r>
              <a:rPr lang="fr-FR" dirty="0" smtClean="0"/>
              <a:t>. Science </a:t>
            </a:r>
            <a:r>
              <a:rPr lang="fr-FR" dirty="0" err="1" smtClean="0"/>
              <a:t>community</a:t>
            </a:r>
            <a:r>
              <a:rPr lang="fr-FR" dirty="0" smtClean="0"/>
              <a:t>: the VO </a:t>
            </a:r>
            <a:r>
              <a:rPr lang="fr-FR" dirty="0" err="1" smtClean="0"/>
              <a:t>is</a:t>
            </a:r>
            <a:r>
              <a:rPr lang="fr-FR" dirty="0" smtClean="0"/>
              <a:t> and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smtClean="0"/>
              <a:t> here</a:t>
            </a:r>
            <a:r>
              <a:rPr lang="fr-FR" dirty="0" smtClean="0"/>
              <a:t> and </a:t>
            </a:r>
            <a:r>
              <a:rPr lang="fr-FR" dirty="0" err="1" smtClean="0"/>
              <a:t>used</a:t>
            </a:r>
            <a:r>
              <a:rPr lang="fr-FR" dirty="0" smtClean="0"/>
              <a:t> but invisible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seamless</a:t>
            </a:r>
            <a:r>
              <a:rPr lang="fr-FR" dirty="0" smtClean="0"/>
              <a:t> access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aim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Who</a:t>
            </a:r>
            <a:r>
              <a:rPr lang="fr-FR" sz="4000" dirty="0" smtClean="0"/>
              <a:t> </a:t>
            </a:r>
            <a:r>
              <a:rPr lang="fr-FR" sz="4000" dirty="0" err="1" smtClean="0"/>
              <a:t>is</a:t>
            </a:r>
            <a:r>
              <a:rPr lang="fr-FR" sz="4000" dirty="0" smtClean="0"/>
              <a:t> </a:t>
            </a:r>
            <a:r>
              <a:rPr lang="fr-FR" sz="4000" dirty="0" err="1" smtClean="0"/>
              <a:t>involved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r>
              <a:rPr lang="fr-FR" sz="3000" dirty="0" smtClean="0"/>
              <a:t>Euro-VO </a:t>
            </a:r>
            <a:r>
              <a:rPr lang="fr-FR" sz="3000" dirty="0" err="1" smtClean="0"/>
              <a:t>partners</a:t>
            </a:r>
            <a:r>
              <a:rPr lang="fr-FR" sz="3000" dirty="0" smtClean="0"/>
              <a:t>, i.e. VO initiatives </a:t>
            </a:r>
            <a:r>
              <a:rPr lang="fr-FR" sz="3000" dirty="0" err="1" smtClean="0"/>
              <a:t>from</a:t>
            </a:r>
            <a:r>
              <a:rPr lang="fr-FR" sz="3000" dirty="0" smtClean="0"/>
              <a:t> France (CNRS/OAS-CDS+UNISTRA), Germany (UHEI), </a:t>
            </a:r>
            <a:r>
              <a:rPr lang="fr-FR" sz="3000" dirty="0" err="1" smtClean="0"/>
              <a:t>Italy</a:t>
            </a:r>
            <a:r>
              <a:rPr lang="fr-FR" sz="3000" dirty="0" smtClean="0"/>
              <a:t> (INAF), Spain (INTA),UK (UEDIN)</a:t>
            </a:r>
          </a:p>
          <a:p>
            <a:r>
              <a:rPr lang="fr-FR" sz="3000" dirty="0" err="1" smtClean="0"/>
              <a:t>Representatives</a:t>
            </a:r>
            <a:r>
              <a:rPr lang="fr-FR" sz="3000" dirty="0" smtClean="0"/>
              <a:t> of ESFRI and </a:t>
            </a:r>
            <a:r>
              <a:rPr lang="fr-FR" sz="3000" dirty="0" err="1" smtClean="0"/>
              <a:t>pathfinders</a:t>
            </a:r>
            <a:endParaRPr lang="fr-FR" sz="3000" dirty="0" smtClean="0"/>
          </a:p>
          <a:p>
            <a:pPr lvl="1"/>
            <a:r>
              <a:rPr lang="fr-FR" dirty="0" smtClean="0"/>
              <a:t>CTA (CNRS/LUTH + OBSPAR)</a:t>
            </a:r>
          </a:p>
          <a:p>
            <a:pPr lvl="1"/>
            <a:r>
              <a:rPr lang="fr-FR" dirty="0" smtClean="0"/>
              <a:t>EGO/VIRGO and ET (CNRS/APC)</a:t>
            </a:r>
          </a:p>
          <a:p>
            <a:pPr lvl="1"/>
            <a:r>
              <a:rPr lang="fr-FR" dirty="0" smtClean="0"/>
              <a:t>KM3NeT (CNRS/CPPM)</a:t>
            </a:r>
          </a:p>
          <a:p>
            <a:pPr lvl="1"/>
            <a:r>
              <a:rPr lang="fr-FR" dirty="0" smtClean="0"/>
              <a:t>SKA (ASTRON)</a:t>
            </a:r>
          </a:p>
          <a:p>
            <a:r>
              <a:rPr lang="fr-FR" sz="3000" dirty="0" smtClean="0"/>
              <a:t>ESO (E-ELT) </a:t>
            </a:r>
            <a:r>
              <a:rPr lang="fr-FR" sz="3000" dirty="0" err="1" smtClean="0"/>
              <a:t>is</a:t>
            </a:r>
            <a:r>
              <a:rPr lang="fr-FR" sz="3000" dirty="0" smtClean="0"/>
              <a:t> an </a:t>
            </a:r>
            <a:r>
              <a:rPr lang="fr-FR" sz="3000" dirty="0" err="1" smtClean="0"/>
              <a:t>associate</a:t>
            </a:r>
            <a:r>
              <a:rPr lang="fr-FR" sz="3000" dirty="0" smtClean="0"/>
              <a:t> of the </a:t>
            </a:r>
            <a:r>
              <a:rPr lang="fr-FR" sz="3000" dirty="0" err="1" smtClean="0"/>
              <a:t>project</a:t>
            </a:r>
            <a:endParaRPr lang="fr-FR" sz="3000" dirty="0" smtClean="0"/>
          </a:p>
          <a:p>
            <a:r>
              <a:rPr lang="fr-FR" sz="3000" dirty="0" smtClean="0"/>
              <a:t>ESA (ESAC) has been </a:t>
            </a:r>
            <a:r>
              <a:rPr lang="fr-FR" sz="3000" dirty="0" err="1" smtClean="0"/>
              <a:t>working</a:t>
            </a:r>
            <a:r>
              <a:rPr lang="fr-FR" sz="3000" dirty="0" smtClean="0"/>
              <a:t> in close collaboration </a:t>
            </a:r>
            <a:r>
              <a:rPr lang="fr-FR" sz="3000" dirty="0" err="1" smtClean="0"/>
              <a:t>with</a:t>
            </a:r>
            <a:r>
              <a:rPr lang="fr-FR" sz="3000" dirty="0" smtClean="0"/>
              <a:t> Euro-VO</a:t>
            </a:r>
          </a:p>
          <a:p>
            <a:pPr marL="400050" lvl="1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hu-HU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356992"/>
            <a:ext cx="1545560" cy="8699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14" y="3219147"/>
            <a:ext cx="1010731" cy="10077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244" y="3350007"/>
            <a:ext cx="876889" cy="8768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884" y="4311862"/>
            <a:ext cx="1002797" cy="7753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571" y="4275965"/>
            <a:ext cx="1409893" cy="9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147248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Activities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period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DADI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structured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the organisation of Workshops (</a:t>
            </a:r>
            <a:r>
              <a:rPr lang="fr-FR" dirty="0" err="1" smtClean="0"/>
              <a:t>Deliverables</a:t>
            </a:r>
            <a:r>
              <a:rPr lang="fr-FR" dirty="0" smtClean="0"/>
              <a:t>) and participation in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(IVOA meetings, </a:t>
            </a:r>
            <a:r>
              <a:rPr lang="fr-FR" dirty="0" err="1" smtClean="0"/>
              <a:t>which</a:t>
            </a:r>
            <a:r>
              <a:rPr lang="fr-FR" dirty="0" smtClean="0"/>
              <a:t> are </a:t>
            </a:r>
            <a:r>
              <a:rPr lang="fr-FR" dirty="0" err="1" smtClean="0"/>
              <a:t>Milestones</a:t>
            </a:r>
            <a:r>
              <a:rPr lang="fr-FR" dirty="0" smtClean="0"/>
              <a:t>, plus ADASS, RDA)</a:t>
            </a:r>
          </a:p>
          <a:p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on VO standards and VO-</a:t>
            </a:r>
            <a:r>
              <a:rPr lang="fr-FR" dirty="0" err="1" smtClean="0"/>
              <a:t>enabled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in the IVOA </a:t>
            </a:r>
            <a:r>
              <a:rPr lang="fr-FR" dirty="0" err="1" smtClean="0"/>
              <a:t>framework</a:t>
            </a:r>
            <a:endParaRPr lang="fr-FR" dirty="0" smtClean="0"/>
          </a:p>
          <a:p>
            <a:r>
              <a:rPr lang="fr-FR" dirty="0" smtClean="0"/>
              <a:t>Intense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first 8 </a:t>
            </a:r>
            <a:r>
              <a:rPr lang="fr-FR" dirty="0" err="1" smtClean="0"/>
              <a:t>months</a:t>
            </a:r>
            <a:r>
              <a:rPr lang="fr-FR" dirty="0" smtClean="0"/>
              <a:t> (2015), </a:t>
            </a:r>
            <a:r>
              <a:rPr lang="fr-FR" dirty="0" err="1" smtClean="0"/>
              <a:t>with</a:t>
            </a:r>
            <a:r>
              <a:rPr lang="fr-FR" dirty="0" smtClean="0"/>
              <a:t> one </a:t>
            </a:r>
            <a:r>
              <a:rPr lang="fr-FR" dirty="0" err="1" smtClean="0"/>
              <a:t>deliverable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Task,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the DADI </a:t>
            </a:r>
            <a:r>
              <a:rPr lang="fr-FR" dirty="0" err="1" smtClean="0"/>
              <a:t>community</a:t>
            </a:r>
            <a:r>
              <a:rPr lang="fr-FR" dirty="0" smtClean="0"/>
              <a:t>, </a:t>
            </a:r>
            <a:r>
              <a:rPr lang="fr-FR" dirty="0" err="1" smtClean="0"/>
              <a:t>introduced</a:t>
            </a:r>
            <a:r>
              <a:rPr lang="fr-FR" dirty="0" smtClean="0"/>
              <a:t> </a:t>
            </a:r>
            <a:r>
              <a:rPr lang="fr-FR" dirty="0" err="1" smtClean="0"/>
              <a:t>newcomers</a:t>
            </a:r>
            <a:r>
              <a:rPr lang="fr-FR" dirty="0" smtClean="0"/>
              <a:t> to the VO, and </a:t>
            </a:r>
            <a:r>
              <a:rPr lang="fr-FR" dirty="0" err="1" smtClean="0"/>
              <a:t>initiated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common</a:t>
            </a:r>
            <a:endParaRPr lang="fr-FR" dirty="0" smtClean="0"/>
          </a:p>
          <a:p>
            <a:r>
              <a:rPr lang="fr-FR" dirty="0" smtClean="0"/>
              <a:t>Intense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in the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strands</a:t>
            </a:r>
            <a:r>
              <a:rPr lang="fr-FR" dirty="0" smtClean="0"/>
              <a:t> of </a:t>
            </a:r>
            <a:r>
              <a:rPr lang="fr-FR" dirty="0" err="1" smtClean="0"/>
              <a:t>work</a:t>
            </a:r>
            <a:endParaRPr lang="fr-FR" dirty="0"/>
          </a:p>
          <a:p>
            <a:pPr lvl="1"/>
            <a:r>
              <a:rPr lang="fr-FR" dirty="0" smtClean="0"/>
              <a:t>one Workshop for </a:t>
            </a:r>
            <a:r>
              <a:rPr lang="fr-FR" dirty="0" err="1" smtClean="0"/>
              <a:t>Tasks</a:t>
            </a:r>
            <a:r>
              <a:rPr lang="fr-FR" dirty="0" smtClean="0"/>
              <a:t> 4.1 and 4.3</a:t>
            </a:r>
          </a:p>
          <a:p>
            <a:pPr lvl="1"/>
            <a:r>
              <a:rPr lang="fr-FR" dirty="0" err="1" smtClean="0"/>
              <a:t>preparation</a:t>
            </a:r>
            <a:r>
              <a:rPr lang="fr-FR" dirty="0" smtClean="0"/>
              <a:t> of the Second </a:t>
            </a:r>
            <a:r>
              <a:rPr lang="fr-FR" dirty="0" err="1" smtClean="0"/>
              <a:t>School</a:t>
            </a:r>
            <a:r>
              <a:rPr lang="fr-FR" dirty="0" smtClean="0"/>
              <a:t> (4.2, D4.5, 15-17 </a:t>
            </a:r>
            <a:r>
              <a:rPr lang="fr-FR" dirty="0" err="1" smtClean="0"/>
              <a:t>November</a:t>
            </a:r>
            <a:r>
              <a:rPr lang="fr-FR" dirty="0" smtClean="0"/>
              <a:t> 2016)</a:t>
            </a:r>
          </a:p>
          <a:p>
            <a:pPr lvl="1"/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in the IVOA </a:t>
            </a:r>
            <a:r>
              <a:rPr lang="fr-FR" dirty="0" err="1" smtClean="0"/>
              <a:t>context</a:t>
            </a:r>
            <a:r>
              <a:rPr lang="fr-FR" dirty="0" smtClean="0"/>
              <a:t> and in collaboration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partners</a:t>
            </a:r>
            <a:endParaRPr lang="fr-FR" dirty="0" smtClean="0"/>
          </a:p>
          <a:p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 in support of the </a:t>
            </a:r>
            <a:r>
              <a:rPr lang="fr-FR" dirty="0" err="1" smtClean="0"/>
              <a:t>ESFRIs</a:t>
            </a:r>
            <a:r>
              <a:rPr lang="fr-FR" dirty="0" smtClean="0"/>
              <a:t>/</a:t>
            </a:r>
            <a:r>
              <a:rPr lang="fr-FR" dirty="0" err="1" smtClean="0"/>
              <a:t>pathfinders</a:t>
            </a:r>
            <a:endParaRPr lang="fr-FR" dirty="0" smtClean="0"/>
          </a:p>
          <a:p>
            <a:r>
              <a:rPr lang="fr-FR" dirty="0" smtClean="0"/>
              <a:t>Collaborations </a:t>
            </a:r>
            <a:r>
              <a:rPr lang="fr-FR" dirty="0" err="1" smtClean="0"/>
              <a:t>with</a:t>
            </a:r>
            <a:r>
              <a:rPr lang="fr-FR" dirty="0" smtClean="0"/>
              <a:t> an impact!</a:t>
            </a:r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0979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Deliverables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8353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000" i="1" dirty="0" smtClean="0"/>
              <a:t>NB</a:t>
            </a:r>
            <a:r>
              <a:rPr lang="fr-FR" sz="2000" i="1" dirty="0"/>
              <a:t>: </a:t>
            </a:r>
            <a:r>
              <a:rPr lang="fr-FR" sz="2000" i="1" dirty="0" err="1"/>
              <a:t>Deliverables</a:t>
            </a:r>
            <a:r>
              <a:rPr lang="fr-FR" sz="2000" i="1" dirty="0"/>
              <a:t> = Workshops, « </a:t>
            </a:r>
            <a:r>
              <a:rPr lang="fr-FR" sz="2000" i="1" dirty="0" err="1"/>
              <a:t>text</a:t>
            </a:r>
            <a:r>
              <a:rPr lang="fr-FR" sz="2000" i="1" dirty="0"/>
              <a:t> </a:t>
            </a:r>
            <a:r>
              <a:rPr lang="fr-FR" sz="2000" i="1" dirty="0" err="1"/>
              <a:t>deliverable</a:t>
            </a:r>
            <a:r>
              <a:rPr lang="fr-FR" sz="2000" i="1" dirty="0"/>
              <a:t>» (Del.) </a:t>
            </a:r>
            <a:r>
              <a:rPr lang="fr-FR" sz="2000" i="1" dirty="0" err="1"/>
              <a:t>provided</a:t>
            </a:r>
            <a:r>
              <a:rPr lang="fr-FR" sz="2000" i="1" dirty="0"/>
              <a:t> </a:t>
            </a:r>
            <a:r>
              <a:rPr lang="fr-FR" sz="2000" i="1" dirty="0" err="1"/>
              <a:t>afterwards</a:t>
            </a:r>
            <a:endParaRPr lang="fr-FR" sz="2000" i="1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64973"/>
              </p:ext>
            </p:extLst>
          </p:nvPr>
        </p:nvGraphicFramePr>
        <p:xfrm>
          <a:off x="317873" y="1484784"/>
          <a:ext cx="8373615" cy="4269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48"/>
                <a:gridCol w="2462828"/>
                <a:gridCol w="1313509"/>
                <a:gridCol w="1477697"/>
                <a:gridCol w="2380733"/>
              </a:tblGrid>
              <a:tr h="61206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#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Title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Lead </a:t>
                      </a:r>
                      <a:r>
                        <a:rPr lang="fr-FR" sz="1400" dirty="0" err="1" smtClean="0"/>
                        <a:t>partner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Due 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Actual</a:t>
                      </a:r>
                      <a:r>
                        <a:rPr lang="fr-FR" sz="1400" dirty="0" smtClean="0"/>
                        <a:t> date</a:t>
                      </a:r>
                      <a:r>
                        <a:rPr lang="fr-FR" sz="1400" baseline="0" dirty="0" smtClean="0"/>
                        <a:t> and location</a:t>
                      </a:r>
                      <a:endParaRPr lang="fr-FR" sz="1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D4.1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First DADI Technology Forum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CNRS/CDS</a:t>
                      </a:r>
                    </a:p>
                    <a:p>
                      <a:r>
                        <a:rPr lang="fr-FR" sz="1400" dirty="0" smtClean="0"/>
                        <a:t>(Task 4.3)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September</a:t>
                      </a:r>
                      <a:r>
                        <a:rPr lang="fr-FR" sz="1400" dirty="0" smtClean="0"/>
                        <a:t> 2015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Held</a:t>
                      </a:r>
                      <a:r>
                        <a:rPr lang="fr-FR" sz="1400" dirty="0" smtClean="0"/>
                        <a:t> 17-18 Sept. 2015</a:t>
                      </a:r>
                    </a:p>
                    <a:p>
                      <a:r>
                        <a:rPr lang="fr-FR" sz="1400" dirty="0" smtClean="0"/>
                        <a:t>Strasbourg</a:t>
                      </a:r>
                    </a:p>
                    <a:p>
                      <a:r>
                        <a:rPr lang="fr-FR" sz="1400" dirty="0" smtClean="0"/>
                        <a:t>Del.</a:t>
                      </a:r>
                      <a:r>
                        <a:rPr lang="fr-FR" sz="1400" baseline="0" dirty="0" smtClean="0"/>
                        <a:t> 3 Nov.</a:t>
                      </a:r>
                      <a:endParaRPr lang="fr-FR" sz="1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D4.2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First ASTERICS European </a:t>
                      </a:r>
                      <a:r>
                        <a:rPr lang="fr-FR" sz="1400" dirty="0" err="1" smtClean="0"/>
                        <a:t>School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INTA</a:t>
                      </a:r>
                    </a:p>
                    <a:p>
                      <a:r>
                        <a:rPr lang="fr-FR" sz="1400" dirty="0" smtClean="0"/>
                        <a:t>(Task 4.2)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November</a:t>
                      </a:r>
                      <a:r>
                        <a:rPr lang="fr-FR" sz="1400" dirty="0" smtClean="0"/>
                        <a:t> 2015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Held</a:t>
                      </a:r>
                      <a:r>
                        <a:rPr lang="fr-FR" sz="1400" dirty="0" smtClean="0"/>
                        <a:t> 15-17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Dec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fr-FR" sz="1400" dirty="0" smtClean="0"/>
                        <a:t> 2015</a:t>
                      </a:r>
                    </a:p>
                    <a:p>
                      <a:r>
                        <a:rPr lang="fr-FR" sz="1400" dirty="0" smtClean="0"/>
                        <a:t>Madrid</a:t>
                      </a:r>
                    </a:p>
                    <a:p>
                      <a:r>
                        <a:rPr lang="fr-FR" sz="1400" dirty="0" smtClean="0"/>
                        <a:t>Del. 17 March 2016</a:t>
                      </a:r>
                      <a:endParaRPr lang="fr-FR" sz="1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D4.3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First ESFRI Forum &amp; Training Event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INAF</a:t>
                      </a:r>
                    </a:p>
                    <a:p>
                      <a:r>
                        <a:rPr lang="fr-FR" sz="1400" dirty="0" smtClean="0"/>
                        <a:t>(Task 4.1)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November</a:t>
                      </a:r>
                      <a:r>
                        <a:rPr lang="fr-FR" sz="1400" dirty="0" smtClean="0"/>
                        <a:t> 2015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Held</a:t>
                      </a:r>
                      <a:r>
                        <a:rPr lang="fr-FR" sz="1400" dirty="0" smtClean="0"/>
                        <a:t> 3-4 </a:t>
                      </a:r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Dec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fr-FR" sz="1400" dirty="0" smtClean="0"/>
                        <a:t> 2015</a:t>
                      </a:r>
                    </a:p>
                    <a:p>
                      <a:r>
                        <a:rPr lang="fr-FR" sz="1400" dirty="0" smtClean="0"/>
                        <a:t>Trieste</a:t>
                      </a:r>
                    </a:p>
                    <a:p>
                      <a:r>
                        <a:rPr lang="fr-FR" sz="1400" dirty="0" smtClean="0"/>
                        <a:t>Del. 17 March 2016</a:t>
                      </a:r>
                      <a:endParaRPr lang="fr-FR" sz="1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D4.4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Second</a:t>
                      </a:r>
                      <a:r>
                        <a:rPr lang="fr-FR" sz="1400" baseline="0" dirty="0" smtClean="0"/>
                        <a:t> DADI Technology Forum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UEDIN</a:t>
                      </a:r>
                    </a:p>
                    <a:p>
                      <a:r>
                        <a:rPr lang="fr-FR" sz="1400" dirty="0" smtClean="0"/>
                        <a:t>(Task 4.3)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March 2016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Held</a:t>
                      </a:r>
                      <a:r>
                        <a:rPr lang="fr-FR" sz="1400" dirty="0" smtClean="0"/>
                        <a:t> 7-8 March 2016</a:t>
                      </a:r>
                    </a:p>
                    <a:p>
                      <a:r>
                        <a:rPr lang="fr-FR" sz="1400" dirty="0" smtClean="0"/>
                        <a:t>Edinburgh</a:t>
                      </a:r>
                    </a:p>
                    <a:p>
                      <a:r>
                        <a:rPr lang="fr-FR" sz="1400" dirty="0" smtClean="0"/>
                        <a:t>Del. 28 </a:t>
                      </a:r>
                      <a:r>
                        <a:rPr lang="fr-FR" sz="1400" dirty="0" err="1" smtClean="0"/>
                        <a:t>June</a:t>
                      </a:r>
                      <a:r>
                        <a:rPr lang="fr-FR" sz="1400" dirty="0" smtClean="0"/>
                        <a:t> 2016</a:t>
                      </a:r>
                      <a:endParaRPr lang="fr-FR" sz="14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D4.6</a:t>
                      </a:r>
                      <a:endParaRPr lang="fr-FR" sz="140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First European Data Provider Forum &amp; Training Event</a:t>
                      </a:r>
                      <a:endParaRPr lang="fr-FR" sz="140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UHEI</a:t>
                      </a:r>
                    </a:p>
                    <a:p>
                      <a:r>
                        <a:rPr lang="fr-FR" sz="1400" i="1" dirty="0" smtClean="0"/>
                        <a:t>(Task 4.1)</a:t>
                      </a:r>
                      <a:endParaRPr lang="fr-FR" sz="140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err="1" smtClean="0"/>
                        <a:t>November</a:t>
                      </a:r>
                      <a:r>
                        <a:rPr lang="fr-FR" sz="1400" i="1" dirty="0" smtClean="0"/>
                        <a:t> 2016</a:t>
                      </a:r>
                      <a:endParaRPr lang="fr-FR" sz="140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i="1" dirty="0" err="1" smtClean="0"/>
                        <a:t>Held</a:t>
                      </a:r>
                      <a:r>
                        <a:rPr lang="fr-FR" sz="1400" i="1" dirty="0" smtClean="0"/>
                        <a:t> </a:t>
                      </a:r>
                      <a:r>
                        <a:rPr lang="fr-FR" sz="1400" b="1" i="1" dirty="0" smtClean="0">
                          <a:solidFill>
                            <a:srgbClr val="FF0000"/>
                          </a:solidFill>
                        </a:rPr>
                        <a:t>3-4 </a:t>
                      </a:r>
                      <a:r>
                        <a:rPr lang="fr-FR" sz="1400" b="1" i="1" dirty="0" err="1" smtClean="0">
                          <a:solidFill>
                            <a:srgbClr val="FF0000"/>
                          </a:solidFill>
                        </a:rPr>
                        <a:t>June</a:t>
                      </a:r>
                      <a:r>
                        <a:rPr lang="fr-FR" sz="1400" b="1" i="1" dirty="0" smtClean="0">
                          <a:solidFill>
                            <a:srgbClr val="FF0000"/>
                          </a:solidFill>
                        </a:rPr>
                        <a:t> 2016</a:t>
                      </a:r>
                    </a:p>
                    <a:p>
                      <a:r>
                        <a:rPr lang="fr-FR" sz="1400" i="1" dirty="0" smtClean="0"/>
                        <a:t>Heidelberg</a:t>
                      </a:r>
                    </a:p>
                    <a:p>
                      <a:r>
                        <a:rPr lang="fr-FR" sz="1400" i="1" dirty="0" smtClean="0"/>
                        <a:t>Del. 7 Oct. 2016</a:t>
                      </a:r>
                      <a:endParaRPr lang="fr-FR" sz="1400" i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Milestones</a:t>
            </a:r>
            <a:r>
              <a:rPr lang="fr-FR" sz="3200" dirty="0" smtClean="0"/>
              <a:t> and </a:t>
            </a:r>
            <a:r>
              <a:rPr lang="fr-FR" sz="3200" dirty="0" err="1" smtClean="0"/>
              <a:t>other</a:t>
            </a:r>
            <a:r>
              <a:rPr lang="fr-FR" sz="3200" dirty="0" smtClean="0"/>
              <a:t> relevant meetings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Milestones</a:t>
            </a:r>
            <a:r>
              <a:rPr lang="fr-FR" dirty="0" smtClean="0"/>
              <a:t>: IVOA Interoperability meetings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Other</a:t>
            </a:r>
            <a:r>
              <a:rPr lang="fr-FR" dirty="0" smtClean="0"/>
              <a:t> relevant meetings</a:t>
            </a:r>
          </a:p>
          <a:p>
            <a:pPr lvl="1"/>
            <a:r>
              <a:rPr lang="fr-FR" dirty="0" smtClean="0"/>
              <a:t>ADASS Meetings, Sydney (Nov. 2015) &amp; Trieste (Oct. 2016)</a:t>
            </a:r>
          </a:p>
          <a:p>
            <a:pPr lvl="1"/>
            <a:r>
              <a:rPr lang="fr-FR" dirty="0" smtClean="0"/>
              <a:t>RDA </a:t>
            </a:r>
            <a:r>
              <a:rPr lang="fr-FR" dirty="0" err="1" smtClean="0"/>
              <a:t>Plenaries</a:t>
            </a:r>
            <a:r>
              <a:rPr lang="fr-FR" dirty="0" smtClean="0"/>
              <a:t>, Paris (Sept. 2015), Tokyo (March 2016) &amp; Denver (Sept. 2016)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12961"/>
              </p:ext>
            </p:extLst>
          </p:nvPr>
        </p:nvGraphicFramePr>
        <p:xfrm>
          <a:off x="575556" y="2502133"/>
          <a:ext cx="7992887" cy="14833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720080"/>
                <a:gridCol w="2287675"/>
                <a:gridCol w="1336206"/>
                <a:gridCol w="364892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IVOA </a:t>
                      </a:r>
                      <a:r>
                        <a:rPr lang="fr-FR" dirty="0" err="1" smtClean="0"/>
                        <a:t>Sesto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Italy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14-19 </a:t>
                      </a:r>
                      <a:r>
                        <a:rPr lang="fr-FR" dirty="0" err="1" smtClean="0"/>
                        <a:t>June</a:t>
                      </a:r>
                      <a:r>
                        <a:rPr lang="fr-FR" dirty="0" smtClean="0"/>
                        <a:t> 2015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IVOA Sydney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Australia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 October-1 </a:t>
                      </a:r>
                      <a:r>
                        <a:rPr lang="fr-FR" dirty="0" err="1" smtClean="0"/>
                        <a:t>November</a:t>
                      </a:r>
                      <a:r>
                        <a:rPr lang="fr-FR" dirty="0" smtClean="0"/>
                        <a:t> 2015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IVOA Cape </a:t>
                      </a:r>
                      <a:r>
                        <a:rPr lang="fr-FR" dirty="0" err="1" smtClean="0"/>
                        <a:t>Town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South </a:t>
                      </a:r>
                      <a:r>
                        <a:rPr lang="fr-FR" dirty="0" err="1" smtClean="0"/>
                        <a:t>Africa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8-13 May 2016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IVOA Trieste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Italy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21-23 </a:t>
                      </a:r>
                      <a:r>
                        <a:rPr lang="fr-FR" dirty="0" err="1" smtClean="0"/>
                        <a:t>October</a:t>
                      </a:r>
                      <a:r>
                        <a:rPr lang="fr-FR" dirty="0" smtClean="0"/>
                        <a:t> 2016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DADI in a </a:t>
            </a:r>
            <a:r>
              <a:rPr lang="fr-FR" dirty="0" err="1" smtClean="0"/>
              <a:t>nutshell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dirty="0" smtClean="0"/>
              <a:t>(first18 </a:t>
            </a:r>
            <a:r>
              <a:rPr lang="fr-FR" sz="3600" dirty="0" err="1" smtClean="0"/>
              <a:t>months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39647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Task 4.3: Technology Forums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34/24 participants</a:t>
            </a:r>
          </a:p>
          <a:p>
            <a:r>
              <a:rPr lang="fr-FR" dirty="0" smtClean="0"/>
              <a:t>Reports and discussion of </a:t>
            </a:r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and collaborations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 smtClean="0"/>
          </a:p>
          <a:p>
            <a:r>
              <a:rPr lang="fr-FR" dirty="0" err="1" smtClean="0"/>
              <a:t>Preparation</a:t>
            </a:r>
            <a:r>
              <a:rPr lang="fr-FR" dirty="0" smtClean="0"/>
              <a:t> of the IVOA meetings</a:t>
            </a:r>
          </a:p>
          <a:p>
            <a:r>
              <a:rPr lang="fr-FR" dirty="0" smtClean="0"/>
              <a:t>«Hack-a-thon » = </a:t>
            </a:r>
            <a:r>
              <a:rPr lang="fr-FR" dirty="0" err="1" smtClean="0"/>
              <a:t>splinter</a:t>
            </a:r>
            <a:r>
              <a:rPr lang="fr-FR" dirty="0" smtClean="0"/>
              <a:t> discussions of </a:t>
            </a:r>
            <a:r>
              <a:rPr lang="fr-FR" dirty="0" err="1" smtClean="0"/>
              <a:t>technical</a:t>
            </a:r>
            <a:r>
              <a:rPr lang="fr-FR" dirty="0" smtClean="0"/>
              <a:t> topics</a:t>
            </a:r>
          </a:p>
          <a:p>
            <a:r>
              <a:rPr lang="fr-FR" dirty="0" smtClean="0"/>
              <a:t>First Tech Forum: </a:t>
            </a:r>
            <a:r>
              <a:rPr lang="fr-FR" b="1" dirty="0" smtClean="0">
                <a:solidFill>
                  <a:srgbClr val="FF0000"/>
                </a:solidFill>
              </a:rPr>
              <a:t>DADI kick-off</a:t>
            </a:r>
          </a:p>
          <a:p>
            <a:pPr lvl="1"/>
            <a:r>
              <a:rPr lang="fr-FR" dirty="0" smtClean="0"/>
              <a:t>Information about ASTERICS, DADI and IVOA</a:t>
            </a:r>
          </a:p>
          <a:p>
            <a:pPr lvl="1"/>
            <a:r>
              <a:rPr lang="fr-FR" dirty="0" err="1" smtClean="0"/>
              <a:t>Presentation</a:t>
            </a:r>
            <a:r>
              <a:rPr lang="fr-FR" dirty="0" smtClean="0"/>
              <a:t> of </a:t>
            </a:r>
            <a:r>
              <a:rPr lang="fr-FR" dirty="0" err="1"/>
              <a:t>p</a:t>
            </a:r>
            <a:r>
              <a:rPr lang="fr-FR" dirty="0" err="1" smtClean="0"/>
              <a:t>artners</a:t>
            </a:r>
            <a:r>
              <a:rPr lang="fr-FR" dirty="0" smtClean="0"/>
              <a:t>’ expertise and 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r>
              <a:rPr lang="fr-FR" dirty="0" smtClean="0"/>
              <a:t>Identification of topics of </a:t>
            </a:r>
            <a:r>
              <a:rPr lang="fr-FR" dirty="0" err="1" smtClean="0"/>
              <a:t>interest</a:t>
            </a:r>
            <a:r>
              <a:rPr lang="fr-FR" dirty="0" smtClean="0"/>
              <a:t> for DADI</a:t>
            </a:r>
          </a:p>
          <a:p>
            <a:r>
              <a:rPr lang="fr-FR" dirty="0" smtClean="0"/>
              <a:t>Second Tech Forum</a:t>
            </a:r>
          </a:p>
          <a:p>
            <a:pPr lvl="1"/>
            <a:r>
              <a:rPr lang="fr-FR" dirty="0" err="1" smtClean="0"/>
              <a:t>Technical</a:t>
            </a:r>
            <a:r>
              <a:rPr lang="fr-FR" dirty="0" smtClean="0"/>
              <a:t> discussions on </a:t>
            </a:r>
            <a:r>
              <a:rPr lang="fr-FR" dirty="0" err="1" smtClean="0"/>
              <a:t>many</a:t>
            </a:r>
            <a:r>
              <a:rPr lang="fr-FR" dirty="0" smtClean="0"/>
              <a:t> topics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16" y="2276872"/>
            <a:ext cx="1338966" cy="100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45" y="5046663"/>
            <a:ext cx="2087637" cy="11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Hack-a-thon discussions in Edinburgh </a:t>
            </a:r>
            <a:r>
              <a:rPr lang="fr-FR" dirty="0" err="1" smtClean="0"/>
              <a:t>during</a:t>
            </a:r>
            <a:r>
              <a:rPr lang="fr-FR" dirty="0" smtClean="0"/>
              <a:t> the Tech Forum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9182" y="2133921"/>
            <a:ext cx="3800247" cy="200267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 March 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ASTERICS First Review, WP4</a:t>
            </a:r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770" y="2133921"/>
            <a:ext cx="3297078" cy="20026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353679"/>
            <a:ext cx="3312657" cy="18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erics_eu_d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terics_eu_d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Asterics_eu_def</Template>
  <TotalTime>716</TotalTime>
  <Words>1426</Words>
  <Application>Microsoft Office PowerPoint</Application>
  <PresentationFormat>Affichage à l'écran (4:3)</PresentationFormat>
  <Paragraphs>263</Paragraphs>
  <Slides>21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Asterics_eu_def</vt:lpstr>
      <vt:lpstr>1_Asterics_eu_def</vt:lpstr>
      <vt:lpstr>WP4 – DADI Data Access, Discovery and Interoperability</vt:lpstr>
      <vt:lpstr>WP4 objectives</vt:lpstr>
      <vt:lpstr>Who is involved</vt:lpstr>
      <vt:lpstr>Activities during the period</vt:lpstr>
      <vt:lpstr>Deliverables</vt:lpstr>
      <vt:lpstr>Milestones and other relevant meetings</vt:lpstr>
      <vt:lpstr>DADI in a nutshell  (first18 months)</vt:lpstr>
      <vt:lpstr>Task 4.3: Technology Forums</vt:lpstr>
      <vt:lpstr>Hack-a-thon discussions in Edinburgh during the Tech Forum</vt:lpstr>
      <vt:lpstr>Task 4.1: Forum &amp; Training Events</vt:lpstr>
      <vt:lpstr>Task 4.2: First DADI School</vt:lpstr>
      <vt:lpstr>Présentation PowerPoint</vt:lpstr>
      <vt:lpstr>IVOA</vt:lpstr>
      <vt:lpstr>ADASS XXV &amp; XXVI</vt:lpstr>
      <vt:lpstr>Specific meetings &amp; activities</vt:lpstr>
      <vt:lpstr>Summary of Results</vt:lpstr>
      <vt:lpstr>Examples of impact</vt:lpstr>
      <vt:lpstr>Présentation PowerPoint</vt:lpstr>
      <vt:lpstr>Impacts</vt:lpstr>
      <vt:lpstr>We go on!  Following the initial plans and more</vt:lpstr>
      <vt:lpstr>Expectations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genova</dc:creator>
  <cp:lastModifiedBy>genova</cp:lastModifiedBy>
  <cp:revision>74</cp:revision>
  <cp:lastPrinted>2017-03-02T10:47:09Z</cp:lastPrinted>
  <dcterms:created xsi:type="dcterms:W3CDTF">2016-02-09T09:46:54Z</dcterms:created>
  <dcterms:modified xsi:type="dcterms:W3CDTF">2017-03-13T16:50:27Z</dcterms:modified>
</cp:coreProperties>
</file>