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02" r:id="rId2"/>
    <p:sldId id="304" r:id="rId3"/>
    <p:sldId id="305" r:id="rId4"/>
    <p:sldId id="306" r:id="rId5"/>
    <p:sldId id="275" r:id="rId6"/>
    <p:sldId id="276" r:id="rId7"/>
    <p:sldId id="277" r:id="rId8"/>
    <p:sldId id="278" r:id="rId9"/>
    <p:sldId id="279" r:id="rId10"/>
    <p:sldId id="280" r:id="rId11"/>
    <p:sldId id="307" r:id="rId12"/>
    <p:sldId id="308" r:id="rId13"/>
    <p:sldId id="309" r:id="rId14"/>
    <p:sldId id="310" r:id="rId15"/>
    <p:sldId id="281" r:id="rId16"/>
    <p:sldId id="282" r:id="rId17"/>
    <p:sldId id="283" r:id="rId18"/>
    <p:sldId id="284" r:id="rId19"/>
    <p:sldId id="297" r:id="rId20"/>
    <p:sldId id="312" r:id="rId21"/>
    <p:sldId id="313" r:id="rId22"/>
    <p:sldId id="314" r:id="rId23"/>
    <p:sldId id="315" r:id="rId24"/>
    <p:sldId id="301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21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8"/>
    <p:restoredTop sz="50000" autoAdjust="0"/>
  </p:normalViewPr>
  <p:slideViewPr>
    <p:cSldViewPr showGuides="1">
      <p:cViewPr>
        <p:scale>
          <a:sx n="100" d="100"/>
          <a:sy n="100" d="100"/>
        </p:scale>
        <p:origin x="1424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F9E470-8FCB-4A4A-A2FD-43117895A788}" type="datetimeFigureOut">
              <a:rPr lang="en-US" smtClean="0"/>
              <a:t>3/13/17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434221-C9D6-9A4B-B7D1-7642565C2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3265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436FB1-8458-4A81-9FCE-E6EB27618602}" type="datetimeFigureOut">
              <a:rPr lang="en-US" smtClean="0"/>
              <a:t>3/13/17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E3951D-A577-42A4-BA3F-63C36802A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1961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8DDE6-9EA1-42A7-8839-4E12FB6D02CD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5984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8DDE6-9EA1-42A7-8839-4E12FB6D02CD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6575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8DDE6-9EA1-42A7-8839-4E12FB6D02CD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3652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FRBs important.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60086-F163-8740-BA0F-F22DFCA595D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4012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B269A-82B5-4A44-BF6B-85C5902E589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14/03/2017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ASTERICS Mid -Term Review/ Brussels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312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B269A-82B5-4A44-BF6B-85C5902E589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14/03/2017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ASTERICS Mid -Term Review/ Brussels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40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52736"/>
            <a:ext cx="2057400" cy="5073427"/>
          </a:xfrm>
        </p:spPr>
        <p:txBody>
          <a:bodyPr vert="eaVert"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52736"/>
            <a:ext cx="6019800" cy="5073427"/>
          </a:xfrm>
        </p:spPr>
        <p:txBody>
          <a:bodyPr vert="eaVert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B269A-82B5-4A44-BF6B-85C5902E589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14/03/2017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ASTERICS Mid -Term Review/ Brussels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44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B269A-82B5-4A44-BF6B-85C5902E589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14/03/2017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ASTERICS Mid -Term Review/ Brussels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728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B269A-82B5-4A44-BF6B-85C5902E589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14/03/2017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ASTERICS Mid -Term Review/ Brussels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718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8840"/>
            <a:ext cx="4038600" cy="413732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8840"/>
            <a:ext cx="4038600" cy="413732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B269A-82B5-4A44-BF6B-85C5902E589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3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14/03/2017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ASTERICS Mid -Term Review/ Brussels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092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98884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708920"/>
            <a:ext cx="4040188" cy="341724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008" y="198884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708919"/>
            <a:ext cx="4041775" cy="341724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B269A-82B5-4A44-BF6B-85C5902E589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14/03/2017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ASTERICS Mid -Term Review/ Brussels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817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B269A-82B5-4A44-BF6B-85C5902E589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14/03/2017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ASTERICS Mid -Term Review/ Brussels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047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B269A-82B5-4A44-BF6B-85C5902E589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14/03/2017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ASTERICS Mid -Term Review/ Brussels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412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24744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124744"/>
            <a:ext cx="5111750" cy="50014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420888"/>
            <a:ext cx="3008313" cy="37052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B269A-82B5-4A44-BF6B-85C5902E589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3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14/03/2017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ASTERICS Mid -Term Review/ Brussels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911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80727"/>
            <a:ext cx="5486400" cy="374684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B269A-82B5-4A44-BF6B-85C5902E589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3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14/03/2017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ASTERICS Mid -Term Review/ Brussels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403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églalap 9"/>
          <p:cNvSpPr/>
          <p:nvPr/>
        </p:nvSpPr>
        <p:spPr>
          <a:xfrm>
            <a:off x="0" y="6381328"/>
            <a:ext cx="9144000" cy="360040"/>
          </a:xfrm>
          <a:prstGeom prst="rect">
            <a:avLst/>
          </a:prstGeom>
          <a:solidFill>
            <a:srgbClr val="C321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edit</a:t>
            </a:r>
            <a:r>
              <a:rPr lang="nl-NL" dirty="0" smtClean="0"/>
              <a:t> Master </a:t>
            </a:r>
            <a:r>
              <a:rPr lang="nl-NL" dirty="0" err="1" smtClean="0"/>
              <a:t>title</a:t>
            </a:r>
            <a:r>
              <a:rPr lang="nl-NL" dirty="0" smtClean="0"/>
              <a:t> </a:t>
            </a:r>
            <a:r>
              <a:rPr lang="nl-NL" dirty="0" err="1" smtClean="0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88840"/>
            <a:ext cx="8229600" cy="41373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edit</a:t>
            </a:r>
            <a:r>
              <a:rPr lang="nl-NL" dirty="0" smtClean="0"/>
              <a:t> Master </a:t>
            </a:r>
            <a:r>
              <a:rPr lang="nl-NL" dirty="0" err="1" smtClean="0"/>
              <a:t>text</a:t>
            </a:r>
            <a:r>
              <a:rPr lang="nl-NL" dirty="0" smtClean="0"/>
              <a:t> </a:t>
            </a:r>
            <a:r>
              <a:rPr lang="nl-NL" dirty="0" err="1" smtClean="0"/>
              <a:t>styles</a:t>
            </a:r>
            <a:endParaRPr lang="nl-NL" dirty="0" smtClean="0"/>
          </a:p>
          <a:p>
            <a:pPr lvl="1"/>
            <a:r>
              <a:rPr lang="nl-NL" dirty="0" smtClean="0"/>
              <a:t>Second level</a:t>
            </a:r>
          </a:p>
          <a:p>
            <a:pPr lvl="2"/>
            <a:r>
              <a:rPr lang="nl-NL" dirty="0" err="1" smtClean="0"/>
              <a:t>Third</a:t>
            </a:r>
            <a:r>
              <a:rPr lang="nl-NL" dirty="0" smtClean="0"/>
              <a:t> level</a:t>
            </a:r>
          </a:p>
          <a:p>
            <a:pPr lvl="3"/>
            <a:r>
              <a:rPr lang="nl-NL" dirty="0" err="1" smtClean="0"/>
              <a:t>Fourth</a:t>
            </a:r>
            <a:r>
              <a:rPr lang="nl-NL" dirty="0" smtClean="0"/>
              <a:t> level</a:t>
            </a:r>
          </a:p>
          <a:p>
            <a:pPr lvl="4"/>
            <a:r>
              <a:rPr lang="nl-NL" dirty="0" err="1" smtClean="0"/>
              <a:t>Fifth</a:t>
            </a:r>
            <a:r>
              <a:rPr lang="nl-NL" dirty="0" smtClean="0"/>
              <a:t>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14/03/2017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ASTERICS Mid -Term Review/ Brussels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D74B269A-82B5-4A44-BF6B-85C5902E589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Kép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968529" cy="684042"/>
          </a:xfrm>
          <a:prstGeom prst="rect">
            <a:avLst/>
          </a:prstGeom>
        </p:spPr>
      </p:pic>
      <p:pic>
        <p:nvPicPr>
          <p:cNvPr id="8" name="Kép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7956376" y="332656"/>
            <a:ext cx="720080" cy="476686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3995936" y="345681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smtClean="0">
                <a:solidFill>
                  <a:schemeClr val="bg1">
                    <a:lumMod val="50000"/>
                  </a:schemeClr>
                </a:solidFill>
              </a:rPr>
              <a:t>Astronomy ESFRI &amp; Research Infrastructure Cluster</a:t>
            </a:r>
          </a:p>
          <a:p>
            <a:pPr algn="r"/>
            <a:r>
              <a:rPr lang="en-US" sz="1200" i="1" smtClean="0">
                <a:solidFill>
                  <a:schemeClr val="bg1">
                    <a:lumMod val="50000"/>
                  </a:schemeClr>
                </a:solidFill>
              </a:rPr>
              <a:t> ASTERICS - 653477</a:t>
            </a:r>
          </a:p>
        </p:txBody>
      </p:sp>
    </p:spTree>
    <p:extLst>
      <p:ext uri="{BB962C8B-B14F-4D97-AF65-F5344CB8AC3E}">
        <p14:creationId xmlns:p14="http://schemas.microsoft.com/office/powerpoint/2010/main" val="859716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rgbClr val="C32128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eg"/><Relationship Id="rId3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546938" y="1628800"/>
            <a:ext cx="7772400" cy="2088232"/>
          </a:xfrm>
        </p:spPr>
        <p:txBody>
          <a:bodyPr>
            <a:normAutofit fontScale="90000"/>
          </a:bodyPr>
          <a:lstStyle/>
          <a:p>
            <a:r>
              <a:rPr lang="en-US" sz="4900" dirty="0" smtClean="0"/>
              <a:t>WP5: Cleopatra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dirty="0" smtClean="0"/>
              <a:t>Connecting </a:t>
            </a:r>
            <a:r>
              <a:rPr lang="en-US" sz="3100" dirty="0"/>
              <a:t>Locations of ESFRI Observatories and Partners in Astronomy for Timing and Real-time Alerts</a:t>
            </a:r>
            <a:endParaRPr lang="en-US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539552" y="4437112"/>
            <a:ext cx="8172400" cy="1752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Arpad </a:t>
            </a:r>
            <a:r>
              <a:rPr lang="en-US" dirty="0" err="1" smtClean="0">
                <a:solidFill>
                  <a:schemeClr val="tx1"/>
                </a:solidFill>
              </a:rPr>
              <a:t>Szomoru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Joint Institute for VLBI ERIC (JIVE)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On behalf of the Cleopatra collaboration</a:t>
            </a:r>
          </a:p>
        </p:txBody>
      </p:sp>
    </p:spTree>
    <p:extLst>
      <p:ext uri="{BB962C8B-B14F-4D97-AF65-F5344CB8AC3E}">
        <p14:creationId xmlns:p14="http://schemas.microsoft.com/office/powerpoint/2010/main" val="296692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/>
          <p:cNvSpPr/>
          <p:nvPr/>
        </p:nvSpPr>
        <p:spPr>
          <a:xfrm>
            <a:off x="0" y="3892651"/>
            <a:ext cx="3517680" cy="299273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4" name="Rectangle 263"/>
          <p:cNvSpPr/>
          <p:nvPr/>
        </p:nvSpPr>
        <p:spPr>
          <a:xfrm>
            <a:off x="-7937" y="5858222"/>
            <a:ext cx="942046" cy="10359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5" name="Rectangle 224"/>
          <p:cNvSpPr/>
          <p:nvPr/>
        </p:nvSpPr>
        <p:spPr>
          <a:xfrm>
            <a:off x="3203848" y="0"/>
            <a:ext cx="4908062" cy="38367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63" name="Rectangle 262"/>
          <p:cNvSpPr/>
          <p:nvPr/>
        </p:nvSpPr>
        <p:spPr>
          <a:xfrm>
            <a:off x="-5927" y="6508058"/>
            <a:ext cx="2561703" cy="391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6" name="Rectangle 185"/>
          <p:cNvSpPr/>
          <p:nvPr/>
        </p:nvSpPr>
        <p:spPr>
          <a:xfrm>
            <a:off x="4731895" y="3903252"/>
            <a:ext cx="3368497" cy="295474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211" name="Straight Connector 210"/>
          <p:cNvCxnSpPr/>
          <p:nvPr/>
        </p:nvCxnSpPr>
        <p:spPr>
          <a:xfrm>
            <a:off x="7938904" y="4839356"/>
            <a:ext cx="5355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6" name="Rectangle 225"/>
          <p:cNvSpPr/>
          <p:nvPr/>
        </p:nvSpPr>
        <p:spPr>
          <a:xfrm>
            <a:off x="-5353" y="-27384"/>
            <a:ext cx="2683125" cy="38367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212" name="Straight Connector 211"/>
          <p:cNvCxnSpPr/>
          <p:nvPr/>
        </p:nvCxnSpPr>
        <p:spPr>
          <a:xfrm>
            <a:off x="7885880" y="6165304"/>
            <a:ext cx="86258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/>
          <p:cNvCxnSpPr/>
          <p:nvPr/>
        </p:nvCxnSpPr>
        <p:spPr>
          <a:xfrm rot="10800000">
            <a:off x="5004048" y="3255179"/>
            <a:ext cx="1043726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/>
          <p:cNvCxnSpPr/>
          <p:nvPr/>
        </p:nvCxnSpPr>
        <p:spPr>
          <a:xfrm>
            <a:off x="6372200" y="3143582"/>
            <a:ext cx="6480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/>
          <p:cNvCxnSpPr/>
          <p:nvPr/>
        </p:nvCxnSpPr>
        <p:spPr>
          <a:xfrm>
            <a:off x="6372200" y="3406614"/>
            <a:ext cx="6480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>
            <a:off x="3251108" y="6135500"/>
            <a:ext cx="168093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9" name="Group 128"/>
          <p:cNvGrpSpPr/>
          <p:nvPr/>
        </p:nvGrpSpPr>
        <p:grpSpPr>
          <a:xfrm>
            <a:off x="3917182" y="5861536"/>
            <a:ext cx="438794" cy="274333"/>
            <a:chOff x="3491880" y="719992"/>
            <a:chExt cx="438794" cy="274333"/>
          </a:xfrm>
        </p:grpSpPr>
        <p:sp>
          <p:nvSpPr>
            <p:cNvPr id="130" name="Oval 129"/>
            <p:cNvSpPr>
              <a:spLocks noChangeAspect="1"/>
            </p:cNvSpPr>
            <p:nvPr/>
          </p:nvSpPr>
          <p:spPr>
            <a:xfrm>
              <a:off x="3491880" y="723851"/>
              <a:ext cx="270474" cy="27047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1" name="Oval 130"/>
            <p:cNvSpPr>
              <a:spLocks noChangeAspect="1"/>
            </p:cNvSpPr>
            <p:nvPr/>
          </p:nvSpPr>
          <p:spPr>
            <a:xfrm>
              <a:off x="3576040" y="719992"/>
              <a:ext cx="270474" cy="27047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2" name="Oval 131"/>
            <p:cNvSpPr>
              <a:spLocks noChangeAspect="1"/>
            </p:cNvSpPr>
            <p:nvPr/>
          </p:nvSpPr>
          <p:spPr>
            <a:xfrm>
              <a:off x="3660200" y="723760"/>
              <a:ext cx="270474" cy="27047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cxnSp>
        <p:nvCxnSpPr>
          <p:cNvPr id="123" name="Straight Connector 122"/>
          <p:cNvCxnSpPr/>
          <p:nvPr/>
        </p:nvCxnSpPr>
        <p:spPr>
          <a:xfrm>
            <a:off x="3251108" y="4839356"/>
            <a:ext cx="168093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417045" y="597972"/>
            <a:ext cx="360322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417045" y="958012"/>
            <a:ext cx="360322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555776" y="755636"/>
            <a:ext cx="86258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55576" y="741988"/>
            <a:ext cx="648072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763688" y="636620"/>
            <a:ext cx="6480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763688" y="899652"/>
            <a:ext cx="6480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lowchart: Manual Operation 3"/>
          <p:cNvSpPr/>
          <p:nvPr/>
        </p:nvSpPr>
        <p:spPr>
          <a:xfrm rot="16200000">
            <a:off x="2090711" y="658971"/>
            <a:ext cx="836102" cy="238043"/>
          </a:xfrm>
          <a:prstGeom prst="flowChartManualOperation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tangle 4"/>
          <p:cNvSpPr/>
          <p:nvPr/>
        </p:nvSpPr>
        <p:spPr>
          <a:xfrm>
            <a:off x="1392648" y="503956"/>
            <a:ext cx="378705" cy="52606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nl-NL" sz="1200" dirty="0" smtClean="0">
                <a:solidFill>
                  <a:schemeClr val="tx1"/>
                </a:solidFill>
              </a:rPr>
              <a:t>WRE</a:t>
            </a:r>
          </a:p>
          <a:p>
            <a:pPr algn="ctr"/>
            <a:r>
              <a:rPr lang="nl-NL" sz="1200" dirty="0" smtClean="0">
                <a:solidFill>
                  <a:schemeClr val="tx1"/>
                </a:solidFill>
              </a:rPr>
              <a:t>node</a:t>
            </a:r>
            <a:endParaRPr lang="nl-NL" sz="1200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63688" y="415697"/>
            <a:ext cx="3206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err="1" smtClean="0"/>
              <a:t>Tx</a:t>
            </a:r>
            <a:endParaRPr lang="nl-NL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1750040" y="836712"/>
            <a:ext cx="335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err="1"/>
              <a:t>R</a:t>
            </a:r>
            <a:r>
              <a:rPr lang="nl-NL" sz="1200" dirty="0" err="1" smtClean="0"/>
              <a:t>x</a:t>
            </a:r>
            <a:endParaRPr lang="nl-NL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891340" y="-27384"/>
            <a:ext cx="1304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Westerbork</a:t>
            </a:r>
            <a:endParaRPr lang="nl-NL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572000" y="-27384"/>
            <a:ext cx="2199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err="1" smtClean="0"/>
              <a:t>Dwingeloo</a:t>
            </a:r>
            <a:r>
              <a:rPr lang="nl-NL" b="1" dirty="0" smtClean="0"/>
              <a:t> (ASTRON)</a:t>
            </a:r>
            <a:endParaRPr lang="nl-NL" b="1" dirty="0"/>
          </a:p>
        </p:txBody>
      </p:sp>
      <p:sp>
        <p:nvSpPr>
          <p:cNvPr id="16" name="Flowchart: Manual Operation 15"/>
          <p:cNvSpPr/>
          <p:nvPr/>
        </p:nvSpPr>
        <p:spPr>
          <a:xfrm rot="5400000" flipH="1">
            <a:off x="2976827" y="664259"/>
            <a:ext cx="836102" cy="238043"/>
          </a:xfrm>
          <a:prstGeom prst="flowChartManualOperation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21" name="Group 20"/>
          <p:cNvGrpSpPr/>
          <p:nvPr/>
        </p:nvGrpSpPr>
        <p:grpSpPr>
          <a:xfrm>
            <a:off x="2713860" y="481252"/>
            <a:ext cx="438794" cy="274333"/>
            <a:chOff x="3491880" y="719992"/>
            <a:chExt cx="438794" cy="274333"/>
          </a:xfrm>
        </p:grpSpPr>
        <p:sp>
          <p:nvSpPr>
            <p:cNvPr id="18" name="Oval 17"/>
            <p:cNvSpPr>
              <a:spLocks noChangeAspect="1"/>
            </p:cNvSpPr>
            <p:nvPr/>
          </p:nvSpPr>
          <p:spPr>
            <a:xfrm>
              <a:off x="3491880" y="723851"/>
              <a:ext cx="270474" cy="27047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Oval 18"/>
            <p:cNvSpPr>
              <a:spLocks noChangeAspect="1"/>
            </p:cNvSpPr>
            <p:nvPr/>
          </p:nvSpPr>
          <p:spPr>
            <a:xfrm>
              <a:off x="3576040" y="719992"/>
              <a:ext cx="270474" cy="27047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Oval 19"/>
            <p:cNvSpPr>
              <a:spLocks noChangeAspect="1"/>
            </p:cNvSpPr>
            <p:nvPr/>
          </p:nvSpPr>
          <p:spPr>
            <a:xfrm>
              <a:off x="3660200" y="723760"/>
              <a:ext cx="270474" cy="27047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027" name="Group 1026"/>
          <p:cNvGrpSpPr/>
          <p:nvPr/>
        </p:nvGrpSpPr>
        <p:grpSpPr>
          <a:xfrm flipH="1">
            <a:off x="4838013" y="4191285"/>
            <a:ext cx="3118363" cy="1253939"/>
            <a:chOff x="5054037" y="4293097"/>
            <a:chExt cx="3118363" cy="1253939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5148065" y="4725144"/>
              <a:ext cx="48690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5239551" y="5371835"/>
              <a:ext cx="270715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Isosceles Triangle 35"/>
            <p:cNvSpPr/>
            <p:nvPr/>
          </p:nvSpPr>
          <p:spPr>
            <a:xfrm rot="16200000">
              <a:off x="6502474" y="5247208"/>
              <a:ext cx="284526" cy="255521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63" name="Straight Connector 62"/>
            <p:cNvCxnSpPr/>
            <p:nvPr/>
          </p:nvCxnSpPr>
          <p:spPr>
            <a:xfrm>
              <a:off x="7613488" y="4725144"/>
              <a:ext cx="48690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5710061" y="5013176"/>
              <a:ext cx="94884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7236297" y="5013176"/>
              <a:ext cx="36581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5694325" y="4438780"/>
              <a:ext cx="18490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5701305" y="4697008"/>
              <a:ext cx="18490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Flowchart: Manual Operation 42"/>
            <p:cNvSpPr/>
            <p:nvPr/>
          </p:nvSpPr>
          <p:spPr>
            <a:xfrm rot="16200000">
              <a:off x="7441311" y="4815945"/>
              <a:ext cx="1224136" cy="238043"/>
            </a:xfrm>
            <a:prstGeom prst="flowChartManualOperation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Flowchart: Manual Operation 46"/>
            <p:cNvSpPr/>
            <p:nvPr/>
          </p:nvSpPr>
          <p:spPr>
            <a:xfrm rot="5400000" flipH="1">
              <a:off x="4560991" y="4815946"/>
              <a:ext cx="1224136" cy="238043"/>
            </a:xfrm>
            <a:prstGeom prst="flowChartManualOperation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1" name="Flowchart: Manual Operation 50"/>
            <p:cNvSpPr/>
            <p:nvPr/>
          </p:nvSpPr>
          <p:spPr>
            <a:xfrm rot="16200000">
              <a:off x="7203280" y="4620119"/>
              <a:ext cx="836102" cy="238043"/>
            </a:xfrm>
            <a:prstGeom prst="flowChartManualOperation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2" name="Isosceles Triangle 51"/>
            <p:cNvSpPr/>
            <p:nvPr/>
          </p:nvSpPr>
          <p:spPr>
            <a:xfrm rot="16200000">
              <a:off x="6501715" y="4311104"/>
              <a:ext cx="284526" cy="255521"/>
            </a:xfrm>
            <a:prstGeom prst="triangl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3" name="Isosceles Triangle 52"/>
            <p:cNvSpPr/>
            <p:nvPr/>
          </p:nvSpPr>
          <p:spPr>
            <a:xfrm rot="5400000" flipH="1">
              <a:off x="6514476" y="4570713"/>
              <a:ext cx="284526" cy="255521"/>
            </a:xfrm>
            <a:prstGeom prst="triangl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4" name="Flowchart: Manual Operation 53"/>
            <p:cNvSpPr/>
            <p:nvPr/>
          </p:nvSpPr>
          <p:spPr>
            <a:xfrm rot="5400000" flipH="1">
              <a:off x="5209076" y="4592126"/>
              <a:ext cx="836102" cy="238043"/>
            </a:xfrm>
            <a:prstGeom prst="flowChartManualOperation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6888657" y="4889573"/>
              <a:ext cx="513956" cy="24218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NL" sz="1200" dirty="0" smtClean="0">
                  <a:solidFill>
                    <a:schemeClr val="tx1"/>
                  </a:solidFill>
                </a:rPr>
                <a:t>OSC </a:t>
              </a:r>
              <a:r>
                <a:rPr lang="nl-NL" sz="1200" dirty="0" err="1" smtClean="0">
                  <a:solidFill>
                    <a:schemeClr val="tx1"/>
                  </a:solidFill>
                </a:rPr>
                <a:t>Rx</a:t>
              </a:r>
              <a:endParaRPr lang="nl-NL" sz="1200" dirty="0">
                <a:solidFill>
                  <a:schemeClr val="tx1"/>
                </a:solidFill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6290293" y="4894590"/>
              <a:ext cx="513956" cy="24218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NL" sz="1200" dirty="0" smtClean="0">
                  <a:solidFill>
                    <a:schemeClr val="tx1"/>
                  </a:solidFill>
                </a:rPr>
                <a:t>OSC </a:t>
              </a:r>
              <a:r>
                <a:rPr lang="nl-NL" sz="1200" dirty="0" err="1" smtClean="0">
                  <a:solidFill>
                    <a:schemeClr val="tx1"/>
                  </a:solidFill>
                </a:rPr>
                <a:t>Tx</a:t>
              </a:r>
              <a:endParaRPr lang="nl-NL" sz="1200" dirty="0">
                <a:solidFill>
                  <a:schemeClr val="tx1"/>
                </a:solidFill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5855772" y="4885439"/>
              <a:ext cx="344277" cy="245414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NL" sz="1200" b="1" dirty="0" smtClean="0">
                  <a:solidFill>
                    <a:schemeClr val="tx1"/>
                  </a:solidFill>
                </a:rPr>
                <a:t>OEO</a:t>
              </a:r>
              <a:endParaRPr lang="nl-NL" sz="12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035" name="Group 1034"/>
          <p:cNvGrpSpPr/>
          <p:nvPr/>
        </p:nvGrpSpPr>
        <p:grpSpPr>
          <a:xfrm>
            <a:off x="5685355" y="381949"/>
            <a:ext cx="2271020" cy="1617527"/>
            <a:chOff x="5685355" y="483761"/>
            <a:chExt cx="2271020" cy="1617527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7119576" y="1059824"/>
              <a:ext cx="6480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685923" y="1917681"/>
              <a:ext cx="203392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685355" y="1491872"/>
              <a:ext cx="126290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Flowchart: Manual Operation 12"/>
            <p:cNvSpPr/>
            <p:nvPr/>
          </p:nvSpPr>
          <p:spPr>
            <a:xfrm rot="16200000">
              <a:off x="7225286" y="1370198"/>
              <a:ext cx="1224136" cy="238043"/>
            </a:xfrm>
            <a:prstGeom prst="flowChartManualOperation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688124" y="1722734"/>
              <a:ext cx="684076" cy="35458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NL" sz="1200" dirty="0" smtClean="0">
                  <a:solidFill>
                    <a:schemeClr val="tx1"/>
                  </a:solidFill>
                </a:rPr>
                <a:t>DWDM</a:t>
              </a:r>
            </a:p>
            <a:p>
              <a:pPr algn="ctr"/>
              <a:r>
                <a:rPr lang="nl-NL" sz="1200" dirty="0" smtClean="0">
                  <a:solidFill>
                    <a:schemeClr val="tx1"/>
                  </a:solidFill>
                </a:rPr>
                <a:t>node </a:t>
              </a:r>
              <a:r>
                <a:rPr lang="nl-NL" sz="1200" dirty="0" err="1" smtClean="0">
                  <a:solidFill>
                    <a:schemeClr val="tx1"/>
                  </a:solidFill>
                </a:rPr>
                <a:t>Tx</a:t>
              </a:r>
              <a:endParaRPr lang="nl-NL" sz="1200" dirty="0">
                <a:solidFill>
                  <a:schemeClr val="tx1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688124" y="1404056"/>
              <a:ext cx="684076" cy="24218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NL" sz="1200" dirty="0" smtClean="0">
                  <a:solidFill>
                    <a:schemeClr val="tx1"/>
                  </a:solidFill>
                </a:rPr>
                <a:t>OSC </a:t>
              </a:r>
              <a:r>
                <a:rPr lang="nl-NL" sz="1200" dirty="0" err="1" smtClean="0">
                  <a:solidFill>
                    <a:schemeClr val="tx1"/>
                  </a:solidFill>
                </a:rPr>
                <a:t>Tx</a:t>
              </a:r>
              <a:endParaRPr lang="nl-NL" sz="1200" dirty="0">
                <a:solidFill>
                  <a:schemeClr val="tx1"/>
                </a:solidFill>
              </a:endParaRPr>
            </a:p>
          </p:txBody>
        </p:sp>
        <p:sp>
          <p:nvSpPr>
            <p:cNvPr id="24" name="Flowchart: Manual Operation 23"/>
            <p:cNvSpPr/>
            <p:nvPr/>
          </p:nvSpPr>
          <p:spPr>
            <a:xfrm rot="16200000">
              <a:off x="6433198" y="976807"/>
              <a:ext cx="1224136" cy="238043"/>
            </a:xfrm>
            <a:prstGeom prst="flowChartManualOperation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236296" y="1030207"/>
              <a:ext cx="4988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200" dirty="0" smtClean="0"/>
                <a:t>OSC</a:t>
              </a:r>
            </a:p>
            <a:p>
              <a:r>
                <a:rPr lang="nl-NL" sz="1200" dirty="0" smtClean="0"/>
                <a:t>band</a:t>
              </a:r>
              <a:endParaRPr lang="nl-NL" sz="12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113257" y="1669239"/>
              <a:ext cx="62709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200" dirty="0" smtClean="0"/>
                <a:t>C-band</a:t>
              </a:r>
              <a:endParaRPr lang="nl-NL" sz="1200" dirty="0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6459971" y="1381207"/>
              <a:ext cx="344277" cy="245414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NL" sz="1200" b="1" dirty="0" smtClean="0">
                  <a:solidFill>
                    <a:schemeClr val="tx1"/>
                  </a:solidFill>
                </a:rPr>
                <a:t>OEO</a:t>
              </a:r>
              <a:endParaRPr lang="nl-NL" sz="1200" b="1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89" name="Straight Connector 88"/>
          <p:cNvCxnSpPr/>
          <p:nvPr/>
        </p:nvCxnSpPr>
        <p:spPr>
          <a:xfrm>
            <a:off x="2146054" y="5199395"/>
            <a:ext cx="104372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2774884" y="4551323"/>
            <a:ext cx="4869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2096568" y="4839355"/>
            <a:ext cx="58915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911993" y="4264959"/>
            <a:ext cx="18490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1157604" y="4523187"/>
            <a:ext cx="15281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Flowchart: Manual Operation 95"/>
          <p:cNvSpPr/>
          <p:nvPr/>
        </p:nvSpPr>
        <p:spPr>
          <a:xfrm rot="16200000">
            <a:off x="2602707" y="4714132"/>
            <a:ext cx="1224136" cy="238043"/>
          </a:xfrm>
          <a:prstGeom prst="flowChartManualOperati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8" name="Flowchart: Manual Operation 97"/>
          <p:cNvSpPr/>
          <p:nvPr/>
        </p:nvSpPr>
        <p:spPr>
          <a:xfrm rot="16200000">
            <a:off x="2364676" y="4446298"/>
            <a:ext cx="836102" cy="238043"/>
          </a:xfrm>
          <a:prstGeom prst="flowChartManualOperation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2" name="Rectangle 101"/>
          <p:cNvSpPr/>
          <p:nvPr/>
        </p:nvSpPr>
        <p:spPr>
          <a:xfrm>
            <a:off x="1605604" y="4715752"/>
            <a:ext cx="513956" cy="24218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sz="1200" dirty="0" smtClean="0">
                <a:solidFill>
                  <a:schemeClr val="tx1"/>
                </a:solidFill>
              </a:rPr>
              <a:t>OSC </a:t>
            </a:r>
            <a:r>
              <a:rPr lang="nl-NL" sz="1200" dirty="0" err="1" smtClean="0">
                <a:solidFill>
                  <a:schemeClr val="tx1"/>
                </a:solidFill>
              </a:rPr>
              <a:t>Tx</a:t>
            </a:r>
            <a:endParaRPr lang="nl-NL" sz="1200" dirty="0">
              <a:solidFill>
                <a:schemeClr val="tx1"/>
              </a:solidFill>
            </a:endParaRPr>
          </a:p>
        </p:txBody>
      </p:sp>
      <p:grpSp>
        <p:nvGrpSpPr>
          <p:cNvPr id="124" name="Group 123"/>
          <p:cNvGrpSpPr/>
          <p:nvPr/>
        </p:nvGrpSpPr>
        <p:grpSpPr>
          <a:xfrm>
            <a:off x="3917182" y="4565392"/>
            <a:ext cx="438794" cy="274333"/>
            <a:chOff x="3491880" y="719992"/>
            <a:chExt cx="438794" cy="274333"/>
          </a:xfrm>
        </p:grpSpPr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3491880" y="723851"/>
              <a:ext cx="270474" cy="27047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6" name="Oval 125"/>
            <p:cNvSpPr>
              <a:spLocks noChangeAspect="1"/>
            </p:cNvSpPr>
            <p:nvPr/>
          </p:nvSpPr>
          <p:spPr>
            <a:xfrm>
              <a:off x="3576040" y="719992"/>
              <a:ext cx="270474" cy="27047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3660200" y="723760"/>
              <a:ext cx="270474" cy="27047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33" name="Rectangle 132"/>
          <p:cNvSpPr/>
          <p:nvPr/>
        </p:nvSpPr>
        <p:spPr>
          <a:xfrm>
            <a:off x="1605604" y="5039263"/>
            <a:ext cx="684076" cy="35458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sz="1200" dirty="0" smtClean="0">
                <a:solidFill>
                  <a:schemeClr val="tx1"/>
                </a:solidFill>
              </a:rPr>
              <a:t>DWDM</a:t>
            </a:r>
          </a:p>
          <a:p>
            <a:pPr algn="ctr"/>
            <a:r>
              <a:rPr lang="nl-NL" sz="1200" dirty="0" smtClean="0">
                <a:solidFill>
                  <a:schemeClr val="tx1"/>
                </a:solidFill>
              </a:rPr>
              <a:t>node </a:t>
            </a:r>
            <a:r>
              <a:rPr lang="nl-NL" sz="1200" dirty="0" err="1" smtClean="0">
                <a:solidFill>
                  <a:schemeClr val="tx1"/>
                </a:solidFill>
              </a:rPr>
              <a:t>Tx</a:t>
            </a:r>
            <a:endParaRPr lang="nl-NL" sz="1200" dirty="0" smtClean="0">
              <a:solidFill>
                <a:schemeClr val="tx1"/>
              </a:solidFill>
            </a:endParaRPr>
          </a:p>
        </p:txBody>
      </p:sp>
      <p:cxnSp>
        <p:nvCxnSpPr>
          <p:cNvPr id="135" name="Straight Connector 134"/>
          <p:cNvCxnSpPr/>
          <p:nvPr/>
        </p:nvCxnSpPr>
        <p:spPr>
          <a:xfrm flipV="1">
            <a:off x="1243991" y="4449576"/>
            <a:ext cx="0" cy="18160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/>
          <p:nvPr/>
        </p:nvCxnSpPr>
        <p:spPr>
          <a:xfrm flipV="1">
            <a:off x="984094" y="4365104"/>
            <a:ext cx="1" cy="20945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2" name="Group 141"/>
          <p:cNvGrpSpPr/>
          <p:nvPr/>
        </p:nvGrpSpPr>
        <p:grpSpPr>
          <a:xfrm flipV="1">
            <a:off x="4838013" y="5517232"/>
            <a:ext cx="3118363" cy="1253939"/>
            <a:chOff x="5054037" y="4293097"/>
            <a:chExt cx="3118363" cy="1253939"/>
          </a:xfrm>
        </p:grpSpPr>
        <p:cxnSp>
          <p:nvCxnSpPr>
            <p:cNvPr id="143" name="Straight Connector 142"/>
            <p:cNvCxnSpPr/>
            <p:nvPr/>
          </p:nvCxnSpPr>
          <p:spPr>
            <a:xfrm>
              <a:off x="5148065" y="4725144"/>
              <a:ext cx="48690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>
              <a:off x="5239551" y="5371835"/>
              <a:ext cx="270715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Isosceles Triangle 144"/>
            <p:cNvSpPr/>
            <p:nvPr/>
          </p:nvSpPr>
          <p:spPr>
            <a:xfrm rot="16200000">
              <a:off x="6502474" y="5247208"/>
              <a:ext cx="284526" cy="255521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146" name="Straight Connector 145"/>
            <p:cNvCxnSpPr/>
            <p:nvPr/>
          </p:nvCxnSpPr>
          <p:spPr>
            <a:xfrm>
              <a:off x="7613488" y="4725144"/>
              <a:ext cx="48690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/>
          </p:nvCxnSpPr>
          <p:spPr>
            <a:xfrm>
              <a:off x="5710061" y="5013176"/>
              <a:ext cx="94884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/>
            <p:nvPr/>
          </p:nvCxnSpPr>
          <p:spPr>
            <a:xfrm>
              <a:off x="7236297" y="5013176"/>
              <a:ext cx="36581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/>
            <p:nvPr/>
          </p:nvCxnSpPr>
          <p:spPr>
            <a:xfrm>
              <a:off x="5694325" y="4438780"/>
              <a:ext cx="18490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/>
            <p:nvPr/>
          </p:nvCxnSpPr>
          <p:spPr>
            <a:xfrm>
              <a:off x="5701305" y="4697008"/>
              <a:ext cx="18490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Flowchart: Manual Operation 150"/>
            <p:cNvSpPr/>
            <p:nvPr/>
          </p:nvSpPr>
          <p:spPr>
            <a:xfrm rot="16200000">
              <a:off x="7441311" y="4815945"/>
              <a:ext cx="1224136" cy="238043"/>
            </a:xfrm>
            <a:prstGeom prst="flowChartManualOperation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2" name="Flowchart: Manual Operation 151"/>
            <p:cNvSpPr/>
            <p:nvPr/>
          </p:nvSpPr>
          <p:spPr>
            <a:xfrm rot="5400000" flipH="1">
              <a:off x="4560991" y="4815946"/>
              <a:ext cx="1224136" cy="238043"/>
            </a:xfrm>
            <a:prstGeom prst="flowChartManualOperation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3" name="Flowchart: Manual Operation 152"/>
            <p:cNvSpPr/>
            <p:nvPr/>
          </p:nvSpPr>
          <p:spPr>
            <a:xfrm rot="16200000">
              <a:off x="7203280" y="4620119"/>
              <a:ext cx="836102" cy="238043"/>
            </a:xfrm>
            <a:prstGeom prst="flowChartManualOperation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4" name="Isosceles Triangle 153"/>
            <p:cNvSpPr/>
            <p:nvPr/>
          </p:nvSpPr>
          <p:spPr>
            <a:xfrm rot="16200000">
              <a:off x="6501715" y="4311104"/>
              <a:ext cx="284526" cy="255521"/>
            </a:xfrm>
            <a:prstGeom prst="triangl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5" name="Isosceles Triangle 154"/>
            <p:cNvSpPr/>
            <p:nvPr/>
          </p:nvSpPr>
          <p:spPr>
            <a:xfrm rot="5400000" flipH="1">
              <a:off x="6514476" y="4570713"/>
              <a:ext cx="284526" cy="255521"/>
            </a:xfrm>
            <a:prstGeom prst="triangl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6" name="Flowchart: Manual Operation 155"/>
            <p:cNvSpPr/>
            <p:nvPr/>
          </p:nvSpPr>
          <p:spPr>
            <a:xfrm rot="5400000" flipH="1">
              <a:off x="5209076" y="4592126"/>
              <a:ext cx="836102" cy="238043"/>
            </a:xfrm>
            <a:prstGeom prst="flowChartManualOperation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7" name="Rectangle 156"/>
            <p:cNvSpPr/>
            <p:nvPr/>
          </p:nvSpPr>
          <p:spPr>
            <a:xfrm rot="10800000">
              <a:off x="6888657" y="4889573"/>
              <a:ext cx="513956" cy="24218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NL" sz="1200" dirty="0" smtClean="0">
                  <a:solidFill>
                    <a:schemeClr val="tx1"/>
                  </a:solidFill>
                </a:rPr>
                <a:t>OSC </a:t>
              </a:r>
              <a:r>
                <a:rPr lang="nl-NL" sz="1200" dirty="0" err="1" smtClean="0">
                  <a:solidFill>
                    <a:schemeClr val="tx1"/>
                  </a:solidFill>
                </a:rPr>
                <a:t>Rx</a:t>
              </a:r>
              <a:endParaRPr lang="nl-NL" sz="1200" dirty="0">
                <a:solidFill>
                  <a:schemeClr val="tx1"/>
                </a:solidFill>
              </a:endParaRPr>
            </a:p>
          </p:txBody>
        </p:sp>
        <p:sp>
          <p:nvSpPr>
            <p:cNvPr id="158" name="Rectangle 157"/>
            <p:cNvSpPr/>
            <p:nvPr/>
          </p:nvSpPr>
          <p:spPr>
            <a:xfrm rot="10800000">
              <a:off x="6290293" y="4894590"/>
              <a:ext cx="513956" cy="24218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NL" sz="1200" dirty="0" smtClean="0">
                  <a:solidFill>
                    <a:schemeClr val="tx1"/>
                  </a:solidFill>
                </a:rPr>
                <a:t>OSC </a:t>
              </a:r>
              <a:r>
                <a:rPr lang="nl-NL" sz="1200" dirty="0" err="1" smtClean="0">
                  <a:solidFill>
                    <a:schemeClr val="tx1"/>
                  </a:solidFill>
                </a:rPr>
                <a:t>Tx</a:t>
              </a:r>
              <a:endParaRPr lang="nl-NL" sz="1200" dirty="0">
                <a:solidFill>
                  <a:schemeClr val="tx1"/>
                </a:solidFill>
              </a:endParaRPr>
            </a:p>
          </p:txBody>
        </p:sp>
        <p:sp>
          <p:nvSpPr>
            <p:cNvPr id="159" name="Rectangle 158"/>
            <p:cNvSpPr/>
            <p:nvPr/>
          </p:nvSpPr>
          <p:spPr>
            <a:xfrm rot="10800000">
              <a:off x="5855772" y="4885439"/>
              <a:ext cx="344277" cy="245414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NL" sz="1200" b="1" dirty="0" smtClean="0">
                  <a:solidFill>
                    <a:schemeClr val="tx1"/>
                  </a:solidFill>
                </a:rPr>
                <a:t>OEO</a:t>
              </a:r>
              <a:endParaRPr lang="nl-NL" sz="1200" b="1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61" name="Straight Connector 160"/>
          <p:cNvCxnSpPr/>
          <p:nvPr/>
        </p:nvCxnSpPr>
        <p:spPr>
          <a:xfrm flipH="1" flipV="1">
            <a:off x="2752863" y="6309320"/>
            <a:ext cx="4869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 flipH="1" flipV="1">
            <a:off x="2240938" y="5662629"/>
            <a:ext cx="94884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/>
          <p:nvPr/>
        </p:nvCxnSpPr>
        <p:spPr>
          <a:xfrm flipH="1" flipV="1">
            <a:off x="1728930" y="6021288"/>
            <a:ext cx="94884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 flipH="1" flipV="1">
            <a:off x="985258" y="6471344"/>
            <a:ext cx="18490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/>
          <p:nvPr/>
        </p:nvCxnSpPr>
        <p:spPr>
          <a:xfrm flipH="1" flipV="1">
            <a:off x="1242107" y="6265583"/>
            <a:ext cx="15281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Flowchart: Manual Operation 169"/>
          <p:cNvSpPr/>
          <p:nvPr/>
        </p:nvSpPr>
        <p:spPr>
          <a:xfrm rot="5400000" flipV="1">
            <a:off x="2602706" y="5994123"/>
            <a:ext cx="1224136" cy="238043"/>
          </a:xfrm>
          <a:prstGeom prst="flowChartManualOperati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4" name="Flowchart: Manual Operation 173"/>
          <p:cNvSpPr/>
          <p:nvPr/>
        </p:nvSpPr>
        <p:spPr>
          <a:xfrm rot="5400000" flipV="1">
            <a:off x="2342655" y="6204295"/>
            <a:ext cx="836102" cy="238043"/>
          </a:xfrm>
          <a:prstGeom prst="flowChartManualOperation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6" name="Rectangle 175"/>
          <p:cNvSpPr/>
          <p:nvPr/>
        </p:nvSpPr>
        <p:spPr>
          <a:xfrm rot="10800000" flipH="1" flipV="1">
            <a:off x="1597232" y="5897685"/>
            <a:ext cx="513956" cy="24218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sz="1200" dirty="0" smtClean="0">
                <a:solidFill>
                  <a:schemeClr val="tx1"/>
                </a:solidFill>
              </a:rPr>
              <a:t>OSC </a:t>
            </a:r>
            <a:r>
              <a:rPr lang="nl-NL" sz="1200" dirty="0" err="1">
                <a:solidFill>
                  <a:schemeClr val="tx1"/>
                </a:solidFill>
              </a:rPr>
              <a:t>R</a:t>
            </a:r>
            <a:r>
              <a:rPr lang="nl-NL" sz="1200" dirty="0" err="1" smtClean="0">
                <a:solidFill>
                  <a:schemeClr val="tx1"/>
                </a:solidFill>
              </a:rPr>
              <a:t>x</a:t>
            </a:r>
            <a:endParaRPr lang="nl-NL" sz="1200" dirty="0">
              <a:solidFill>
                <a:schemeClr val="tx1"/>
              </a:solidFill>
            </a:endParaRPr>
          </a:p>
        </p:txBody>
      </p:sp>
      <p:sp>
        <p:nvSpPr>
          <p:cNvPr id="177" name="Rectangle 176"/>
          <p:cNvSpPr/>
          <p:nvPr/>
        </p:nvSpPr>
        <p:spPr>
          <a:xfrm rot="10800000" flipH="1" flipV="1">
            <a:off x="2187784" y="4709822"/>
            <a:ext cx="344277" cy="24541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sz="1200" b="1" dirty="0" smtClean="0">
                <a:solidFill>
                  <a:schemeClr val="tx1"/>
                </a:solidFill>
              </a:rPr>
              <a:t>OEO</a:t>
            </a:r>
            <a:endParaRPr lang="nl-NL" sz="1200" b="1" dirty="0">
              <a:solidFill>
                <a:schemeClr val="tx1"/>
              </a:solidFill>
            </a:endParaRPr>
          </a:p>
        </p:txBody>
      </p:sp>
      <p:sp>
        <p:nvSpPr>
          <p:cNvPr id="178" name="Rectangle 177"/>
          <p:cNvSpPr/>
          <p:nvPr/>
        </p:nvSpPr>
        <p:spPr>
          <a:xfrm>
            <a:off x="1605604" y="5443556"/>
            <a:ext cx="684076" cy="35458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sz="1200" dirty="0" smtClean="0">
                <a:solidFill>
                  <a:schemeClr val="tx1"/>
                </a:solidFill>
              </a:rPr>
              <a:t>DWDM</a:t>
            </a:r>
          </a:p>
          <a:p>
            <a:pPr algn="ctr"/>
            <a:r>
              <a:rPr lang="nl-NL" sz="1200" dirty="0" smtClean="0">
                <a:solidFill>
                  <a:schemeClr val="tx1"/>
                </a:solidFill>
              </a:rPr>
              <a:t>node </a:t>
            </a:r>
            <a:r>
              <a:rPr lang="nl-NL" sz="1200" dirty="0" err="1" smtClean="0">
                <a:solidFill>
                  <a:schemeClr val="tx1"/>
                </a:solidFill>
              </a:rPr>
              <a:t>Rx</a:t>
            </a:r>
            <a:endParaRPr lang="nl-NL" sz="1200" dirty="0" smtClean="0">
              <a:solidFill>
                <a:schemeClr val="tx1"/>
              </a:solidFill>
            </a:endParaRPr>
          </a:p>
        </p:txBody>
      </p:sp>
      <p:sp>
        <p:nvSpPr>
          <p:cNvPr id="184" name="TextBox 183"/>
          <p:cNvSpPr txBox="1"/>
          <p:nvPr/>
        </p:nvSpPr>
        <p:spPr>
          <a:xfrm>
            <a:off x="1161969" y="3861048"/>
            <a:ext cx="1235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Groningen </a:t>
            </a:r>
            <a:endParaRPr lang="nl-NL" b="1" dirty="0"/>
          </a:p>
        </p:txBody>
      </p:sp>
      <p:sp>
        <p:nvSpPr>
          <p:cNvPr id="187" name="TextBox 186"/>
          <p:cNvSpPr txBox="1"/>
          <p:nvPr/>
        </p:nvSpPr>
        <p:spPr>
          <a:xfrm>
            <a:off x="6041127" y="3861048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Assen</a:t>
            </a:r>
            <a:endParaRPr lang="nl-NL" b="1" dirty="0"/>
          </a:p>
        </p:txBody>
      </p:sp>
      <p:grpSp>
        <p:nvGrpSpPr>
          <p:cNvPr id="190" name="Group 189"/>
          <p:cNvGrpSpPr/>
          <p:nvPr/>
        </p:nvGrpSpPr>
        <p:grpSpPr>
          <a:xfrm flipV="1">
            <a:off x="5685356" y="2171513"/>
            <a:ext cx="2271020" cy="1617527"/>
            <a:chOff x="5685355" y="483761"/>
            <a:chExt cx="2271020" cy="1617527"/>
          </a:xfrm>
        </p:grpSpPr>
        <p:cxnSp>
          <p:nvCxnSpPr>
            <p:cNvPr id="191" name="Straight Connector 190"/>
            <p:cNvCxnSpPr/>
            <p:nvPr/>
          </p:nvCxnSpPr>
          <p:spPr>
            <a:xfrm>
              <a:off x="7119576" y="1059824"/>
              <a:ext cx="6480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/>
            <p:cNvCxnSpPr/>
            <p:nvPr/>
          </p:nvCxnSpPr>
          <p:spPr>
            <a:xfrm>
              <a:off x="5685923" y="1917681"/>
              <a:ext cx="203392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/>
            <p:cNvCxnSpPr/>
            <p:nvPr/>
          </p:nvCxnSpPr>
          <p:spPr>
            <a:xfrm>
              <a:off x="5685355" y="1491872"/>
              <a:ext cx="126290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4" name="Flowchart: Manual Operation 193"/>
            <p:cNvSpPr/>
            <p:nvPr/>
          </p:nvSpPr>
          <p:spPr>
            <a:xfrm rot="16200000">
              <a:off x="7225286" y="1370198"/>
              <a:ext cx="1224136" cy="238043"/>
            </a:xfrm>
            <a:prstGeom prst="flowChartManualOperation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5" name="Rectangle 194"/>
            <p:cNvSpPr/>
            <p:nvPr/>
          </p:nvSpPr>
          <p:spPr>
            <a:xfrm rot="10800000">
              <a:off x="5688124" y="1722734"/>
              <a:ext cx="684076" cy="35458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NL" sz="1200" dirty="0" smtClean="0">
                  <a:solidFill>
                    <a:schemeClr val="tx1"/>
                  </a:solidFill>
                </a:rPr>
                <a:t>DWDM</a:t>
              </a:r>
            </a:p>
            <a:p>
              <a:pPr algn="ctr"/>
              <a:r>
                <a:rPr lang="nl-NL" sz="1200" dirty="0" smtClean="0">
                  <a:solidFill>
                    <a:schemeClr val="tx1"/>
                  </a:solidFill>
                </a:rPr>
                <a:t>node </a:t>
              </a:r>
              <a:r>
                <a:rPr lang="nl-NL" sz="1200" dirty="0" err="1" smtClean="0">
                  <a:solidFill>
                    <a:schemeClr val="tx1"/>
                  </a:solidFill>
                </a:rPr>
                <a:t>Rx</a:t>
              </a:r>
              <a:endParaRPr lang="nl-NL" sz="1200" dirty="0">
                <a:solidFill>
                  <a:schemeClr val="tx1"/>
                </a:solidFill>
              </a:endParaRPr>
            </a:p>
          </p:txBody>
        </p:sp>
        <p:sp>
          <p:nvSpPr>
            <p:cNvPr id="196" name="Rectangle 195"/>
            <p:cNvSpPr/>
            <p:nvPr/>
          </p:nvSpPr>
          <p:spPr>
            <a:xfrm rot="10800000">
              <a:off x="5688124" y="1404056"/>
              <a:ext cx="684076" cy="24218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NL" sz="1200" dirty="0" smtClean="0">
                  <a:solidFill>
                    <a:schemeClr val="tx1"/>
                  </a:solidFill>
                </a:rPr>
                <a:t>OSC </a:t>
              </a:r>
              <a:r>
                <a:rPr lang="nl-NL" sz="1200" dirty="0" err="1" smtClean="0">
                  <a:solidFill>
                    <a:schemeClr val="tx1"/>
                  </a:solidFill>
                </a:rPr>
                <a:t>Rx</a:t>
              </a:r>
              <a:endParaRPr lang="nl-NL" sz="1200" dirty="0">
                <a:solidFill>
                  <a:schemeClr val="tx1"/>
                </a:solidFill>
              </a:endParaRPr>
            </a:p>
          </p:txBody>
        </p:sp>
        <p:sp>
          <p:nvSpPr>
            <p:cNvPr id="198" name="TextBox 197"/>
            <p:cNvSpPr txBox="1"/>
            <p:nvPr/>
          </p:nvSpPr>
          <p:spPr>
            <a:xfrm rot="10800000">
              <a:off x="7236296" y="1030207"/>
              <a:ext cx="4988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200" dirty="0" smtClean="0"/>
                <a:t>OSC</a:t>
              </a:r>
            </a:p>
            <a:p>
              <a:r>
                <a:rPr lang="nl-NL" sz="1200" dirty="0" smtClean="0"/>
                <a:t>band</a:t>
              </a:r>
              <a:endParaRPr lang="nl-NL" sz="1200" dirty="0"/>
            </a:p>
          </p:txBody>
        </p:sp>
        <p:sp>
          <p:nvSpPr>
            <p:cNvPr id="199" name="TextBox 198"/>
            <p:cNvSpPr txBox="1"/>
            <p:nvPr/>
          </p:nvSpPr>
          <p:spPr>
            <a:xfrm rot="10800000">
              <a:off x="7113256" y="1669239"/>
              <a:ext cx="62709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200" dirty="0" smtClean="0"/>
                <a:t>C-band</a:t>
              </a:r>
              <a:endParaRPr lang="nl-NL" sz="1200" dirty="0"/>
            </a:p>
          </p:txBody>
        </p:sp>
        <p:sp>
          <p:nvSpPr>
            <p:cNvPr id="197" name="Flowchart: Manual Operation 196"/>
            <p:cNvSpPr/>
            <p:nvPr/>
          </p:nvSpPr>
          <p:spPr>
            <a:xfrm rot="16200000">
              <a:off x="6433198" y="976807"/>
              <a:ext cx="1224136" cy="238043"/>
            </a:xfrm>
            <a:prstGeom prst="flowChartManualOperation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03" name="Rectangle 202"/>
          <p:cNvSpPr/>
          <p:nvPr/>
        </p:nvSpPr>
        <p:spPr>
          <a:xfrm>
            <a:off x="6133822" y="3010918"/>
            <a:ext cx="378705" cy="52606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nl-NL" sz="1200" dirty="0" smtClean="0">
                <a:solidFill>
                  <a:schemeClr val="tx1"/>
                </a:solidFill>
              </a:rPr>
              <a:t>WRE</a:t>
            </a:r>
          </a:p>
          <a:p>
            <a:pPr algn="ctr"/>
            <a:r>
              <a:rPr lang="nl-NL" sz="1200" dirty="0" smtClean="0">
                <a:solidFill>
                  <a:schemeClr val="tx1"/>
                </a:solidFill>
              </a:rPr>
              <a:t>node</a:t>
            </a:r>
            <a:endParaRPr lang="nl-NL" sz="1200" dirty="0">
              <a:solidFill>
                <a:schemeClr val="tx1"/>
              </a:solidFill>
            </a:endParaRPr>
          </a:p>
        </p:txBody>
      </p:sp>
      <p:sp>
        <p:nvSpPr>
          <p:cNvPr id="204" name="TextBox 203"/>
          <p:cNvSpPr txBox="1"/>
          <p:nvPr/>
        </p:nvSpPr>
        <p:spPr>
          <a:xfrm>
            <a:off x="6504862" y="2935977"/>
            <a:ext cx="3206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err="1" smtClean="0"/>
              <a:t>Tx</a:t>
            </a:r>
            <a:endParaRPr lang="nl-NL" sz="1200" dirty="0"/>
          </a:p>
        </p:txBody>
      </p:sp>
      <p:sp>
        <p:nvSpPr>
          <p:cNvPr id="205" name="TextBox 204"/>
          <p:cNvSpPr txBox="1"/>
          <p:nvPr/>
        </p:nvSpPr>
        <p:spPr>
          <a:xfrm>
            <a:off x="6491214" y="3353957"/>
            <a:ext cx="335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err="1"/>
              <a:t>R</a:t>
            </a:r>
            <a:r>
              <a:rPr lang="nl-NL" sz="1200" dirty="0" err="1" smtClean="0"/>
              <a:t>x</a:t>
            </a:r>
            <a:endParaRPr lang="nl-NL" sz="1200" dirty="0"/>
          </a:p>
        </p:txBody>
      </p:sp>
      <p:sp>
        <p:nvSpPr>
          <p:cNvPr id="207" name="Rectangle 206"/>
          <p:cNvSpPr/>
          <p:nvPr/>
        </p:nvSpPr>
        <p:spPr>
          <a:xfrm>
            <a:off x="5260103" y="3042838"/>
            <a:ext cx="737989" cy="4347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sz="1200" dirty="0" smtClean="0">
                <a:solidFill>
                  <a:schemeClr val="tx1"/>
                </a:solidFill>
              </a:rPr>
              <a:t>Clean-up</a:t>
            </a:r>
          </a:p>
          <a:p>
            <a:pPr algn="ctr"/>
            <a:r>
              <a:rPr lang="nl-NL" sz="1200" dirty="0" smtClean="0">
                <a:solidFill>
                  <a:schemeClr val="tx1"/>
                </a:solidFill>
              </a:rPr>
              <a:t>oscillator</a:t>
            </a:r>
            <a:endParaRPr lang="nl-NL" sz="1200" dirty="0">
              <a:solidFill>
                <a:schemeClr val="tx1"/>
              </a:solidFill>
            </a:endParaRPr>
          </a:p>
        </p:txBody>
      </p:sp>
      <p:cxnSp>
        <p:nvCxnSpPr>
          <p:cNvPr id="208" name="Straight Connector 207"/>
          <p:cNvCxnSpPr/>
          <p:nvPr/>
        </p:nvCxnSpPr>
        <p:spPr>
          <a:xfrm flipV="1">
            <a:off x="8474500" y="2607108"/>
            <a:ext cx="0" cy="22156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/>
          <p:cNvCxnSpPr/>
          <p:nvPr/>
        </p:nvCxnSpPr>
        <p:spPr>
          <a:xfrm>
            <a:off x="7964297" y="1382972"/>
            <a:ext cx="78416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209"/>
          <p:cNvCxnSpPr/>
          <p:nvPr/>
        </p:nvCxnSpPr>
        <p:spPr>
          <a:xfrm>
            <a:off x="7970444" y="2607108"/>
            <a:ext cx="4869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/>
          <p:cNvCxnSpPr/>
          <p:nvPr/>
        </p:nvCxnSpPr>
        <p:spPr>
          <a:xfrm flipV="1">
            <a:off x="8748464" y="1385975"/>
            <a:ext cx="0" cy="47630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7" name="Group 216"/>
          <p:cNvGrpSpPr/>
          <p:nvPr/>
        </p:nvGrpSpPr>
        <p:grpSpPr>
          <a:xfrm rot="16200000">
            <a:off x="8118306" y="3546688"/>
            <a:ext cx="438794" cy="274333"/>
            <a:chOff x="3491880" y="719992"/>
            <a:chExt cx="438794" cy="274333"/>
          </a:xfrm>
        </p:grpSpPr>
        <p:sp>
          <p:nvSpPr>
            <p:cNvPr id="218" name="Oval 217"/>
            <p:cNvSpPr>
              <a:spLocks noChangeAspect="1"/>
            </p:cNvSpPr>
            <p:nvPr/>
          </p:nvSpPr>
          <p:spPr>
            <a:xfrm>
              <a:off x="3491880" y="723851"/>
              <a:ext cx="270474" cy="27047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19" name="Oval 218"/>
            <p:cNvSpPr>
              <a:spLocks noChangeAspect="1"/>
            </p:cNvSpPr>
            <p:nvPr/>
          </p:nvSpPr>
          <p:spPr>
            <a:xfrm>
              <a:off x="3576040" y="719992"/>
              <a:ext cx="270474" cy="27047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0" name="Oval 219"/>
            <p:cNvSpPr>
              <a:spLocks noChangeAspect="1"/>
            </p:cNvSpPr>
            <p:nvPr/>
          </p:nvSpPr>
          <p:spPr>
            <a:xfrm>
              <a:off x="3660200" y="723760"/>
              <a:ext cx="270474" cy="27047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221" name="Group 220"/>
          <p:cNvGrpSpPr/>
          <p:nvPr/>
        </p:nvGrpSpPr>
        <p:grpSpPr>
          <a:xfrm rot="16200000">
            <a:off x="8665864" y="3569171"/>
            <a:ext cx="438794" cy="274333"/>
            <a:chOff x="3491880" y="719992"/>
            <a:chExt cx="438794" cy="274333"/>
          </a:xfrm>
        </p:grpSpPr>
        <p:sp>
          <p:nvSpPr>
            <p:cNvPr id="222" name="Oval 221"/>
            <p:cNvSpPr>
              <a:spLocks noChangeAspect="1"/>
            </p:cNvSpPr>
            <p:nvPr/>
          </p:nvSpPr>
          <p:spPr>
            <a:xfrm>
              <a:off x="3491880" y="723851"/>
              <a:ext cx="270474" cy="27047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3" name="Oval 222"/>
            <p:cNvSpPr>
              <a:spLocks noChangeAspect="1"/>
            </p:cNvSpPr>
            <p:nvPr/>
          </p:nvSpPr>
          <p:spPr>
            <a:xfrm>
              <a:off x="3576040" y="719992"/>
              <a:ext cx="270474" cy="27047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4" name="Oval 223"/>
            <p:cNvSpPr>
              <a:spLocks noChangeAspect="1"/>
            </p:cNvSpPr>
            <p:nvPr/>
          </p:nvSpPr>
          <p:spPr>
            <a:xfrm>
              <a:off x="3660200" y="723760"/>
              <a:ext cx="270474" cy="27047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039" name="TextBox 1038"/>
          <p:cNvSpPr txBox="1"/>
          <p:nvPr/>
        </p:nvSpPr>
        <p:spPr>
          <a:xfrm>
            <a:off x="3707904" y="5229200"/>
            <a:ext cx="9156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dirty="0" smtClean="0"/>
              <a:t>2</a:t>
            </a:r>
            <a:r>
              <a:rPr lang="nl-NL" sz="1600" dirty="0" smtClean="0">
                <a:latin typeface="Times New Roman"/>
                <a:cs typeface="Times New Roman"/>
              </a:rPr>
              <a:t>×</a:t>
            </a:r>
            <a:r>
              <a:rPr lang="nl-NL" sz="1600" dirty="0" smtClean="0"/>
              <a:t>55 km</a:t>
            </a:r>
            <a:endParaRPr lang="nl-NL" sz="1600" dirty="0"/>
          </a:p>
        </p:txBody>
      </p:sp>
      <p:sp>
        <p:nvSpPr>
          <p:cNvPr id="228" name="TextBox 227"/>
          <p:cNvSpPr txBox="1"/>
          <p:nvPr/>
        </p:nvSpPr>
        <p:spPr>
          <a:xfrm>
            <a:off x="8244408" y="836712"/>
            <a:ext cx="9156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dirty="0" smtClean="0"/>
              <a:t>2</a:t>
            </a:r>
            <a:r>
              <a:rPr lang="nl-NL" sz="1600" dirty="0" smtClean="0">
                <a:latin typeface="Times New Roman"/>
                <a:cs typeface="Times New Roman"/>
              </a:rPr>
              <a:t>×</a:t>
            </a:r>
            <a:r>
              <a:rPr lang="nl-NL" sz="1600" dirty="0" smtClean="0"/>
              <a:t>45 km</a:t>
            </a:r>
            <a:endParaRPr lang="nl-NL" sz="1600" dirty="0"/>
          </a:p>
        </p:txBody>
      </p:sp>
      <p:sp>
        <p:nvSpPr>
          <p:cNvPr id="229" name="TextBox 228"/>
          <p:cNvSpPr txBox="1"/>
          <p:nvPr/>
        </p:nvSpPr>
        <p:spPr>
          <a:xfrm>
            <a:off x="2611637" y="980728"/>
            <a:ext cx="8082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dirty="0" smtClean="0">
                <a:sym typeface="Symbol"/>
              </a:rPr>
              <a:t></a:t>
            </a:r>
            <a:r>
              <a:rPr lang="nl-NL" sz="1600" dirty="0" smtClean="0"/>
              <a:t>25 km</a:t>
            </a:r>
            <a:endParaRPr lang="nl-NL" sz="1600" dirty="0"/>
          </a:p>
        </p:txBody>
      </p:sp>
      <p:sp>
        <p:nvSpPr>
          <p:cNvPr id="231" name="TextBox 230"/>
          <p:cNvSpPr txBox="1"/>
          <p:nvPr/>
        </p:nvSpPr>
        <p:spPr>
          <a:xfrm>
            <a:off x="7113257" y="5055380"/>
            <a:ext cx="6270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smtClean="0"/>
              <a:t>C-band</a:t>
            </a:r>
            <a:endParaRPr lang="nl-NL" sz="1200" dirty="0"/>
          </a:p>
        </p:txBody>
      </p:sp>
      <p:sp>
        <p:nvSpPr>
          <p:cNvPr id="232" name="TextBox 231"/>
          <p:cNvSpPr txBox="1"/>
          <p:nvPr/>
        </p:nvSpPr>
        <p:spPr>
          <a:xfrm>
            <a:off x="5047920" y="5658213"/>
            <a:ext cx="6270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smtClean="0"/>
              <a:t>C-band</a:t>
            </a:r>
            <a:endParaRPr lang="nl-NL" sz="1200" dirty="0"/>
          </a:p>
        </p:txBody>
      </p:sp>
      <p:sp>
        <p:nvSpPr>
          <p:cNvPr id="233" name="TextBox 232"/>
          <p:cNvSpPr txBox="1"/>
          <p:nvPr/>
        </p:nvSpPr>
        <p:spPr>
          <a:xfrm>
            <a:off x="2496168" y="4985040"/>
            <a:ext cx="6270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smtClean="0"/>
              <a:t>C-band</a:t>
            </a:r>
            <a:endParaRPr lang="nl-NL" sz="1200" dirty="0"/>
          </a:p>
        </p:txBody>
      </p:sp>
      <p:sp>
        <p:nvSpPr>
          <p:cNvPr id="234" name="TextBox 233"/>
          <p:cNvSpPr txBox="1"/>
          <p:nvPr/>
        </p:nvSpPr>
        <p:spPr>
          <a:xfrm>
            <a:off x="2510236" y="5628409"/>
            <a:ext cx="6270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smtClean="0"/>
              <a:t>C-band</a:t>
            </a:r>
            <a:endParaRPr lang="nl-NL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1459881" y="1496978"/>
            <a:ext cx="2561534" cy="707886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nl-NL" sz="2000" b="1" dirty="0" smtClean="0"/>
              <a:t>Time &amp; </a:t>
            </a:r>
            <a:r>
              <a:rPr lang="nl-NL" sz="2000" b="1" dirty="0" err="1" smtClean="0"/>
              <a:t>frequency</a:t>
            </a:r>
            <a:r>
              <a:rPr lang="nl-NL" sz="2000" b="1" dirty="0" smtClean="0"/>
              <a:t>  </a:t>
            </a:r>
            <a:r>
              <a:rPr lang="nl-NL" sz="2000" b="1" dirty="0" err="1" smtClean="0"/>
              <a:t>for</a:t>
            </a:r>
            <a:r>
              <a:rPr lang="nl-NL" sz="2000" b="1" dirty="0" smtClean="0"/>
              <a:t> </a:t>
            </a:r>
          </a:p>
          <a:p>
            <a:pPr algn="ctr"/>
            <a:r>
              <a:rPr lang="nl-NL" sz="2000" b="1" dirty="0" smtClean="0">
                <a:solidFill>
                  <a:srgbClr val="C00000"/>
                </a:solidFill>
              </a:rPr>
              <a:t>VLBI</a:t>
            </a:r>
            <a:r>
              <a:rPr lang="nl-NL" sz="2000" b="1" dirty="0" smtClean="0"/>
              <a:t> </a:t>
            </a:r>
            <a:r>
              <a:rPr lang="nl-NL" sz="2000" b="1" dirty="0" err="1" smtClean="0"/>
              <a:t>and</a:t>
            </a:r>
            <a:r>
              <a:rPr lang="nl-NL" sz="2000" b="1" dirty="0" smtClean="0"/>
              <a:t> </a:t>
            </a:r>
            <a:r>
              <a:rPr lang="nl-NL" sz="2000" b="1" dirty="0" smtClean="0">
                <a:solidFill>
                  <a:schemeClr val="accent3">
                    <a:lumMod val="50000"/>
                  </a:schemeClr>
                </a:solidFill>
              </a:rPr>
              <a:t>LOFAR</a:t>
            </a:r>
            <a:endParaRPr lang="nl-NL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227" name="Straight Connector 226"/>
          <p:cNvCxnSpPr/>
          <p:nvPr/>
        </p:nvCxnSpPr>
        <p:spPr>
          <a:xfrm rot="16200000">
            <a:off x="-300913" y="1796446"/>
            <a:ext cx="1680932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55135" y="303909"/>
            <a:ext cx="916465" cy="88980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 smtClean="0">
                <a:solidFill>
                  <a:schemeClr val="tx1"/>
                </a:solidFill>
              </a:rPr>
              <a:t>H-</a:t>
            </a:r>
            <a:r>
              <a:rPr lang="nl-NL" sz="1400" dirty="0" err="1" smtClean="0">
                <a:solidFill>
                  <a:schemeClr val="tx1"/>
                </a:solidFill>
              </a:rPr>
              <a:t>maser</a:t>
            </a:r>
            <a:endParaRPr lang="nl-NL" sz="1400" dirty="0">
              <a:solidFill>
                <a:schemeClr val="tx1"/>
              </a:solidFill>
            </a:endParaRPr>
          </a:p>
        </p:txBody>
      </p:sp>
      <p:sp>
        <p:nvSpPr>
          <p:cNvPr id="237" name="Rectangle 236"/>
          <p:cNvSpPr/>
          <p:nvPr/>
        </p:nvSpPr>
        <p:spPr>
          <a:xfrm>
            <a:off x="397238" y="4187409"/>
            <a:ext cx="916172" cy="57867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nl-NL" sz="1200" dirty="0" smtClean="0">
                <a:solidFill>
                  <a:schemeClr val="tx1"/>
                </a:solidFill>
              </a:rPr>
              <a:t>WRE</a:t>
            </a:r>
          </a:p>
          <a:p>
            <a:pPr algn="ctr"/>
            <a:r>
              <a:rPr lang="nl-NL" sz="1200" dirty="0" smtClean="0">
                <a:solidFill>
                  <a:schemeClr val="tx1"/>
                </a:solidFill>
              </a:rPr>
              <a:t>switch</a:t>
            </a:r>
            <a:endParaRPr lang="nl-NL" sz="1200" dirty="0">
              <a:solidFill>
                <a:schemeClr val="tx1"/>
              </a:solidFill>
            </a:endParaRPr>
          </a:p>
        </p:txBody>
      </p:sp>
      <p:sp>
        <p:nvSpPr>
          <p:cNvPr id="240" name="TextBox 239"/>
          <p:cNvSpPr txBox="1"/>
          <p:nvPr/>
        </p:nvSpPr>
        <p:spPr>
          <a:xfrm>
            <a:off x="1291432" y="4243154"/>
            <a:ext cx="3991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smtClean="0"/>
              <a:t>Tx0</a:t>
            </a:r>
            <a:endParaRPr lang="nl-NL" sz="1200" dirty="0"/>
          </a:p>
        </p:txBody>
      </p:sp>
      <p:sp>
        <p:nvSpPr>
          <p:cNvPr id="241" name="TextBox 240"/>
          <p:cNvSpPr txBox="1"/>
          <p:nvPr/>
        </p:nvSpPr>
        <p:spPr>
          <a:xfrm>
            <a:off x="1277784" y="4466714"/>
            <a:ext cx="4138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smtClean="0"/>
              <a:t>Rx0</a:t>
            </a:r>
            <a:endParaRPr lang="nl-NL" sz="1200" dirty="0"/>
          </a:p>
        </p:txBody>
      </p:sp>
      <p:sp>
        <p:nvSpPr>
          <p:cNvPr id="242" name="TextBox 241"/>
          <p:cNvSpPr txBox="1"/>
          <p:nvPr/>
        </p:nvSpPr>
        <p:spPr>
          <a:xfrm>
            <a:off x="1192018" y="4763473"/>
            <a:ext cx="3991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smtClean="0"/>
              <a:t>Tx1</a:t>
            </a:r>
            <a:endParaRPr lang="nl-NL" sz="1200" dirty="0"/>
          </a:p>
        </p:txBody>
      </p:sp>
      <p:sp>
        <p:nvSpPr>
          <p:cNvPr id="243" name="TextBox 242"/>
          <p:cNvSpPr txBox="1"/>
          <p:nvPr/>
        </p:nvSpPr>
        <p:spPr>
          <a:xfrm>
            <a:off x="908626" y="4763473"/>
            <a:ext cx="4138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smtClean="0"/>
              <a:t>Rx1</a:t>
            </a:r>
            <a:endParaRPr lang="nl-NL" sz="1200" dirty="0"/>
          </a:p>
        </p:txBody>
      </p:sp>
      <p:sp>
        <p:nvSpPr>
          <p:cNvPr id="244" name="TextBox 243"/>
          <p:cNvSpPr txBox="1"/>
          <p:nvPr/>
        </p:nvSpPr>
        <p:spPr>
          <a:xfrm>
            <a:off x="125481" y="4769856"/>
            <a:ext cx="342063" cy="2518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smtClean="0"/>
              <a:t>Rx2</a:t>
            </a:r>
            <a:endParaRPr lang="nl-NL" sz="1200" dirty="0"/>
          </a:p>
        </p:txBody>
      </p:sp>
      <p:sp>
        <p:nvSpPr>
          <p:cNvPr id="245" name="TextBox 244"/>
          <p:cNvSpPr txBox="1"/>
          <p:nvPr/>
        </p:nvSpPr>
        <p:spPr>
          <a:xfrm>
            <a:off x="405061" y="4769020"/>
            <a:ext cx="3991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smtClean="0"/>
              <a:t>Tx2</a:t>
            </a:r>
            <a:endParaRPr lang="nl-NL" sz="1200" dirty="0"/>
          </a:p>
        </p:txBody>
      </p:sp>
      <p:cxnSp>
        <p:nvCxnSpPr>
          <p:cNvPr id="247" name="Straight Connector 246"/>
          <p:cNvCxnSpPr/>
          <p:nvPr/>
        </p:nvCxnSpPr>
        <p:spPr>
          <a:xfrm flipV="1">
            <a:off x="467544" y="4756208"/>
            <a:ext cx="0" cy="3592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/>
          <p:cNvCxnSpPr/>
          <p:nvPr/>
        </p:nvCxnSpPr>
        <p:spPr>
          <a:xfrm flipV="1">
            <a:off x="746051" y="4756208"/>
            <a:ext cx="0" cy="3592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9" name="Flowchart: Manual Operation 248"/>
          <p:cNvSpPr/>
          <p:nvPr/>
        </p:nvSpPr>
        <p:spPr>
          <a:xfrm>
            <a:off x="35496" y="5113759"/>
            <a:ext cx="836102" cy="238043"/>
          </a:xfrm>
          <a:prstGeom prst="flowChartManualOperation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250" name="Straight Connector 249"/>
          <p:cNvCxnSpPr/>
          <p:nvPr/>
        </p:nvCxnSpPr>
        <p:spPr>
          <a:xfrm flipV="1">
            <a:off x="350824" y="6128129"/>
            <a:ext cx="0" cy="2474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Connector 250"/>
          <p:cNvCxnSpPr/>
          <p:nvPr/>
        </p:nvCxnSpPr>
        <p:spPr>
          <a:xfrm flipV="1">
            <a:off x="539552" y="6132251"/>
            <a:ext cx="0" cy="2474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2" name="TextBox 251"/>
          <p:cNvSpPr txBox="1"/>
          <p:nvPr/>
        </p:nvSpPr>
        <p:spPr>
          <a:xfrm>
            <a:off x="1655722" y="6476864"/>
            <a:ext cx="846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200" b="1" dirty="0" smtClean="0">
                <a:solidFill>
                  <a:schemeClr val="accent3">
                    <a:lumMod val="50000"/>
                  </a:schemeClr>
                </a:solidFill>
              </a:rPr>
              <a:t>LOFAR CN </a:t>
            </a:r>
          </a:p>
          <a:p>
            <a:pPr algn="ctr"/>
            <a:r>
              <a:rPr lang="nl-NL" sz="1200" b="1" dirty="0" err="1" smtClean="0"/>
              <a:t>Buinen</a:t>
            </a:r>
            <a:endParaRPr lang="nl-NL" sz="1200" b="1" dirty="0"/>
          </a:p>
        </p:txBody>
      </p:sp>
      <p:cxnSp>
        <p:nvCxnSpPr>
          <p:cNvPr id="253" name="Straight Connector 252"/>
          <p:cNvCxnSpPr/>
          <p:nvPr/>
        </p:nvCxnSpPr>
        <p:spPr>
          <a:xfrm flipV="1">
            <a:off x="467544" y="5358402"/>
            <a:ext cx="0" cy="58512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4" name="Flowchart: Manual Operation 253"/>
          <p:cNvSpPr/>
          <p:nvPr/>
        </p:nvSpPr>
        <p:spPr>
          <a:xfrm flipV="1">
            <a:off x="63490" y="5916227"/>
            <a:ext cx="836102" cy="238043"/>
          </a:xfrm>
          <a:prstGeom prst="flowChartManualOperation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255" name="Group 254"/>
          <p:cNvGrpSpPr/>
          <p:nvPr/>
        </p:nvGrpSpPr>
        <p:grpSpPr>
          <a:xfrm rot="16200000">
            <a:off x="385364" y="5472728"/>
            <a:ext cx="438794" cy="274333"/>
            <a:chOff x="3491880" y="719992"/>
            <a:chExt cx="438794" cy="274333"/>
          </a:xfrm>
        </p:grpSpPr>
        <p:sp>
          <p:nvSpPr>
            <p:cNvPr id="256" name="Oval 255"/>
            <p:cNvSpPr>
              <a:spLocks noChangeAspect="1"/>
            </p:cNvSpPr>
            <p:nvPr/>
          </p:nvSpPr>
          <p:spPr>
            <a:xfrm>
              <a:off x="3491880" y="723851"/>
              <a:ext cx="270474" cy="27047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7" name="Oval 256"/>
            <p:cNvSpPr>
              <a:spLocks noChangeAspect="1"/>
            </p:cNvSpPr>
            <p:nvPr/>
          </p:nvSpPr>
          <p:spPr>
            <a:xfrm>
              <a:off x="3576040" y="719992"/>
              <a:ext cx="270474" cy="27047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8" name="Oval 257"/>
            <p:cNvSpPr>
              <a:spLocks noChangeAspect="1"/>
            </p:cNvSpPr>
            <p:nvPr/>
          </p:nvSpPr>
          <p:spPr>
            <a:xfrm>
              <a:off x="3660200" y="723760"/>
              <a:ext cx="270474" cy="27047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59" name="TextBox 258"/>
          <p:cNvSpPr txBox="1"/>
          <p:nvPr/>
        </p:nvSpPr>
        <p:spPr>
          <a:xfrm>
            <a:off x="525904" y="6114835"/>
            <a:ext cx="3206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err="1" smtClean="0"/>
              <a:t>Tx</a:t>
            </a:r>
            <a:endParaRPr lang="nl-NL" sz="1200" dirty="0"/>
          </a:p>
        </p:txBody>
      </p:sp>
      <p:sp>
        <p:nvSpPr>
          <p:cNvPr id="260" name="TextBox 259"/>
          <p:cNvSpPr txBox="1"/>
          <p:nvPr/>
        </p:nvSpPr>
        <p:spPr>
          <a:xfrm>
            <a:off x="35496" y="6114835"/>
            <a:ext cx="335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err="1" smtClean="0"/>
              <a:t>Rx</a:t>
            </a:r>
            <a:endParaRPr lang="nl-NL" sz="1200" dirty="0"/>
          </a:p>
        </p:txBody>
      </p:sp>
      <p:cxnSp>
        <p:nvCxnSpPr>
          <p:cNvPr id="261" name="Straight Connector 260"/>
          <p:cNvCxnSpPr/>
          <p:nvPr/>
        </p:nvCxnSpPr>
        <p:spPr>
          <a:xfrm rot="10800000">
            <a:off x="539552" y="6669360"/>
            <a:ext cx="948842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2" name="Rectangle 261"/>
          <p:cNvSpPr/>
          <p:nvPr/>
        </p:nvSpPr>
        <p:spPr>
          <a:xfrm>
            <a:off x="153326" y="6355653"/>
            <a:ext cx="458234" cy="3952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nl-NL" sz="1200" dirty="0" smtClean="0">
                <a:solidFill>
                  <a:schemeClr val="tx1"/>
                </a:solidFill>
              </a:rPr>
              <a:t>WRE</a:t>
            </a:r>
          </a:p>
          <a:p>
            <a:pPr algn="ctr"/>
            <a:r>
              <a:rPr lang="nl-NL" sz="1200" dirty="0" smtClean="0">
                <a:solidFill>
                  <a:schemeClr val="tx1"/>
                </a:solidFill>
              </a:rPr>
              <a:t>node</a:t>
            </a:r>
            <a:endParaRPr lang="nl-NL" sz="1200" dirty="0">
              <a:solidFill>
                <a:schemeClr val="tx1"/>
              </a:solidFill>
            </a:endParaRPr>
          </a:p>
        </p:txBody>
      </p:sp>
      <p:sp>
        <p:nvSpPr>
          <p:cNvPr id="265" name="TextBox 264"/>
          <p:cNvSpPr txBox="1"/>
          <p:nvPr/>
        </p:nvSpPr>
        <p:spPr>
          <a:xfrm>
            <a:off x="-80542" y="5410175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/>
              <a:t>65 km</a:t>
            </a:r>
            <a:endParaRPr lang="nl-NL" sz="1400" dirty="0"/>
          </a:p>
        </p:txBody>
      </p:sp>
      <p:sp>
        <p:nvSpPr>
          <p:cNvPr id="266" name="Rectangle 265"/>
          <p:cNvSpPr/>
          <p:nvPr/>
        </p:nvSpPr>
        <p:spPr>
          <a:xfrm rot="10800000" flipH="1" flipV="1">
            <a:off x="1403648" y="6567962"/>
            <a:ext cx="235145" cy="2454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sz="1200" dirty="0" smtClean="0">
                <a:solidFill>
                  <a:schemeClr val="tx1"/>
                </a:solidFill>
              </a:rPr>
              <a:t>DF</a:t>
            </a:r>
            <a:endParaRPr lang="nl-NL" sz="1200" dirty="0">
              <a:solidFill>
                <a:schemeClr val="tx1"/>
              </a:solidFill>
            </a:endParaRPr>
          </a:p>
        </p:txBody>
      </p:sp>
      <p:cxnSp>
        <p:nvCxnSpPr>
          <p:cNvPr id="267" name="Straight Connector 266"/>
          <p:cNvCxnSpPr/>
          <p:nvPr/>
        </p:nvCxnSpPr>
        <p:spPr>
          <a:xfrm>
            <a:off x="962403" y="2926529"/>
            <a:ext cx="3963550" cy="0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8" name="Picture 2" descr="http://upload.wikimedia.org/wikipedia/commons/5/5f/Westerbork_Synthese_Radio_Telescoo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83312"/>
            <a:ext cx="1037141" cy="740299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9" name="Picture 4" descr="http://hamradio.nikhef.nl/afdeling/woerden/art/img/1294951416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630" y="2463092"/>
            <a:ext cx="595691" cy="895665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0" name="Rectangle 269"/>
          <p:cNvSpPr/>
          <p:nvPr/>
        </p:nvSpPr>
        <p:spPr>
          <a:xfrm>
            <a:off x="3347864" y="2710505"/>
            <a:ext cx="827732" cy="429053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sz="1200" b="1" dirty="0" err="1" smtClean="0">
                <a:solidFill>
                  <a:srgbClr val="C00000"/>
                </a:solidFill>
              </a:rPr>
              <a:t>Correlator</a:t>
            </a:r>
            <a:endParaRPr lang="nl-NL" sz="1200" b="1" dirty="0">
              <a:solidFill>
                <a:srgbClr val="C00000"/>
              </a:solidFill>
            </a:endParaRPr>
          </a:p>
        </p:txBody>
      </p:sp>
      <p:sp>
        <p:nvSpPr>
          <p:cNvPr id="271" name="TextBox 270"/>
          <p:cNvSpPr txBox="1"/>
          <p:nvPr/>
        </p:nvSpPr>
        <p:spPr>
          <a:xfrm>
            <a:off x="1253545" y="2638497"/>
            <a:ext cx="12280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err="1" smtClean="0"/>
              <a:t>Existing</a:t>
            </a:r>
            <a:r>
              <a:rPr lang="nl-NL" sz="1200" dirty="0" smtClean="0"/>
              <a:t> data link</a:t>
            </a:r>
            <a:endParaRPr lang="nl-NL" sz="1200" dirty="0"/>
          </a:p>
        </p:txBody>
      </p:sp>
      <p:sp>
        <p:nvSpPr>
          <p:cNvPr id="272" name="TextBox 271"/>
          <p:cNvSpPr txBox="1"/>
          <p:nvPr/>
        </p:nvSpPr>
        <p:spPr>
          <a:xfrm>
            <a:off x="3776180" y="2433288"/>
            <a:ext cx="781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1200" dirty="0" smtClean="0"/>
              <a:t>New data</a:t>
            </a:r>
          </a:p>
          <a:p>
            <a:pPr algn="r"/>
            <a:r>
              <a:rPr lang="nl-NL" sz="1200" dirty="0" smtClean="0"/>
              <a:t>link</a:t>
            </a:r>
            <a:endParaRPr lang="nl-NL" sz="1200" dirty="0"/>
          </a:p>
        </p:txBody>
      </p:sp>
      <p:sp>
        <p:nvSpPr>
          <p:cNvPr id="273" name="TextBox 272"/>
          <p:cNvSpPr txBox="1"/>
          <p:nvPr/>
        </p:nvSpPr>
        <p:spPr>
          <a:xfrm>
            <a:off x="245433" y="3204658"/>
            <a:ext cx="6705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dirty="0" smtClean="0">
                <a:solidFill>
                  <a:srgbClr val="C00000"/>
                </a:solidFill>
              </a:rPr>
              <a:t>WSRT</a:t>
            </a:r>
            <a:endParaRPr lang="nl-NL" sz="1600" dirty="0">
              <a:solidFill>
                <a:srgbClr val="C00000"/>
              </a:solidFill>
            </a:endParaRPr>
          </a:p>
        </p:txBody>
      </p:sp>
      <p:sp>
        <p:nvSpPr>
          <p:cNvPr id="274" name="TextBox 273"/>
          <p:cNvSpPr txBox="1"/>
          <p:nvPr/>
        </p:nvSpPr>
        <p:spPr>
          <a:xfrm>
            <a:off x="4372132" y="3327188"/>
            <a:ext cx="9124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dirty="0" smtClean="0">
                <a:solidFill>
                  <a:srgbClr val="C00000"/>
                </a:solidFill>
              </a:rPr>
              <a:t>CAMRAS</a:t>
            </a:r>
            <a:endParaRPr lang="nl-NL" sz="1600" dirty="0">
              <a:solidFill>
                <a:srgbClr val="C00000"/>
              </a:solidFill>
            </a:endParaRPr>
          </a:p>
        </p:txBody>
      </p:sp>
      <p:sp>
        <p:nvSpPr>
          <p:cNvPr id="275" name="Rectangle 274"/>
          <p:cNvSpPr/>
          <p:nvPr/>
        </p:nvSpPr>
        <p:spPr>
          <a:xfrm>
            <a:off x="697216" y="6543606"/>
            <a:ext cx="609908" cy="2969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sz="1100" dirty="0" smtClean="0">
                <a:solidFill>
                  <a:schemeClr val="tx1"/>
                </a:solidFill>
              </a:rPr>
              <a:t>Clean-up</a:t>
            </a:r>
          </a:p>
          <a:p>
            <a:pPr algn="ctr"/>
            <a:r>
              <a:rPr lang="nl-NL" sz="1100" dirty="0" smtClean="0">
                <a:solidFill>
                  <a:schemeClr val="tx1"/>
                </a:solidFill>
              </a:rPr>
              <a:t>oscillator</a:t>
            </a:r>
            <a:endParaRPr lang="nl-NL" sz="1100" dirty="0">
              <a:solidFill>
                <a:schemeClr val="tx1"/>
              </a:solidFill>
            </a:endParaRPr>
          </a:p>
        </p:txBody>
      </p:sp>
      <p:pic>
        <p:nvPicPr>
          <p:cNvPr id="180" name="Picture 12" descr="logo-surfnet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56376" y="1999913"/>
            <a:ext cx="731641" cy="34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D74B269A-82B5-4A44-BF6B-85C5902E589A}" type="slidenum">
              <a:rPr lang="en-US" smtClean="0"/>
              <a:t>10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14/03/2017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ASTERICS Mid -Term Review/ Brussels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72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Task 2: Multi-messenger methods</a:t>
            </a:r>
            <a:br>
              <a:rPr lang="en-US" dirty="0" smtClean="0"/>
            </a:br>
            <a:r>
              <a:rPr lang="en-US" sz="1800" dirty="0" smtClean="0"/>
              <a:t>JIVE, ASTRON, CNRS-APC, UVA (</a:t>
            </a:r>
            <a:r>
              <a:rPr lang="en-US" sz="1800" dirty="0" err="1" smtClean="0"/>
              <a:t>Kettenis</a:t>
            </a:r>
            <a:r>
              <a:rPr lang="en-US" sz="1800" dirty="0" smtClean="0"/>
              <a:t>)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09600" y="2141240"/>
            <a:ext cx="8229600" cy="41373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 smtClean="0"/>
          </a:p>
          <a:p>
            <a:r>
              <a:rPr lang="en-US" sz="2800" dirty="0" smtClean="0"/>
              <a:t>Develop standards for generation, dissemination, distribution and response to transient events (based on </a:t>
            </a:r>
            <a:r>
              <a:rPr lang="en-US" sz="2800" b="1" dirty="0" err="1" smtClean="0"/>
              <a:t>VOEvents</a:t>
            </a:r>
            <a:r>
              <a:rPr lang="en-US" sz="2800" dirty="0" smtClean="0"/>
              <a:t>)</a:t>
            </a:r>
          </a:p>
          <a:p>
            <a:r>
              <a:rPr lang="en-US" sz="2800" dirty="0" smtClean="0"/>
              <a:t>Demonstration during which e.g. radio facilities like LOFAR, EVN, follow up a GW event</a:t>
            </a:r>
          </a:p>
          <a:p>
            <a:r>
              <a:rPr lang="en-US" sz="2800" dirty="0" smtClean="0"/>
              <a:t>Investigate scientific synergies for automated follow-up observations</a:t>
            </a:r>
          </a:p>
          <a:p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smtClean="0"/>
              <a:t>14/03/2017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mtClean="0"/>
              <a:t>ASTERICS Mid -Term Review/ Brussels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D74B269A-82B5-4A44-BF6B-85C5902E589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83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2388" y="1104799"/>
            <a:ext cx="2895600" cy="22296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4060" y="4840363"/>
            <a:ext cx="3020260" cy="1607349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51520" y="332656"/>
            <a:ext cx="8229600" cy="864096"/>
          </a:xfrm>
        </p:spPr>
        <p:txBody>
          <a:bodyPr/>
          <a:lstStyle/>
          <a:p>
            <a:r>
              <a:rPr lang="en-GB" dirty="0" smtClean="0"/>
              <a:t>Possible targets</a:t>
            </a:r>
            <a:endParaRPr lang="en-GB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253999" y="1410368"/>
            <a:ext cx="3478720" cy="4849985"/>
          </a:xfrm>
        </p:spPr>
        <p:txBody>
          <a:bodyPr>
            <a:normAutofit fontScale="92500"/>
          </a:bodyPr>
          <a:lstStyle/>
          <a:p>
            <a:r>
              <a:rPr lang="en-GB" dirty="0" smtClean="0"/>
              <a:t>Fast Radio Bursts</a:t>
            </a:r>
          </a:p>
          <a:p>
            <a:r>
              <a:rPr lang="en-GB" dirty="0" smtClean="0"/>
              <a:t>Flare stars</a:t>
            </a:r>
          </a:p>
          <a:p>
            <a:r>
              <a:rPr lang="en-GB" dirty="0" smtClean="0"/>
              <a:t>X-Ray Binary outbursts</a:t>
            </a:r>
          </a:p>
          <a:p>
            <a:r>
              <a:rPr lang="en-GB" dirty="0" smtClean="0"/>
              <a:t>Gamma-ray bursts</a:t>
            </a:r>
          </a:p>
          <a:p>
            <a:r>
              <a:rPr lang="en-GB" dirty="0" smtClean="0"/>
              <a:t>Supernovae</a:t>
            </a:r>
          </a:p>
          <a:p>
            <a:r>
              <a:rPr lang="en-GB" dirty="0" smtClean="0"/>
              <a:t>Neutrino triggers</a:t>
            </a:r>
            <a:endParaRPr lang="en-GB" dirty="0"/>
          </a:p>
          <a:p>
            <a:r>
              <a:rPr lang="en-GB" dirty="0" smtClean="0"/>
              <a:t>Unknown</a:t>
            </a:r>
          </a:p>
          <a:p>
            <a:r>
              <a:rPr lang="en-GB" dirty="0" smtClean="0"/>
              <a:t>…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A8EBF-BA14-1E42-AE61-E1FBA29ABC29}" type="slidenum">
              <a:rPr lang="en-GB" smtClean="0"/>
              <a:t>12</a:t>
            </a:fld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7622" y="1163333"/>
            <a:ext cx="2713292" cy="18382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1732" y="3001589"/>
            <a:ext cx="2306709" cy="18453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8441" y="3001589"/>
            <a:ext cx="2732472" cy="184536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432403" y="4936914"/>
            <a:ext cx="90038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GB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en-GB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smtClean="0"/>
              <a:t>14/03/2017</a:t>
            </a:r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mtClean="0"/>
              <a:t>ASTERICS Mid -Term Review/ Brussels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12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Gravitational waves: </a:t>
            </a:r>
            <a:r>
              <a:rPr lang="en-GB" dirty="0"/>
              <a:t>GW 150914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4168" y="1988840"/>
            <a:ext cx="2602632" cy="4137323"/>
          </a:xfrm>
        </p:spPr>
        <p:txBody>
          <a:bodyPr>
            <a:normAutofit/>
          </a:bodyPr>
          <a:lstStyle/>
          <a:p>
            <a:r>
              <a:rPr lang="en-GB" sz="2400" dirty="0"/>
              <a:t>Two black holes</a:t>
            </a:r>
          </a:p>
          <a:p>
            <a:r>
              <a:rPr lang="en-GB" sz="2400" dirty="0"/>
              <a:t>Distance of     ~400 </a:t>
            </a:r>
            <a:r>
              <a:rPr lang="en-GB" sz="2400" dirty="0" err="1"/>
              <a:t>Mpc</a:t>
            </a:r>
            <a:endParaRPr lang="en-GB" sz="2400" dirty="0"/>
          </a:p>
          <a:p>
            <a:r>
              <a:rPr lang="en-GB" sz="2400" dirty="0"/>
              <a:t>Masses of 36 and 29 M</a:t>
            </a:r>
            <a:r>
              <a:rPr lang="en-GB" sz="2400" baseline="-25000" dirty="0">
                <a:latin typeface="Wingdings"/>
                <a:ea typeface="Wingdings"/>
                <a:cs typeface="Wingdings"/>
                <a:sym typeface="Wingdings"/>
              </a:rPr>
              <a:t></a:t>
            </a:r>
            <a:endParaRPr lang="en-GB" sz="2400" dirty="0"/>
          </a:p>
          <a:p>
            <a:r>
              <a:rPr lang="en-GB" sz="2400" dirty="0"/>
              <a:t>3 M</a:t>
            </a:r>
            <a:r>
              <a:rPr lang="en-GB" sz="2400" baseline="-25000" dirty="0"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GB" sz="2400" dirty="0"/>
              <a:t> of energy </a:t>
            </a:r>
            <a:r>
              <a:rPr lang="en-GB" sz="2400" dirty="0" smtClean="0"/>
              <a:t>released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000" dirty="0"/>
              <a:t>Abbott et al. (2016a)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844824"/>
            <a:ext cx="5627091" cy="4506069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smtClean="0"/>
              <a:t>14/03/2017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mtClean="0"/>
              <a:t>ASTERICS Mid -Term Review/ Brussels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D74B269A-82B5-4A44-BF6B-85C5902E589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07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Multi-wavelength follow-up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4128" y="1988840"/>
            <a:ext cx="2962672" cy="4137323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Majority of localisation region covered at each wavelength</a:t>
            </a:r>
          </a:p>
          <a:p>
            <a:r>
              <a:rPr lang="en-GB" dirty="0"/>
              <a:t>Follow-up teams used a range of strategies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sz="2800" dirty="0"/>
              <a:t>Abbott et al. (2016b)</a:t>
            </a:r>
          </a:p>
          <a:p>
            <a:endParaRPr lang="en-US" dirty="0"/>
          </a:p>
        </p:txBody>
      </p:sp>
      <p:pic>
        <p:nvPicPr>
          <p:cNvPr id="6" name="Picture 5" descr="tiles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6" t="8413" b="7947"/>
          <a:stretch/>
        </p:blipFill>
        <p:spPr>
          <a:xfrm>
            <a:off x="457201" y="1986757"/>
            <a:ext cx="4618856" cy="4362575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smtClean="0"/>
              <a:t>14/03/2017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mtClean="0"/>
              <a:t>ASTERICS Mid -Term Review/ Brussels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D74B269A-82B5-4A44-BF6B-85C5902E589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44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Task 3: User-domain data streaming</a:t>
            </a:r>
            <a:br>
              <a:rPr lang="en-US" dirty="0" smtClean="0"/>
            </a:br>
            <a:r>
              <a:rPr lang="en-US" sz="1800" dirty="0" smtClean="0"/>
              <a:t>JIVE (</a:t>
            </a:r>
            <a:r>
              <a:rPr lang="en-US" sz="1800" dirty="0" err="1" smtClean="0"/>
              <a:t>Verkouter</a:t>
            </a:r>
            <a:r>
              <a:rPr lang="en-US" sz="1800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132856"/>
            <a:ext cx="4834880" cy="4032448"/>
          </a:xfrm>
        </p:spPr>
        <p:txBody>
          <a:bodyPr>
            <a:normAutofit fontScale="77500" lnSpcReduction="20000"/>
          </a:bodyPr>
          <a:lstStyle/>
          <a:p>
            <a:r>
              <a:rPr lang="en-US" sz="2600" dirty="0" smtClean="0"/>
              <a:t>High-throughput </a:t>
            </a:r>
            <a:r>
              <a:rPr lang="en-US" sz="2600" dirty="0"/>
              <a:t>data transfer utilities </a:t>
            </a:r>
            <a:r>
              <a:rPr lang="en-US" sz="2600" dirty="0" smtClean="0"/>
              <a:t>mostly use TCP:</a:t>
            </a:r>
          </a:p>
          <a:p>
            <a:pPr lvl="1"/>
            <a:r>
              <a:rPr lang="en-US" sz="2200" dirty="0" smtClean="0"/>
              <a:t>Abysmal performance on long-haul links</a:t>
            </a:r>
          </a:p>
          <a:p>
            <a:pPr lvl="1"/>
            <a:r>
              <a:rPr lang="en-US" sz="2300" dirty="0" smtClean="0"/>
              <a:t>some commercial </a:t>
            </a:r>
            <a:r>
              <a:rPr lang="en-US" sz="2300" dirty="0"/>
              <a:t>tools </a:t>
            </a:r>
            <a:r>
              <a:rPr lang="en-US" sz="2300" dirty="0" smtClean="0"/>
              <a:t>use </a:t>
            </a:r>
            <a:r>
              <a:rPr lang="en-US" sz="2300" dirty="0"/>
              <a:t>UDP </a:t>
            </a:r>
            <a:r>
              <a:rPr lang="en-US" sz="2300" dirty="0" smtClean="0"/>
              <a:t>but </a:t>
            </a:r>
            <a:r>
              <a:rPr lang="en-US" sz="2300" dirty="0"/>
              <a:t>these are </a:t>
            </a:r>
            <a:r>
              <a:rPr lang="en-US" sz="2300" dirty="0" smtClean="0"/>
              <a:t>very expensive</a:t>
            </a:r>
          </a:p>
          <a:p>
            <a:r>
              <a:rPr lang="en-US" sz="2700" dirty="0" smtClean="0"/>
              <a:t>Local experience both with </a:t>
            </a:r>
            <a:r>
              <a:rPr lang="en-US" sz="2700" dirty="0" err="1" smtClean="0"/>
              <a:t>lossy</a:t>
            </a:r>
            <a:r>
              <a:rPr lang="en-US" sz="2700" dirty="0" smtClean="0"/>
              <a:t> real-time and reliable near-real-time data </a:t>
            </a:r>
          </a:p>
          <a:p>
            <a:r>
              <a:rPr lang="en-US" sz="2600" dirty="0" smtClean="0"/>
              <a:t>But, (e-</a:t>
            </a:r>
            <a:r>
              <a:rPr lang="en-US" sz="2600" dirty="0"/>
              <a:t>)VLBI software is </a:t>
            </a:r>
            <a:r>
              <a:rPr lang="en-US" sz="2600" dirty="0" smtClean="0"/>
              <a:t>way too </a:t>
            </a:r>
            <a:r>
              <a:rPr lang="en-US" sz="2600" dirty="0"/>
              <a:t>specialized and non-standard for simple file-to-file </a:t>
            </a:r>
            <a:r>
              <a:rPr lang="en-US" sz="2600" dirty="0" smtClean="0"/>
              <a:t>transfers</a:t>
            </a:r>
          </a:p>
          <a:p>
            <a:r>
              <a:rPr lang="en-US" sz="2600" dirty="0"/>
              <a:t>Developing open-source file transfer utility using the UDT protocol</a:t>
            </a:r>
          </a:p>
          <a:p>
            <a:pPr lvl="1"/>
            <a:r>
              <a:rPr lang="en-US" sz="2200" dirty="0"/>
              <a:t>Reliable, robust, user-friendly</a:t>
            </a:r>
          </a:p>
        </p:txBody>
      </p:sp>
      <p:pic>
        <p:nvPicPr>
          <p:cNvPr id="6" name="Bildobjekt 4" descr="worldmap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77072"/>
            <a:ext cx="4327575" cy="2565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smtClean="0"/>
              <a:t>14/03/2017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mtClean="0"/>
              <a:t>ASTERICS Mid -Term Review/ Brussels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D74B269A-82B5-4A44-BF6B-85C5902E589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18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Task 4: Scheduling of large astronomical infrastructures</a:t>
            </a:r>
            <a:br>
              <a:rPr lang="en-US" dirty="0" smtClean="0"/>
            </a:br>
            <a:r>
              <a:rPr lang="en-US" sz="1800" dirty="0" smtClean="0"/>
              <a:t>IEEC, STFC, GTD (</a:t>
            </a:r>
            <a:r>
              <a:rPr lang="en-US" sz="1800" dirty="0" err="1" smtClean="0"/>
              <a:t>Colome</a:t>
            </a:r>
            <a:r>
              <a:rPr lang="en-US" sz="1800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37880"/>
            <a:ext cx="8229600" cy="4137323"/>
          </a:xfrm>
        </p:spPr>
        <p:txBody>
          <a:bodyPr>
            <a:normAutofit/>
          </a:bodyPr>
          <a:lstStyle/>
          <a:p>
            <a:r>
              <a:rPr lang="en-US" sz="2400" dirty="0"/>
              <a:t>C</a:t>
            </a:r>
            <a:r>
              <a:rPr lang="en-US" sz="2400" dirty="0" smtClean="0"/>
              <a:t>omplex</a:t>
            </a:r>
            <a:r>
              <a:rPr lang="en-US" sz="2400" dirty="0"/>
              <a:t>, many-element detector </a:t>
            </a:r>
            <a:r>
              <a:rPr lang="en-US" sz="2400" dirty="0" smtClean="0"/>
              <a:t>arrays</a:t>
            </a:r>
          </a:p>
          <a:p>
            <a:pPr lvl="1"/>
            <a:r>
              <a:rPr lang="en-US" sz="2000" dirty="0" smtClean="0"/>
              <a:t>SKA, CTA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smtClean="0"/>
              <a:t>14/03/2017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mtClean="0"/>
              <a:t>ASTERICS Mid -Term Review/ Brussels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D74B269A-82B5-4A44-BF6B-85C5902E589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21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tetons_pacholka_big"/>
          <p:cNvPicPr>
            <a:picLocks noChangeAspect="1" noChangeArrowheads="1"/>
          </p:cNvPicPr>
          <p:nvPr/>
        </p:nvPicPr>
        <p:blipFill>
          <a:blip r:embed="rId2"/>
          <a:srcRect r="54953"/>
          <a:stretch>
            <a:fillRect/>
          </a:stretch>
        </p:blipFill>
        <p:spPr bwMode="auto">
          <a:xfrm>
            <a:off x="0" y="0"/>
            <a:ext cx="9144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Oval 3"/>
          <p:cNvSpPr>
            <a:spLocks noChangeArrowheads="1"/>
          </p:cNvSpPr>
          <p:nvPr/>
        </p:nvSpPr>
        <p:spPr bwMode="auto">
          <a:xfrm>
            <a:off x="4157663" y="1357313"/>
            <a:ext cx="585787" cy="585787"/>
          </a:xfrm>
          <a:prstGeom prst="ellips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>
              <a:latin typeface="Tahoma" charset="0"/>
            </a:endParaRPr>
          </a:p>
        </p:txBody>
      </p:sp>
      <p:sp>
        <p:nvSpPr>
          <p:cNvPr id="29700" name="Text Box 5"/>
          <p:cNvSpPr txBox="1">
            <a:spLocks noChangeArrowheads="1"/>
          </p:cNvSpPr>
          <p:nvPr/>
        </p:nvSpPr>
        <p:spPr bwMode="auto">
          <a:xfrm>
            <a:off x="4794250" y="1689100"/>
            <a:ext cx="20955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Tahoma" charset="0"/>
              </a:rPr>
              <a:t>Deep field</a:t>
            </a:r>
          </a:p>
          <a:p>
            <a:r>
              <a:rPr lang="en-US">
                <a:solidFill>
                  <a:schemeClr val="bg1"/>
                </a:solidFill>
                <a:latin typeface="Tahoma" charset="0"/>
              </a:rPr>
              <a:t>~1/2 of telescopes</a:t>
            </a:r>
          </a:p>
        </p:txBody>
      </p:sp>
      <p:sp>
        <p:nvSpPr>
          <p:cNvPr id="29701" name="Oval 6"/>
          <p:cNvSpPr>
            <a:spLocks noChangeArrowheads="1"/>
          </p:cNvSpPr>
          <p:nvPr/>
        </p:nvSpPr>
        <p:spPr bwMode="auto">
          <a:xfrm>
            <a:off x="1301750" y="2530475"/>
            <a:ext cx="585788" cy="585788"/>
          </a:xfrm>
          <a:prstGeom prst="ellips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>
              <a:latin typeface="Tahoma" charset="0"/>
            </a:endParaRPr>
          </a:p>
        </p:txBody>
      </p:sp>
      <p:sp>
        <p:nvSpPr>
          <p:cNvPr id="29702" name="Text Box 7"/>
          <p:cNvSpPr txBox="1">
            <a:spLocks noChangeArrowheads="1"/>
          </p:cNvSpPr>
          <p:nvPr/>
        </p:nvSpPr>
        <p:spPr bwMode="auto">
          <a:xfrm>
            <a:off x="2066925" y="2747963"/>
            <a:ext cx="20955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charset="0"/>
              </a:rPr>
              <a:t>Deep field</a:t>
            </a:r>
          </a:p>
          <a:p>
            <a:r>
              <a:rPr lang="en-US" dirty="0">
                <a:solidFill>
                  <a:schemeClr val="bg1"/>
                </a:solidFill>
                <a:latin typeface="Tahoma" charset="0"/>
              </a:rPr>
              <a:t>~1/3 of telescopes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774825" y="288925"/>
            <a:ext cx="1989138" cy="1073150"/>
            <a:chOff x="1118" y="182"/>
            <a:chExt cx="1253" cy="676"/>
          </a:xfrm>
        </p:grpSpPr>
        <p:sp>
          <p:nvSpPr>
            <p:cNvPr id="29713" name="Oval 8"/>
            <p:cNvSpPr>
              <a:spLocks noChangeArrowheads="1"/>
            </p:cNvSpPr>
            <p:nvPr/>
          </p:nvSpPr>
          <p:spPr bwMode="auto">
            <a:xfrm>
              <a:off x="1118" y="182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>
                <a:latin typeface="Tahoma" charset="0"/>
              </a:endParaRPr>
            </a:p>
          </p:txBody>
        </p:sp>
        <p:sp>
          <p:nvSpPr>
            <p:cNvPr id="29714" name="Text Box 9"/>
            <p:cNvSpPr txBox="1">
              <a:spLocks noChangeArrowheads="1"/>
            </p:cNvSpPr>
            <p:nvPr/>
          </p:nvSpPr>
          <p:spPr bwMode="auto">
            <a:xfrm>
              <a:off x="1447" y="454"/>
              <a:ext cx="92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ahoma" charset="0"/>
                </a:rPr>
                <a:t>Monitoring</a:t>
              </a:r>
            </a:p>
            <a:p>
              <a:r>
                <a:rPr lang="en-US">
                  <a:solidFill>
                    <a:schemeClr val="bg1"/>
                  </a:solidFill>
                  <a:latin typeface="Tahoma" charset="0"/>
                </a:rPr>
                <a:t>4 telescopes</a:t>
              </a: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6962775" y="976313"/>
            <a:ext cx="1998663" cy="1077912"/>
            <a:chOff x="1118" y="182"/>
            <a:chExt cx="1259" cy="679"/>
          </a:xfrm>
        </p:grpSpPr>
        <p:sp>
          <p:nvSpPr>
            <p:cNvPr id="29711" name="Oval 12"/>
            <p:cNvSpPr>
              <a:spLocks noChangeArrowheads="1"/>
            </p:cNvSpPr>
            <p:nvPr/>
          </p:nvSpPr>
          <p:spPr bwMode="auto">
            <a:xfrm>
              <a:off x="1118" y="182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>
                <a:latin typeface="Tahoma" charset="0"/>
              </a:endParaRPr>
            </a:p>
          </p:txBody>
        </p:sp>
        <p:sp>
          <p:nvSpPr>
            <p:cNvPr id="29712" name="Text Box 13"/>
            <p:cNvSpPr txBox="1">
              <a:spLocks noChangeArrowheads="1"/>
            </p:cNvSpPr>
            <p:nvPr/>
          </p:nvSpPr>
          <p:spPr bwMode="auto">
            <a:xfrm>
              <a:off x="1447" y="454"/>
              <a:ext cx="930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ahoma" charset="0"/>
                </a:rPr>
                <a:t>Monitoring</a:t>
              </a:r>
            </a:p>
            <a:p>
              <a:r>
                <a:rPr lang="en-US">
                  <a:solidFill>
                    <a:schemeClr val="bg1"/>
                  </a:solidFill>
                  <a:latin typeface="Tahoma" charset="0"/>
                </a:rPr>
                <a:t>4 Telescopes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6292850" y="2806700"/>
            <a:ext cx="1917700" cy="1111250"/>
            <a:chOff x="1118" y="182"/>
            <a:chExt cx="1208" cy="700"/>
          </a:xfrm>
        </p:grpSpPr>
        <p:sp>
          <p:nvSpPr>
            <p:cNvPr id="29709" name="Oval 15"/>
            <p:cNvSpPr>
              <a:spLocks noChangeArrowheads="1"/>
            </p:cNvSpPr>
            <p:nvPr/>
          </p:nvSpPr>
          <p:spPr bwMode="auto">
            <a:xfrm>
              <a:off x="1118" y="182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>
                <a:latin typeface="Tahoma" charset="0"/>
              </a:endParaRPr>
            </a:p>
          </p:txBody>
        </p:sp>
        <p:sp>
          <p:nvSpPr>
            <p:cNvPr id="29710" name="Text Box 16"/>
            <p:cNvSpPr txBox="1">
              <a:spLocks noChangeArrowheads="1"/>
            </p:cNvSpPr>
            <p:nvPr/>
          </p:nvSpPr>
          <p:spPr bwMode="auto">
            <a:xfrm>
              <a:off x="1474" y="478"/>
              <a:ext cx="85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ahoma" charset="0"/>
                </a:rPr>
                <a:t>Monitoring</a:t>
              </a:r>
            </a:p>
            <a:p>
              <a:r>
                <a:rPr lang="en-US">
                  <a:solidFill>
                    <a:schemeClr val="bg1"/>
                  </a:solidFill>
                  <a:latin typeface="Tahoma" charset="0"/>
                </a:rPr>
                <a:t>1 telescope</a:t>
              </a: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1065213" y="1222375"/>
            <a:ext cx="1874837" cy="1073150"/>
            <a:chOff x="1118" y="182"/>
            <a:chExt cx="1181" cy="676"/>
          </a:xfrm>
        </p:grpSpPr>
        <p:sp>
          <p:nvSpPr>
            <p:cNvPr id="29707" name="Oval 18"/>
            <p:cNvSpPr>
              <a:spLocks noChangeArrowheads="1"/>
            </p:cNvSpPr>
            <p:nvPr/>
          </p:nvSpPr>
          <p:spPr bwMode="auto">
            <a:xfrm>
              <a:off x="1118" y="182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>
                <a:latin typeface="Tahoma" charset="0"/>
              </a:endParaRPr>
            </a:p>
          </p:txBody>
        </p:sp>
        <p:sp>
          <p:nvSpPr>
            <p:cNvPr id="29708" name="Text Box 19"/>
            <p:cNvSpPr txBox="1">
              <a:spLocks noChangeArrowheads="1"/>
            </p:cNvSpPr>
            <p:nvPr/>
          </p:nvSpPr>
          <p:spPr bwMode="auto">
            <a:xfrm>
              <a:off x="1447" y="454"/>
              <a:ext cx="85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ahoma" charset="0"/>
                </a:rPr>
                <a:t>Monitoring</a:t>
              </a:r>
            </a:p>
            <a:p>
              <a:r>
                <a:rPr lang="en-US">
                  <a:solidFill>
                    <a:schemeClr val="bg1"/>
                  </a:solidFill>
                  <a:latin typeface="Tahoma" charset="0"/>
                </a:rPr>
                <a:t>4 telescope</a:t>
              </a:r>
            </a:p>
          </p:txBody>
        </p:sp>
      </p:grpSp>
      <p:sp>
        <p:nvSpPr>
          <p:cNvPr id="19" name="Rectangle 4"/>
          <p:cNvSpPr>
            <a:spLocks noGrp="1" noChangeArrowheads="1"/>
          </p:cNvSpPr>
          <p:nvPr>
            <p:ph type="title"/>
          </p:nvPr>
        </p:nvSpPr>
        <p:spPr>
          <a:xfrm>
            <a:off x="900113" y="15875"/>
            <a:ext cx="8229600" cy="1069975"/>
          </a:xfrm>
        </p:spPr>
        <p:txBody>
          <a:bodyPr/>
          <a:lstStyle/>
          <a:p>
            <a:pPr algn="r" eaLnBrk="1" hangingPunct="1"/>
            <a:r>
              <a:rPr lang="en-US" dirty="0" smtClean="0">
                <a:solidFill>
                  <a:schemeClr val="bg1"/>
                </a:solidFill>
              </a:rPr>
              <a:t>CTA observation modes</a:t>
            </a: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5050992" y="5542828"/>
            <a:ext cx="34917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ahoma" charset="0"/>
              </a:rPr>
              <a:t>Divergent &amp; convergent mode in</a:t>
            </a:r>
          </a:p>
          <a:p>
            <a:r>
              <a:rPr lang="en-US" dirty="0" smtClean="0">
                <a:solidFill>
                  <a:schemeClr val="bg1"/>
                </a:solidFill>
                <a:latin typeface="Tahoma" charset="0"/>
              </a:rPr>
              <a:t>SUB-ARRAY configuration</a:t>
            </a:r>
            <a:endParaRPr lang="en-US" dirty="0">
              <a:solidFill>
                <a:schemeClr val="bg1"/>
              </a:solidFill>
              <a:latin typeface="Tahoma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1" y="5375455"/>
            <a:ext cx="1474787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D74B269A-82B5-4A44-BF6B-85C5902E589A}" type="slidenum">
              <a:rPr lang="en-US" smtClean="0"/>
              <a:t>17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14/03/2017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ASTERICS Mid -Term Review/ Brussels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45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11521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Task 4: Scheduling of large astronomical infrastructures</a:t>
            </a:r>
            <a:br>
              <a:rPr lang="en-US" dirty="0" smtClean="0"/>
            </a:br>
            <a:r>
              <a:rPr lang="en-US" sz="2700" dirty="0" smtClean="0"/>
              <a:t>(continued)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636912"/>
            <a:ext cx="8229600" cy="3711400"/>
          </a:xfrm>
        </p:spPr>
        <p:txBody>
          <a:bodyPr>
            <a:normAutofit fontScale="85000" lnSpcReduction="10000"/>
          </a:bodyPr>
          <a:lstStyle/>
          <a:p>
            <a:r>
              <a:rPr lang="en-US" sz="2800" dirty="0" smtClean="0"/>
              <a:t>Artificial </a:t>
            </a:r>
            <a:r>
              <a:rPr lang="en-US" sz="2800" dirty="0"/>
              <a:t>Intelligence (AI) techniques </a:t>
            </a:r>
            <a:r>
              <a:rPr lang="en-US" sz="2800" dirty="0" smtClean="0"/>
              <a:t>to optimize procedures </a:t>
            </a:r>
          </a:p>
          <a:p>
            <a:pPr lvl="1"/>
            <a:r>
              <a:rPr lang="ca-ES" sz="2400" dirty="0" err="1"/>
              <a:t>Metaheuristic</a:t>
            </a:r>
            <a:r>
              <a:rPr lang="ca-ES" sz="2400" dirty="0"/>
              <a:t> </a:t>
            </a:r>
            <a:r>
              <a:rPr lang="ca-ES" sz="2400" dirty="0" err="1" smtClean="0"/>
              <a:t>Optimization</a:t>
            </a:r>
            <a:r>
              <a:rPr lang="ca-ES" sz="2400" dirty="0"/>
              <a:t>: </a:t>
            </a:r>
            <a:r>
              <a:rPr lang="ca-ES" sz="2400" dirty="0" err="1"/>
              <a:t>Genetic</a:t>
            </a:r>
            <a:r>
              <a:rPr lang="ca-ES" sz="2400" dirty="0"/>
              <a:t> </a:t>
            </a:r>
            <a:r>
              <a:rPr lang="ca-ES" sz="2400" dirty="0" err="1"/>
              <a:t>Algorithms</a:t>
            </a:r>
            <a:r>
              <a:rPr lang="ca-ES" sz="2400" dirty="0"/>
              <a:t>, </a:t>
            </a:r>
            <a:r>
              <a:rPr lang="ca-ES" sz="2400" dirty="0" smtClean="0"/>
              <a:t>Multi-</a:t>
            </a:r>
            <a:r>
              <a:rPr lang="ca-ES" sz="2400" dirty="0" err="1" smtClean="0"/>
              <a:t>objective</a:t>
            </a:r>
            <a:r>
              <a:rPr lang="ca-ES" sz="2400" dirty="0" smtClean="0"/>
              <a:t> </a:t>
            </a:r>
            <a:r>
              <a:rPr lang="ca-ES" sz="2400" dirty="0" err="1"/>
              <a:t>Evolutionary</a:t>
            </a:r>
            <a:r>
              <a:rPr lang="ca-ES" sz="2400" dirty="0"/>
              <a:t> </a:t>
            </a:r>
            <a:r>
              <a:rPr lang="ca-ES" sz="2400" dirty="0" err="1"/>
              <a:t>Algorithms</a:t>
            </a:r>
            <a:endParaRPr lang="en-US" sz="3300" dirty="0" smtClean="0"/>
          </a:p>
          <a:p>
            <a:pPr lvl="1"/>
            <a:r>
              <a:rPr lang="en-US" sz="2400" dirty="0"/>
              <a:t>Constraint-Based </a:t>
            </a:r>
            <a:r>
              <a:rPr lang="en-US" sz="2400" dirty="0" smtClean="0"/>
              <a:t>Reasoning: constraint propagation</a:t>
            </a:r>
          </a:p>
          <a:p>
            <a:r>
              <a:rPr lang="en-US" sz="2800" dirty="0" smtClean="0"/>
              <a:t>Maximize science return of SKA and CTA</a:t>
            </a:r>
          </a:p>
          <a:p>
            <a:pPr lvl="1"/>
            <a:r>
              <a:rPr lang="en-US" sz="2400" dirty="0" smtClean="0"/>
              <a:t>But ensure solutions are applicable for other instruments</a:t>
            </a:r>
          </a:p>
          <a:p>
            <a:r>
              <a:rPr lang="en-US" sz="2800" dirty="0" smtClean="0"/>
              <a:t>Incorporate </a:t>
            </a:r>
            <a:r>
              <a:rPr lang="en-US" sz="2800" dirty="0"/>
              <a:t>multi-frequency, multi-messenger </a:t>
            </a:r>
            <a:r>
              <a:rPr lang="en-US" sz="2800" dirty="0" smtClean="0"/>
              <a:t>astrophysics</a:t>
            </a:r>
          </a:p>
          <a:p>
            <a:r>
              <a:rPr lang="en-US" sz="2800" dirty="0" smtClean="0"/>
              <a:t>Provide </a:t>
            </a:r>
            <a:r>
              <a:rPr lang="en-US" sz="2800" dirty="0"/>
              <a:t>a framework to </a:t>
            </a:r>
            <a:r>
              <a:rPr lang="en-US" sz="2800" dirty="0" smtClean="0"/>
              <a:t>coordinate and </a:t>
            </a:r>
            <a:r>
              <a:rPr lang="en-US" sz="2800" dirty="0"/>
              <a:t>schedule multiple facilities.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smtClean="0"/>
              <a:t>14/03/2017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mtClean="0"/>
              <a:t>ASTERICS Mid -Term Review/ Brussels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D74B269A-82B5-4A44-BF6B-85C5902E589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53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task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8840"/>
            <a:ext cx="8579296" cy="4137323"/>
          </a:xfrm>
        </p:spPr>
        <p:txBody>
          <a:bodyPr>
            <a:normAutofit/>
          </a:bodyPr>
          <a:lstStyle/>
          <a:p>
            <a:pPr marL="457200" lvl="1" indent="-457200">
              <a:spcBef>
                <a:spcPts val="0"/>
              </a:spcBef>
            </a:pPr>
            <a:r>
              <a:rPr lang="en-US" dirty="0" smtClean="0"/>
              <a:t>Moving ahead at full speed, right from the start</a:t>
            </a:r>
          </a:p>
          <a:p>
            <a:pPr marL="457200" lvl="1" indent="-457200">
              <a:spcBef>
                <a:spcPts val="0"/>
              </a:spcBef>
            </a:pPr>
            <a:endParaRPr lang="en-US" dirty="0" smtClean="0"/>
          </a:p>
          <a:p>
            <a:pPr marL="857250" lvl="2" indent="-457200">
              <a:spcBef>
                <a:spcPts val="0"/>
              </a:spcBef>
            </a:pPr>
            <a:r>
              <a:rPr lang="en-US" dirty="0" smtClean="0"/>
              <a:t>Has made real impact in WR community</a:t>
            </a:r>
          </a:p>
          <a:p>
            <a:pPr marL="1314450" lvl="3" indent="-457200">
              <a:spcBef>
                <a:spcPts val="0"/>
              </a:spcBef>
            </a:pPr>
            <a:r>
              <a:rPr lang="en-US" dirty="0" smtClean="0"/>
              <a:t>Improvements are fed back: open source </a:t>
            </a:r>
          </a:p>
          <a:p>
            <a:pPr marL="857250" lvl="2" indent="-457200">
              <a:spcBef>
                <a:spcPts val="0"/>
              </a:spcBef>
            </a:pPr>
            <a:r>
              <a:rPr lang="en-US" dirty="0" smtClean="0"/>
              <a:t>Generated serious outside interest: JVLA</a:t>
            </a:r>
          </a:p>
          <a:p>
            <a:pPr marL="857250" lvl="2" indent="-457200">
              <a:spcBef>
                <a:spcPts val="0"/>
              </a:spcBef>
            </a:pPr>
            <a:r>
              <a:rPr lang="en-US" dirty="0" smtClean="0"/>
              <a:t>Some delay </a:t>
            </a:r>
            <a:r>
              <a:rPr lang="en-US" dirty="0" smtClean="0"/>
              <a:t>with one partner, </a:t>
            </a:r>
            <a:r>
              <a:rPr lang="en-US" dirty="0" smtClean="0"/>
              <a:t>but no risk to </a:t>
            </a:r>
            <a:r>
              <a:rPr lang="en-US" dirty="0" smtClean="0"/>
              <a:t>project</a:t>
            </a:r>
          </a:p>
          <a:p>
            <a:pPr marL="1314450" lvl="3" indent="-457200">
              <a:spcBef>
                <a:spcPts val="0"/>
              </a:spcBef>
            </a:pPr>
            <a:r>
              <a:rPr lang="en-US" dirty="0" smtClean="0"/>
              <a:t>Has ramped up effort</a:t>
            </a:r>
            <a:endParaRPr lang="en-US" dirty="0" smtClean="0"/>
          </a:p>
          <a:p>
            <a:pPr marL="857250" lvl="2" indent="-457200">
              <a:spcBef>
                <a:spcPts val="0"/>
              </a:spcBef>
            </a:pPr>
            <a:r>
              <a:rPr lang="en-US" dirty="0" smtClean="0"/>
              <a:t>Fed into tender for new photonic equipment for </a:t>
            </a:r>
            <a:r>
              <a:rPr lang="en-US" dirty="0" err="1" smtClean="0"/>
              <a:t>SURFnet</a:t>
            </a:r>
            <a:r>
              <a:rPr lang="en-US" dirty="0" smtClean="0"/>
              <a:t>(8)</a:t>
            </a:r>
          </a:p>
          <a:p>
            <a:pPr marL="857250" lvl="2" indent="-457200">
              <a:spcBef>
                <a:spcPts val="0"/>
              </a:spcBef>
            </a:pPr>
            <a:r>
              <a:rPr lang="en-US" dirty="0" smtClean="0"/>
              <a:t>WR timing in design of SKA-low</a:t>
            </a:r>
          </a:p>
          <a:p>
            <a:pPr marL="1314450" lvl="3" indent="-457200">
              <a:spcBef>
                <a:spcPts val="0"/>
              </a:spcBef>
            </a:pPr>
            <a:r>
              <a:rPr lang="en-US" dirty="0" smtClean="0"/>
              <a:t>Frequency stability now good enough for frequency transfer</a:t>
            </a:r>
          </a:p>
          <a:p>
            <a:pPr marL="857250" lvl="2" indent="-457200">
              <a:spcBef>
                <a:spcPts val="0"/>
              </a:spcBef>
            </a:pPr>
            <a:r>
              <a:rPr lang="en-US" dirty="0" smtClean="0"/>
              <a:t>Commercial applications under development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smtClean="0"/>
              <a:t>14/03/2017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mtClean="0"/>
              <a:t>ASTERICS Mid -Term Review/ Brussels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D74B269A-82B5-4A44-BF6B-85C5902E589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20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67544" y="2686400"/>
            <a:ext cx="8203108" cy="2159000"/>
            <a:chOff x="467544" y="3501008"/>
            <a:chExt cx="8203108" cy="2159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7544" y="3501008"/>
              <a:ext cx="2159000" cy="2159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07704" y="5301208"/>
              <a:ext cx="660400" cy="2921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763688" y="3573016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>
                  <a:solidFill>
                    <a:schemeClr val="bg1"/>
                  </a:solidFill>
                </a:rPr>
                <a:t>Euclid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15816" y="3501008"/>
              <a:ext cx="2755900" cy="215480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40152" y="3501008"/>
              <a:ext cx="2730500" cy="212940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84168" y="3573016"/>
              <a:ext cx="1029561" cy="288032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4427984" y="3573016"/>
              <a:ext cx="11797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dirty="0" smtClean="0">
                  <a:solidFill>
                    <a:schemeClr val="bg1"/>
                  </a:solidFill>
                </a:rPr>
                <a:t>EGO/Virgo</a:t>
              </a:r>
              <a:endParaRPr lang="en-US" dirty="0"/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457200" y="764704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C32128"/>
                </a:solidFill>
              </a:rPr>
              <a:t>WP5: Cleopatra</a:t>
            </a:r>
            <a:endParaRPr lang="en-US" dirty="0">
              <a:solidFill>
                <a:srgbClr val="C32128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07504" y="5013176"/>
            <a:ext cx="8924354" cy="129614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 smtClean="0"/>
          </a:p>
          <a:p>
            <a:r>
              <a:rPr lang="en-US" sz="2400" dirty="0" smtClean="0"/>
              <a:t>Connecting real facilities now as path to connected future facilities</a:t>
            </a:r>
            <a:endParaRPr lang="en-US" sz="2400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07504" y="1340768"/>
            <a:ext cx="8923858" cy="129614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~</a:t>
            </a:r>
            <a:r>
              <a:rPr lang="en-US" sz="2000" dirty="0"/>
              <a:t>2.5 M</a:t>
            </a:r>
            <a:r>
              <a:rPr lang="en-US" sz="2000" dirty="0" smtClean="0"/>
              <a:t>€, 4 tasks </a:t>
            </a:r>
          </a:p>
          <a:p>
            <a:r>
              <a:rPr lang="en-US" sz="2000" dirty="0" smtClean="0"/>
              <a:t>12 partners: JIVE, VU, UGR, NIKHEF, </a:t>
            </a:r>
            <a:r>
              <a:rPr lang="en-US" sz="2000" dirty="0" err="1" smtClean="0"/>
              <a:t>SURFnet</a:t>
            </a:r>
            <a:r>
              <a:rPr lang="en-US" sz="2000" dirty="0" smtClean="0"/>
              <a:t>, ASTRON, UVA, DESY, CNRS-APC, IEEC, GTD, STFC</a:t>
            </a:r>
            <a:endParaRPr lang="en-US" sz="2000" i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14/03/2017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ASTERICS Mid -Term Review/ Brussels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B269A-82B5-4A44-BF6B-85C5902E589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44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task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8840"/>
            <a:ext cx="8579296" cy="4137323"/>
          </a:xfrm>
        </p:spPr>
        <p:txBody>
          <a:bodyPr>
            <a:normAutofit/>
          </a:bodyPr>
          <a:lstStyle/>
          <a:p>
            <a:pPr marL="457200" lvl="1" indent="-457200">
              <a:spcBef>
                <a:spcPts val="0"/>
              </a:spcBef>
            </a:pPr>
            <a:r>
              <a:rPr lang="en-US" dirty="0" smtClean="0"/>
              <a:t>Task 2: slow uptake</a:t>
            </a:r>
            <a:endParaRPr lang="en-US" dirty="0"/>
          </a:p>
          <a:p>
            <a:pPr marL="457200" lvl="1" indent="-457200">
              <a:spcBef>
                <a:spcPts val="0"/>
              </a:spcBef>
            </a:pPr>
            <a:endParaRPr lang="en-US" dirty="0" smtClean="0"/>
          </a:p>
          <a:p>
            <a:pPr marL="857250" lvl="2" indent="-457200">
              <a:spcBef>
                <a:spcPts val="0"/>
              </a:spcBef>
            </a:pPr>
            <a:r>
              <a:rPr lang="en-US" dirty="0" smtClean="0"/>
              <a:t>Speed-up since last change of task lead</a:t>
            </a:r>
            <a:endParaRPr lang="en-US" dirty="0"/>
          </a:p>
          <a:p>
            <a:pPr marL="857250" lvl="2" indent="-457200">
              <a:spcBef>
                <a:spcPts val="0"/>
              </a:spcBef>
            </a:pPr>
            <a:r>
              <a:rPr lang="en-US" dirty="0" smtClean="0"/>
              <a:t>Draft of first deliverable document</a:t>
            </a:r>
          </a:p>
          <a:p>
            <a:pPr marL="857250" lvl="2" indent="-457200">
              <a:spcBef>
                <a:spcPts val="0"/>
              </a:spcBef>
            </a:pPr>
            <a:r>
              <a:rPr lang="en-US" dirty="0" smtClean="0"/>
              <a:t>Some delay, but no risk to project </a:t>
            </a:r>
            <a:r>
              <a:rPr lang="en-US" dirty="0" smtClean="0"/>
              <a:t>timeline</a:t>
            </a:r>
          </a:p>
          <a:p>
            <a:pPr marL="1314450" lvl="3" indent="-457200">
              <a:spcBef>
                <a:spcPts val="0"/>
              </a:spcBef>
            </a:pPr>
            <a:r>
              <a:rPr lang="en-US" dirty="0" smtClean="0"/>
              <a:t>Will fit comfortably within the 4 years</a:t>
            </a:r>
            <a:endParaRPr lang="en-US" dirty="0" smtClean="0"/>
          </a:p>
          <a:p>
            <a:pPr marL="857250" lvl="2" indent="-457200">
              <a:spcBef>
                <a:spcPts val="0"/>
              </a:spcBef>
            </a:pPr>
            <a:r>
              <a:rPr lang="en-US" dirty="0" smtClean="0"/>
              <a:t>Active involvement </a:t>
            </a:r>
            <a:r>
              <a:rPr lang="en-US" dirty="0" smtClean="0"/>
              <a:t>of several astronomers interested </a:t>
            </a:r>
            <a:r>
              <a:rPr lang="en-US" dirty="0"/>
              <a:t>i</a:t>
            </a:r>
            <a:r>
              <a:rPr lang="en-US" dirty="0" smtClean="0"/>
              <a:t>n triggered observations</a:t>
            </a:r>
          </a:p>
          <a:p>
            <a:pPr marL="857250" lvl="2" indent="-457200">
              <a:spcBef>
                <a:spcPts val="0"/>
              </a:spcBef>
            </a:pPr>
            <a:r>
              <a:rPr lang="en-US" dirty="0" smtClean="0"/>
              <a:t>Interactions with Work Package 4 and Cleopatra task 4</a:t>
            </a:r>
          </a:p>
          <a:p>
            <a:pPr marL="857250" lvl="2" indent="-457200">
              <a:spcBef>
                <a:spcPts val="0"/>
              </a:spcBef>
            </a:pPr>
            <a:r>
              <a:rPr lang="en-US" dirty="0" err="1" smtClean="0"/>
              <a:t>MoU</a:t>
            </a:r>
            <a:r>
              <a:rPr lang="en-US" dirty="0" smtClean="0"/>
              <a:t> JIVE-EVN and LIGO regarding follow-up observations </a:t>
            </a:r>
          </a:p>
          <a:p>
            <a:pPr marL="857250" lvl="2" indent="-457200">
              <a:spcBef>
                <a:spcPts val="0"/>
              </a:spcBef>
            </a:pPr>
            <a:endParaRPr lang="en-US" dirty="0" smtClean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smtClean="0"/>
              <a:t>14/03/2017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mtClean="0"/>
              <a:t>ASTERICS Mid -Term Review/ Brussels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D74B269A-82B5-4A44-BF6B-85C5902E589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8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task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8840"/>
            <a:ext cx="8579296" cy="4137323"/>
          </a:xfrm>
        </p:spPr>
        <p:txBody>
          <a:bodyPr>
            <a:normAutofit/>
          </a:bodyPr>
          <a:lstStyle/>
          <a:p>
            <a:pPr marL="457200" lvl="1" indent="-457200">
              <a:spcBef>
                <a:spcPts val="0"/>
              </a:spcBef>
            </a:pPr>
            <a:r>
              <a:rPr lang="en-US" dirty="0" smtClean="0"/>
              <a:t>Fairly small task, one developer</a:t>
            </a:r>
          </a:p>
          <a:p>
            <a:pPr marL="457200" lvl="1" indent="-457200">
              <a:spcBef>
                <a:spcPts val="0"/>
              </a:spcBef>
            </a:pPr>
            <a:endParaRPr lang="en-US" dirty="0" smtClean="0"/>
          </a:p>
          <a:p>
            <a:pPr marL="857250" lvl="2" indent="-457200">
              <a:spcBef>
                <a:spcPts val="0"/>
              </a:spcBef>
            </a:pPr>
            <a:r>
              <a:rPr lang="en-US" dirty="0" smtClean="0"/>
              <a:t>Prototype milestone reached well on time</a:t>
            </a:r>
          </a:p>
          <a:p>
            <a:pPr marL="857250" lvl="2" indent="-457200">
              <a:spcBef>
                <a:spcPts val="0"/>
              </a:spcBef>
            </a:pPr>
            <a:r>
              <a:rPr lang="en-US" dirty="0" smtClean="0"/>
              <a:t>First tests very promising</a:t>
            </a:r>
          </a:p>
          <a:p>
            <a:pPr marL="1314450" lvl="3" indent="-457200">
              <a:spcBef>
                <a:spcPts val="0"/>
              </a:spcBef>
            </a:pPr>
            <a:r>
              <a:rPr lang="en-US" dirty="0" smtClean="0"/>
              <a:t>4Gbps file transfers from New Zealand to the Netherlands</a:t>
            </a:r>
          </a:p>
          <a:p>
            <a:pPr marL="857250" lvl="2" indent="-457200">
              <a:spcBef>
                <a:spcPts val="0"/>
              </a:spcBef>
            </a:pPr>
            <a:r>
              <a:rPr lang="en-US" dirty="0" smtClean="0"/>
              <a:t>Now re-writing Python into C++11</a:t>
            </a:r>
          </a:p>
          <a:p>
            <a:pPr marL="857250" lvl="2" indent="-457200">
              <a:spcBef>
                <a:spcPts val="0"/>
              </a:spcBef>
            </a:pPr>
            <a:endParaRPr lang="en-US" dirty="0" smtClean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smtClean="0"/>
              <a:t>14/03/2017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mtClean="0"/>
              <a:t>ASTERICS Mid -Term Review/ Brussels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D74B269A-82B5-4A44-BF6B-85C5902E589A}" type="slidenum">
              <a:rPr lang="en-US" smtClean="0"/>
              <a:t>21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717728"/>
            <a:ext cx="7556500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8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task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8840"/>
            <a:ext cx="8579296" cy="4137323"/>
          </a:xfrm>
        </p:spPr>
        <p:txBody>
          <a:bodyPr>
            <a:normAutofit/>
          </a:bodyPr>
          <a:lstStyle/>
          <a:p>
            <a:pPr marL="457200" lvl="1" indent="-457200">
              <a:spcBef>
                <a:spcPts val="0"/>
              </a:spcBef>
            </a:pPr>
            <a:r>
              <a:rPr lang="en-US" dirty="0" smtClean="0"/>
              <a:t>Excellent progress, from the start</a:t>
            </a:r>
          </a:p>
          <a:p>
            <a:pPr marL="457200" lvl="1" indent="-457200">
              <a:spcBef>
                <a:spcPts val="0"/>
              </a:spcBef>
            </a:pPr>
            <a:endParaRPr lang="en-US" dirty="0" smtClean="0"/>
          </a:p>
          <a:p>
            <a:pPr marL="857250" lvl="2" indent="-457200">
              <a:spcBef>
                <a:spcPts val="0"/>
              </a:spcBef>
            </a:pPr>
            <a:r>
              <a:rPr lang="en-US" dirty="0" smtClean="0"/>
              <a:t>Several face to face meetings</a:t>
            </a:r>
          </a:p>
          <a:p>
            <a:pPr marL="857250" lvl="2" indent="-457200">
              <a:spcBef>
                <a:spcPts val="0"/>
              </a:spcBef>
            </a:pPr>
            <a:r>
              <a:rPr lang="en-US" dirty="0"/>
              <a:t>GTD had to change </a:t>
            </a:r>
            <a:r>
              <a:rPr lang="en-US" dirty="0" smtClean="0"/>
              <a:t>status </a:t>
            </a:r>
            <a:r>
              <a:rPr lang="en-US" dirty="0"/>
              <a:t>from third party to full </a:t>
            </a:r>
            <a:r>
              <a:rPr lang="en-US" dirty="0" smtClean="0"/>
              <a:t>member</a:t>
            </a:r>
          </a:p>
          <a:p>
            <a:pPr marL="857250" lvl="2" indent="-457200">
              <a:spcBef>
                <a:spcPts val="0"/>
              </a:spcBef>
            </a:pPr>
            <a:r>
              <a:rPr lang="en-US" dirty="0" smtClean="0"/>
              <a:t>Deliverables late in project: </a:t>
            </a:r>
          </a:p>
          <a:p>
            <a:pPr marL="1314450" lvl="3" indent="-457200">
              <a:spcBef>
                <a:spcPts val="0"/>
              </a:spcBef>
            </a:pPr>
            <a:r>
              <a:rPr lang="en-US" dirty="0" smtClean="0"/>
              <a:t>Intermediate milestones defined</a:t>
            </a:r>
          </a:p>
          <a:p>
            <a:pPr marL="857250" lvl="2" indent="-457200">
              <a:spcBef>
                <a:spcPts val="0"/>
              </a:spcBef>
            </a:pPr>
            <a:endParaRPr lang="en-US" dirty="0" smtClean="0"/>
          </a:p>
          <a:p>
            <a:pPr marL="857250" lvl="2" indent="-457200">
              <a:spcBef>
                <a:spcPts val="0"/>
              </a:spcBef>
            </a:pPr>
            <a:endParaRPr lang="en-US" dirty="0" smtClean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smtClean="0"/>
              <a:t>14/03/2017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mtClean="0"/>
              <a:t>ASTERICS Mid -Term Review/ Brussels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D74B269A-82B5-4A44-BF6B-85C5902E589A}" type="slidenum">
              <a:rPr lang="en-US" smtClean="0"/>
              <a:t>22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/>
          <a:srcRect b="6202"/>
          <a:stretch/>
        </p:blipFill>
        <p:spPr bwMode="auto">
          <a:xfrm>
            <a:off x="0" y="1639770"/>
            <a:ext cx="5724128" cy="3355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3"/>
          <a:srcRect b="6022"/>
          <a:stretch/>
        </p:blipFill>
        <p:spPr bwMode="auto">
          <a:xfrm>
            <a:off x="3203848" y="3117278"/>
            <a:ext cx="5940151" cy="3489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668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8840"/>
            <a:ext cx="8579296" cy="4137323"/>
          </a:xfrm>
        </p:spPr>
        <p:txBody>
          <a:bodyPr>
            <a:normAutofit/>
          </a:bodyPr>
          <a:lstStyle/>
          <a:p>
            <a:pPr marL="457200" lvl="1" indent="-457200">
              <a:spcBef>
                <a:spcPts val="0"/>
              </a:spcBef>
            </a:pPr>
            <a:r>
              <a:rPr lang="en-US" dirty="0" smtClean="0"/>
              <a:t>No major obstacles or deviations: on track</a:t>
            </a:r>
          </a:p>
          <a:p>
            <a:pPr marL="457200" lvl="1" indent="-457200">
              <a:spcBef>
                <a:spcPts val="0"/>
              </a:spcBef>
            </a:pPr>
            <a:r>
              <a:rPr lang="en-US" dirty="0" smtClean="0"/>
              <a:t>Task 2: most delayed, but high potential</a:t>
            </a:r>
          </a:p>
          <a:p>
            <a:pPr marL="857250" lvl="2" indent="-457200">
              <a:spcBef>
                <a:spcPts val="0"/>
              </a:spcBef>
            </a:pPr>
            <a:r>
              <a:rPr lang="en-US" dirty="0" smtClean="0"/>
              <a:t>Transient astronomy becoming more important (GW!)</a:t>
            </a:r>
          </a:p>
          <a:p>
            <a:pPr marL="857250" lvl="2" indent="-457200">
              <a:spcBef>
                <a:spcPts val="0"/>
              </a:spcBef>
            </a:pPr>
            <a:r>
              <a:rPr lang="en-US" dirty="0" smtClean="0"/>
              <a:t>Real need in community for standards, implementation of filters, protocols</a:t>
            </a:r>
          </a:p>
          <a:p>
            <a:pPr marL="457200" lvl="1" indent="-457200">
              <a:spcBef>
                <a:spcPts val="0"/>
              </a:spcBef>
            </a:pPr>
            <a:r>
              <a:rPr lang="en-US" dirty="0" smtClean="0"/>
              <a:t>Task 3: small, but could deliver something very useful</a:t>
            </a:r>
          </a:p>
          <a:p>
            <a:pPr marL="457200" lvl="1" indent="-457200">
              <a:spcBef>
                <a:spcPts val="0"/>
              </a:spcBef>
            </a:pPr>
            <a:r>
              <a:rPr lang="en-US" dirty="0" smtClean="0"/>
              <a:t>Tasks 1 and 4: clear use cases, big impact</a:t>
            </a:r>
          </a:p>
          <a:p>
            <a:pPr marL="457200" lvl="1" indent="-457200">
              <a:spcBef>
                <a:spcPts val="0"/>
              </a:spcBef>
            </a:pPr>
            <a:r>
              <a:rPr lang="en-US" dirty="0" smtClean="0"/>
              <a:t>Several demos coming up, good PR</a:t>
            </a:r>
          </a:p>
          <a:p>
            <a:pPr marL="457200" lvl="1" indent="-457200">
              <a:spcBef>
                <a:spcPts val="0"/>
              </a:spcBef>
            </a:pPr>
            <a:r>
              <a:rPr lang="en-US" dirty="0"/>
              <a:t>Results </a:t>
            </a:r>
            <a:r>
              <a:rPr lang="en-US" dirty="0" smtClean="0"/>
              <a:t>feed back into commercial applications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smtClean="0"/>
              <a:t>14/03/2017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mtClean="0"/>
              <a:t>ASTERICS Mid -Term Review/ Brussels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D74B269A-82B5-4A44-BF6B-85C5902E589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8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`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smtClean="0"/>
              <a:t>14/03/2017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mtClean="0"/>
              <a:t>ASTERICS Mid -Term Review/ Brussels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B269A-82B5-4A44-BF6B-85C5902E589A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6" descr="deliv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14"/>
            <a:ext cx="9144000" cy="683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5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Objectives</a:t>
            </a:r>
            <a:br>
              <a:rPr lang="en-US" dirty="0" smtClean="0"/>
            </a:b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8841"/>
            <a:ext cx="8229600" cy="403244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000" i="1" dirty="0" smtClean="0"/>
              <a:t>It’s all about connectivity</a:t>
            </a:r>
            <a:r>
              <a:rPr lang="en-US" sz="2600" i="1" dirty="0" smtClean="0"/>
              <a:t>:</a:t>
            </a:r>
          </a:p>
          <a:p>
            <a:pPr marL="0" indent="0">
              <a:buNone/>
            </a:pPr>
            <a:endParaRPr lang="en-US" sz="2200" dirty="0" smtClean="0"/>
          </a:p>
          <a:p>
            <a:r>
              <a:rPr lang="en-US" sz="2200" dirty="0" smtClean="0"/>
              <a:t>Timing: enable and improve long-haul many-element </a:t>
            </a:r>
            <a:r>
              <a:rPr lang="en-US" sz="2200" b="1" dirty="0" smtClean="0"/>
              <a:t>time and frequency transfer</a:t>
            </a:r>
            <a:r>
              <a:rPr lang="en-US" sz="2200" dirty="0" smtClean="0"/>
              <a:t> over optical fiber networks</a:t>
            </a:r>
          </a:p>
          <a:p>
            <a:r>
              <a:rPr lang="en-US" sz="2200" dirty="0" smtClean="0"/>
              <a:t>Develop methods for </a:t>
            </a:r>
            <a:r>
              <a:rPr lang="en-US" sz="2200" b="1" dirty="0" smtClean="0"/>
              <a:t>rapidly relaying alerts between facilities</a:t>
            </a:r>
            <a:r>
              <a:rPr lang="en-US" sz="2200" dirty="0" smtClean="0"/>
              <a:t>, formulate scientific strategies, enabling joint observations of transient events</a:t>
            </a:r>
          </a:p>
          <a:p>
            <a:r>
              <a:rPr lang="en-US" sz="2200" dirty="0" smtClean="0"/>
              <a:t>Handling of </a:t>
            </a:r>
            <a:r>
              <a:rPr lang="en-US" sz="2200" b="1" dirty="0" smtClean="0"/>
              <a:t>large data streams</a:t>
            </a:r>
            <a:r>
              <a:rPr lang="en-US" sz="2200" dirty="0" smtClean="0"/>
              <a:t>: leverage the e-VLBI experience to develop user-friendly, transparent and robust data streaming software</a:t>
            </a:r>
          </a:p>
          <a:p>
            <a:r>
              <a:rPr lang="en-US" sz="2200" b="1" dirty="0" smtClean="0"/>
              <a:t>Scheduling</a:t>
            </a:r>
            <a:r>
              <a:rPr lang="en-US" sz="2200" dirty="0" smtClean="0"/>
              <a:t> of complex multi-element instruments, joint scheduling of  multiple facilities around the globe, using advanced scheduling algorithms</a:t>
            </a:r>
          </a:p>
          <a:p>
            <a:endParaRPr lang="en-US" sz="2200" dirty="0" smtClean="0"/>
          </a:p>
          <a:p>
            <a:endParaRPr lang="en-US" b="1" dirty="0" smtClean="0"/>
          </a:p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mtClean="0"/>
              <a:t>ASTERICS Mid -Term Review/ Brussels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D74B269A-82B5-4A44-BF6B-85C5902E589A}" type="slidenum">
              <a:rPr lang="en-US" smtClean="0"/>
              <a:t>3</a:t>
            </a:fld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smtClean="0"/>
              <a:t>14/03/2017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90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Task 1: Synchronization </a:t>
            </a:r>
            <a:br>
              <a:rPr lang="en-US" smtClean="0"/>
            </a:br>
            <a:r>
              <a:rPr lang="hr-HR" sz="1800" smtClean="0"/>
              <a:t>VU, </a:t>
            </a:r>
            <a:r>
              <a:rPr lang="en-US" sz="1800" smtClean="0"/>
              <a:t>ASTRON, </a:t>
            </a:r>
            <a:r>
              <a:rPr lang="is-IS" sz="1800" smtClean="0"/>
              <a:t>JIVE, </a:t>
            </a:r>
            <a:r>
              <a:rPr lang="hr-HR" sz="1800" smtClean="0"/>
              <a:t>UGR, </a:t>
            </a:r>
            <a:r>
              <a:rPr lang="nl-NL" sz="1800" smtClean="0"/>
              <a:t>FOM, </a:t>
            </a:r>
            <a:r>
              <a:rPr lang="tr-TR" sz="1800" smtClean="0"/>
              <a:t>DESY, SURFnet (Koelemeij, Berge)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8841"/>
            <a:ext cx="8229600" cy="4032447"/>
          </a:xfrm>
        </p:spPr>
        <p:txBody>
          <a:bodyPr>
            <a:normAutofit/>
          </a:bodyPr>
          <a:lstStyle/>
          <a:p>
            <a:r>
              <a:rPr lang="en-US" sz="2200" dirty="0" smtClean="0"/>
              <a:t>Time and frequency transfer on optical fiber networks through White Rabbit Ethernet (WRE)</a:t>
            </a:r>
          </a:p>
          <a:p>
            <a:pPr marL="0" indent="0">
              <a:buNone/>
            </a:pPr>
            <a:endParaRPr lang="en-US" b="1" dirty="0" smtClean="0"/>
          </a:p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mtClean="0"/>
              <a:t>ASTERICS Mid -Term Review/ Brussels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D74B269A-82B5-4A44-BF6B-85C5902E589A}" type="slidenum">
              <a:rPr lang="en-US" smtClean="0"/>
              <a:t>4</a:t>
            </a:fld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smtClean="0"/>
              <a:t>14/03/2017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52936"/>
            <a:ext cx="3736907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4293096"/>
            <a:ext cx="4320825" cy="19442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160" y="3212976"/>
            <a:ext cx="3015825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55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467544" y="2636912"/>
            <a:ext cx="5116394" cy="3696735"/>
            <a:chOff x="179512" y="2492896"/>
            <a:chExt cx="5730744" cy="4140620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2492896"/>
              <a:ext cx="5730744" cy="4140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282222" y="2577604"/>
              <a:ext cx="1188132" cy="64807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400" b="1" dirty="0" smtClean="0">
                  <a:solidFill>
                    <a:schemeClr val="tx1"/>
                  </a:solidFill>
                </a:rPr>
                <a:t>Atomic </a:t>
              </a:r>
              <a:r>
                <a:rPr lang="nl-NL" sz="1400" b="1" dirty="0" err="1" smtClean="0">
                  <a:solidFill>
                    <a:schemeClr val="tx1"/>
                  </a:solidFill>
                </a:rPr>
                <a:t>clock</a:t>
              </a:r>
              <a:endParaRPr lang="nl-NL" sz="1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 smtClean="0"/>
              <a:t>What</a:t>
            </a:r>
            <a:r>
              <a:rPr lang="nl-NL" dirty="0" smtClean="0"/>
              <a:t> is White </a:t>
            </a:r>
            <a:r>
              <a:rPr lang="nl-NL" dirty="0" err="1" smtClean="0"/>
              <a:t>Rabbit</a:t>
            </a:r>
            <a:r>
              <a:rPr lang="nl-NL" dirty="0" smtClean="0"/>
              <a:t>?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39"/>
          </a:xfrm>
        </p:spPr>
        <p:txBody>
          <a:bodyPr>
            <a:normAutofit/>
          </a:bodyPr>
          <a:lstStyle/>
          <a:p>
            <a:r>
              <a:rPr lang="nl-NL" sz="2200" dirty="0" smtClean="0">
                <a:solidFill>
                  <a:schemeClr val="accent5">
                    <a:lumMod val="50000"/>
                  </a:schemeClr>
                </a:solidFill>
              </a:rPr>
              <a:t>White </a:t>
            </a:r>
            <a:r>
              <a:rPr lang="nl-NL" sz="2200" dirty="0" err="1" smtClean="0">
                <a:solidFill>
                  <a:schemeClr val="accent5">
                    <a:lumMod val="50000"/>
                  </a:schemeClr>
                </a:solidFill>
              </a:rPr>
              <a:t>Rabbit</a:t>
            </a:r>
            <a:r>
              <a:rPr lang="nl-NL" sz="2200" dirty="0" smtClean="0">
                <a:solidFill>
                  <a:schemeClr val="accent5">
                    <a:lumMod val="50000"/>
                  </a:schemeClr>
                </a:solidFill>
              </a:rPr>
              <a:t> Ethernet (CERN, </a:t>
            </a:r>
            <a:r>
              <a:rPr lang="nl-NL" sz="2200" dirty="0" err="1" smtClean="0">
                <a:solidFill>
                  <a:schemeClr val="accent5">
                    <a:lumMod val="50000"/>
                  </a:schemeClr>
                </a:solidFill>
              </a:rPr>
              <a:t>based</a:t>
            </a:r>
            <a:r>
              <a:rPr lang="nl-NL" sz="2200" dirty="0" smtClean="0">
                <a:solidFill>
                  <a:schemeClr val="accent5">
                    <a:lumMod val="50000"/>
                  </a:schemeClr>
                </a:solidFill>
              </a:rPr>
              <a:t> on IEEE Precision Time Protocol)</a:t>
            </a:r>
            <a:endParaRPr lang="nl-NL" sz="2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B269A-82B5-4A44-BF6B-85C5902E589A}" type="slidenum">
              <a:rPr lang="en-US" smtClean="0"/>
              <a:t>5</a:t>
            </a:fld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14/03/2017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ASTERICS Mid -Term Review/ Brussels</a:t>
            </a:r>
            <a:endParaRPr lang="en-US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5796136" y="2780928"/>
            <a:ext cx="3172868" cy="3408129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200" dirty="0" smtClean="0"/>
              <a:t>Time, </a:t>
            </a:r>
            <a:r>
              <a:rPr lang="nl-NL" sz="2200" dirty="0" err="1" smtClean="0"/>
              <a:t>frequency</a:t>
            </a:r>
            <a:r>
              <a:rPr lang="nl-NL" sz="2200" dirty="0" smtClean="0"/>
              <a:t>, </a:t>
            </a:r>
            <a:r>
              <a:rPr lang="nl-NL" sz="2200" dirty="0" err="1" smtClean="0"/>
              <a:t>and</a:t>
            </a:r>
            <a:r>
              <a:rPr lang="nl-NL" sz="2200" dirty="0" smtClean="0"/>
              <a:t>   1 </a:t>
            </a:r>
            <a:r>
              <a:rPr lang="nl-NL" sz="2200" dirty="0" err="1" smtClean="0"/>
              <a:t>Gb</a:t>
            </a:r>
            <a:r>
              <a:rPr lang="nl-NL" sz="2200" dirty="0" smtClean="0"/>
              <a:t>/s data in </a:t>
            </a:r>
            <a:r>
              <a:rPr lang="nl-NL" sz="2200" dirty="0" err="1" smtClean="0"/>
              <a:t>one</a:t>
            </a:r>
            <a:endParaRPr lang="nl-NL" sz="2200" dirty="0" smtClean="0"/>
          </a:p>
          <a:p>
            <a:r>
              <a:rPr lang="nl-NL" sz="2200" dirty="0" smtClean="0"/>
              <a:t>1 PPS, 10 – 125 MHz</a:t>
            </a:r>
          </a:p>
          <a:p>
            <a:r>
              <a:rPr lang="nl-NL" sz="2200" dirty="0" err="1" smtClean="0"/>
              <a:t>Designed</a:t>
            </a:r>
            <a:r>
              <a:rPr lang="nl-NL" sz="2200" dirty="0" smtClean="0"/>
              <a:t> </a:t>
            </a:r>
            <a:r>
              <a:rPr lang="nl-NL" sz="2200" dirty="0" err="1" smtClean="0"/>
              <a:t>for</a:t>
            </a:r>
            <a:r>
              <a:rPr lang="nl-NL" sz="2200" dirty="0" smtClean="0"/>
              <a:t> 1 ns timing over </a:t>
            </a:r>
            <a:r>
              <a:rPr lang="nl-NL" sz="2200" dirty="0" err="1" smtClean="0"/>
              <a:t>distances</a:t>
            </a:r>
            <a:r>
              <a:rPr lang="nl-NL" sz="2200" dirty="0" smtClean="0"/>
              <a:t> &lt;10 km (LHC, CERN)</a:t>
            </a:r>
          </a:p>
          <a:p>
            <a:r>
              <a:rPr lang="nl-NL" sz="2200" dirty="0" err="1" smtClean="0"/>
              <a:t>Commercially</a:t>
            </a:r>
            <a:r>
              <a:rPr lang="nl-NL" sz="2200" dirty="0" smtClean="0"/>
              <a:t> </a:t>
            </a:r>
            <a:r>
              <a:rPr lang="nl-NL" sz="2200" dirty="0" err="1" smtClean="0"/>
              <a:t>available</a:t>
            </a:r>
            <a:endParaRPr lang="nl-NL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8" y="56102"/>
            <a:ext cx="1295664" cy="117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67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Task 1: Synchronization </a:t>
            </a:r>
            <a:br>
              <a:rPr lang="en-US" dirty="0" smtClean="0"/>
            </a:br>
            <a:r>
              <a:rPr lang="en-US" sz="1800" dirty="0" smtClean="0"/>
              <a:t>(continued)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endParaRPr lang="en-US" b="1" dirty="0" smtClean="0"/>
          </a:p>
          <a:p>
            <a:r>
              <a:rPr lang="en-US" dirty="0" smtClean="0"/>
              <a:t>Alternative  </a:t>
            </a:r>
            <a:r>
              <a:rPr lang="en-US" dirty="0"/>
              <a:t>to the intricate and </a:t>
            </a:r>
            <a:r>
              <a:rPr lang="en-US" dirty="0" smtClean="0"/>
              <a:t>custom-built timing </a:t>
            </a:r>
            <a:r>
              <a:rPr lang="en-US" dirty="0"/>
              <a:t>solutions used in previous neutrino telescopes and </a:t>
            </a:r>
            <a:r>
              <a:rPr lang="en-US" dirty="0" smtClean="0"/>
              <a:t>many radio </a:t>
            </a:r>
            <a:r>
              <a:rPr lang="en-US" dirty="0"/>
              <a:t>telescope </a:t>
            </a:r>
            <a:r>
              <a:rPr lang="en-US" dirty="0" smtClean="0"/>
              <a:t>arrays</a:t>
            </a:r>
          </a:p>
          <a:p>
            <a:r>
              <a:rPr lang="en-US" dirty="0" smtClean="0"/>
              <a:t>Enable highly synchronized real-time </a:t>
            </a:r>
            <a:r>
              <a:rPr lang="en-US" dirty="0"/>
              <a:t>observations </a:t>
            </a:r>
            <a:r>
              <a:rPr lang="en-US" dirty="0" smtClean="0"/>
              <a:t>by </a:t>
            </a:r>
            <a:r>
              <a:rPr lang="en-US" dirty="0"/>
              <a:t>widely separated instruments, providing a unique "</a:t>
            </a:r>
            <a:r>
              <a:rPr lang="en-US" dirty="0" smtClean="0"/>
              <a:t>multi-messenger” view </a:t>
            </a:r>
            <a:r>
              <a:rPr lang="en-US" dirty="0"/>
              <a:t>of astrophysical </a:t>
            </a:r>
            <a:r>
              <a:rPr lang="en-US" dirty="0" smtClean="0"/>
              <a:t>phenomena</a:t>
            </a:r>
          </a:p>
          <a:p>
            <a:r>
              <a:rPr lang="en-US" dirty="0" smtClean="0"/>
              <a:t>Commercial applications: back-up </a:t>
            </a:r>
            <a:r>
              <a:rPr lang="en-US" dirty="0"/>
              <a:t>or </a:t>
            </a:r>
            <a:r>
              <a:rPr lang="en-US" dirty="0" smtClean="0"/>
              <a:t>augment timing and navigation</a:t>
            </a:r>
            <a:r>
              <a:rPr lang="en-US" b="1" dirty="0" smtClean="0"/>
              <a:t> </a:t>
            </a:r>
            <a:r>
              <a:rPr lang="en-US" dirty="0"/>
              <a:t>through the Global Navigation Satellite Systems </a:t>
            </a:r>
            <a:endParaRPr lang="en-US" dirty="0" smtClean="0"/>
          </a:p>
          <a:p>
            <a:pPr lvl="1"/>
            <a:r>
              <a:rPr lang="en-US" dirty="0" smtClean="0"/>
              <a:t>Centimeter-level positioning </a:t>
            </a:r>
            <a:r>
              <a:rPr lang="en-US" dirty="0"/>
              <a:t>for indoor navigation </a:t>
            </a:r>
            <a:endParaRPr lang="en-US" dirty="0" smtClean="0"/>
          </a:p>
          <a:p>
            <a:pPr lvl="1"/>
            <a:r>
              <a:rPr lang="en-US" dirty="0" smtClean="0"/>
              <a:t>Autonomous vehicles using </a:t>
            </a:r>
            <a:r>
              <a:rPr lang="en-US" dirty="0"/>
              <a:t>hybrid </a:t>
            </a:r>
            <a:r>
              <a:rPr lang="en-US" dirty="0" smtClean="0"/>
              <a:t>optical/wireless </a:t>
            </a:r>
            <a:r>
              <a:rPr lang="en-US" dirty="0"/>
              <a:t>networks</a:t>
            </a:r>
          </a:p>
          <a:p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smtClean="0"/>
              <a:t>14/03/2017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mtClean="0"/>
              <a:t>ASTERICS Mid -Term Review/ Brussels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D74B269A-82B5-4A44-BF6B-85C5902E589A}" type="slidenum">
              <a:rPr lang="en-US" smtClean="0"/>
              <a:t>6</a:t>
            </a:fld>
            <a:endParaRPr lang="en-US"/>
          </a:p>
        </p:txBody>
      </p:sp>
      <p:pic>
        <p:nvPicPr>
          <p:cNvPr id="9" name="Picture 8" descr="opnt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1207"/>
            <a:ext cx="9144000" cy="462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8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WRE and VLBI: a demo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4" y="4221088"/>
            <a:ext cx="3004653" cy="21827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3861048"/>
            <a:ext cx="2952328" cy="2162345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988841"/>
            <a:ext cx="8229600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1903776"/>
            <a:ext cx="9144000" cy="172487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Need </a:t>
            </a:r>
            <a:r>
              <a:rPr lang="en-US" sz="2400" b="1" dirty="0" smtClean="0"/>
              <a:t>three orders </a:t>
            </a:r>
            <a:r>
              <a:rPr lang="en-US" sz="2400" dirty="0" smtClean="0"/>
              <a:t>of magnitude improvement in frequency stability</a:t>
            </a:r>
          </a:p>
          <a:p>
            <a:r>
              <a:rPr lang="en-US" sz="2400" dirty="0" smtClean="0"/>
              <a:t>Bi-directional light paths on </a:t>
            </a:r>
            <a:r>
              <a:rPr lang="en-US" sz="2400" b="1" i="1" dirty="0"/>
              <a:t>operational</a:t>
            </a:r>
            <a:r>
              <a:rPr lang="en-US" sz="2400" dirty="0"/>
              <a:t> </a:t>
            </a:r>
            <a:r>
              <a:rPr lang="en-US" sz="2400" dirty="0" smtClean="0"/>
              <a:t>fiber-optic </a:t>
            </a:r>
            <a:r>
              <a:rPr lang="en-US" sz="2400" dirty="0"/>
              <a:t>telecommunication networks</a:t>
            </a:r>
            <a:endParaRPr lang="en-US" sz="2400" dirty="0" smtClean="0"/>
          </a:p>
          <a:p>
            <a:r>
              <a:rPr lang="en-US" sz="2400" dirty="0"/>
              <a:t>New calibration and characterization tools</a:t>
            </a:r>
          </a:p>
          <a:p>
            <a:pPr lvl="1"/>
            <a:r>
              <a:rPr lang="en-US" sz="2000" dirty="0"/>
              <a:t>Under harsh conditions</a:t>
            </a:r>
          </a:p>
          <a:p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smtClean="0"/>
              <a:t>14/03/2017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mtClean="0"/>
              <a:t>ASTERICS Mid -Term Review/ Brussels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D74B269A-82B5-4A44-BF6B-85C5902E589A}" type="slidenum">
              <a:rPr lang="en-US" smtClean="0"/>
              <a:t>7</a:t>
            </a:fld>
            <a:endParaRPr lang="en-US"/>
          </a:p>
        </p:txBody>
      </p:sp>
      <p:pic>
        <p:nvPicPr>
          <p:cNvPr id="11" name="Picture 2" descr="P72_164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06" y="1867570"/>
            <a:ext cx="9160806" cy="4123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803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Rectangle 224"/>
          <p:cNvSpPr/>
          <p:nvPr/>
        </p:nvSpPr>
        <p:spPr>
          <a:xfrm>
            <a:off x="3203848" y="0"/>
            <a:ext cx="4908062" cy="38367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26" name="Rectangle 225"/>
          <p:cNvSpPr/>
          <p:nvPr/>
        </p:nvSpPr>
        <p:spPr>
          <a:xfrm>
            <a:off x="-5353" y="-27384"/>
            <a:ext cx="2683125" cy="38367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206" name="Straight Connector 205"/>
          <p:cNvCxnSpPr/>
          <p:nvPr/>
        </p:nvCxnSpPr>
        <p:spPr>
          <a:xfrm rot="10800000">
            <a:off x="5004048" y="3255179"/>
            <a:ext cx="1043726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/>
          <p:cNvCxnSpPr/>
          <p:nvPr/>
        </p:nvCxnSpPr>
        <p:spPr>
          <a:xfrm>
            <a:off x="6372200" y="3143582"/>
            <a:ext cx="6480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/>
          <p:cNvCxnSpPr/>
          <p:nvPr/>
        </p:nvCxnSpPr>
        <p:spPr>
          <a:xfrm>
            <a:off x="6372200" y="3406614"/>
            <a:ext cx="6480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417045" y="597972"/>
            <a:ext cx="360322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417045" y="958012"/>
            <a:ext cx="360322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555776" y="755636"/>
            <a:ext cx="86258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55576" y="741988"/>
            <a:ext cx="648072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763688" y="636620"/>
            <a:ext cx="6480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763688" y="899652"/>
            <a:ext cx="6480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lowchart: Manual Operation 3"/>
          <p:cNvSpPr/>
          <p:nvPr/>
        </p:nvSpPr>
        <p:spPr>
          <a:xfrm rot="16200000">
            <a:off x="2090711" y="658971"/>
            <a:ext cx="836102" cy="238043"/>
          </a:xfrm>
          <a:prstGeom prst="flowChartManualOperation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tangle 4"/>
          <p:cNvSpPr/>
          <p:nvPr/>
        </p:nvSpPr>
        <p:spPr>
          <a:xfrm>
            <a:off x="1392648" y="503956"/>
            <a:ext cx="378705" cy="52606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nl-NL" sz="1200" dirty="0" smtClean="0">
                <a:solidFill>
                  <a:schemeClr val="tx1"/>
                </a:solidFill>
              </a:rPr>
              <a:t>WRE</a:t>
            </a:r>
          </a:p>
          <a:p>
            <a:pPr algn="ctr"/>
            <a:r>
              <a:rPr lang="nl-NL" sz="1200" dirty="0" smtClean="0">
                <a:solidFill>
                  <a:schemeClr val="tx1"/>
                </a:solidFill>
              </a:rPr>
              <a:t>node</a:t>
            </a:r>
            <a:endParaRPr lang="nl-NL" sz="1200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63688" y="415697"/>
            <a:ext cx="3206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err="1" smtClean="0"/>
              <a:t>Tx</a:t>
            </a:r>
            <a:endParaRPr lang="nl-NL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1750040" y="836712"/>
            <a:ext cx="335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err="1"/>
              <a:t>R</a:t>
            </a:r>
            <a:r>
              <a:rPr lang="nl-NL" sz="1200" dirty="0" err="1" smtClean="0"/>
              <a:t>x</a:t>
            </a:r>
            <a:endParaRPr lang="nl-NL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891340" y="-27384"/>
            <a:ext cx="1304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Westerbork</a:t>
            </a:r>
            <a:endParaRPr lang="nl-NL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572000" y="-27384"/>
            <a:ext cx="2199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err="1" smtClean="0"/>
              <a:t>Dwingeloo</a:t>
            </a:r>
            <a:r>
              <a:rPr lang="nl-NL" b="1" dirty="0" smtClean="0"/>
              <a:t> (ASTRON)</a:t>
            </a:r>
            <a:endParaRPr lang="nl-NL" b="1" dirty="0"/>
          </a:p>
        </p:txBody>
      </p:sp>
      <p:sp>
        <p:nvSpPr>
          <p:cNvPr id="16" name="Flowchart: Manual Operation 15"/>
          <p:cNvSpPr/>
          <p:nvPr/>
        </p:nvSpPr>
        <p:spPr>
          <a:xfrm rot="5400000" flipH="1">
            <a:off x="2976827" y="664259"/>
            <a:ext cx="836102" cy="238043"/>
          </a:xfrm>
          <a:prstGeom prst="flowChartManualOperation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21" name="Group 20"/>
          <p:cNvGrpSpPr/>
          <p:nvPr/>
        </p:nvGrpSpPr>
        <p:grpSpPr>
          <a:xfrm>
            <a:off x="2713860" y="481252"/>
            <a:ext cx="438794" cy="274333"/>
            <a:chOff x="3491880" y="719992"/>
            <a:chExt cx="438794" cy="274333"/>
          </a:xfrm>
        </p:grpSpPr>
        <p:sp>
          <p:nvSpPr>
            <p:cNvPr id="18" name="Oval 17"/>
            <p:cNvSpPr>
              <a:spLocks noChangeAspect="1"/>
            </p:cNvSpPr>
            <p:nvPr/>
          </p:nvSpPr>
          <p:spPr>
            <a:xfrm>
              <a:off x="3491880" y="723851"/>
              <a:ext cx="270474" cy="27047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Oval 18"/>
            <p:cNvSpPr>
              <a:spLocks noChangeAspect="1"/>
            </p:cNvSpPr>
            <p:nvPr/>
          </p:nvSpPr>
          <p:spPr>
            <a:xfrm>
              <a:off x="3576040" y="719992"/>
              <a:ext cx="270474" cy="27047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Oval 19"/>
            <p:cNvSpPr>
              <a:spLocks noChangeAspect="1"/>
            </p:cNvSpPr>
            <p:nvPr/>
          </p:nvSpPr>
          <p:spPr>
            <a:xfrm>
              <a:off x="3660200" y="723760"/>
              <a:ext cx="270474" cy="27047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035" name="Group 1034"/>
          <p:cNvGrpSpPr/>
          <p:nvPr/>
        </p:nvGrpSpPr>
        <p:grpSpPr>
          <a:xfrm>
            <a:off x="6926244" y="381949"/>
            <a:ext cx="841404" cy="1224136"/>
            <a:chOff x="6926244" y="483761"/>
            <a:chExt cx="841404" cy="1224136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7119576" y="1059824"/>
              <a:ext cx="6480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Flowchart: Manual Operation 23"/>
            <p:cNvSpPr/>
            <p:nvPr/>
          </p:nvSpPr>
          <p:spPr>
            <a:xfrm rot="16200000">
              <a:off x="6433198" y="976807"/>
              <a:ext cx="1224136" cy="238043"/>
            </a:xfrm>
            <a:prstGeom prst="flowChartManualOperation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90" name="Group 189"/>
          <p:cNvGrpSpPr/>
          <p:nvPr/>
        </p:nvGrpSpPr>
        <p:grpSpPr>
          <a:xfrm flipV="1">
            <a:off x="6926245" y="2551457"/>
            <a:ext cx="854851" cy="1224136"/>
            <a:chOff x="6926244" y="483761"/>
            <a:chExt cx="854851" cy="1224136"/>
          </a:xfrm>
        </p:grpSpPr>
        <p:cxnSp>
          <p:nvCxnSpPr>
            <p:cNvPr id="191" name="Straight Connector 190"/>
            <p:cNvCxnSpPr/>
            <p:nvPr/>
          </p:nvCxnSpPr>
          <p:spPr>
            <a:xfrm>
              <a:off x="7133023" y="1073271"/>
              <a:ext cx="6480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7" name="Flowchart: Manual Operation 196"/>
            <p:cNvSpPr/>
            <p:nvPr/>
          </p:nvSpPr>
          <p:spPr>
            <a:xfrm rot="16200000">
              <a:off x="6433198" y="976807"/>
              <a:ext cx="1224136" cy="238043"/>
            </a:xfrm>
            <a:prstGeom prst="flowChartManualOperation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03" name="Rectangle 202"/>
          <p:cNvSpPr/>
          <p:nvPr/>
        </p:nvSpPr>
        <p:spPr>
          <a:xfrm>
            <a:off x="6133822" y="3010918"/>
            <a:ext cx="378705" cy="52606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nl-NL" sz="1200" dirty="0" smtClean="0">
                <a:solidFill>
                  <a:schemeClr val="tx1"/>
                </a:solidFill>
              </a:rPr>
              <a:t>WRE</a:t>
            </a:r>
          </a:p>
          <a:p>
            <a:pPr algn="ctr"/>
            <a:r>
              <a:rPr lang="nl-NL" sz="1200" dirty="0" smtClean="0">
                <a:solidFill>
                  <a:schemeClr val="tx1"/>
                </a:solidFill>
              </a:rPr>
              <a:t>node</a:t>
            </a:r>
            <a:endParaRPr lang="nl-NL" sz="1200" dirty="0">
              <a:solidFill>
                <a:schemeClr val="tx1"/>
              </a:solidFill>
            </a:endParaRPr>
          </a:p>
        </p:txBody>
      </p:sp>
      <p:sp>
        <p:nvSpPr>
          <p:cNvPr id="204" name="TextBox 203"/>
          <p:cNvSpPr txBox="1"/>
          <p:nvPr/>
        </p:nvSpPr>
        <p:spPr>
          <a:xfrm>
            <a:off x="6504862" y="2935977"/>
            <a:ext cx="3206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err="1" smtClean="0"/>
              <a:t>Tx</a:t>
            </a:r>
            <a:endParaRPr lang="nl-NL" sz="1200" dirty="0"/>
          </a:p>
        </p:txBody>
      </p:sp>
      <p:sp>
        <p:nvSpPr>
          <p:cNvPr id="205" name="TextBox 204"/>
          <p:cNvSpPr txBox="1"/>
          <p:nvPr/>
        </p:nvSpPr>
        <p:spPr>
          <a:xfrm>
            <a:off x="6491214" y="3353957"/>
            <a:ext cx="335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err="1"/>
              <a:t>R</a:t>
            </a:r>
            <a:r>
              <a:rPr lang="nl-NL" sz="1200" dirty="0" err="1" smtClean="0"/>
              <a:t>x</a:t>
            </a:r>
            <a:endParaRPr lang="nl-NL" sz="1200" dirty="0"/>
          </a:p>
        </p:txBody>
      </p:sp>
      <p:sp>
        <p:nvSpPr>
          <p:cNvPr id="207" name="Rectangle 206"/>
          <p:cNvSpPr/>
          <p:nvPr/>
        </p:nvSpPr>
        <p:spPr>
          <a:xfrm>
            <a:off x="5260103" y="3042838"/>
            <a:ext cx="737989" cy="4347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sz="1200" dirty="0" smtClean="0">
                <a:solidFill>
                  <a:schemeClr val="tx1"/>
                </a:solidFill>
              </a:rPr>
              <a:t>Clean-up</a:t>
            </a:r>
          </a:p>
          <a:p>
            <a:pPr algn="ctr"/>
            <a:r>
              <a:rPr lang="nl-NL" sz="1200" dirty="0" smtClean="0">
                <a:solidFill>
                  <a:schemeClr val="tx1"/>
                </a:solidFill>
              </a:rPr>
              <a:t>oscillator</a:t>
            </a:r>
            <a:endParaRPr lang="nl-NL" sz="1200" dirty="0">
              <a:solidFill>
                <a:schemeClr val="tx1"/>
              </a:solidFill>
            </a:endParaRPr>
          </a:p>
        </p:txBody>
      </p:sp>
      <p:cxnSp>
        <p:nvCxnSpPr>
          <p:cNvPr id="208" name="Straight Connector 207"/>
          <p:cNvCxnSpPr/>
          <p:nvPr/>
        </p:nvCxnSpPr>
        <p:spPr>
          <a:xfrm flipV="1">
            <a:off x="7772019" y="948847"/>
            <a:ext cx="0" cy="22156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9" name="TextBox 228"/>
          <p:cNvSpPr txBox="1"/>
          <p:nvPr/>
        </p:nvSpPr>
        <p:spPr>
          <a:xfrm>
            <a:off x="2611637" y="980728"/>
            <a:ext cx="8082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dirty="0" smtClean="0">
                <a:sym typeface="Symbol"/>
              </a:rPr>
              <a:t></a:t>
            </a:r>
            <a:r>
              <a:rPr lang="nl-NL" sz="1600" dirty="0" smtClean="0"/>
              <a:t>25 km</a:t>
            </a:r>
            <a:endParaRPr lang="nl-NL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1459881" y="1496978"/>
            <a:ext cx="2561534" cy="707886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nl-NL" sz="2000" b="1" dirty="0" smtClean="0"/>
              <a:t>Time &amp; </a:t>
            </a:r>
            <a:r>
              <a:rPr lang="nl-NL" sz="2000" b="1" dirty="0" err="1" smtClean="0"/>
              <a:t>frequency</a:t>
            </a:r>
            <a:r>
              <a:rPr lang="nl-NL" sz="2000" b="1" dirty="0" smtClean="0"/>
              <a:t>  </a:t>
            </a:r>
            <a:r>
              <a:rPr lang="nl-NL" sz="2000" b="1" dirty="0" err="1" smtClean="0"/>
              <a:t>for</a:t>
            </a:r>
            <a:r>
              <a:rPr lang="nl-NL" sz="2000" b="1" dirty="0" smtClean="0"/>
              <a:t> </a:t>
            </a:r>
          </a:p>
          <a:p>
            <a:pPr algn="ctr"/>
            <a:r>
              <a:rPr lang="nl-NL" sz="2000" b="1" dirty="0" smtClean="0">
                <a:solidFill>
                  <a:srgbClr val="C00000"/>
                </a:solidFill>
              </a:rPr>
              <a:t>VLBI</a:t>
            </a:r>
            <a:r>
              <a:rPr lang="nl-NL" sz="2000" b="1" dirty="0" smtClean="0"/>
              <a:t> </a:t>
            </a:r>
            <a:endParaRPr lang="nl-NL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227" name="Straight Connector 226"/>
          <p:cNvCxnSpPr/>
          <p:nvPr/>
        </p:nvCxnSpPr>
        <p:spPr>
          <a:xfrm rot="16200000">
            <a:off x="-300913" y="1796446"/>
            <a:ext cx="1680932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55135" y="303909"/>
            <a:ext cx="916465" cy="88980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 smtClean="0">
                <a:solidFill>
                  <a:schemeClr val="tx1"/>
                </a:solidFill>
              </a:rPr>
              <a:t>H-</a:t>
            </a:r>
            <a:r>
              <a:rPr lang="nl-NL" sz="1400" dirty="0" err="1" smtClean="0">
                <a:solidFill>
                  <a:schemeClr val="tx1"/>
                </a:solidFill>
              </a:rPr>
              <a:t>maser</a:t>
            </a:r>
            <a:endParaRPr lang="nl-NL" sz="1400" dirty="0">
              <a:solidFill>
                <a:schemeClr val="tx1"/>
              </a:solidFill>
            </a:endParaRPr>
          </a:p>
        </p:txBody>
      </p:sp>
      <p:cxnSp>
        <p:nvCxnSpPr>
          <p:cNvPr id="267" name="Straight Connector 266"/>
          <p:cNvCxnSpPr/>
          <p:nvPr/>
        </p:nvCxnSpPr>
        <p:spPr>
          <a:xfrm>
            <a:off x="962403" y="2926529"/>
            <a:ext cx="3963550" cy="0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8" name="Picture 2" descr="http://upload.wikimedia.org/wikipedia/commons/5/5f/Westerbork_Synthese_Radio_Telescoo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83312"/>
            <a:ext cx="1037141" cy="740299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9" name="Picture 4" descr="http://hamradio.nikhef.nl/afdeling/woerden/art/img/1294951416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630" y="2463092"/>
            <a:ext cx="595691" cy="895665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0" name="Rectangle 269"/>
          <p:cNvSpPr/>
          <p:nvPr/>
        </p:nvSpPr>
        <p:spPr>
          <a:xfrm>
            <a:off x="3347864" y="2710505"/>
            <a:ext cx="827732" cy="429053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sz="1200" b="1" dirty="0" err="1" smtClean="0">
                <a:solidFill>
                  <a:srgbClr val="C00000"/>
                </a:solidFill>
              </a:rPr>
              <a:t>Correlator</a:t>
            </a:r>
            <a:endParaRPr lang="nl-NL" sz="1200" b="1" dirty="0">
              <a:solidFill>
                <a:srgbClr val="C00000"/>
              </a:solidFill>
            </a:endParaRPr>
          </a:p>
        </p:txBody>
      </p:sp>
      <p:sp>
        <p:nvSpPr>
          <p:cNvPr id="271" name="TextBox 270"/>
          <p:cNvSpPr txBox="1"/>
          <p:nvPr/>
        </p:nvSpPr>
        <p:spPr>
          <a:xfrm>
            <a:off x="1253545" y="2638497"/>
            <a:ext cx="12280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err="1" smtClean="0"/>
              <a:t>Existing</a:t>
            </a:r>
            <a:r>
              <a:rPr lang="nl-NL" sz="1200" dirty="0" smtClean="0"/>
              <a:t> data link</a:t>
            </a:r>
            <a:endParaRPr lang="nl-NL" sz="1200" dirty="0"/>
          </a:p>
        </p:txBody>
      </p:sp>
      <p:sp>
        <p:nvSpPr>
          <p:cNvPr id="272" name="TextBox 271"/>
          <p:cNvSpPr txBox="1"/>
          <p:nvPr/>
        </p:nvSpPr>
        <p:spPr>
          <a:xfrm>
            <a:off x="3776180" y="2433288"/>
            <a:ext cx="781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1200" dirty="0" smtClean="0"/>
              <a:t>New data</a:t>
            </a:r>
          </a:p>
          <a:p>
            <a:pPr algn="r"/>
            <a:r>
              <a:rPr lang="nl-NL" sz="1200" dirty="0" smtClean="0"/>
              <a:t>link</a:t>
            </a:r>
            <a:endParaRPr lang="nl-NL" sz="1200" dirty="0"/>
          </a:p>
        </p:txBody>
      </p:sp>
      <p:sp>
        <p:nvSpPr>
          <p:cNvPr id="273" name="TextBox 272"/>
          <p:cNvSpPr txBox="1"/>
          <p:nvPr/>
        </p:nvSpPr>
        <p:spPr>
          <a:xfrm>
            <a:off x="245433" y="3204658"/>
            <a:ext cx="6705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dirty="0" smtClean="0">
                <a:solidFill>
                  <a:srgbClr val="C00000"/>
                </a:solidFill>
              </a:rPr>
              <a:t>WSRT</a:t>
            </a:r>
            <a:endParaRPr lang="nl-NL" sz="1600" dirty="0">
              <a:solidFill>
                <a:srgbClr val="C00000"/>
              </a:solidFill>
            </a:endParaRPr>
          </a:p>
        </p:txBody>
      </p:sp>
      <p:sp>
        <p:nvSpPr>
          <p:cNvPr id="274" name="TextBox 273"/>
          <p:cNvSpPr txBox="1"/>
          <p:nvPr/>
        </p:nvSpPr>
        <p:spPr>
          <a:xfrm>
            <a:off x="4372132" y="3327188"/>
            <a:ext cx="9124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dirty="0" smtClean="0">
                <a:solidFill>
                  <a:srgbClr val="C00000"/>
                </a:solidFill>
              </a:rPr>
              <a:t>CAMRAS</a:t>
            </a:r>
            <a:endParaRPr lang="nl-NL" sz="1600" dirty="0">
              <a:solidFill>
                <a:srgbClr val="C00000"/>
              </a:solidFill>
            </a:endParaRPr>
          </a:p>
        </p:txBody>
      </p:sp>
      <p:sp>
        <p:nvSpPr>
          <p:cNvPr id="4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smtClean="0"/>
              <a:t>14/03/2017</a:t>
            </a:r>
            <a:endParaRPr lang="en-US" dirty="0"/>
          </a:p>
        </p:txBody>
      </p:sp>
      <p:sp>
        <p:nvSpPr>
          <p:cNvPr id="4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mtClean="0"/>
              <a:t>ASTERICS Mid -Term Review/ Brussels</a:t>
            </a:r>
            <a:endParaRPr lang="en-US" dirty="0"/>
          </a:p>
        </p:txBody>
      </p:sp>
      <p:sp>
        <p:nvSpPr>
          <p:cNvPr id="4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D74B269A-82B5-4A44-BF6B-85C5902E589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65800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Rectangle 185"/>
          <p:cNvSpPr/>
          <p:nvPr/>
        </p:nvSpPr>
        <p:spPr>
          <a:xfrm>
            <a:off x="4731895" y="3903252"/>
            <a:ext cx="3368497" cy="295474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211" name="Straight Connector 210"/>
          <p:cNvCxnSpPr/>
          <p:nvPr/>
        </p:nvCxnSpPr>
        <p:spPr>
          <a:xfrm>
            <a:off x="7938904" y="4839356"/>
            <a:ext cx="5355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6" name="Rectangle 225"/>
          <p:cNvSpPr/>
          <p:nvPr/>
        </p:nvSpPr>
        <p:spPr>
          <a:xfrm>
            <a:off x="-5353" y="-27384"/>
            <a:ext cx="2683125" cy="38367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5" name="Rectangle 224"/>
          <p:cNvSpPr/>
          <p:nvPr/>
        </p:nvSpPr>
        <p:spPr>
          <a:xfrm>
            <a:off x="3203848" y="0"/>
            <a:ext cx="4908062" cy="38367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212" name="Straight Connector 211"/>
          <p:cNvCxnSpPr/>
          <p:nvPr/>
        </p:nvCxnSpPr>
        <p:spPr>
          <a:xfrm>
            <a:off x="7885880" y="6165304"/>
            <a:ext cx="86258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/>
          <p:cNvCxnSpPr/>
          <p:nvPr/>
        </p:nvCxnSpPr>
        <p:spPr>
          <a:xfrm rot="10800000">
            <a:off x="5112450" y="3255179"/>
            <a:ext cx="1043726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/>
          <p:cNvCxnSpPr/>
          <p:nvPr/>
        </p:nvCxnSpPr>
        <p:spPr>
          <a:xfrm>
            <a:off x="6372200" y="3143582"/>
            <a:ext cx="6480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/>
          <p:cNvCxnSpPr/>
          <p:nvPr/>
        </p:nvCxnSpPr>
        <p:spPr>
          <a:xfrm>
            <a:off x="6372200" y="3406614"/>
            <a:ext cx="6480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3" name="Rectangle 1032"/>
          <p:cNvSpPr/>
          <p:nvPr/>
        </p:nvSpPr>
        <p:spPr>
          <a:xfrm>
            <a:off x="0" y="3892651"/>
            <a:ext cx="3517680" cy="299273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28" name="Straight Connector 127"/>
          <p:cNvCxnSpPr/>
          <p:nvPr/>
        </p:nvCxnSpPr>
        <p:spPr>
          <a:xfrm>
            <a:off x="3251108" y="6135500"/>
            <a:ext cx="168093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9" name="Group 128"/>
          <p:cNvGrpSpPr/>
          <p:nvPr/>
        </p:nvGrpSpPr>
        <p:grpSpPr>
          <a:xfrm>
            <a:off x="3917182" y="5861536"/>
            <a:ext cx="438794" cy="274333"/>
            <a:chOff x="3491880" y="719992"/>
            <a:chExt cx="438794" cy="274333"/>
          </a:xfrm>
        </p:grpSpPr>
        <p:sp>
          <p:nvSpPr>
            <p:cNvPr id="130" name="Oval 129"/>
            <p:cNvSpPr>
              <a:spLocks noChangeAspect="1"/>
            </p:cNvSpPr>
            <p:nvPr/>
          </p:nvSpPr>
          <p:spPr>
            <a:xfrm>
              <a:off x="3491880" y="723851"/>
              <a:ext cx="270474" cy="27047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1" name="Oval 130"/>
            <p:cNvSpPr>
              <a:spLocks noChangeAspect="1"/>
            </p:cNvSpPr>
            <p:nvPr/>
          </p:nvSpPr>
          <p:spPr>
            <a:xfrm>
              <a:off x="3576040" y="719992"/>
              <a:ext cx="270474" cy="27047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2" name="Oval 131"/>
            <p:cNvSpPr>
              <a:spLocks noChangeAspect="1"/>
            </p:cNvSpPr>
            <p:nvPr/>
          </p:nvSpPr>
          <p:spPr>
            <a:xfrm>
              <a:off x="3660200" y="723760"/>
              <a:ext cx="270474" cy="27047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cxnSp>
        <p:nvCxnSpPr>
          <p:cNvPr id="123" name="Straight Connector 122"/>
          <p:cNvCxnSpPr/>
          <p:nvPr/>
        </p:nvCxnSpPr>
        <p:spPr>
          <a:xfrm>
            <a:off x="3251108" y="4839356"/>
            <a:ext cx="168093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16200000">
            <a:off x="-224507" y="1843048"/>
            <a:ext cx="152812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417045" y="597972"/>
            <a:ext cx="360322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417045" y="958012"/>
            <a:ext cx="360322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555776" y="755636"/>
            <a:ext cx="86258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55576" y="741988"/>
            <a:ext cx="648072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763688" y="636620"/>
            <a:ext cx="6480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763688" y="899652"/>
            <a:ext cx="6480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lowchart: Manual Operation 3"/>
          <p:cNvSpPr/>
          <p:nvPr/>
        </p:nvSpPr>
        <p:spPr>
          <a:xfrm rot="16200000">
            <a:off x="2090711" y="658971"/>
            <a:ext cx="836102" cy="238043"/>
          </a:xfrm>
          <a:prstGeom prst="flowChartManualOperation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tangle 4"/>
          <p:cNvSpPr/>
          <p:nvPr/>
        </p:nvSpPr>
        <p:spPr>
          <a:xfrm>
            <a:off x="1392648" y="503956"/>
            <a:ext cx="378705" cy="52606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nl-NL" sz="1200" dirty="0" smtClean="0">
                <a:solidFill>
                  <a:schemeClr val="tx1"/>
                </a:solidFill>
              </a:rPr>
              <a:t>WRE</a:t>
            </a:r>
          </a:p>
          <a:p>
            <a:pPr algn="ctr"/>
            <a:r>
              <a:rPr lang="nl-NL" sz="1200" dirty="0" smtClean="0">
                <a:solidFill>
                  <a:schemeClr val="tx1"/>
                </a:solidFill>
              </a:rPr>
              <a:t>node</a:t>
            </a:r>
            <a:endParaRPr lang="nl-NL" sz="1200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63688" y="415697"/>
            <a:ext cx="3206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err="1" smtClean="0"/>
              <a:t>Tx</a:t>
            </a:r>
            <a:endParaRPr lang="nl-NL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1750040" y="836712"/>
            <a:ext cx="335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err="1"/>
              <a:t>R</a:t>
            </a:r>
            <a:r>
              <a:rPr lang="nl-NL" sz="1200" dirty="0" err="1" smtClean="0"/>
              <a:t>x</a:t>
            </a:r>
            <a:endParaRPr lang="nl-NL" sz="1200" dirty="0"/>
          </a:p>
        </p:txBody>
      </p:sp>
      <p:sp>
        <p:nvSpPr>
          <p:cNvPr id="11" name="Oval 10"/>
          <p:cNvSpPr/>
          <p:nvPr/>
        </p:nvSpPr>
        <p:spPr>
          <a:xfrm>
            <a:off x="55135" y="303909"/>
            <a:ext cx="916465" cy="88980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 smtClean="0">
                <a:solidFill>
                  <a:schemeClr val="tx1"/>
                </a:solidFill>
              </a:rPr>
              <a:t>H-</a:t>
            </a:r>
            <a:r>
              <a:rPr lang="nl-NL" sz="1400" dirty="0" err="1" smtClean="0">
                <a:solidFill>
                  <a:schemeClr val="tx1"/>
                </a:solidFill>
              </a:rPr>
              <a:t>maser</a:t>
            </a:r>
            <a:endParaRPr lang="nl-NL" sz="1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91340" y="-27384"/>
            <a:ext cx="1304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Westerbork</a:t>
            </a:r>
            <a:endParaRPr lang="nl-NL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572000" y="-27384"/>
            <a:ext cx="2199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err="1" smtClean="0"/>
              <a:t>Dwingeloo</a:t>
            </a:r>
            <a:r>
              <a:rPr lang="nl-NL" b="1" dirty="0" smtClean="0"/>
              <a:t> (ASTRON)</a:t>
            </a:r>
            <a:endParaRPr lang="nl-NL" b="1" dirty="0"/>
          </a:p>
        </p:txBody>
      </p:sp>
      <p:sp>
        <p:nvSpPr>
          <p:cNvPr id="16" name="Flowchart: Manual Operation 15"/>
          <p:cNvSpPr/>
          <p:nvPr/>
        </p:nvSpPr>
        <p:spPr>
          <a:xfrm rot="5400000" flipH="1">
            <a:off x="2976827" y="664259"/>
            <a:ext cx="836102" cy="238043"/>
          </a:xfrm>
          <a:prstGeom prst="flowChartManualOperation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21" name="Group 20"/>
          <p:cNvGrpSpPr/>
          <p:nvPr/>
        </p:nvGrpSpPr>
        <p:grpSpPr>
          <a:xfrm>
            <a:off x="2713860" y="481252"/>
            <a:ext cx="438794" cy="274333"/>
            <a:chOff x="3491880" y="719992"/>
            <a:chExt cx="438794" cy="274333"/>
          </a:xfrm>
        </p:grpSpPr>
        <p:sp>
          <p:nvSpPr>
            <p:cNvPr id="18" name="Oval 17"/>
            <p:cNvSpPr>
              <a:spLocks noChangeAspect="1"/>
            </p:cNvSpPr>
            <p:nvPr/>
          </p:nvSpPr>
          <p:spPr>
            <a:xfrm>
              <a:off x="3491880" y="723851"/>
              <a:ext cx="270474" cy="27047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Oval 18"/>
            <p:cNvSpPr>
              <a:spLocks noChangeAspect="1"/>
            </p:cNvSpPr>
            <p:nvPr/>
          </p:nvSpPr>
          <p:spPr>
            <a:xfrm>
              <a:off x="3576040" y="719992"/>
              <a:ext cx="270474" cy="27047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Oval 19"/>
            <p:cNvSpPr>
              <a:spLocks noChangeAspect="1"/>
            </p:cNvSpPr>
            <p:nvPr/>
          </p:nvSpPr>
          <p:spPr>
            <a:xfrm>
              <a:off x="3660200" y="723760"/>
              <a:ext cx="270474" cy="27047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cxnSp>
        <p:nvCxnSpPr>
          <p:cNvPr id="37" name="Straight Connector 36"/>
          <p:cNvCxnSpPr/>
          <p:nvPr/>
        </p:nvCxnSpPr>
        <p:spPr>
          <a:xfrm>
            <a:off x="962403" y="2926529"/>
            <a:ext cx="3963550" cy="0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://upload.wikimedia.org/wikipedia/commons/5/5f/Westerbork_Synthese_Radio_Telescoo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83312"/>
            <a:ext cx="1037141" cy="740299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hamradio.nikhef.nl/afdeling/woerden/art/img/1294951416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630" y="2463092"/>
            <a:ext cx="595691" cy="895665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3347864" y="2710505"/>
            <a:ext cx="827732" cy="429053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sz="1200" b="1" dirty="0" err="1" smtClean="0">
                <a:solidFill>
                  <a:srgbClr val="C00000"/>
                </a:solidFill>
              </a:rPr>
              <a:t>Correlator</a:t>
            </a:r>
            <a:endParaRPr lang="nl-NL" sz="1200" b="1" dirty="0">
              <a:solidFill>
                <a:srgbClr val="C0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253545" y="2638497"/>
            <a:ext cx="12280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err="1" smtClean="0"/>
              <a:t>Existing</a:t>
            </a:r>
            <a:r>
              <a:rPr lang="nl-NL" sz="1200" dirty="0" smtClean="0"/>
              <a:t> data link</a:t>
            </a:r>
            <a:endParaRPr lang="nl-NL" sz="1200" dirty="0"/>
          </a:p>
        </p:txBody>
      </p:sp>
      <p:sp>
        <p:nvSpPr>
          <p:cNvPr id="40" name="TextBox 39"/>
          <p:cNvSpPr txBox="1"/>
          <p:nvPr/>
        </p:nvSpPr>
        <p:spPr>
          <a:xfrm>
            <a:off x="3776180" y="2433288"/>
            <a:ext cx="781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1200" dirty="0" smtClean="0"/>
              <a:t>New data</a:t>
            </a:r>
          </a:p>
          <a:p>
            <a:pPr algn="r"/>
            <a:r>
              <a:rPr lang="nl-NL" sz="1200" dirty="0" smtClean="0"/>
              <a:t>link</a:t>
            </a:r>
            <a:endParaRPr lang="nl-NL" sz="1200" dirty="0"/>
          </a:p>
        </p:txBody>
      </p:sp>
      <p:sp>
        <p:nvSpPr>
          <p:cNvPr id="34" name="TextBox 33"/>
          <p:cNvSpPr txBox="1"/>
          <p:nvPr/>
        </p:nvSpPr>
        <p:spPr>
          <a:xfrm>
            <a:off x="245433" y="3204658"/>
            <a:ext cx="6705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dirty="0" smtClean="0">
                <a:solidFill>
                  <a:srgbClr val="C00000"/>
                </a:solidFill>
              </a:rPr>
              <a:t>WSRT</a:t>
            </a:r>
            <a:endParaRPr lang="nl-NL" sz="1600" dirty="0">
              <a:solidFill>
                <a:srgbClr val="C0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372132" y="3327188"/>
            <a:ext cx="9124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dirty="0" smtClean="0">
                <a:solidFill>
                  <a:srgbClr val="C00000"/>
                </a:solidFill>
              </a:rPr>
              <a:t>CAMRAS</a:t>
            </a:r>
            <a:endParaRPr lang="nl-NL" sz="1600" dirty="0">
              <a:solidFill>
                <a:srgbClr val="C00000"/>
              </a:solidFill>
            </a:endParaRPr>
          </a:p>
        </p:txBody>
      </p:sp>
      <p:grpSp>
        <p:nvGrpSpPr>
          <p:cNvPr id="1027" name="Group 1026"/>
          <p:cNvGrpSpPr/>
          <p:nvPr/>
        </p:nvGrpSpPr>
        <p:grpSpPr>
          <a:xfrm flipH="1">
            <a:off x="4838013" y="4191285"/>
            <a:ext cx="3118363" cy="1253939"/>
            <a:chOff x="5054037" y="4293097"/>
            <a:chExt cx="3118363" cy="1253939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5148065" y="4725144"/>
              <a:ext cx="48690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5239551" y="5371835"/>
              <a:ext cx="270715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Isosceles Triangle 35"/>
            <p:cNvSpPr/>
            <p:nvPr/>
          </p:nvSpPr>
          <p:spPr>
            <a:xfrm rot="16200000">
              <a:off x="6502474" y="5247208"/>
              <a:ext cx="284526" cy="255521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63" name="Straight Connector 62"/>
            <p:cNvCxnSpPr/>
            <p:nvPr/>
          </p:nvCxnSpPr>
          <p:spPr>
            <a:xfrm>
              <a:off x="7613488" y="4725144"/>
              <a:ext cx="48690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5710061" y="5013176"/>
              <a:ext cx="94884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7236297" y="5013176"/>
              <a:ext cx="36581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5694325" y="4438780"/>
              <a:ext cx="18490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5701305" y="4697008"/>
              <a:ext cx="18490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Flowchart: Manual Operation 42"/>
            <p:cNvSpPr/>
            <p:nvPr/>
          </p:nvSpPr>
          <p:spPr>
            <a:xfrm rot="16200000">
              <a:off x="7441311" y="4815945"/>
              <a:ext cx="1224136" cy="238043"/>
            </a:xfrm>
            <a:prstGeom prst="flowChartManualOperation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Flowchart: Manual Operation 46"/>
            <p:cNvSpPr/>
            <p:nvPr/>
          </p:nvSpPr>
          <p:spPr>
            <a:xfrm rot="5400000" flipH="1">
              <a:off x="4560991" y="4815946"/>
              <a:ext cx="1224136" cy="238043"/>
            </a:xfrm>
            <a:prstGeom prst="flowChartManualOperation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1" name="Flowchart: Manual Operation 50"/>
            <p:cNvSpPr/>
            <p:nvPr/>
          </p:nvSpPr>
          <p:spPr>
            <a:xfrm rot="16200000">
              <a:off x="7203280" y="4620119"/>
              <a:ext cx="836102" cy="238043"/>
            </a:xfrm>
            <a:prstGeom prst="flowChartManualOperation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2" name="Isosceles Triangle 51"/>
            <p:cNvSpPr/>
            <p:nvPr/>
          </p:nvSpPr>
          <p:spPr>
            <a:xfrm rot="16200000">
              <a:off x="6501715" y="4311104"/>
              <a:ext cx="284526" cy="255521"/>
            </a:xfrm>
            <a:prstGeom prst="triangl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3" name="Isosceles Triangle 52"/>
            <p:cNvSpPr/>
            <p:nvPr/>
          </p:nvSpPr>
          <p:spPr>
            <a:xfrm rot="5400000" flipH="1">
              <a:off x="6514476" y="4570713"/>
              <a:ext cx="284526" cy="255521"/>
            </a:xfrm>
            <a:prstGeom prst="triangl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4" name="Flowchart: Manual Operation 53"/>
            <p:cNvSpPr/>
            <p:nvPr/>
          </p:nvSpPr>
          <p:spPr>
            <a:xfrm rot="5400000" flipH="1">
              <a:off x="5209076" y="4592126"/>
              <a:ext cx="836102" cy="238043"/>
            </a:xfrm>
            <a:prstGeom prst="flowChartManualOperation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6888657" y="4889573"/>
              <a:ext cx="513956" cy="24218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NL" sz="1200" dirty="0" smtClean="0">
                  <a:solidFill>
                    <a:schemeClr val="tx1"/>
                  </a:solidFill>
                </a:rPr>
                <a:t>OSC </a:t>
              </a:r>
              <a:r>
                <a:rPr lang="nl-NL" sz="1200" dirty="0" err="1" smtClean="0">
                  <a:solidFill>
                    <a:schemeClr val="tx1"/>
                  </a:solidFill>
                </a:rPr>
                <a:t>Rx</a:t>
              </a:r>
              <a:endParaRPr lang="nl-NL" sz="1200" dirty="0">
                <a:solidFill>
                  <a:schemeClr val="tx1"/>
                </a:solidFill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6290293" y="4894590"/>
              <a:ext cx="513956" cy="24218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NL" sz="1200" dirty="0" smtClean="0">
                  <a:solidFill>
                    <a:schemeClr val="tx1"/>
                  </a:solidFill>
                </a:rPr>
                <a:t>OSC </a:t>
              </a:r>
              <a:r>
                <a:rPr lang="nl-NL" sz="1200" dirty="0" err="1" smtClean="0">
                  <a:solidFill>
                    <a:schemeClr val="tx1"/>
                  </a:solidFill>
                </a:rPr>
                <a:t>Tx</a:t>
              </a:r>
              <a:endParaRPr lang="nl-NL" sz="1200" dirty="0">
                <a:solidFill>
                  <a:schemeClr val="tx1"/>
                </a:solidFill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5855772" y="4885439"/>
              <a:ext cx="344277" cy="245414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NL" sz="1200" b="1" dirty="0" smtClean="0">
                  <a:solidFill>
                    <a:schemeClr val="tx1"/>
                  </a:solidFill>
                </a:rPr>
                <a:t>OEO</a:t>
              </a:r>
              <a:endParaRPr lang="nl-NL" sz="12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035" name="Group 1034"/>
          <p:cNvGrpSpPr/>
          <p:nvPr/>
        </p:nvGrpSpPr>
        <p:grpSpPr>
          <a:xfrm>
            <a:off x="5685355" y="381949"/>
            <a:ext cx="2271020" cy="1617527"/>
            <a:chOff x="5685355" y="483761"/>
            <a:chExt cx="2271020" cy="1617527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7119576" y="1059824"/>
              <a:ext cx="6480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685923" y="1917681"/>
              <a:ext cx="203392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685355" y="1491872"/>
              <a:ext cx="126290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Flowchart: Manual Operation 12"/>
            <p:cNvSpPr/>
            <p:nvPr/>
          </p:nvSpPr>
          <p:spPr>
            <a:xfrm rot="16200000">
              <a:off x="7225286" y="1370198"/>
              <a:ext cx="1224136" cy="238043"/>
            </a:xfrm>
            <a:prstGeom prst="flowChartManualOperation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688124" y="1722734"/>
              <a:ext cx="684076" cy="35458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NL" sz="1200" dirty="0" smtClean="0">
                  <a:solidFill>
                    <a:schemeClr val="tx1"/>
                  </a:solidFill>
                </a:rPr>
                <a:t>DWDM</a:t>
              </a:r>
            </a:p>
            <a:p>
              <a:pPr algn="ctr"/>
              <a:r>
                <a:rPr lang="nl-NL" sz="1200" dirty="0" smtClean="0">
                  <a:solidFill>
                    <a:schemeClr val="tx1"/>
                  </a:solidFill>
                </a:rPr>
                <a:t>node </a:t>
              </a:r>
              <a:r>
                <a:rPr lang="nl-NL" sz="1200" dirty="0" err="1" smtClean="0">
                  <a:solidFill>
                    <a:schemeClr val="tx1"/>
                  </a:solidFill>
                </a:rPr>
                <a:t>Tx</a:t>
              </a:r>
              <a:endParaRPr lang="nl-NL" sz="1200" dirty="0">
                <a:solidFill>
                  <a:schemeClr val="tx1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688124" y="1404056"/>
              <a:ext cx="684076" cy="24218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NL" sz="1200" dirty="0" smtClean="0">
                  <a:solidFill>
                    <a:schemeClr val="tx1"/>
                  </a:solidFill>
                </a:rPr>
                <a:t>OSC </a:t>
              </a:r>
              <a:r>
                <a:rPr lang="nl-NL" sz="1200" dirty="0" err="1" smtClean="0">
                  <a:solidFill>
                    <a:schemeClr val="tx1"/>
                  </a:solidFill>
                </a:rPr>
                <a:t>Tx</a:t>
              </a:r>
              <a:endParaRPr lang="nl-NL" sz="1200" dirty="0">
                <a:solidFill>
                  <a:schemeClr val="tx1"/>
                </a:solidFill>
              </a:endParaRPr>
            </a:p>
          </p:txBody>
        </p:sp>
        <p:sp>
          <p:nvSpPr>
            <p:cNvPr id="24" name="Flowchart: Manual Operation 23"/>
            <p:cNvSpPr/>
            <p:nvPr/>
          </p:nvSpPr>
          <p:spPr>
            <a:xfrm rot="16200000">
              <a:off x="6433198" y="976807"/>
              <a:ext cx="1224136" cy="238043"/>
            </a:xfrm>
            <a:prstGeom prst="flowChartManualOperation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236296" y="1030207"/>
              <a:ext cx="4988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200" dirty="0" smtClean="0"/>
                <a:t>OSC</a:t>
              </a:r>
            </a:p>
            <a:p>
              <a:r>
                <a:rPr lang="nl-NL" sz="1200" dirty="0" smtClean="0"/>
                <a:t>band</a:t>
              </a:r>
              <a:endParaRPr lang="nl-NL" sz="12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113257" y="1669239"/>
              <a:ext cx="62709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200" dirty="0" smtClean="0"/>
                <a:t>C-band</a:t>
              </a:r>
              <a:endParaRPr lang="nl-NL" sz="1200" dirty="0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6459971" y="1381207"/>
              <a:ext cx="344277" cy="245414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NL" sz="1200" b="1" dirty="0" smtClean="0">
                  <a:solidFill>
                    <a:schemeClr val="tx1"/>
                  </a:solidFill>
                </a:rPr>
                <a:t>OEO</a:t>
              </a:r>
              <a:endParaRPr lang="nl-NL" sz="1200" b="1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89" name="Straight Connector 88"/>
          <p:cNvCxnSpPr/>
          <p:nvPr/>
        </p:nvCxnSpPr>
        <p:spPr>
          <a:xfrm>
            <a:off x="2146054" y="5199395"/>
            <a:ext cx="104372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2774884" y="4551323"/>
            <a:ext cx="4869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2096568" y="4839355"/>
            <a:ext cx="58915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911993" y="4264959"/>
            <a:ext cx="18490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1157604" y="4523187"/>
            <a:ext cx="15281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Flowchart: Manual Operation 95"/>
          <p:cNvSpPr/>
          <p:nvPr/>
        </p:nvSpPr>
        <p:spPr>
          <a:xfrm rot="16200000">
            <a:off x="2602707" y="4714132"/>
            <a:ext cx="1224136" cy="238043"/>
          </a:xfrm>
          <a:prstGeom prst="flowChartManualOperati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8" name="Flowchart: Manual Operation 97"/>
          <p:cNvSpPr/>
          <p:nvPr/>
        </p:nvSpPr>
        <p:spPr>
          <a:xfrm rot="16200000">
            <a:off x="2364676" y="4446298"/>
            <a:ext cx="836102" cy="238043"/>
          </a:xfrm>
          <a:prstGeom prst="flowChartManualOperation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2" name="Rectangle 101"/>
          <p:cNvSpPr/>
          <p:nvPr/>
        </p:nvSpPr>
        <p:spPr>
          <a:xfrm>
            <a:off x="1605604" y="4715752"/>
            <a:ext cx="513956" cy="24218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sz="1200" dirty="0" smtClean="0">
                <a:solidFill>
                  <a:schemeClr val="tx1"/>
                </a:solidFill>
              </a:rPr>
              <a:t>OSC </a:t>
            </a:r>
            <a:r>
              <a:rPr lang="nl-NL" sz="1200" dirty="0" err="1" smtClean="0">
                <a:solidFill>
                  <a:schemeClr val="tx1"/>
                </a:solidFill>
              </a:rPr>
              <a:t>Tx</a:t>
            </a:r>
            <a:endParaRPr lang="nl-NL" sz="1200" dirty="0">
              <a:solidFill>
                <a:schemeClr val="tx1"/>
              </a:solidFill>
            </a:endParaRPr>
          </a:p>
        </p:txBody>
      </p:sp>
      <p:grpSp>
        <p:nvGrpSpPr>
          <p:cNvPr id="124" name="Group 123"/>
          <p:cNvGrpSpPr/>
          <p:nvPr/>
        </p:nvGrpSpPr>
        <p:grpSpPr>
          <a:xfrm>
            <a:off x="3917182" y="4565392"/>
            <a:ext cx="438794" cy="274333"/>
            <a:chOff x="3491880" y="719992"/>
            <a:chExt cx="438794" cy="274333"/>
          </a:xfrm>
        </p:grpSpPr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3491880" y="723851"/>
              <a:ext cx="270474" cy="27047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6" name="Oval 125"/>
            <p:cNvSpPr>
              <a:spLocks noChangeAspect="1"/>
            </p:cNvSpPr>
            <p:nvPr/>
          </p:nvSpPr>
          <p:spPr>
            <a:xfrm>
              <a:off x="3576040" y="719992"/>
              <a:ext cx="270474" cy="27047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3660200" y="723760"/>
              <a:ext cx="270474" cy="27047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33" name="Rectangle 132"/>
          <p:cNvSpPr/>
          <p:nvPr/>
        </p:nvSpPr>
        <p:spPr>
          <a:xfrm>
            <a:off x="1605604" y="5039263"/>
            <a:ext cx="684076" cy="35458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sz="1200" dirty="0" smtClean="0">
                <a:solidFill>
                  <a:schemeClr val="tx1"/>
                </a:solidFill>
              </a:rPr>
              <a:t>DWDM</a:t>
            </a:r>
          </a:p>
          <a:p>
            <a:pPr algn="ctr"/>
            <a:r>
              <a:rPr lang="nl-NL" sz="1200" dirty="0" smtClean="0">
                <a:solidFill>
                  <a:schemeClr val="tx1"/>
                </a:solidFill>
              </a:rPr>
              <a:t>node </a:t>
            </a:r>
            <a:r>
              <a:rPr lang="nl-NL" sz="1200" dirty="0" err="1" smtClean="0">
                <a:solidFill>
                  <a:schemeClr val="tx1"/>
                </a:solidFill>
              </a:rPr>
              <a:t>Tx</a:t>
            </a:r>
            <a:endParaRPr lang="nl-NL" sz="1200" dirty="0" smtClean="0">
              <a:solidFill>
                <a:schemeClr val="tx1"/>
              </a:solidFill>
            </a:endParaRPr>
          </a:p>
        </p:txBody>
      </p:sp>
      <p:cxnSp>
        <p:nvCxnSpPr>
          <p:cNvPr id="135" name="Straight Connector 134"/>
          <p:cNvCxnSpPr/>
          <p:nvPr/>
        </p:nvCxnSpPr>
        <p:spPr>
          <a:xfrm flipV="1">
            <a:off x="1159488" y="4521449"/>
            <a:ext cx="0" cy="18160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/>
          <p:nvPr/>
        </p:nvCxnSpPr>
        <p:spPr>
          <a:xfrm flipV="1">
            <a:off x="899591" y="4264386"/>
            <a:ext cx="1" cy="2304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Group 67"/>
          <p:cNvGrpSpPr/>
          <p:nvPr/>
        </p:nvGrpSpPr>
        <p:grpSpPr>
          <a:xfrm rot="16200000">
            <a:off x="893503" y="5153227"/>
            <a:ext cx="268282" cy="544135"/>
            <a:chOff x="2339753" y="4224593"/>
            <a:chExt cx="268282" cy="544135"/>
          </a:xfrm>
        </p:grpSpPr>
        <p:sp>
          <p:nvSpPr>
            <p:cNvPr id="99" name="Isosceles Triangle 98"/>
            <p:cNvSpPr/>
            <p:nvPr/>
          </p:nvSpPr>
          <p:spPr>
            <a:xfrm rot="16200000">
              <a:off x="2325251" y="4239095"/>
              <a:ext cx="284526" cy="255521"/>
            </a:xfrm>
            <a:prstGeom prst="triangl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0" name="Isosceles Triangle 99"/>
            <p:cNvSpPr/>
            <p:nvPr/>
          </p:nvSpPr>
          <p:spPr>
            <a:xfrm rot="5400000" flipH="1">
              <a:off x="2338012" y="4498704"/>
              <a:ext cx="284526" cy="255521"/>
            </a:xfrm>
            <a:prstGeom prst="triangl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42" name="Group 141"/>
          <p:cNvGrpSpPr/>
          <p:nvPr/>
        </p:nvGrpSpPr>
        <p:grpSpPr>
          <a:xfrm flipV="1">
            <a:off x="4838013" y="5517232"/>
            <a:ext cx="3118363" cy="1253939"/>
            <a:chOff x="5054037" y="4293097"/>
            <a:chExt cx="3118363" cy="1253939"/>
          </a:xfrm>
        </p:grpSpPr>
        <p:cxnSp>
          <p:nvCxnSpPr>
            <p:cNvPr id="143" name="Straight Connector 142"/>
            <p:cNvCxnSpPr/>
            <p:nvPr/>
          </p:nvCxnSpPr>
          <p:spPr>
            <a:xfrm>
              <a:off x="5148065" y="4725144"/>
              <a:ext cx="48690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>
              <a:off x="5239551" y="5371835"/>
              <a:ext cx="270715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Isosceles Triangle 144"/>
            <p:cNvSpPr/>
            <p:nvPr/>
          </p:nvSpPr>
          <p:spPr>
            <a:xfrm rot="16200000">
              <a:off x="6502474" y="5247208"/>
              <a:ext cx="284526" cy="255521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146" name="Straight Connector 145"/>
            <p:cNvCxnSpPr/>
            <p:nvPr/>
          </p:nvCxnSpPr>
          <p:spPr>
            <a:xfrm>
              <a:off x="7613488" y="4725144"/>
              <a:ext cx="48690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/>
          </p:nvCxnSpPr>
          <p:spPr>
            <a:xfrm>
              <a:off x="5710061" y="5013176"/>
              <a:ext cx="94884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/>
            <p:nvPr/>
          </p:nvCxnSpPr>
          <p:spPr>
            <a:xfrm>
              <a:off x="7236297" y="5013176"/>
              <a:ext cx="36581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/>
            <p:nvPr/>
          </p:nvCxnSpPr>
          <p:spPr>
            <a:xfrm>
              <a:off x="5694325" y="4438780"/>
              <a:ext cx="18490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/>
            <p:nvPr/>
          </p:nvCxnSpPr>
          <p:spPr>
            <a:xfrm>
              <a:off x="5701305" y="4697008"/>
              <a:ext cx="18490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Flowchart: Manual Operation 150"/>
            <p:cNvSpPr/>
            <p:nvPr/>
          </p:nvSpPr>
          <p:spPr>
            <a:xfrm rot="16200000">
              <a:off x="7441311" y="4815945"/>
              <a:ext cx="1224136" cy="238043"/>
            </a:xfrm>
            <a:prstGeom prst="flowChartManualOperation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2" name="Flowchart: Manual Operation 151"/>
            <p:cNvSpPr/>
            <p:nvPr/>
          </p:nvSpPr>
          <p:spPr>
            <a:xfrm rot="5400000" flipH="1">
              <a:off x="4560991" y="4815946"/>
              <a:ext cx="1224136" cy="238043"/>
            </a:xfrm>
            <a:prstGeom prst="flowChartManualOperation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3" name="Flowchart: Manual Operation 152"/>
            <p:cNvSpPr/>
            <p:nvPr/>
          </p:nvSpPr>
          <p:spPr>
            <a:xfrm rot="16200000">
              <a:off x="7203280" y="4620119"/>
              <a:ext cx="836102" cy="238043"/>
            </a:xfrm>
            <a:prstGeom prst="flowChartManualOperation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4" name="Isosceles Triangle 153"/>
            <p:cNvSpPr/>
            <p:nvPr/>
          </p:nvSpPr>
          <p:spPr>
            <a:xfrm rot="16200000">
              <a:off x="6501715" y="4311104"/>
              <a:ext cx="284526" cy="255521"/>
            </a:xfrm>
            <a:prstGeom prst="triangl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5" name="Isosceles Triangle 154"/>
            <p:cNvSpPr/>
            <p:nvPr/>
          </p:nvSpPr>
          <p:spPr>
            <a:xfrm rot="5400000" flipH="1">
              <a:off x="6514476" y="4570713"/>
              <a:ext cx="284526" cy="255521"/>
            </a:xfrm>
            <a:prstGeom prst="triangl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6" name="Flowchart: Manual Operation 155"/>
            <p:cNvSpPr/>
            <p:nvPr/>
          </p:nvSpPr>
          <p:spPr>
            <a:xfrm rot="5400000" flipH="1">
              <a:off x="5209076" y="4592126"/>
              <a:ext cx="836102" cy="238043"/>
            </a:xfrm>
            <a:prstGeom prst="flowChartManualOperation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7" name="Rectangle 156"/>
            <p:cNvSpPr/>
            <p:nvPr/>
          </p:nvSpPr>
          <p:spPr>
            <a:xfrm rot="10800000">
              <a:off x="6888657" y="4889573"/>
              <a:ext cx="513956" cy="24218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NL" sz="1200" dirty="0" smtClean="0">
                  <a:solidFill>
                    <a:schemeClr val="tx1"/>
                  </a:solidFill>
                </a:rPr>
                <a:t>OSC </a:t>
              </a:r>
              <a:r>
                <a:rPr lang="nl-NL" sz="1200" dirty="0" err="1" smtClean="0">
                  <a:solidFill>
                    <a:schemeClr val="tx1"/>
                  </a:solidFill>
                </a:rPr>
                <a:t>Rx</a:t>
              </a:r>
              <a:endParaRPr lang="nl-NL" sz="1200" dirty="0">
                <a:solidFill>
                  <a:schemeClr val="tx1"/>
                </a:solidFill>
              </a:endParaRPr>
            </a:p>
          </p:txBody>
        </p:sp>
        <p:sp>
          <p:nvSpPr>
            <p:cNvPr id="158" name="Rectangle 157"/>
            <p:cNvSpPr/>
            <p:nvPr/>
          </p:nvSpPr>
          <p:spPr>
            <a:xfrm rot="10800000">
              <a:off x="6290293" y="4894590"/>
              <a:ext cx="513956" cy="24218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NL" sz="1200" dirty="0" smtClean="0">
                  <a:solidFill>
                    <a:schemeClr val="tx1"/>
                  </a:solidFill>
                </a:rPr>
                <a:t>OSC </a:t>
              </a:r>
              <a:r>
                <a:rPr lang="nl-NL" sz="1200" dirty="0" err="1" smtClean="0">
                  <a:solidFill>
                    <a:schemeClr val="tx1"/>
                  </a:solidFill>
                </a:rPr>
                <a:t>Tx</a:t>
              </a:r>
              <a:endParaRPr lang="nl-NL" sz="1200" dirty="0">
                <a:solidFill>
                  <a:schemeClr val="tx1"/>
                </a:solidFill>
              </a:endParaRPr>
            </a:p>
          </p:txBody>
        </p:sp>
        <p:sp>
          <p:nvSpPr>
            <p:cNvPr id="159" name="Rectangle 158"/>
            <p:cNvSpPr/>
            <p:nvPr/>
          </p:nvSpPr>
          <p:spPr>
            <a:xfrm rot="10800000">
              <a:off x="5855772" y="4885439"/>
              <a:ext cx="344277" cy="245414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NL" sz="1200" b="1" dirty="0" smtClean="0">
                  <a:solidFill>
                    <a:schemeClr val="tx1"/>
                  </a:solidFill>
                </a:rPr>
                <a:t>OEO</a:t>
              </a:r>
              <a:endParaRPr lang="nl-NL" sz="1200" b="1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61" name="Straight Connector 160"/>
          <p:cNvCxnSpPr/>
          <p:nvPr/>
        </p:nvCxnSpPr>
        <p:spPr>
          <a:xfrm flipH="1" flipV="1">
            <a:off x="2752863" y="6309320"/>
            <a:ext cx="4869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 flipH="1" flipV="1">
            <a:off x="2240938" y="5662629"/>
            <a:ext cx="94884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/>
          <p:nvPr/>
        </p:nvCxnSpPr>
        <p:spPr>
          <a:xfrm flipH="1" flipV="1">
            <a:off x="1728930" y="6021288"/>
            <a:ext cx="94884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 flipH="1" flipV="1">
            <a:off x="900755" y="6581616"/>
            <a:ext cx="18490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/>
          <p:nvPr/>
        </p:nvCxnSpPr>
        <p:spPr>
          <a:xfrm flipH="1" flipV="1">
            <a:off x="1157604" y="6337456"/>
            <a:ext cx="15281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Flowchart: Manual Operation 169"/>
          <p:cNvSpPr/>
          <p:nvPr/>
        </p:nvSpPr>
        <p:spPr>
          <a:xfrm rot="5400000" flipV="1">
            <a:off x="2602706" y="5994123"/>
            <a:ext cx="1224136" cy="238043"/>
          </a:xfrm>
          <a:prstGeom prst="flowChartManualOperati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4" name="Flowchart: Manual Operation 173"/>
          <p:cNvSpPr/>
          <p:nvPr/>
        </p:nvSpPr>
        <p:spPr>
          <a:xfrm rot="5400000" flipV="1">
            <a:off x="2342655" y="6204295"/>
            <a:ext cx="836102" cy="238043"/>
          </a:xfrm>
          <a:prstGeom prst="flowChartManualOperation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6" name="Rectangle 175"/>
          <p:cNvSpPr/>
          <p:nvPr/>
        </p:nvSpPr>
        <p:spPr>
          <a:xfrm rot="10800000" flipH="1" flipV="1">
            <a:off x="1597232" y="5897685"/>
            <a:ext cx="513956" cy="24218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sz="1200" dirty="0" smtClean="0">
                <a:solidFill>
                  <a:schemeClr val="tx1"/>
                </a:solidFill>
              </a:rPr>
              <a:t>OSC </a:t>
            </a:r>
            <a:r>
              <a:rPr lang="nl-NL" sz="1200" dirty="0" err="1">
                <a:solidFill>
                  <a:schemeClr val="tx1"/>
                </a:solidFill>
              </a:rPr>
              <a:t>R</a:t>
            </a:r>
            <a:r>
              <a:rPr lang="nl-NL" sz="1200" dirty="0" err="1" smtClean="0">
                <a:solidFill>
                  <a:schemeClr val="tx1"/>
                </a:solidFill>
              </a:rPr>
              <a:t>x</a:t>
            </a:r>
            <a:endParaRPr lang="nl-NL" sz="1200" dirty="0">
              <a:solidFill>
                <a:schemeClr val="tx1"/>
              </a:solidFill>
            </a:endParaRPr>
          </a:p>
        </p:txBody>
      </p:sp>
      <p:sp>
        <p:nvSpPr>
          <p:cNvPr id="177" name="Rectangle 176"/>
          <p:cNvSpPr/>
          <p:nvPr/>
        </p:nvSpPr>
        <p:spPr>
          <a:xfrm rot="10800000" flipH="1" flipV="1">
            <a:off x="2187784" y="4709822"/>
            <a:ext cx="344277" cy="24541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sz="1200" b="1" dirty="0" smtClean="0">
                <a:solidFill>
                  <a:schemeClr val="tx1"/>
                </a:solidFill>
              </a:rPr>
              <a:t>OEO</a:t>
            </a:r>
            <a:endParaRPr lang="nl-NL" sz="1200" b="1" dirty="0">
              <a:solidFill>
                <a:schemeClr val="tx1"/>
              </a:solidFill>
            </a:endParaRPr>
          </a:p>
        </p:txBody>
      </p:sp>
      <p:sp>
        <p:nvSpPr>
          <p:cNvPr id="178" name="Rectangle 177"/>
          <p:cNvSpPr/>
          <p:nvPr/>
        </p:nvSpPr>
        <p:spPr>
          <a:xfrm>
            <a:off x="1605604" y="5443556"/>
            <a:ext cx="684076" cy="35458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sz="1200" dirty="0" smtClean="0">
                <a:solidFill>
                  <a:schemeClr val="tx1"/>
                </a:solidFill>
              </a:rPr>
              <a:t>DWDM</a:t>
            </a:r>
          </a:p>
          <a:p>
            <a:pPr algn="ctr"/>
            <a:r>
              <a:rPr lang="nl-NL" sz="1200" dirty="0" smtClean="0">
                <a:solidFill>
                  <a:schemeClr val="tx1"/>
                </a:solidFill>
              </a:rPr>
              <a:t>node </a:t>
            </a:r>
            <a:r>
              <a:rPr lang="nl-NL" sz="1200" dirty="0" err="1" smtClean="0">
                <a:solidFill>
                  <a:schemeClr val="tx1"/>
                </a:solidFill>
              </a:rPr>
              <a:t>Rx</a:t>
            </a:r>
            <a:endParaRPr lang="nl-NL" sz="1200" dirty="0" smtClean="0">
              <a:solidFill>
                <a:schemeClr val="tx1"/>
              </a:solidFill>
            </a:endParaRPr>
          </a:p>
        </p:txBody>
      </p:sp>
      <p:sp>
        <p:nvSpPr>
          <p:cNvPr id="184" name="TextBox 183"/>
          <p:cNvSpPr txBox="1"/>
          <p:nvPr/>
        </p:nvSpPr>
        <p:spPr>
          <a:xfrm>
            <a:off x="1161969" y="3861048"/>
            <a:ext cx="1235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Groningen </a:t>
            </a:r>
            <a:endParaRPr lang="nl-NL" b="1" dirty="0"/>
          </a:p>
        </p:txBody>
      </p:sp>
      <p:sp>
        <p:nvSpPr>
          <p:cNvPr id="187" name="TextBox 186"/>
          <p:cNvSpPr txBox="1"/>
          <p:nvPr/>
        </p:nvSpPr>
        <p:spPr>
          <a:xfrm>
            <a:off x="6041127" y="3861048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Assen</a:t>
            </a:r>
            <a:endParaRPr lang="nl-NL" b="1" dirty="0"/>
          </a:p>
        </p:txBody>
      </p:sp>
      <p:grpSp>
        <p:nvGrpSpPr>
          <p:cNvPr id="190" name="Group 189"/>
          <p:cNvGrpSpPr/>
          <p:nvPr/>
        </p:nvGrpSpPr>
        <p:grpSpPr>
          <a:xfrm flipV="1">
            <a:off x="5685356" y="2171513"/>
            <a:ext cx="2271020" cy="1617527"/>
            <a:chOff x="5685355" y="483761"/>
            <a:chExt cx="2271020" cy="1617527"/>
          </a:xfrm>
        </p:grpSpPr>
        <p:cxnSp>
          <p:nvCxnSpPr>
            <p:cNvPr id="191" name="Straight Connector 190"/>
            <p:cNvCxnSpPr/>
            <p:nvPr/>
          </p:nvCxnSpPr>
          <p:spPr>
            <a:xfrm>
              <a:off x="7119576" y="1059824"/>
              <a:ext cx="6480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/>
            <p:cNvCxnSpPr/>
            <p:nvPr/>
          </p:nvCxnSpPr>
          <p:spPr>
            <a:xfrm>
              <a:off x="5685923" y="1917681"/>
              <a:ext cx="203392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/>
            <p:cNvCxnSpPr/>
            <p:nvPr/>
          </p:nvCxnSpPr>
          <p:spPr>
            <a:xfrm>
              <a:off x="5685355" y="1491872"/>
              <a:ext cx="126290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4" name="Flowchart: Manual Operation 193"/>
            <p:cNvSpPr/>
            <p:nvPr/>
          </p:nvSpPr>
          <p:spPr>
            <a:xfrm rot="16200000">
              <a:off x="7225286" y="1370198"/>
              <a:ext cx="1224136" cy="238043"/>
            </a:xfrm>
            <a:prstGeom prst="flowChartManualOperation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5" name="Rectangle 194"/>
            <p:cNvSpPr/>
            <p:nvPr/>
          </p:nvSpPr>
          <p:spPr>
            <a:xfrm rot="10800000">
              <a:off x="5688124" y="1722734"/>
              <a:ext cx="684076" cy="35458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NL" sz="1200" dirty="0" smtClean="0">
                  <a:solidFill>
                    <a:schemeClr val="tx1"/>
                  </a:solidFill>
                </a:rPr>
                <a:t>DWDM</a:t>
              </a:r>
            </a:p>
            <a:p>
              <a:pPr algn="ctr"/>
              <a:r>
                <a:rPr lang="nl-NL" sz="1200" dirty="0" smtClean="0">
                  <a:solidFill>
                    <a:schemeClr val="tx1"/>
                  </a:solidFill>
                </a:rPr>
                <a:t>node </a:t>
              </a:r>
              <a:r>
                <a:rPr lang="nl-NL" sz="1200" dirty="0" err="1" smtClean="0">
                  <a:solidFill>
                    <a:schemeClr val="tx1"/>
                  </a:solidFill>
                </a:rPr>
                <a:t>Rx</a:t>
              </a:r>
              <a:endParaRPr lang="nl-NL" sz="1200" dirty="0">
                <a:solidFill>
                  <a:schemeClr val="tx1"/>
                </a:solidFill>
              </a:endParaRPr>
            </a:p>
          </p:txBody>
        </p:sp>
        <p:sp>
          <p:nvSpPr>
            <p:cNvPr id="196" name="Rectangle 195"/>
            <p:cNvSpPr/>
            <p:nvPr/>
          </p:nvSpPr>
          <p:spPr>
            <a:xfrm rot="10800000">
              <a:off x="5688124" y="1404056"/>
              <a:ext cx="684076" cy="24218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NL" sz="1200" dirty="0" smtClean="0">
                  <a:solidFill>
                    <a:schemeClr val="tx1"/>
                  </a:solidFill>
                </a:rPr>
                <a:t>OSC </a:t>
              </a:r>
              <a:r>
                <a:rPr lang="nl-NL" sz="1200" dirty="0" err="1" smtClean="0">
                  <a:solidFill>
                    <a:schemeClr val="tx1"/>
                  </a:solidFill>
                </a:rPr>
                <a:t>Rx</a:t>
              </a:r>
              <a:endParaRPr lang="nl-NL" sz="1200" dirty="0">
                <a:solidFill>
                  <a:schemeClr val="tx1"/>
                </a:solidFill>
              </a:endParaRPr>
            </a:p>
          </p:txBody>
        </p:sp>
        <p:sp>
          <p:nvSpPr>
            <p:cNvPr id="198" name="TextBox 197"/>
            <p:cNvSpPr txBox="1"/>
            <p:nvPr/>
          </p:nvSpPr>
          <p:spPr>
            <a:xfrm rot="10800000">
              <a:off x="7236296" y="1030207"/>
              <a:ext cx="4988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200" dirty="0" smtClean="0"/>
                <a:t>OSC</a:t>
              </a:r>
            </a:p>
            <a:p>
              <a:r>
                <a:rPr lang="nl-NL" sz="1200" dirty="0" smtClean="0"/>
                <a:t>band</a:t>
              </a:r>
              <a:endParaRPr lang="nl-NL" sz="1200" dirty="0"/>
            </a:p>
          </p:txBody>
        </p:sp>
        <p:sp>
          <p:nvSpPr>
            <p:cNvPr id="199" name="TextBox 198"/>
            <p:cNvSpPr txBox="1"/>
            <p:nvPr/>
          </p:nvSpPr>
          <p:spPr>
            <a:xfrm rot="10800000">
              <a:off x="7113256" y="1669239"/>
              <a:ext cx="62709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200" dirty="0" smtClean="0"/>
                <a:t>C-band</a:t>
              </a:r>
              <a:endParaRPr lang="nl-NL" sz="1200" dirty="0"/>
            </a:p>
          </p:txBody>
        </p:sp>
        <p:sp>
          <p:nvSpPr>
            <p:cNvPr id="197" name="Flowchart: Manual Operation 196"/>
            <p:cNvSpPr/>
            <p:nvPr/>
          </p:nvSpPr>
          <p:spPr>
            <a:xfrm rot="16200000">
              <a:off x="6433198" y="976807"/>
              <a:ext cx="1224136" cy="238043"/>
            </a:xfrm>
            <a:prstGeom prst="flowChartManualOperation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03" name="Rectangle 202"/>
          <p:cNvSpPr/>
          <p:nvPr/>
        </p:nvSpPr>
        <p:spPr>
          <a:xfrm>
            <a:off x="6133822" y="3010918"/>
            <a:ext cx="378705" cy="52606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nl-NL" sz="1200" dirty="0" smtClean="0">
                <a:solidFill>
                  <a:schemeClr val="tx1"/>
                </a:solidFill>
              </a:rPr>
              <a:t>WRE</a:t>
            </a:r>
          </a:p>
          <a:p>
            <a:pPr algn="ctr"/>
            <a:r>
              <a:rPr lang="nl-NL" sz="1200" dirty="0" smtClean="0">
                <a:solidFill>
                  <a:schemeClr val="tx1"/>
                </a:solidFill>
              </a:rPr>
              <a:t>node</a:t>
            </a:r>
            <a:endParaRPr lang="nl-NL" sz="1200" dirty="0">
              <a:solidFill>
                <a:schemeClr val="tx1"/>
              </a:solidFill>
            </a:endParaRPr>
          </a:p>
        </p:txBody>
      </p:sp>
      <p:sp>
        <p:nvSpPr>
          <p:cNvPr id="204" name="TextBox 203"/>
          <p:cNvSpPr txBox="1"/>
          <p:nvPr/>
        </p:nvSpPr>
        <p:spPr>
          <a:xfrm>
            <a:off x="6504862" y="2935977"/>
            <a:ext cx="3206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err="1" smtClean="0"/>
              <a:t>Tx</a:t>
            </a:r>
            <a:endParaRPr lang="nl-NL" sz="1200" dirty="0"/>
          </a:p>
        </p:txBody>
      </p:sp>
      <p:sp>
        <p:nvSpPr>
          <p:cNvPr id="205" name="TextBox 204"/>
          <p:cNvSpPr txBox="1"/>
          <p:nvPr/>
        </p:nvSpPr>
        <p:spPr>
          <a:xfrm>
            <a:off x="6491214" y="3353957"/>
            <a:ext cx="335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err="1"/>
              <a:t>R</a:t>
            </a:r>
            <a:r>
              <a:rPr lang="nl-NL" sz="1200" dirty="0" err="1" smtClean="0"/>
              <a:t>x</a:t>
            </a:r>
            <a:endParaRPr lang="nl-NL" sz="1200" dirty="0"/>
          </a:p>
        </p:txBody>
      </p:sp>
      <p:sp>
        <p:nvSpPr>
          <p:cNvPr id="207" name="Rectangle 206"/>
          <p:cNvSpPr/>
          <p:nvPr/>
        </p:nvSpPr>
        <p:spPr>
          <a:xfrm>
            <a:off x="5260103" y="3042838"/>
            <a:ext cx="737989" cy="4347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sz="1200" dirty="0" smtClean="0">
                <a:solidFill>
                  <a:schemeClr val="tx1"/>
                </a:solidFill>
              </a:rPr>
              <a:t>Clean-up</a:t>
            </a:r>
          </a:p>
          <a:p>
            <a:pPr algn="ctr"/>
            <a:r>
              <a:rPr lang="nl-NL" sz="1200" dirty="0" smtClean="0">
                <a:solidFill>
                  <a:schemeClr val="tx1"/>
                </a:solidFill>
              </a:rPr>
              <a:t>oscillator</a:t>
            </a:r>
            <a:endParaRPr lang="nl-NL" sz="1200" dirty="0">
              <a:solidFill>
                <a:schemeClr val="tx1"/>
              </a:solidFill>
            </a:endParaRPr>
          </a:p>
        </p:txBody>
      </p:sp>
      <p:cxnSp>
        <p:nvCxnSpPr>
          <p:cNvPr id="208" name="Straight Connector 207"/>
          <p:cNvCxnSpPr/>
          <p:nvPr/>
        </p:nvCxnSpPr>
        <p:spPr>
          <a:xfrm flipV="1">
            <a:off x="8474500" y="2607108"/>
            <a:ext cx="0" cy="22156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/>
          <p:cNvCxnSpPr/>
          <p:nvPr/>
        </p:nvCxnSpPr>
        <p:spPr>
          <a:xfrm>
            <a:off x="7964297" y="1382972"/>
            <a:ext cx="78416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209"/>
          <p:cNvCxnSpPr/>
          <p:nvPr/>
        </p:nvCxnSpPr>
        <p:spPr>
          <a:xfrm>
            <a:off x="7970444" y="2607108"/>
            <a:ext cx="4869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/>
          <p:cNvCxnSpPr/>
          <p:nvPr/>
        </p:nvCxnSpPr>
        <p:spPr>
          <a:xfrm flipV="1">
            <a:off x="8748464" y="1385975"/>
            <a:ext cx="0" cy="47630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7" name="Group 216"/>
          <p:cNvGrpSpPr/>
          <p:nvPr/>
        </p:nvGrpSpPr>
        <p:grpSpPr>
          <a:xfrm rot="16200000">
            <a:off x="8118306" y="3546688"/>
            <a:ext cx="438794" cy="274333"/>
            <a:chOff x="3491880" y="719992"/>
            <a:chExt cx="438794" cy="274333"/>
          </a:xfrm>
        </p:grpSpPr>
        <p:sp>
          <p:nvSpPr>
            <p:cNvPr id="218" name="Oval 217"/>
            <p:cNvSpPr>
              <a:spLocks noChangeAspect="1"/>
            </p:cNvSpPr>
            <p:nvPr/>
          </p:nvSpPr>
          <p:spPr>
            <a:xfrm>
              <a:off x="3491880" y="723851"/>
              <a:ext cx="270474" cy="27047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19" name="Oval 218"/>
            <p:cNvSpPr>
              <a:spLocks noChangeAspect="1"/>
            </p:cNvSpPr>
            <p:nvPr/>
          </p:nvSpPr>
          <p:spPr>
            <a:xfrm>
              <a:off x="3576040" y="719992"/>
              <a:ext cx="270474" cy="27047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0" name="Oval 219"/>
            <p:cNvSpPr>
              <a:spLocks noChangeAspect="1"/>
            </p:cNvSpPr>
            <p:nvPr/>
          </p:nvSpPr>
          <p:spPr>
            <a:xfrm>
              <a:off x="3660200" y="723760"/>
              <a:ext cx="270474" cy="27047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221" name="Group 220"/>
          <p:cNvGrpSpPr/>
          <p:nvPr/>
        </p:nvGrpSpPr>
        <p:grpSpPr>
          <a:xfrm rot="16200000">
            <a:off x="8665864" y="3569171"/>
            <a:ext cx="438794" cy="274333"/>
            <a:chOff x="3491880" y="719992"/>
            <a:chExt cx="438794" cy="274333"/>
          </a:xfrm>
        </p:grpSpPr>
        <p:sp>
          <p:nvSpPr>
            <p:cNvPr id="222" name="Oval 221"/>
            <p:cNvSpPr>
              <a:spLocks noChangeAspect="1"/>
            </p:cNvSpPr>
            <p:nvPr/>
          </p:nvSpPr>
          <p:spPr>
            <a:xfrm>
              <a:off x="3491880" y="723851"/>
              <a:ext cx="270474" cy="27047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3" name="Oval 222"/>
            <p:cNvSpPr>
              <a:spLocks noChangeAspect="1"/>
            </p:cNvSpPr>
            <p:nvPr/>
          </p:nvSpPr>
          <p:spPr>
            <a:xfrm>
              <a:off x="3576040" y="719992"/>
              <a:ext cx="270474" cy="27047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4" name="Oval 223"/>
            <p:cNvSpPr>
              <a:spLocks noChangeAspect="1"/>
            </p:cNvSpPr>
            <p:nvPr/>
          </p:nvSpPr>
          <p:spPr>
            <a:xfrm>
              <a:off x="3660200" y="723760"/>
              <a:ext cx="270474" cy="27047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039" name="TextBox 1038"/>
          <p:cNvSpPr txBox="1"/>
          <p:nvPr/>
        </p:nvSpPr>
        <p:spPr>
          <a:xfrm>
            <a:off x="3707904" y="5229200"/>
            <a:ext cx="9156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dirty="0" smtClean="0"/>
              <a:t>2</a:t>
            </a:r>
            <a:r>
              <a:rPr lang="nl-NL" sz="1600" dirty="0" smtClean="0">
                <a:latin typeface="Times New Roman"/>
                <a:cs typeface="Times New Roman"/>
              </a:rPr>
              <a:t>×</a:t>
            </a:r>
            <a:r>
              <a:rPr lang="nl-NL" sz="1600" dirty="0" smtClean="0"/>
              <a:t>55 km</a:t>
            </a:r>
            <a:endParaRPr lang="nl-NL" sz="1600" dirty="0"/>
          </a:p>
        </p:txBody>
      </p:sp>
      <p:sp>
        <p:nvSpPr>
          <p:cNvPr id="228" name="TextBox 227"/>
          <p:cNvSpPr txBox="1"/>
          <p:nvPr/>
        </p:nvSpPr>
        <p:spPr>
          <a:xfrm>
            <a:off x="8244408" y="836712"/>
            <a:ext cx="9156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dirty="0" smtClean="0"/>
              <a:t>2</a:t>
            </a:r>
            <a:r>
              <a:rPr lang="nl-NL" sz="1600" dirty="0" smtClean="0">
                <a:latin typeface="Times New Roman"/>
                <a:cs typeface="Times New Roman"/>
              </a:rPr>
              <a:t>×</a:t>
            </a:r>
            <a:r>
              <a:rPr lang="nl-NL" sz="1600" dirty="0" smtClean="0"/>
              <a:t>45 km</a:t>
            </a:r>
            <a:endParaRPr lang="nl-NL" sz="1600" dirty="0"/>
          </a:p>
        </p:txBody>
      </p:sp>
      <p:sp>
        <p:nvSpPr>
          <p:cNvPr id="229" name="TextBox 228"/>
          <p:cNvSpPr txBox="1"/>
          <p:nvPr/>
        </p:nvSpPr>
        <p:spPr>
          <a:xfrm>
            <a:off x="2611637" y="980728"/>
            <a:ext cx="8082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dirty="0" smtClean="0">
                <a:sym typeface="Symbol"/>
              </a:rPr>
              <a:t></a:t>
            </a:r>
            <a:r>
              <a:rPr lang="nl-NL" sz="1600" dirty="0" smtClean="0"/>
              <a:t>25 km</a:t>
            </a:r>
            <a:endParaRPr lang="nl-NL" sz="1600" dirty="0"/>
          </a:p>
        </p:txBody>
      </p:sp>
      <p:sp>
        <p:nvSpPr>
          <p:cNvPr id="231" name="TextBox 230"/>
          <p:cNvSpPr txBox="1"/>
          <p:nvPr/>
        </p:nvSpPr>
        <p:spPr>
          <a:xfrm>
            <a:off x="7113257" y="5055380"/>
            <a:ext cx="6270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smtClean="0"/>
              <a:t>C-band</a:t>
            </a:r>
            <a:endParaRPr lang="nl-NL" sz="1200" dirty="0"/>
          </a:p>
        </p:txBody>
      </p:sp>
      <p:sp>
        <p:nvSpPr>
          <p:cNvPr id="232" name="TextBox 231"/>
          <p:cNvSpPr txBox="1"/>
          <p:nvPr/>
        </p:nvSpPr>
        <p:spPr>
          <a:xfrm>
            <a:off x="5047920" y="5658213"/>
            <a:ext cx="6270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smtClean="0"/>
              <a:t>C-band</a:t>
            </a:r>
            <a:endParaRPr lang="nl-NL" sz="1200" dirty="0"/>
          </a:p>
        </p:txBody>
      </p:sp>
      <p:sp>
        <p:nvSpPr>
          <p:cNvPr id="233" name="TextBox 232"/>
          <p:cNvSpPr txBox="1"/>
          <p:nvPr/>
        </p:nvSpPr>
        <p:spPr>
          <a:xfrm>
            <a:off x="2496168" y="4985040"/>
            <a:ext cx="6270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smtClean="0"/>
              <a:t>C-band</a:t>
            </a:r>
            <a:endParaRPr lang="nl-NL" sz="1200" dirty="0"/>
          </a:p>
        </p:txBody>
      </p:sp>
      <p:sp>
        <p:nvSpPr>
          <p:cNvPr id="234" name="TextBox 233"/>
          <p:cNvSpPr txBox="1"/>
          <p:nvPr/>
        </p:nvSpPr>
        <p:spPr>
          <a:xfrm>
            <a:off x="2510236" y="5628409"/>
            <a:ext cx="6270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smtClean="0"/>
              <a:t>C-band</a:t>
            </a:r>
            <a:endParaRPr lang="nl-NL" sz="1200" dirty="0"/>
          </a:p>
        </p:txBody>
      </p:sp>
      <p:pic>
        <p:nvPicPr>
          <p:cNvPr id="160" name="Picture 12" descr="logo-surfnet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56376" y="1999913"/>
            <a:ext cx="731641" cy="34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" name="TextBox 162"/>
          <p:cNvSpPr txBox="1"/>
          <p:nvPr/>
        </p:nvSpPr>
        <p:spPr>
          <a:xfrm>
            <a:off x="1459881" y="1496978"/>
            <a:ext cx="2561534" cy="707886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nl-NL" sz="2000" b="1" dirty="0" smtClean="0"/>
              <a:t>Time &amp; </a:t>
            </a:r>
            <a:r>
              <a:rPr lang="nl-NL" sz="2000" b="1" dirty="0" err="1" smtClean="0"/>
              <a:t>frequency</a:t>
            </a:r>
            <a:r>
              <a:rPr lang="nl-NL" sz="2000" b="1" dirty="0" smtClean="0"/>
              <a:t>  </a:t>
            </a:r>
            <a:r>
              <a:rPr lang="nl-NL" sz="2000" b="1" dirty="0" err="1" smtClean="0"/>
              <a:t>for</a:t>
            </a:r>
            <a:r>
              <a:rPr lang="nl-NL" sz="2000" b="1" dirty="0" smtClean="0"/>
              <a:t> </a:t>
            </a:r>
          </a:p>
          <a:p>
            <a:pPr algn="ctr"/>
            <a:r>
              <a:rPr lang="nl-NL" sz="2000" b="1" dirty="0" smtClean="0">
                <a:solidFill>
                  <a:srgbClr val="C00000"/>
                </a:solidFill>
              </a:rPr>
              <a:t>VLBI</a:t>
            </a:r>
            <a:r>
              <a:rPr lang="nl-NL" sz="2000" b="1" dirty="0" smtClean="0"/>
              <a:t> </a:t>
            </a:r>
            <a:endParaRPr lang="nl-NL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6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D74B269A-82B5-4A44-BF6B-85C5902E589A}" type="slidenum">
              <a:rPr lang="en-US" smtClean="0"/>
              <a:t>9</a:t>
            </a:fld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14/03/2017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ASTERICS Mid -Term Review/ Brussels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17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sterics_ga16_cle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Asterics_ga16_cleo.potx</Template>
  <TotalTime>14708</TotalTime>
  <Words>1335</Words>
  <Application>Microsoft Macintosh PowerPoint</Application>
  <PresentationFormat>On-screen Show (4:3)</PresentationFormat>
  <Paragraphs>374</Paragraphs>
  <Slides>24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Calibri</vt:lpstr>
      <vt:lpstr>Century Gothic</vt:lpstr>
      <vt:lpstr>Symbol</vt:lpstr>
      <vt:lpstr>Tahoma</vt:lpstr>
      <vt:lpstr>Times New Roman</vt:lpstr>
      <vt:lpstr>Wingdings</vt:lpstr>
      <vt:lpstr>Arial</vt:lpstr>
      <vt:lpstr>Asterics_ga16_cleo</vt:lpstr>
      <vt:lpstr>WP5: Cleopatra  Connecting Locations of ESFRI Observatories and Partners in Astronomy for Timing and Real-time Alerts</vt:lpstr>
      <vt:lpstr>PowerPoint Presentation</vt:lpstr>
      <vt:lpstr>Objectives </vt:lpstr>
      <vt:lpstr>Task 1: Synchronization  VU, ASTRON, JIVE, UGR, FOM, DESY, SURFnet (Koelemeij, Berge)</vt:lpstr>
      <vt:lpstr>What is White Rabbit?</vt:lpstr>
      <vt:lpstr>Task 1: Synchronization  (continued)</vt:lpstr>
      <vt:lpstr>WRE and VLBI: a demo</vt:lpstr>
      <vt:lpstr>PowerPoint Presentation</vt:lpstr>
      <vt:lpstr>PowerPoint Presentation</vt:lpstr>
      <vt:lpstr>PowerPoint Presentation</vt:lpstr>
      <vt:lpstr>Task 2: Multi-messenger methods JIVE, ASTRON, CNRS-APC, UVA (Kettenis)</vt:lpstr>
      <vt:lpstr>Possible targets</vt:lpstr>
      <vt:lpstr>Gravitational waves: GW 150914 </vt:lpstr>
      <vt:lpstr>Multi-wavelength follow-up</vt:lpstr>
      <vt:lpstr>Task 3: User-domain data streaming JIVE (Verkouter)</vt:lpstr>
      <vt:lpstr>Task 4: Scheduling of large astronomical infrastructures IEEC, STFC, GTD (Colome)</vt:lpstr>
      <vt:lpstr>CTA observation modes</vt:lpstr>
      <vt:lpstr>Task 4: Scheduling of large astronomical infrastructures (continued)</vt:lpstr>
      <vt:lpstr>Results: task 1</vt:lpstr>
      <vt:lpstr>Results: task 2</vt:lpstr>
      <vt:lpstr>Results: task 3</vt:lpstr>
      <vt:lpstr>Results: task 4</vt:lpstr>
      <vt:lpstr>Outlook</vt:lpstr>
      <vt:lpstr>`</vt:lpstr>
    </vt:vector>
  </TitlesOfParts>
  <Company>home</Company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Bea</dc:creator>
  <cp:lastModifiedBy>Microsoft Office User</cp:lastModifiedBy>
  <cp:revision>65</cp:revision>
  <dcterms:created xsi:type="dcterms:W3CDTF">2015-06-13T09:04:23Z</dcterms:created>
  <dcterms:modified xsi:type="dcterms:W3CDTF">2017-03-13T17:30:01Z</dcterms:modified>
</cp:coreProperties>
</file>