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77" r:id="rId5"/>
    <p:sldId id="276" r:id="rId6"/>
    <p:sldId id="278" r:id="rId7"/>
    <p:sldId id="279" r:id="rId8"/>
    <p:sldId id="270" r:id="rId9"/>
    <p:sldId id="261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 van der Meer" initials="RvdM" lastIdx="1" clrIdx="0">
    <p:extLst>
      <p:ext uri="{19B8F6BF-5375-455C-9EA6-DF929625EA0E}">
        <p15:presenceInfo xmlns:p15="http://schemas.microsoft.com/office/powerpoint/2012/main" userId="Rob van der Me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2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1" autoAdjust="0"/>
    <p:restoredTop sz="94660"/>
  </p:normalViewPr>
  <p:slideViewPr>
    <p:cSldViewPr showGuides="1">
      <p:cViewPr varScale="1">
        <p:scale>
          <a:sx n="84" d="100"/>
          <a:sy n="84" d="100"/>
        </p:scale>
        <p:origin x="1229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36FB1-8458-4A81-9FCE-E6EB27618602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3951D-A577-42A4-BA3F-63C36802A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9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951D-A577-42A4-BA3F-63C36802A2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05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added</a:t>
            </a:r>
            <a:r>
              <a:rPr lang="nl-NL" dirty="0" smtClean="0"/>
              <a:t> </a:t>
            </a:r>
            <a:r>
              <a:rPr lang="nl-NL" dirty="0" err="1" smtClean="0"/>
              <a:t>value</a:t>
            </a:r>
            <a:r>
              <a:rPr lang="nl-NL" dirty="0" smtClean="0"/>
              <a:t> of </a:t>
            </a:r>
            <a:r>
              <a:rPr lang="nl-NL" dirty="0" err="1" smtClean="0"/>
              <a:t>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active</a:t>
            </a:r>
            <a:r>
              <a:rPr lang="nl-NL" baseline="0" dirty="0" smtClean="0"/>
              <a:t> AGA </a:t>
            </a:r>
            <a:r>
              <a:rPr lang="nl-NL" baseline="0" dirty="0" err="1" smtClean="0"/>
              <a:t>chair</a:t>
            </a:r>
            <a:r>
              <a:rPr lang="nl-NL" baseline="0" dirty="0" smtClean="0"/>
              <a:t>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951D-A577-42A4-BA3F-63C36802A2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02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How </a:t>
            </a:r>
            <a:r>
              <a:rPr lang="nl-NL" dirty="0" err="1" smtClean="0"/>
              <a:t>did</a:t>
            </a:r>
            <a:r>
              <a:rPr lang="nl-NL" dirty="0" smtClean="0"/>
              <a:t> we </a:t>
            </a:r>
            <a:r>
              <a:rPr lang="nl-NL" dirty="0" err="1" smtClean="0"/>
              <a:t>organise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management of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proejct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was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(</a:t>
            </a:r>
            <a:r>
              <a:rPr lang="nl-NL" baseline="0" dirty="0" err="1" smtClean="0"/>
              <a:t>good</a:t>
            </a:r>
            <a:r>
              <a:rPr lang="nl-NL" baseline="0" dirty="0" smtClean="0"/>
              <a:t>) </a:t>
            </a:r>
            <a:r>
              <a:rPr lang="nl-NL" baseline="0" dirty="0" err="1" smtClean="0"/>
              <a:t>enough</a:t>
            </a:r>
            <a:r>
              <a:rPr lang="nl-NL" baseline="0" dirty="0" smtClean="0"/>
              <a:t>?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951D-A577-42A4-BA3F-63C36802A2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8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How </a:t>
            </a:r>
            <a:r>
              <a:rPr lang="nl-NL" dirty="0" err="1" smtClean="0"/>
              <a:t>did</a:t>
            </a:r>
            <a:r>
              <a:rPr lang="nl-NL" dirty="0" smtClean="0"/>
              <a:t> we monitor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finances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951D-A577-42A4-BA3F-63C36802A2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58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How </a:t>
            </a:r>
            <a:r>
              <a:rPr lang="nl-NL" dirty="0" err="1" smtClean="0"/>
              <a:t>did</a:t>
            </a:r>
            <a:r>
              <a:rPr lang="nl-NL" dirty="0" smtClean="0"/>
              <a:t> we monitor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finances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951D-A577-42A4-BA3F-63C36802A2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78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 March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Periodic Review 1, Brussels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1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 March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Periodic Review 1, Brussels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0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0734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 March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Periodic Review 1, Brussels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 March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Periodic Review 1, Brussels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2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 March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Periodic Review 1, Brussels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1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 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Periodic Review 1, Brussels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9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08920"/>
            <a:ext cx="4040188" cy="34172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98884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08919"/>
            <a:ext cx="4041775" cy="34172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 March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Periodic Review 1, Brussels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1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 March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Periodic Review 1, Brussels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4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 March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Periodic Review 1, Brussels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1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3008313" cy="370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 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Periodic Review 1, Brussels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1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80727"/>
            <a:ext cx="5486400" cy="37468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 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Periodic Review 1, Brussels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0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 userDrawn="1"/>
        </p:nvSpPr>
        <p:spPr>
          <a:xfrm>
            <a:off x="0" y="6381328"/>
            <a:ext cx="9144000" cy="360040"/>
          </a:xfrm>
          <a:prstGeom prst="rect">
            <a:avLst/>
          </a:prstGeom>
          <a:solidFill>
            <a:srgbClr val="C32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14 March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ASTERICS Periodic Review 1, Brussels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74B269A-82B5-4A44-BF6B-85C5902E58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Kép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32656"/>
            <a:ext cx="968529" cy="684042"/>
          </a:xfrm>
          <a:prstGeom prst="rect">
            <a:avLst/>
          </a:prstGeom>
        </p:spPr>
      </p:pic>
      <p:pic>
        <p:nvPicPr>
          <p:cNvPr id="8" name="Kép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7956376" y="332656"/>
            <a:ext cx="720080" cy="476686"/>
          </a:xfrm>
          <a:prstGeom prst="rect">
            <a:avLst/>
          </a:prstGeom>
        </p:spPr>
      </p:pic>
      <p:sp>
        <p:nvSpPr>
          <p:cNvPr id="9" name="Szövegdoboz 8"/>
          <p:cNvSpPr txBox="1"/>
          <p:nvPr userDrawn="1"/>
        </p:nvSpPr>
        <p:spPr>
          <a:xfrm>
            <a:off x="3995936" y="34568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smtClean="0">
                <a:solidFill>
                  <a:schemeClr val="bg1">
                    <a:lumMod val="50000"/>
                  </a:schemeClr>
                </a:solidFill>
              </a:rPr>
              <a:t>Astronomy ESFRI &amp; Research Infrastructure Cluster</a:t>
            </a:r>
          </a:p>
          <a:p>
            <a:pPr algn="r"/>
            <a:r>
              <a:rPr lang="en-US" sz="1200" i="1" smtClean="0">
                <a:solidFill>
                  <a:schemeClr val="bg1">
                    <a:lumMod val="50000"/>
                  </a:schemeClr>
                </a:solidFill>
              </a:rPr>
              <a:t> ASTERICS - 653477</a:t>
            </a:r>
          </a:p>
        </p:txBody>
      </p:sp>
    </p:spTree>
    <p:extLst>
      <p:ext uri="{BB962C8B-B14F-4D97-AF65-F5344CB8AC3E}">
        <p14:creationId xmlns:p14="http://schemas.microsoft.com/office/powerpoint/2010/main" val="85971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C32128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6829"/>
            <a:ext cx="7772400" cy="1470025"/>
          </a:xfrm>
        </p:spPr>
        <p:txBody>
          <a:bodyPr/>
          <a:lstStyle/>
          <a:p>
            <a:r>
              <a:rPr lang="en-US" dirty="0" smtClean="0"/>
              <a:t>ASTERICS Periodic Review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36724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Overview and Forward Look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000" dirty="0" smtClean="0"/>
              <a:t>Prof. dr. Marco de Vos</a:t>
            </a:r>
          </a:p>
          <a:p>
            <a:r>
              <a:rPr lang="en-US" sz="2000" dirty="0" smtClean="0"/>
              <a:t>devos@astron.nl</a:t>
            </a:r>
          </a:p>
          <a:p>
            <a:r>
              <a:rPr lang="en-US" sz="2000" dirty="0" smtClean="0"/>
              <a:t>ASTERICS Coordinator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14 March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Periodic Review 1, Brussels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 descr="Description: Macintosh HD:Users:garrett:Dropbox:My pics:2014:E-ELT_CTA_SKA_KM3NeT.tif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3112120"/>
            <a:ext cx="6172200" cy="139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656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60" y="4077072"/>
            <a:ext cx="3096344" cy="1831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8702" y="3516175"/>
            <a:ext cx="2801770" cy="2505113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336666"/>
            <a:ext cx="2636283" cy="187220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8910"/>
            <a:ext cx="2133600" cy="365125"/>
          </a:xfrm>
        </p:spPr>
        <p:txBody>
          <a:bodyPr/>
          <a:lstStyle/>
          <a:p>
            <a:r>
              <a:rPr lang="en-GB" smtClean="0"/>
              <a:t>14 March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Periodic Review 1, Brussels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445020"/>
            <a:ext cx="4063442" cy="17546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768" y="2564904"/>
            <a:ext cx="4525516" cy="264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7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Challenge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 </a:t>
            </a:r>
            <a:r>
              <a:rPr lang="en-US" dirty="0"/>
              <a:t>establish a single collaborative cluster of next generation ESFRI telescope facilities and other relevant research infrastructure initiatives in the area of astronomy, astrophysics and </a:t>
            </a:r>
            <a:r>
              <a:rPr lang="en-US" dirty="0" err="1"/>
              <a:t>astroparticle</a:t>
            </a:r>
            <a:r>
              <a:rPr lang="en-US" dirty="0"/>
              <a:t> physics. </a:t>
            </a:r>
            <a:endParaRPr lang="en-US" dirty="0" smtClean="0"/>
          </a:p>
          <a:p>
            <a:pPr marL="0" indent="0">
              <a:buNone/>
            </a:pPr>
            <a:endParaRPr lang="nl-NL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 March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Periodic Review 1, Brussels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0442" y="4005064"/>
            <a:ext cx="4525516" cy="2644122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95536" y="4839543"/>
            <a:ext cx="389490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kumimoji="0" lang="nl-NL" altLang="nl-N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Addressing</a:t>
            </a:r>
            <a:r>
              <a:rPr kumimoji="0" lang="nl-NL" altLang="nl-N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cross-</a:t>
            </a:r>
            <a:r>
              <a:rPr kumimoji="0" lang="nl-NL" altLang="nl-N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cutting</a:t>
            </a:r>
            <a:r>
              <a:rPr kumimoji="0" lang="nl-NL" altLang="nl-N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nl-NL" altLang="nl-N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synergies</a:t>
            </a:r>
            <a:r>
              <a:rPr kumimoji="0" lang="nl-NL" altLang="nl-N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nl-NL" altLang="nl-N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</a:t>
            </a:r>
            <a:r>
              <a:rPr kumimoji="0" lang="nl-NL" altLang="nl-N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common </a:t>
            </a:r>
            <a:r>
              <a:rPr kumimoji="0" lang="nl-NL" altLang="nl-N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challenges</a:t>
            </a:r>
            <a:r>
              <a:rPr kumimoji="0" lang="nl-NL" altLang="nl-N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shared </a:t>
            </a:r>
            <a:r>
              <a:rPr kumimoji="0" lang="nl-NL" altLang="nl-N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by</a:t>
            </a:r>
            <a:r>
              <a:rPr kumimoji="0" lang="nl-NL" altLang="nl-N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nl-NL" altLang="nl-N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astronomy</a:t>
            </a:r>
            <a:r>
              <a:rPr kumimoji="0" lang="nl-NL" altLang="nl-N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ESFRI </a:t>
            </a:r>
            <a:r>
              <a:rPr kumimoji="0" lang="nl-NL" altLang="nl-N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facilities</a:t>
            </a:r>
            <a:r>
              <a:rPr kumimoji="0" lang="nl-NL" altLang="nl-N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96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Mission </a:t>
            </a:r>
            <a:r>
              <a:rPr lang="nl-NL" dirty="0" err="1" smtClean="0"/>
              <a:t>Quite</a:t>
            </a:r>
            <a:r>
              <a:rPr lang="nl-NL" dirty="0" smtClean="0"/>
              <a:t> </a:t>
            </a:r>
            <a:r>
              <a:rPr lang="nl-NL" dirty="0" err="1" smtClean="0"/>
              <a:t>P</a:t>
            </a:r>
            <a:r>
              <a:rPr lang="nl-NL" dirty="0" err="1" smtClean="0"/>
              <a:t>ossible</a:t>
            </a:r>
            <a:r>
              <a:rPr lang="nl-NL" dirty="0" smtClean="0"/>
              <a:t>!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216023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dirty="0" smtClean="0">
                <a:solidFill>
                  <a:srgbClr val="C00000"/>
                </a:solidFill>
              </a:rPr>
              <a:t>CTA, E-ELT, KM3NeT </a:t>
            </a:r>
            <a:r>
              <a:rPr lang="nl-NL" dirty="0" err="1" smtClean="0">
                <a:solidFill>
                  <a:srgbClr val="C00000"/>
                </a:solidFill>
              </a:rPr>
              <a:t>and</a:t>
            </a:r>
            <a:r>
              <a:rPr lang="nl-NL" dirty="0" smtClean="0">
                <a:solidFill>
                  <a:srgbClr val="C00000"/>
                </a:solidFill>
              </a:rPr>
              <a:t> SKA </a:t>
            </a:r>
            <a:r>
              <a:rPr lang="nl-NL" dirty="0" err="1" smtClean="0">
                <a:solidFill>
                  <a:srgbClr val="C00000"/>
                </a:solidFill>
              </a:rPr>
              <a:t>all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involved</a:t>
            </a:r>
            <a:r>
              <a:rPr lang="nl-NL" dirty="0" smtClean="0">
                <a:solidFill>
                  <a:srgbClr val="C00000"/>
                </a:solidFill>
              </a:rPr>
              <a:t> in </a:t>
            </a:r>
            <a:r>
              <a:rPr lang="nl-NL" dirty="0" err="1" smtClean="0">
                <a:solidFill>
                  <a:srgbClr val="C00000"/>
                </a:solidFill>
              </a:rPr>
              <a:t>WPs</a:t>
            </a:r>
            <a:endParaRPr lang="nl-NL" dirty="0" smtClean="0">
              <a:solidFill>
                <a:srgbClr val="C00000"/>
              </a:solidFill>
            </a:endParaRPr>
          </a:p>
          <a:p>
            <a:r>
              <a:rPr lang="nl-NL" dirty="0" smtClean="0"/>
              <a:t>Active </a:t>
            </a:r>
            <a:r>
              <a:rPr lang="nl-NL" dirty="0" err="1" smtClean="0"/>
              <a:t>collaborations</a:t>
            </a:r>
            <a:r>
              <a:rPr lang="nl-NL" dirty="0" smtClean="0"/>
              <a:t> on t</a:t>
            </a:r>
            <a:r>
              <a:rPr lang="nl-NL" dirty="0" smtClean="0"/>
              <a:t>ools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methods</a:t>
            </a:r>
            <a:r>
              <a:rPr lang="nl-NL" dirty="0" smtClean="0"/>
              <a:t> in </a:t>
            </a:r>
            <a:r>
              <a:rPr lang="nl-NL" dirty="0" err="1" smtClean="0"/>
              <a:t>Obelics</a:t>
            </a:r>
            <a:r>
              <a:rPr lang="nl-NL" dirty="0" smtClean="0"/>
              <a:t> &amp; Cleopatra</a:t>
            </a:r>
          </a:p>
          <a:p>
            <a:r>
              <a:rPr lang="nl-NL" dirty="0" smtClean="0"/>
              <a:t>Active </a:t>
            </a:r>
            <a:r>
              <a:rPr lang="nl-NL" dirty="0" err="1" smtClean="0"/>
              <a:t>participation</a:t>
            </a:r>
            <a:r>
              <a:rPr lang="nl-NL" dirty="0" smtClean="0"/>
              <a:t> in DECS Open </a:t>
            </a:r>
            <a:r>
              <a:rPr lang="nl-NL" dirty="0" err="1" smtClean="0"/>
              <a:t>Science</a:t>
            </a:r>
            <a:r>
              <a:rPr lang="nl-NL" dirty="0" smtClean="0"/>
              <a:t> events</a:t>
            </a:r>
          </a:p>
          <a:p>
            <a:r>
              <a:rPr lang="nl-NL" dirty="0" smtClean="0"/>
              <a:t>Active </a:t>
            </a:r>
            <a:r>
              <a:rPr lang="nl-NL" dirty="0" err="1" smtClean="0"/>
              <a:t>participation</a:t>
            </a:r>
            <a:r>
              <a:rPr lang="nl-NL" dirty="0" smtClean="0"/>
              <a:t> in </a:t>
            </a:r>
            <a:r>
              <a:rPr lang="nl-NL" dirty="0" smtClean="0"/>
              <a:t>DADI</a:t>
            </a:r>
            <a:r>
              <a:rPr lang="nl-NL" dirty="0" smtClean="0"/>
              <a:t> Forums </a:t>
            </a:r>
            <a:r>
              <a:rPr lang="nl-NL" dirty="0" err="1" smtClean="0"/>
              <a:t>and</a:t>
            </a:r>
            <a:r>
              <a:rPr lang="nl-NL" dirty="0" smtClean="0"/>
              <a:t> Schools</a:t>
            </a:r>
            <a:endParaRPr lang="nl-NL" dirty="0" smtClean="0"/>
          </a:p>
          <a:p>
            <a:r>
              <a:rPr lang="nl-NL" dirty="0" err="1" smtClean="0"/>
              <a:t>Added</a:t>
            </a:r>
            <a:r>
              <a:rPr lang="nl-NL" dirty="0" smtClean="0"/>
              <a:t> </a:t>
            </a:r>
            <a:r>
              <a:rPr lang="nl-NL" dirty="0" err="1" smtClean="0"/>
              <a:t>value</a:t>
            </a:r>
            <a:r>
              <a:rPr lang="nl-NL" dirty="0" smtClean="0"/>
              <a:t> of </a:t>
            </a:r>
            <a:r>
              <a:rPr lang="nl-NL" dirty="0" err="1" smtClean="0"/>
              <a:t>commensal</a:t>
            </a:r>
            <a:r>
              <a:rPr lang="nl-NL" dirty="0" smtClean="0"/>
              <a:t> </a:t>
            </a:r>
            <a:r>
              <a:rPr lang="nl-NL" dirty="0" err="1" smtClean="0"/>
              <a:t>observing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complex </a:t>
            </a:r>
            <a:r>
              <a:rPr lang="nl-NL" dirty="0" err="1" smtClean="0"/>
              <a:t>scheduling</a:t>
            </a:r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 March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Periodic Review 1, Brussels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 descr="Description: Macintosh HD:Users:garrett:Dropbox:My pics:2014:E-ELT_CTA_SKA_KM3NeT.tif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4437112"/>
            <a:ext cx="6172200" cy="139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896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DECS Forward 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First two mass participation experiments scheduled to go live in March 2017 </a:t>
            </a:r>
            <a:r>
              <a:rPr lang="mr-IN" sz="2800" dirty="0" smtClean="0"/>
              <a:t>–</a:t>
            </a:r>
            <a:r>
              <a:rPr lang="en-US" sz="2800" dirty="0" smtClean="0"/>
              <a:t> one already live</a:t>
            </a:r>
          </a:p>
          <a:p>
            <a:r>
              <a:rPr lang="en-US" sz="2800" dirty="0" smtClean="0"/>
              <a:t>Educational resources ready at the same time; promotional animations under development</a:t>
            </a:r>
          </a:p>
          <a:p>
            <a:r>
              <a:rPr lang="en-US" sz="2800" dirty="0" smtClean="0"/>
              <a:t>Next Citizen Science workshop in 2017 at INAF </a:t>
            </a:r>
          </a:p>
          <a:p>
            <a:r>
              <a:rPr lang="en-US" sz="2800" dirty="0" smtClean="0"/>
              <a:t>Publications of the Astronomical Society of Australia would like to publish the Citizen Science workshop results 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DB5D-2964-4B8C-859D-B6457B16DB3A}" type="datetime1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MTR / Brussels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1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Obelics</a:t>
            </a:r>
            <a:r>
              <a:rPr lang="nl-NL" dirty="0" smtClean="0"/>
              <a:t> Forward Look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1st ASTERICS-OBELICS </a:t>
            </a:r>
            <a:r>
              <a:rPr lang="en-US" dirty="0" smtClean="0"/>
              <a:t>International </a:t>
            </a:r>
            <a:r>
              <a:rPr lang="en-US" dirty="0"/>
              <a:t>School </a:t>
            </a:r>
            <a:endParaRPr lang="en-US" dirty="0" smtClean="0"/>
          </a:p>
          <a:p>
            <a:pPr lvl="1"/>
            <a:r>
              <a:rPr lang="en-US" dirty="0" smtClean="0"/>
              <a:t>large audience, multi-level, multi-discipline</a:t>
            </a:r>
          </a:p>
          <a:p>
            <a:r>
              <a:rPr lang="en-US" dirty="0" smtClean="0"/>
              <a:t>Benchmarking and tool-development LPC</a:t>
            </a:r>
          </a:p>
          <a:p>
            <a:r>
              <a:rPr lang="en-US" dirty="0"/>
              <a:t>Exploit the different database solutions </a:t>
            </a:r>
            <a:r>
              <a:rPr lang="en-US" dirty="0" smtClean="0"/>
              <a:t>(</a:t>
            </a:r>
            <a:r>
              <a:rPr lang="en-US" dirty="0" err="1" smtClean="0"/>
              <a:t>Qserv</a:t>
            </a:r>
            <a:r>
              <a:rPr lang="en-US" dirty="0" smtClean="0"/>
              <a:t>, Spark)</a:t>
            </a:r>
          </a:p>
          <a:p>
            <a:r>
              <a:rPr lang="en-US" dirty="0" smtClean="0"/>
              <a:t>Define </a:t>
            </a:r>
            <a:r>
              <a:rPr lang="en-US" dirty="0"/>
              <a:t>a data model based on </a:t>
            </a:r>
            <a:r>
              <a:rPr lang="en-US" dirty="0" smtClean="0"/>
              <a:t>HDF5 for CTA</a:t>
            </a:r>
          </a:p>
          <a:p>
            <a:r>
              <a:rPr lang="en-US" dirty="0" smtClean="0"/>
              <a:t>Complete libraries and tools for analysis</a:t>
            </a:r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 March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Periodic Review 1, Brussels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48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DADI Forward Look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Ensure DADI legacy in VO, ESFRI and </a:t>
            </a:r>
            <a:r>
              <a:rPr lang="en-US" dirty="0" err="1" smtClean="0"/>
              <a:t>PathFinders</a:t>
            </a:r>
            <a:endParaRPr lang="en-US" dirty="0"/>
          </a:p>
          <a:p>
            <a:r>
              <a:rPr lang="nl-NL" dirty="0" smtClean="0"/>
              <a:t>Have </a:t>
            </a:r>
            <a:r>
              <a:rPr lang="nl-NL" dirty="0" err="1" smtClean="0"/>
              <a:t>astronomy</a:t>
            </a:r>
            <a:r>
              <a:rPr lang="nl-NL" dirty="0" smtClean="0"/>
              <a:t>/</a:t>
            </a:r>
            <a:r>
              <a:rPr lang="nl-NL" dirty="0" err="1" smtClean="0"/>
              <a:t>astroparticle</a:t>
            </a:r>
            <a:r>
              <a:rPr lang="nl-NL" dirty="0" smtClean="0"/>
              <a:t> </a:t>
            </a:r>
            <a:r>
              <a:rPr lang="nl-NL" dirty="0" err="1"/>
              <a:t>projects</a:t>
            </a:r>
            <a:r>
              <a:rPr lang="nl-NL" dirty="0"/>
              <a:t> </a:t>
            </a:r>
            <a:r>
              <a:rPr lang="nl-NL" dirty="0" err="1" smtClean="0"/>
              <a:t>working</a:t>
            </a:r>
            <a:r>
              <a:rPr lang="nl-NL" dirty="0"/>
              <a:t> </a:t>
            </a:r>
            <a:r>
              <a:rPr lang="en-US" dirty="0" smtClean="0"/>
              <a:t>hands </a:t>
            </a:r>
            <a:r>
              <a:rPr lang="en-US" dirty="0"/>
              <a:t>in hands with common goals</a:t>
            </a:r>
          </a:p>
          <a:p>
            <a:r>
              <a:rPr lang="en-US" dirty="0" smtClean="0"/>
              <a:t>Ensure to science community that the </a:t>
            </a:r>
            <a:r>
              <a:rPr lang="en-US" dirty="0"/>
              <a:t>VO is and will </a:t>
            </a:r>
            <a:r>
              <a:rPr lang="en-US" dirty="0" smtClean="0"/>
              <a:t>be there to use, </a:t>
            </a:r>
            <a:r>
              <a:rPr lang="en-US" dirty="0"/>
              <a:t>but invisible because </a:t>
            </a:r>
            <a:r>
              <a:rPr lang="en-US" dirty="0" smtClean="0"/>
              <a:t>seamless </a:t>
            </a:r>
            <a:r>
              <a:rPr lang="nl-NL" dirty="0" smtClean="0"/>
              <a:t>access </a:t>
            </a:r>
            <a:r>
              <a:rPr lang="nl-NL" dirty="0"/>
              <a:t>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 smtClean="0"/>
              <a:t>aim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 March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Periodic Review 1, Brussels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03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Cleopatra Forward Look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Complete </a:t>
            </a:r>
            <a:r>
              <a:rPr lang="nl-NL" dirty="0" err="1" smtClean="0"/>
              <a:t>planned</a:t>
            </a:r>
            <a:r>
              <a:rPr lang="nl-NL" dirty="0" smtClean="0"/>
              <a:t> </a:t>
            </a:r>
            <a:r>
              <a:rPr lang="nl-NL" dirty="0" err="1" smtClean="0"/>
              <a:t>demonstrations</a:t>
            </a:r>
            <a:endParaRPr lang="nl-NL" dirty="0" smtClean="0"/>
          </a:p>
          <a:p>
            <a:pPr lvl="1"/>
            <a:r>
              <a:rPr lang="en-US" dirty="0" smtClean="0"/>
              <a:t>Including the delayed Task 2</a:t>
            </a:r>
            <a:endParaRPr lang="en-US" dirty="0"/>
          </a:p>
          <a:p>
            <a:r>
              <a:rPr lang="en-US" dirty="0" smtClean="0"/>
              <a:t>Fulfil the real </a:t>
            </a:r>
            <a:r>
              <a:rPr lang="en-US" dirty="0"/>
              <a:t>need in community for standards, implementation </a:t>
            </a:r>
            <a:r>
              <a:rPr lang="en-US" dirty="0" smtClean="0"/>
              <a:t>of </a:t>
            </a:r>
            <a:r>
              <a:rPr lang="nl-NL" dirty="0" smtClean="0"/>
              <a:t>filters</a:t>
            </a:r>
            <a:r>
              <a:rPr lang="nl-NL" dirty="0"/>
              <a:t>, </a:t>
            </a:r>
            <a:r>
              <a:rPr lang="nl-NL" dirty="0" err="1" smtClean="0"/>
              <a:t>protocols</a:t>
            </a:r>
            <a:endParaRPr lang="en-US" dirty="0"/>
          </a:p>
          <a:p>
            <a:r>
              <a:rPr lang="en-US" dirty="0" smtClean="0"/>
              <a:t>Commercial </a:t>
            </a:r>
            <a:r>
              <a:rPr lang="en-US" dirty="0"/>
              <a:t>applications benefit from results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 March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Periodic Review 1, Brussels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74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And</a:t>
            </a:r>
            <a:r>
              <a:rPr lang="nl-NL" dirty="0" smtClean="0"/>
              <a:t> we </a:t>
            </a:r>
            <a:r>
              <a:rPr lang="nl-NL" smtClean="0"/>
              <a:t>will</a:t>
            </a:r>
            <a:r>
              <a:rPr lang="nl-NL" dirty="0" smtClean="0"/>
              <a:t> </a:t>
            </a:r>
            <a:r>
              <a:rPr lang="nl-NL" dirty="0" err="1" smtClean="0"/>
              <a:t>work</a:t>
            </a:r>
            <a:r>
              <a:rPr lang="nl-NL" dirty="0" smtClean="0"/>
              <a:t> on…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err="1">
                <a:solidFill>
                  <a:srgbClr val="C00000"/>
                </a:solidFill>
              </a:rPr>
              <a:t>F</a:t>
            </a:r>
            <a:r>
              <a:rPr lang="nl-NL" dirty="0" err="1" smtClean="0">
                <a:solidFill>
                  <a:srgbClr val="C00000"/>
                </a:solidFill>
              </a:rPr>
              <a:t>ormal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smtClean="0">
                <a:solidFill>
                  <a:srgbClr val="C00000"/>
                </a:solidFill>
              </a:rPr>
              <a:t>top-level </a:t>
            </a:r>
            <a:r>
              <a:rPr lang="nl-NL" dirty="0" err="1" smtClean="0">
                <a:solidFill>
                  <a:srgbClr val="C00000"/>
                </a:solidFill>
              </a:rPr>
              <a:t>interaction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with</a:t>
            </a:r>
            <a:r>
              <a:rPr lang="nl-NL" dirty="0">
                <a:solidFill>
                  <a:srgbClr val="C00000"/>
                </a:solidFill>
              </a:rPr>
              <a:t> </a:t>
            </a:r>
            <a:r>
              <a:rPr lang="nl-NL" dirty="0" smtClean="0">
                <a:solidFill>
                  <a:srgbClr val="C00000"/>
                </a:solidFill>
              </a:rPr>
              <a:t>ESFRI </a:t>
            </a:r>
            <a:r>
              <a:rPr lang="nl-NL" dirty="0" err="1" smtClean="0">
                <a:solidFill>
                  <a:srgbClr val="C00000"/>
                </a:solidFill>
              </a:rPr>
              <a:t>projects</a:t>
            </a:r>
            <a:endParaRPr lang="nl-NL" dirty="0">
              <a:solidFill>
                <a:srgbClr val="C00000"/>
              </a:solidFill>
            </a:endParaRPr>
          </a:p>
          <a:p>
            <a:r>
              <a:rPr lang="nl-NL" dirty="0" smtClean="0"/>
              <a:t>Tour of ESFRI Project Directors, …</a:t>
            </a:r>
          </a:p>
          <a:p>
            <a:pPr marL="0" indent="0">
              <a:buNone/>
            </a:pPr>
            <a:r>
              <a:rPr lang="nl-NL" dirty="0" err="1" smtClean="0">
                <a:solidFill>
                  <a:srgbClr val="C00000"/>
                </a:solidFill>
              </a:rPr>
              <a:t>Increased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industry</a:t>
            </a:r>
            <a:r>
              <a:rPr lang="nl-NL" dirty="0" smtClean="0">
                <a:solidFill>
                  <a:srgbClr val="C00000"/>
                </a:solidFill>
              </a:rPr>
              <a:t> engagement</a:t>
            </a:r>
            <a:endParaRPr lang="nl-NL" dirty="0">
              <a:solidFill>
                <a:srgbClr val="C00000"/>
              </a:solidFill>
            </a:endParaRPr>
          </a:p>
          <a:p>
            <a:r>
              <a:rPr lang="nl-NL" dirty="0" smtClean="0"/>
              <a:t>As </a:t>
            </a:r>
            <a:r>
              <a:rPr lang="nl-NL" dirty="0" err="1" smtClean="0"/>
              <a:t>planned</a:t>
            </a:r>
            <a:r>
              <a:rPr lang="nl-NL" dirty="0" smtClean="0"/>
              <a:t> in </a:t>
            </a:r>
            <a:r>
              <a:rPr lang="nl-NL" dirty="0" err="1" smtClean="0"/>
              <a:t>Obelics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Cleopatra</a:t>
            </a:r>
            <a:endParaRPr lang="nl-NL" dirty="0" smtClean="0"/>
          </a:p>
          <a:p>
            <a:pPr marL="0" indent="0">
              <a:buNone/>
            </a:pPr>
            <a:r>
              <a:rPr lang="nl-NL" dirty="0" err="1" smtClean="0">
                <a:solidFill>
                  <a:srgbClr val="C00000"/>
                </a:solidFill>
              </a:rPr>
              <a:t>Increase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smtClean="0">
                <a:solidFill>
                  <a:srgbClr val="C00000"/>
                </a:solidFill>
              </a:rPr>
              <a:t>engagement </a:t>
            </a:r>
            <a:r>
              <a:rPr lang="nl-NL" dirty="0" err="1" smtClean="0">
                <a:solidFill>
                  <a:srgbClr val="C00000"/>
                </a:solidFill>
              </a:rPr>
              <a:t>with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smtClean="0">
                <a:solidFill>
                  <a:srgbClr val="C00000"/>
                </a:solidFill>
              </a:rPr>
              <a:t>(</a:t>
            </a:r>
            <a:r>
              <a:rPr lang="nl-NL" dirty="0" smtClean="0">
                <a:solidFill>
                  <a:srgbClr val="C00000"/>
                </a:solidFill>
              </a:rPr>
              <a:t>EC </a:t>
            </a:r>
            <a:r>
              <a:rPr lang="nl-NL" dirty="0" err="1" smtClean="0">
                <a:solidFill>
                  <a:srgbClr val="C00000"/>
                </a:solidFill>
              </a:rPr>
              <a:t>funded</a:t>
            </a:r>
            <a:r>
              <a:rPr lang="nl-NL" dirty="0" smtClean="0">
                <a:solidFill>
                  <a:srgbClr val="C00000"/>
                </a:solidFill>
              </a:rPr>
              <a:t>) </a:t>
            </a:r>
            <a:r>
              <a:rPr lang="nl-NL" dirty="0" err="1" smtClean="0">
                <a:solidFill>
                  <a:srgbClr val="C00000"/>
                </a:solidFill>
              </a:rPr>
              <a:t>projects</a:t>
            </a:r>
            <a:endParaRPr lang="nl-NL" dirty="0" smtClean="0">
              <a:solidFill>
                <a:srgbClr val="C00000"/>
              </a:solidFill>
            </a:endParaRPr>
          </a:p>
          <a:p>
            <a:r>
              <a:rPr lang="nl-NL" dirty="0" smtClean="0"/>
              <a:t>Through more </a:t>
            </a:r>
            <a:r>
              <a:rPr lang="nl-NL" dirty="0" err="1" smtClean="0"/>
              <a:t>active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of Policy Forum</a:t>
            </a:r>
          </a:p>
          <a:p>
            <a:r>
              <a:rPr lang="nl-NL" dirty="0" err="1" smtClean="0"/>
              <a:t>Targeted</a:t>
            </a:r>
            <a:r>
              <a:rPr lang="nl-NL" dirty="0" smtClean="0"/>
              <a:t> new </a:t>
            </a:r>
            <a:r>
              <a:rPr lang="nl-NL" dirty="0" err="1" smtClean="0"/>
              <a:t>strategic</a:t>
            </a:r>
            <a:r>
              <a:rPr lang="nl-NL" dirty="0" smtClean="0"/>
              <a:t> </a:t>
            </a:r>
            <a:r>
              <a:rPr lang="nl-NL" dirty="0" err="1" smtClean="0"/>
              <a:t>collaborations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 March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Periodic Review 1, Brussels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5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Continued</a:t>
            </a:r>
            <a:r>
              <a:rPr lang="nl-NL" dirty="0" smtClean="0"/>
              <a:t> Focus on…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Open </a:t>
            </a:r>
            <a:r>
              <a:rPr lang="nl-NL" dirty="0" err="1" smtClean="0">
                <a:solidFill>
                  <a:srgbClr val="FF0000"/>
                </a:solidFill>
              </a:rPr>
              <a:t>Innovation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smtClean="0">
                <a:solidFill>
                  <a:srgbClr val="FF0000"/>
                </a:solidFill>
              </a:rPr>
              <a:t>Open </a:t>
            </a:r>
            <a:r>
              <a:rPr lang="nl-NL" dirty="0" err="1" smtClean="0">
                <a:solidFill>
                  <a:srgbClr val="FF0000"/>
                </a:solidFill>
              </a:rPr>
              <a:t>Science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smtClean="0">
                <a:solidFill>
                  <a:srgbClr val="FF0000"/>
                </a:solidFill>
              </a:rPr>
              <a:t>Open Training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Open </a:t>
            </a:r>
            <a:r>
              <a:rPr lang="nl-NL" dirty="0" err="1" smtClean="0">
                <a:solidFill>
                  <a:srgbClr val="FF0000"/>
                </a:solidFill>
              </a:rPr>
              <a:t>Collaboration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 March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Periodic Review 1, Brussels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8" y="4181947"/>
            <a:ext cx="3949071" cy="170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6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A90DBCA-6571-4095-9978-3D3B4B6C7AC9}" vid="{C04A3189-C0AA-4F50-905D-733012419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Asterics_eu_def</Template>
  <TotalTime>1258</TotalTime>
  <Words>480</Words>
  <Application>Microsoft Office PowerPoint</Application>
  <PresentationFormat>On-screen Show (4:3)</PresentationFormat>
  <Paragraphs>95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Mangal</vt:lpstr>
      <vt:lpstr>Office Theme</vt:lpstr>
      <vt:lpstr>ASTERICS Periodic Review 1</vt:lpstr>
      <vt:lpstr>The Challenge</vt:lpstr>
      <vt:lpstr>Mission Quite Possible!</vt:lpstr>
      <vt:lpstr>DECS Forward Look</vt:lpstr>
      <vt:lpstr>Obelics Forward Look</vt:lpstr>
      <vt:lpstr>DADI Forward Look</vt:lpstr>
      <vt:lpstr>Cleopatra Forward Look</vt:lpstr>
      <vt:lpstr>And we will work on…</vt:lpstr>
      <vt:lpstr>Continued Focus on…</vt:lpstr>
      <vt:lpstr>PowerPoint Presentation</vt:lpstr>
    </vt:vector>
  </TitlesOfParts>
  <Company>Stichting ASTRON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ASTERICS Periodic Review 1</dc:title>
  <dc:creator>Rob van der Meer</dc:creator>
  <cp:lastModifiedBy>Marco de Vos</cp:lastModifiedBy>
  <cp:revision>34</cp:revision>
  <dcterms:created xsi:type="dcterms:W3CDTF">2017-03-08T06:57:28Z</dcterms:created>
  <dcterms:modified xsi:type="dcterms:W3CDTF">2017-03-13T18:02:21Z</dcterms:modified>
</cp:coreProperties>
</file>