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7" r:id="rId2"/>
  </p:sldMasterIdLst>
  <p:notesMasterIdLst>
    <p:notesMasterId r:id="rId23"/>
  </p:notesMasterIdLst>
  <p:sldIdLst>
    <p:sldId id="256" r:id="rId3"/>
    <p:sldId id="342" r:id="rId4"/>
    <p:sldId id="343" r:id="rId5"/>
    <p:sldId id="276" r:id="rId6"/>
    <p:sldId id="277" r:id="rId7"/>
    <p:sldId id="279" r:id="rId8"/>
    <p:sldId id="324" r:id="rId9"/>
    <p:sldId id="323" r:id="rId10"/>
    <p:sldId id="334" r:id="rId11"/>
    <p:sldId id="307" r:id="rId12"/>
    <p:sldId id="333" r:id="rId13"/>
    <p:sldId id="318" r:id="rId14"/>
    <p:sldId id="337" r:id="rId15"/>
    <p:sldId id="330" r:id="rId16"/>
    <p:sldId id="326" r:id="rId17"/>
    <p:sldId id="300" r:id="rId18"/>
    <p:sldId id="331" r:id="rId19"/>
    <p:sldId id="336" r:id="rId20"/>
    <p:sldId id="332" r:id="rId21"/>
    <p:sldId id="274"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aracchi" initials="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AAF"/>
    <a:srgbClr val="BF7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4660" autoAdjust="0"/>
  </p:normalViewPr>
  <p:slideViewPr>
    <p:cSldViewPr snapToGrid="0">
      <p:cViewPr varScale="1">
        <p:scale>
          <a:sx n="90" d="100"/>
          <a:sy n="90" d="100"/>
        </p:scale>
        <p:origin x="-1157"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BED33B5-B628-4D84-B154-40C0BE4AA01D}" type="datetimeFigureOut">
              <a:rPr lang="en-GB" smtClean="0"/>
              <a:pPr/>
              <a:t>28/02/2017</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1EF521B-0218-40EE-A3CA-41BC5DD2D358}" type="slidenum">
              <a:rPr lang="en-GB" smtClean="0"/>
              <a:pPr/>
              <a:t>‹Nr.›</a:t>
            </a:fld>
            <a:endParaRPr lang="en-GB"/>
          </a:p>
        </p:txBody>
      </p:sp>
    </p:spTree>
    <p:extLst>
      <p:ext uri="{BB962C8B-B14F-4D97-AF65-F5344CB8AC3E}">
        <p14:creationId xmlns:p14="http://schemas.microsoft.com/office/powerpoint/2010/main" val="299170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1</a:t>
            </a:fld>
            <a:endParaRPr lang="en-GB"/>
          </a:p>
        </p:txBody>
      </p:sp>
    </p:spTree>
    <p:extLst>
      <p:ext uri="{BB962C8B-B14F-4D97-AF65-F5344CB8AC3E}">
        <p14:creationId xmlns:p14="http://schemas.microsoft.com/office/powerpoint/2010/main" val="147468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B1EF521B-0218-40EE-A3CA-41BC5DD2D358}" type="slidenum">
              <a:rPr lang="en-GB" smtClean="0"/>
              <a:pPr/>
              <a:t>4</a:t>
            </a:fld>
            <a:endParaRPr lang="en-GB"/>
          </a:p>
        </p:txBody>
      </p:sp>
    </p:spTree>
    <p:extLst>
      <p:ext uri="{BB962C8B-B14F-4D97-AF65-F5344CB8AC3E}">
        <p14:creationId xmlns:p14="http://schemas.microsoft.com/office/powerpoint/2010/main" val="324524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Guiding Principles:</a:t>
            </a:r>
          </a:p>
          <a:p>
            <a:endParaRPr lang="en-US" dirty="0"/>
          </a:p>
          <a:p>
            <a:r>
              <a:rPr lang="en-US" dirty="0"/>
              <a:t>Openness</a:t>
            </a:r>
          </a:p>
          <a:p>
            <a:r>
              <a:rPr lang="en-US" dirty="0"/>
              <a:t>Consensus</a:t>
            </a:r>
          </a:p>
          <a:p>
            <a:r>
              <a:rPr lang="en-US" dirty="0"/>
              <a:t>Balance</a:t>
            </a:r>
          </a:p>
          <a:p>
            <a:r>
              <a:rPr lang="en-US" dirty="0"/>
              <a:t>Harmonization</a:t>
            </a:r>
          </a:p>
          <a:p>
            <a:r>
              <a:rPr lang="en-US" dirty="0"/>
              <a:t>Community-driven</a:t>
            </a:r>
          </a:p>
          <a:p>
            <a:r>
              <a:rPr lang="en-US" dirty="0"/>
              <a:t>Non-profit and technology-neutral</a:t>
            </a:r>
          </a:p>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8</a:t>
            </a:fld>
            <a:endParaRPr lang="en-AU"/>
          </a:p>
        </p:txBody>
      </p:sp>
    </p:spTree>
    <p:extLst>
      <p:ext uri="{BB962C8B-B14F-4D97-AF65-F5344CB8AC3E}">
        <p14:creationId xmlns:p14="http://schemas.microsoft.com/office/powerpoint/2010/main" val="416559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DB6123CA-27B2-4AC6-937C-E57BDDF98806}" type="slidenum">
              <a:rPr lang="it-IT" smtClean="0">
                <a:solidFill>
                  <a:prstClr val="black"/>
                </a:solidFill>
              </a:rPr>
              <a:pPr>
                <a:defRPr/>
              </a:pPr>
              <a:t>14</a:t>
            </a:fld>
            <a:endParaRPr lang="it-IT">
              <a:solidFill>
                <a:prstClr val="black"/>
              </a:solidFill>
            </a:endParaRPr>
          </a:p>
        </p:txBody>
      </p:sp>
    </p:spTree>
    <p:extLst>
      <p:ext uri="{BB962C8B-B14F-4D97-AF65-F5344CB8AC3E}">
        <p14:creationId xmlns:p14="http://schemas.microsoft.com/office/powerpoint/2010/main" val="27543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Expand your network and meet new data science professionals, working in multiple disciplines, including but not limited to academia, library sciences, earth science, astronomy and meteorology</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86DC9B73-7491-4E6C-8AC1-04619B1F6B84}" type="slidenum">
              <a:rPr lang="it-IT" smtClean="0"/>
              <a:pPr>
                <a:defRPr/>
              </a:pPr>
              <a:t>15</a:t>
            </a:fld>
            <a:endParaRPr lang="it-IT"/>
          </a:p>
        </p:txBody>
      </p:sp>
    </p:spTree>
    <p:extLst>
      <p:ext uri="{BB962C8B-B14F-4D97-AF65-F5344CB8AC3E}">
        <p14:creationId xmlns:p14="http://schemas.microsoft.com/office/powerpoint/2010/main" val="336733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2686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20</a:t>
            </a:fld>
            <a:endParaRPr lang="en-GB"/>
          </a:p>
        </p:txBody>
      </p:sp>
    </p:spTree>
    <p:extLst>
      <p:ext uri="{BB962C8B-B14F-4D97-AF65-F5344CB8AC3E}">
        <p14:creationId xmlns:p14="http://schemas.microsoft.com/office/powerpoint/2010/main" val="378178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D68D12-49F4-4E08-9494-2ACA700FE97B}" type="datetime1">
              <a:rPr lang="en-GB" smtClean="0"/>
              <a:pPr/>
              <a:t>28/02/2017</a:t>
            </a:fld>
            <a:endParaRPr lang="en-GB"/>
          </a:p>
        </p:txBody>
      </p:sp>
      <p:sp>
        <p:nvSpPr>
          <p:cNvPr id="5" name="Footer Placeholder 4"/>
          <p:cNvSpPr>
            <a:spLocks noGrp="1"/>
          </p:cNvSpPr>
          <p:nvPr>
            <p:ph type="ftr" sz="quarter" idx="11"/>
          </p:nvPr>
        </p:nvSpPr>
        <p:spPr/>
        <p:txBody>
          <a:bodyPr/>
          <a:lstStyle/>
          <a:p>
            <a:r>
              <a:rPr lang="en-GB" dirty="0" smtClean="0"/>
              <a:t>https://rd-alliance.org/ - https://twitter.com/resdatall</a:t>
            </a:r>
            <a:endParaRPr lang="en-GB" dirty="0"/>
          </a:p>
        </p:txBody>
      </p:sp>
      <p:sp>
        <p:nvSpPr>
          <p:cNvPr id="6" name="Slide Number Placeholder 5"/>
          <p:cNvSpPr>
            <a:spLocks noGrp="1"/>
          </p:cNvSpPr>
          <p:nvPr>
            <p:ph type="sldNum" sz="quarter" idx="12"/>
          </p:nvPr>
        </p:nvSpPr>
        <p:spPr/>
        <p:txBody>
          <a:bodyPr/>
          <a:lstStyle/>
          <a:p>
            <a:fld id="{5C2C58C4-3789-4E0B-9A83-CA5475925250}" type="slidenum">
              <a:rPr lang="en-GB" smtClean="0"/>
              <a:pPr/>
              <a:t>‹Nr.›</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6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FE206-86D8-4344-B8DE-A794C73461E8}" type="datetime1">
              <a:rPr lang="en-GB" smtClean="0"/>
              <a:pPr/>
              <a:t>28/02/2017</a:t>
            </a:fld>
            <a:endParaRPr lang="en-GB"/>
          </a:p>
        </p:txBody>
      </p:sp>
      <p:sp>
        <p:nvSpPr>
          <p:cNvPr id="5" name="Footer Placeholder 4"/>
          <p:cNvSpPr>
            <a:spLocks noGrp="1"/>
          </p:cNvSpPr>
          <p:nvPr>
            <p:ph type="ftr" sz="quarter" idx="11"/>
          </p:nvPr>
        </p:nvSpPr>
        <p:spPr/>
        <p:txBody>
          <a:bodyPr/>
          <a:lstStyle/>
          <a:p>
            <a:r>
              <a:rPr lang="en-GB" smtClean="0"/>
              <a:t>https://rd-alliance.org/ - https://twitter.com/resdatall</a:t>
            </a:r>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‹Nr.›</a:t>
            </a:fld>
            <a:endParaRPr lang="en-GB"/>
          </a:p>
        </p:txBody>
      </p:sp>
    </p:spTree>
    <p:extLst>
      <p:ext uri="{BB962C8B-B14F-4D97-AF65-F5344CB8AC3E}">
        <p14:creationId xmlns:p14="http://schemas.microsoft.com/office/powerpoint/2010/main" val="201598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405FA-A509-4B97-9E89-E5A7256D1D8C}" type="datetime1">
              <a:rPr lang="en-GB" smtClean="0"/>
              <a:pPr/>
              <a:t>28/02/2017</a:t>
            </a:fld>
            <a:endParaRPr lang="en-GB"/>
          </a:p>
        </p:txBody>
      </p:sp>
      <p:sp>
        <p:nvSpPr>
          <p:cNvPr id="5" name="Footer Placeholder 4"/>
          <p:cNvSpPr>
            <a:spLocks noGrp="1"/>
          </p:cNvSpPr>
          <p:nvPr>
            <p:ph type="ftr" sz="quarter" idx="11"/>
          </p:nvPr>
        </p:nvSpPr>
        <p:spPr/>
        <p:txBody>
          <a:bodyPr/>
          <a:lstStyle/>
          <a:p>
            <a:r>
              <a:rPr lang="en-GB" smtClean="0"/>
              <a:t>https://rd-alliance.org/ - https://twitter.com/resdatall</a:t>
            </a:r>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‹Nr.›</a:t>
            </a:fld>
            <a:endParaRPr lang="en-GB"/>
          </a:p>
        </p:txBody>
      </p:sp>
    </p:spTree>
    <p:extLst>
      <p:ext uri="{BB962C8B-B14F-4D97-AF65-F5344CB8AC3E}">
        <p14:creationId xmlns:p14="http://schemas.microsoft.com/office/powerpoint/2010/main" val="114795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91900"/>
            <a:ext cx="7772400" cy="2387600"/>
          </a:xfrm>
        </p:spPr>
        <p:txBody>
          <a:bodyPr anchor="b">
            <a:normAutofit/>
          </a:bodyPr>
          <a:lstStyle>
            <a:lvl1pPr algn="ctr">
              <a:defRPr sz="480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4698124"/>
            <a:ext cx="6858000" cy="1537138"/>
          </a:xfrm>
        </p:spPr>
        <p:txBody>
          <a:bodyPr/>
          <a:lstStyle>
            <a:lvl1pPr marL="0" indent="0" algn="ctr">
              <a:buNone/>
              <a:defRPr sz="2400" baseline="0">
                <a:solidFill>
                  <a:schemeClr val="tx1">
                    <a:lumMod val="50000"/>
                    <a:lumOff val="50000"/>
                  </a:schemeClr>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93D78D7-576F-42AD-946F-9425CF33058B}" type="datetime1">
              <a:rPr lang="it-IT">
                <a:solidFill>
                  <a:prstClr val="white"/>
                </a:solidFill>
              </a:rPr>
              <a:pPr>
                <a:defRPr/>
              </a:pPr>
              <a:t>28/02/2017</a:t>
            </a:fld>
            <a:endParaRPr lang="it-IT">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p>
        </p:txBody>
      </p:sp>
      <p:sp>
        <p:nvSpPr>
          <p:cNvPr id="6" name="Slide Number Placeholder 5"/>
          <p:cNvSpPr>
            <a:spLocks noGrp="1"/>
          </p:cNvSpPr>
          <p:nvPr>
            <p:ph type="sldNum" sz="quarter" idx="12"/>
          </p:nvPr>
        </p:nvSpPr>
        <p:spPr/>
        <p:txBody>
          <a:bodyPr/>
          <a:lstStyle>
            <a:lvl1pPr>
              <a:defRPr/>
            </a:lvl1pPr>
          </a:lstStyle>
          <a:p>
            <a:pPr>
              <a:defRPr/>
            </a:pPr>
            <a:fld id="{74E591E7-ACF2-4312-9B3E-6918E5DCF39A}" type="slidenum">
              <a:rPr lang="it-IT">
                <a:solidFill>
                  <a:prstClr val="white"/>
                </a:solidFill>
              </a:rPr>
              <a:pPr>
                <a:defRPr/>
              </a:pPr>
              <a:t>‹Nr.›</a:t>
            </a:fld>
            <a:endParaRPr lang="it-IT">
              <a:solidFill>
                <a:prstClr val="white"/>
              </a:solidFill>
            </a:endParaRPr>
          </a:p>
        </p:txBody>
      </p:sp>
    </p:spTree>
    <p:extLst>
      <p:ext uri="{BB962C8B-B14F-4D97-AF65-F5344CB8AC3E}">
        <p14:creationId xmlns:p14="http://schemas.microsoft.com/office/powerpoint/2010/main" val="379130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7D748F2-74B2-41F5-9C50-0960BAB6E1CE}" type="datetime1">
              <a:rPr lang="it-IT">
                <a:solidFill>
                  <a:prstClr val="white"/>
                </a:solidFill>
              </a:rPr>
              <a:pPr>
                <a:defRPr/>
              </a:pPr>
              <a:t>28/02/2017</a:t>
            </a:fld>
            <a:endParaRPr lang="it-IT"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B8821AAF-C370-4DAC-BF7D-0DABC2158F40}"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251190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9F2D16-01FF-41D9-B375-FE8885B14643}" type="datetime1">
              <a:rPr lang="it-IT">
                <a:solidFill>
                  <a:prstClr val="white"/>
                </a:solidFill>
              </a:rPr>
              <a:pPr>
                <a:defRPr/>
              </a:pPr>
              <a:t>28/02/2017</a:t>
            </a:fld>
            <a:endParaRPr lang="it-IT"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FF9F3C0-BE3F-45FD-A9A3-9D5C99DC9B5D}"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151925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7937382-14AB-4255-AEF0-0A519D2FD122}" type="datetime1">
              <a:rPr lang="it-IT">
                <a:solidFill>
                  <a:prstClr val="white"/>
                </a:solidFill>
              </a:rPr>
              <a:pPr>
                <a:defRPr/>
              </a:pPr>
              <a:t>28/02/2017</a:t>
            </a:fld>
            <a:endParaRPr lang="it-IT"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7F2C4D0E-9078-438E-B415-3454AE52818B}"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474612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AF7B1C-1FBD-45C4-9985-A9797B2C88CB}" type="datetime1">
              <a:rPr lang="it-IT">
                <a:solidFill>
                  <a:prstClr val="white"/>
                </a:solidFill>
              </a:rPr>
              <a:pPr>
                <a:defRPr/>
              </a:pPr>
              <a:t>28/02/2017</a:t>
            </a:fld>
            <a:endParaRPr lang="it-IT"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9B9B679B-D5F8-4FA2-9496-0FC9C3E32382}"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4054048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EC9971D-16EA-46C1-9FFE-244E97CFB761}" type="datetime1">
              <a:rPr lang="it-IT">
                <a:solidFill>
                  <a:prstClr val="white"/>
                </a:solidFill>
              </a:rPr>
              <a:pPr>
                <a:defRPr/>
              </a:pPr>
              <a:t>28/02/2017</a:t>
            </a:fld>
            <a:endParaRPr lang="it-IT"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180041CA-A32A-472B-9DBB-6F7A6A4E75D6}"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117785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7D4DD3-B0EC-4A89-BAFC-09DE55F0D2DB}" type="datetime1">
              <a:rPr lang="it-IT">
                <a:solidFill>
                  <a:prstClr val="white"/>
                </a:solidFill>
              </a:rPr>
              <a:pPr>
                <a:defRPr/>
              </a:pPr>
              <a:t>28/02/2017</a:t>
            </a:fld>
            <a:endParaRPr lang="it-IT"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05A89CDC-1E6F-45E7-8CBF-379CF9D1655D}"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413669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A166E7-763D-4CDE-9484-DFEA745E9104}" type="datetime1">
              <a:rPr lang="it-IT">
                <a:solidFill>
                  <a:prstClr val="white"/>
                </a:solidFill>
              </a:rPr>
              <a:pPr>
                <a:defRPr/>
              </a:pPr>
              <a:t>28/02/2017</a:t>
            </a:fld>
            <a:endParaRPr lang="it-IT"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2F5F1B5A-BCAA-4BA3-B5F6-859222BE7514}"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147948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307C10-884D-4E8A-8C4D-243B9EDB7D74}" type="datetime1">
              <a:rPr lang="en-GB" smtClean="0"/>
              <a:pPr/>
              <a:t>28/02/2017</a:t>
            </a:fld>
            <a:endParaRPr lang="en-GB"/>
          </a:p>
        </p:txBody>
      </p:sp>
      <p:sp>
        <p:nvSpPr>
          <p:cNvPr id="5" name="Footer Placeholder 4"/>
          <p:cNvSpPr>
            <a:spLocks noGrp="1"/>
          </p:cNvSpPr>
          <p:nvPr>
            <p:ph type="ftr" sz="quarter" idx="11"/>
          </p:nvPr>
        </p:nvSpPr>
        <p:spPr/>
        <p:txBody>
          <a:bodyPr/>
          <a:lstStyle/>
          <a:p>
            <a:r>
              <a:rPr lang="en-GB" smtClean="0"/>
              <a:t>https://rd-alliance.org/ - https://twitter.com/resdatall</a:t>
            </a:r>
            <a:endParaRPr lang="en-GB" dirty="0"/>
          </a:p>
        </p:txBody>
      </p:sp>
      <p:sp>
        <p:nvSpPr>
          <p:cNvPr id="6" name="Slide Number Placeholder 5"/>
          <p:cNvSpPr>
            <a:spLocks noGrp="1"/>
          </p:cNvSpPr>
          <p:nvPr>
            <p:ph type="sldNum" sz="quarter" idx="12"/>
          </p:nvPr>
        </p:nvSpPr>
        <p:spPr/>
        <p:txBody>
          <a:bodyPr/>
          <a:lstStyle/>
          <a:p>
            <a:fld id="{5C2C58C4-3789-4E0B-9A83-CA5475925250}" type="slidenum">
              <a:rPr lang="en-GB" smtClean="0"/>
              <a:pPr/>
              <a:t>‹Nr.›</a:t>
            </a:fld>
            <a:endParaRPr lang="en-GB"/>
          </a:p>
        </p:txBody>
      </p:sp>
    </p:spTree>
    <p:extLst>
      <p:ext uri="{BB962C8B-B14F-4D97-AF65-F5344CB8AC3E}">
        <p14:creationId xmlns:p14="http://schemas.microsoft.com/office/powerpoint/2010/main" val="322132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3BCAF6-60F2-428C-A4DE-5D02A8A41E0A}" type="datetime1">
              <a:rPr lang="it-IT">
                <a:solidFill>
                  <a:prstClr val="white"/>
                </a:solidFill>
              </a:rPr>
              <a:pPr>
                <a:defRPr/>
              </a:pPr>
              <a:t>28/02/2017</a:t>
            </a:fld>
            <a:endParaRPr lang="it-IT"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F23C5D66-EB39-40EB-8E9E-00A36548F7A6}"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3501718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152364-997A-4ACF-9BBF-388314EA1EB3}" type="datetime1">
              <a:rPr lang="it-IT">
                <a:solidFill>
                  <a:prstClr val="white"/>
                </a:solidFill>
              </a:rPr>
              <a:pPr>
                <a:defRPr/>
              </a:pPr>
              <a:t>28/02/2017</a:t>
            </a:fld>
            <a:endParaRPr lang="it-IT"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6D56DEC-434B-4D75-A40E-418C5A714947}"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159198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11C87AB-6EA1-4555-B50D-A81C7096035C}" type="datetime1">
              <a:rPr lang="it-IT">
                <a:solidFill>
                  <a:prstClr val="white"/>
                </a:solidFill>
              </a:rPr>
              <a:pPr>
                <a:defRPr/>
              </a:pPr>
              <a:t>28/02/2017</a:t>
            </a:fld>
            <a:endParaRPr lang="it-IT"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BAB5130-10FF-41CD-8285-BD25C2820931}"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3310800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de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egnaposto data 7"/>
          <p:cNvSpPr>
            <a:spLocks noGrp="1"/>
          </p:cNvSpPr>
          <p:nvPr>
            <p:ph type="dt" sz="half" idx="10"/>
          </p:nvPr>
        </p:nvSpPr>
        <p:spPr/>
        <p:txBody>
          <a:bodyPr/>
          <a:lstStyle>
            <a:lvl1pPr>
              <a:defRPr/>
            </a:lvl1pPr>
          </a:lstStyle>
          <a:p>
            <a:pPr>
              <a:defRPr/>
            </a:pPr>
            <a:endParaRPr lang="it-IT">
              <a:solidFill>
                <a:prstClr val="white"/>
              </a:solidFill>
            </a:endParaRPr>
          </a:p>
        </p:txBody>
      </p:sp>
      <p:sp>
        <p:nvSpPr>
          <p:cNvPr id="3" name="Segnaposto piè di pagina 8"/>
          <p:cNvSpPr>
            <a:spLocks noGrp="1"/>
          </p:cNvSpPr>
          <p:nvPr>
            <p:ph type="ftr" sz="quarter" idx="11"/>
          </p:nvPr>
        </p:nvSpPr>
        <p:spPr/>
        <p:txBody>
          <a:bodyPr/>
          <a:lstStyle>
            <a:lvl1pPr>
              <a:defRPr/>
            </a:lvl1pPr>
          </a:lstStyle>
          <a:p>
            <a:pPr>
              <a:defRPr/>
            </a:pPr>
            <a:endParaRPr lang="en-GB">
              <a:solidFill>
                <a:prstClr val="white"/>
              </a:solidFill>
            </a:endParaRPr>
          </a:p>
        </p:txBody>
      </p:sp>
      <p:sp>
        <p:nvSpPr>
          <p:cNvPr id="4" name="Segnaposto numero diapositiva 9"/>
          <p:cNvSpPr>
            <a:spLocks noGrp="1"/>
          </p:cNvSpPr>
          <p:nvPr>
            <p:ph type="sldNum" sz="quarter" idx="12"/>
          </p:nvPr>
        </p:nvSpPr>
        <p:spPr/>
        <p:txBody>
          <a:bodyPr/>
          <a:lstStyle>
            <a:lvl1pPr>
              <a:defRPr/>
            </a:lvl1pPr>
          </a:lstStyle>
          <a:p>
            <a:pPr>
              <a:defRPr/>
            </a:pPr>
            <a:fld id="{E44779B6-8B14-4AA7-8E2F-C0B597AB2656}"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342910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1E74-8058-44DA-A092-54F759F15134}" type="datetime1">
              <a:rPr lang="en-GB" smtClean="0"/>
              <a:pPr/>
              <a:t>28/02/2017</a:t>
            </a:fld>
            <a:endParaRPr lang="en-GB"/>
          </a:p>
        </p:txBody>
      </p:sp>
      <p:sp>
        <p:nvSpPr>
          <p:cNvPr id="5" name="Footer Placeholder 4"/>
          <p:cNvSpPr>
            <a:spLocks noGrp="1"/>
          </p:cNvSpPr>
          <p:nvPr>
            <p:ph type="ftr" sz="quarter" idx="11"/>
          </p:nvPr>
        </p:nvSpPr>
        <p:spPr/>
        <p:txBody>
          <a:bodyPr/>
          <a:lstStyle/>
          <a:p>
            <a:r>
              <a:rPr lang="en-GB" smtClean="0"/>
              <a:t>https://rd-alliance.org/ - https://twitter.com/resdatall</a:t>
            </a:r>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‹Nr.›</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44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B91245-AC9E-4BF5-9481-6C24F498292C}" type="datetime1">
              <a:rPr lang="en-GB" smtClean="0"/>
              <a:pPr/>
              <a:t>28/02/2017</a:t>
            </a:fld>
            <a:endParaRPr lang="en-GB"/>
          </a:p>
        </p:txBody>
      </p:sp>
      <p:sp>
        <p:nvSpPr>
          <p:cNvPr id="6" name="Footer Placeholder 5"/>
          <p:cNvSpPr>
            <a:spLocks noGrp="1"/>
          </p:cNvSpPr>
          <p:nvPr>
            <p:ph type="ftr" sz="quarter" idx="11"/>
          </p:nvPr>
        </p:nvSpPr>
        <p:spPr/>
        <p:txBody>
          <a:bodyPr/>
          <a:lstStyle/>
          <a:p>
            <a:r>
              <a:rPr lang="en-GB" smtClean="0"/>
              <a:t>https://rd-alliance.org/ - https://twitter.com/resdatall</a:t>
            </a:r>
            <a:endParaRPr lang="en-GB"/>
          </a:p>
        </p:txBody>
      </p:sp>
      <p:sp>
        <p:nvSpPr>
          <p:cNvPr id="7" name="Slide Number Placeholder 6"/>
          <p:cNvSpPr>
            <a:spLocks noGrp="1"/>
          </p:cNvSpPr>
          <p:nvPr>
            <p:ph type="sldNum" sz="quarter" idx="12"/>
          </p:nvPr>
        </p:nvSpPr>
        <p:spPr/>
        <p:txBody>
          <a:bodyPr/>
          <a:lstStyle/>
          <a:p>
            <a:fld id="{5C2C58C4-3789-4E0B-9A83-CA5475925250}" type="slidenum">
              <a:rPr lang="en-GB" smtClean="0"/>
              <a:pPr/>
              <a:t>‹Nr.›</a:t>
            </a:fld>
            <a:endParaRPr lang="en-GB"/>
          </a:p>
        </p:txBody>
      </p:sp>
    </p:spTree>
    <p:extLst>
      <p:ext uri="{BB962C8B-B14F-4D97-AF65-F5344CB8AC3E}">
        <p14:creationId xmlns:p14="http://schemas.microsoft.com/office/powerpoint/2010/main" val="37359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26F003-159D-4C0D-91A7-A27918E81A19}" type="datetime1">
              <a:rPr lang="en-GB" smtClean="0"/>
              <a:pPr/>
              <a:t>28/02/2017</a:t>
            </a:fld>
            <a:endParaRPr lang="en-GB"/>
          </a:p>
        </p:txBody>
      </p:sp>
      <p:sp>
        <p:nvSpPr>
          <p:cNvPr id="8" name="Footer Placeholder 7"/>
          <p:cNvSpPr>
            <a:spLocks noGrp="1"/>
          </p:cNvSpPr>
          <p:nvPr>
            <p:ph type="ftr" sz="quarter" idx="11"/>
          </p:nvPr>
        </p:nvSpPr>
        <p:spPr/>
        <p:txBody>
          <a:bodyPr/>
          <a:lstStyle/>
          <a:p>
            <a:r>
              <a:rPr lang="en-GB" smtClean="0"/>
              <a:t>https://rd-alliance.org/ - https://twitter.com/resdatall</a:t>
            </a:r>
            <a:endParaRPr lang="en-GB"/>
          </a:p>
        </p:txBody>
      </p:sp>
      <p:sp>
        <p:nvSpPr>
          <p:cNvPr id="9" name="Slide Number Placeholder 8"/>
          <p:cNvSpPr>
            <a:spLocks noGrp="1"/>
          </p:cNvSpPr>
          <p:nvPr>
            <p:ph type="sldNum" sz="quarter" idx="12"/>
          </p:nvPr>
        </p:nvSpPr>
        <p:spPr/>
        <p:txBody>
          <a:bodyPr/>
          <a:lstStyle/>
          <a:p>
            <a:fld id="{5C2C58C4-3789-4E0B-9A83-CA5475925250}" type="slidenum">
              <a:rPr lang="en-GB" smtClean="0"/>
              <a:pPr/>
              <a:t>‹Nr.›</a:t>
            </a:fld>
            <a:endParaRPr lang="en-GB"/>
          </a:p>
        </p:txBody>
      </p:sp>
    </p:spTree>
    <p:extLst>
      <p:ext uri="{BB962C8B-B14F-4D97-AF65-F5344CB8AC3E}">
        <p14:creationId xmlns:p14="http://schemas.microsoft.com/office/powerpoint/2010/main" val="31616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044F95-D929-4A7C-AFD0-A38140ED6D14}" type="datetime1">
              <a:rPr lang="en-GB" smtClean="0"/>
              <a:pPr/>
              <a:t>28/02/2017</a:t>
            </a:fld>
            <a:endParaRPr lang="en-GB"/>
          </a:p>
        </p:txBody>
      </p:sp>
      <p:sp>
        <p:nvSpPr>
          <p:cNvPr id="4" name="Footer Placeholder 3"/>
          <p:cNvSpPr>
            <a:spLocks noGrp="1"/>
          </p:cNvSpPr>
          <p:nvPr>
            <p:ph type="ftr" sz="quarter" idx="11"/>
          </p:nvPr>
        </p:nvSpPr>
        <p:spPr/>
        <p:txBody>
          <a:bodyPr/>
          <a:lstStyle/>
          <a:p>
            <a:r>
              <a:rPr lang="en-GB" smtClean="0"/>
              <a:t>https://rd-alliance.org/ - https://twitter.com/resdatall</a:t>
            </a:r>
            <a:endParaRPr lang="en-GB"/>
          </a:p>
        </p:txBody>
      </p:sp>
      <p:sp>
        <p:nvSpPr>
          <p:cNvPr id="5" name="Slide Number Placeholder 4"/>
          <p:cNvSpPr>
            <a:spLocks noGrp="1"/>
          </p:cNvSpPr>
          <p:nvPr>
            <p:ph type="sldNum" sz="quarter" idx="12"/>
          </p:nvPr>
        </p:nvSpPr>
        <p:spPr/>
        <p:txBody>
          <a:bodyPr/>
          <a:lstStyle/>
          <a:p>
            <a:fld id="{5C2C58C4-3789-4E0B-9A83-CA5475925250}" type="slidenum">
              <a:rPr lang="en-GB" smtClean="0"/>
              <a:pPr/>
              <a:t>‹Nr.›</a:t>
            </a:fld>
            <a:endParaRPr lang="en-GB"/>
          </a:p>
        </p:txBody>
      </p:sp>
    </p:spTree>
    <p:extLst>
      <p:ext uri="{BB962C8B-B14F-4D97-AF65-F5344CB8AC3E}">
        <p14:creationId xmlns:p14="http://schemas.microsoft.com/office/powerpoint/2010/main" val="16725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6CD041-934D-4059-B97B-C0B8DA69DF68}" type="datetime1">
              <a:rPr lang="en-GB" smtClean="0"/>
              <a:pPr/>
              <a:t>28/02/2017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smtClean="0"/>
              <a:t>https://rd-alliance.org/ - https://twitter.com/resdatall</a:t>
            </a:r>
            <a:endParaRPr lang="en-GB"/>
          </a:p>
        </p:txBody>
      </p:sp>
      <p:sp>
        <p:nvSpPr>
          <p:cNvPr id="9" name="Slide Number Placeholder 8"/>
          <p:cNvSpPr>
            <a:spLocks noGrp="1"/>
          </p:cNvSpPr>
          <p:nvPr>
            <p:ph type="sldNum" sz="quarter" idx="12"/>
          </p:nvPr>
        </p:nvSpPr>
        <p:spPr/>
        <p:txBody>
          <a:bodyPr/>
          <a:lstStyle/>
          <a:p>
            <a:fld id="{5C2C58C4-3789-4E0B-9A83-CA5475925250}" type="slidenum">
              <a:rPr lang="en-GB" smtClean="0"/>
              <a:pPr/>
              <a:t>‹Nr.›</a:t>
            </a:fld>
            <a:endParaRPr lang="en-GB"/>
          </a:p>
        </p:txBody>
      </p:sp>
    </p:spTree>
    <p:extLst>
      <p:ext uri="{BB962C8B-B14F-4D97-AF65-F5344CB8AC3E}">
        <p14:creationId xmlns:p14="http://schemas.microsoft.com/office/powerpoint/2010/main" val="98311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E8ED017-96B9-47BE-82F0-D6C2FF3CA121}" type="datetime1">
              <a:rPr lang="en-GB" smtClean="0"/>
              <a:pPr/>
              <a:t>28/02/2017</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GB" smtClean="0"/>
              <a:t>https://rd-alliance.org/ - https://twitter.com/resdatall</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2C58C4-3789-4E0B-9A83-CA5475925250}" type="slidenum">
              <a:rPr lang="en-GB" smtClean="0"/>
              <a:pPr/>
              <a:t>‹Nr.›</a:t>
            </a:fld>
            <a:endParaRPr lang="en-GB"/>
          </a:p>
        </p:txBody>
      </p:sp>
    </p:spTree>
    <p:extLst>
      <p:ext uri="{BB962C8B-B14F-4D97-AF65-F5344CB8AC3E}">
        <p14:creationId xmlns:p14="http://schemas.microsoft.com/office/powerpoint/2010/main" val="102608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A5E9C-2198-490E-9B60-86B997BF10E0}" type="datetime1">
              <a:rPr lang="en-GB" smtClean="0"/>
              <a:pPr/>
              <a:t>28/02/2017</a:t>
            </a:fld>
            <a:endParaRPr lang="en-GB"/>
          </a:p>
        </p:txBody>
      </p:sp>
      <p:sp>
        <p:nvSpPr>
          <p:cNvPr id="6" name="Footer Placeholder 5"/>
          <p:cNvSpPr>
            <a:spLocks noGrp="1"/>
          </p:cNvSpPr>
          <p:nvPr>
            <p:ph type="ftr" sz="quarter" idx="11"/>
          </p:nvPr>
        </p:nvSpPr>
        <p:spPr/>
        <p:txBody>
          <a:bodyPr/>
          <a:lstStyle/>
          <a:p>
            <a:r>
              <a:rPr lang="en-GB" smtClean="0"/>
              <a:t>https://rd-alliance.org/ - https://twitter.com/resdatall</a:t>
            </a:r>
            <a:endParaRPr lang="en-GB"/>
          </a:p>
        </p:txBody>
      </p:sp>
      <p:sp>
        <p:nvSpPr>
          <p:cNvPr id="7" name="Slide Number Placeholder 6"/>
          <p:cNvSpPr>
            <a:spLocks noGrp="1"/>
          </p:cNvSpPr>
          <p:nvPr>
            <p:ph type="sldNum" sz="quarter" idx="12"/>
          </p:nvPr>
        </p:nvSpPr>
        <p:spPr/>
        <p:txBody>
          <a:bodyPr/>
          <a:lstStyle/>
          <a:p>
            <a:fld id="{5C2C58C4-3789-4E0B-9A83-CA5475925250}" type="slidenum">
              <a:rPr lang="en-GB" smtClean="0"/>
              <a:pPr/>
              <a:t>‹Nr.›</a:t>
            </a:fld>
            <a:endParaRPr lang="en-GB"/>
          </a:p>
        </p:txBody>
      </p:sp>
    </p:spTree>
    <p:extLst>
      <p:ext uri="{BB962C8B-B14F-4D97-AF65-F5344CB8AC3E}">
        <p14:creationId xmlns:p14="http://schemas.microsoft.com/office/powerpoint/2010/main" val="69432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44C4FFA-DE61-44BA-B988-CFF3193F84AE}" type="datetime1">
              <a:rPr lang="en-GB" smtClean="0"/>
              <a:pPr/>
              <a:t>28/02/2017</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dirty="0" smtClean="0"/>
              <a:t>https://rd-alliance.org/ - https://twitter.com/resdatall</a:t>
            </a:r>
            <a:endParaRPr lang="en-GB"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C2C58C4-3789-4E0B-9A83-CA5475925250}" type="slidenum">
              <a:rPr lang="en-GB" smtClean="0"/>
              <a:pPr/>
              <a:t>‹Nr.›</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83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93788" y="0"/>
            <a:ext cx="74215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stile</a:t>
            </a:r>
            <a:endParaRPr lang="en-US" altLang="en-US" smtClean="0"/>
          </a:p>
        </p:txBody>
      </p:sp>
      <p:sp>
        <p:nvSpPr>
          <p:cNvPr id="1027" name="Text Placeholder 2"/>
          <p:cNvSpPr>
            <a:spLocks noGrp="1"/>
          </p:cNvSpPr>
          <p:nvPr>
            <p:ph type="body" idx="1"/>
          </p:nvPr>
        </p:nvSpPr>
        <p:spPr bwMode="auto">
          <a:xfrm>
            <a:off x="628650" y="1039813"/>
            <a:ext cx="7886700"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
        <p:nvSpPr>
          <p:cNvPr id="4" name="Date Placeholder 3"/>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bg1"/>
                </a:solidFill>
                <a:latin typeface="+mn-lt"/>
              </a:defRPr>
            </a:lvl1pPr>
          </a:lstStyle>
          <a:p>
            <a:pPr>
              <a:defRPr/>
            </a:pPr>
            <a:fld id="{5F56381E-E247-46BE-9227-27B8ED5F4EF6}" type="datetime1">
              <a:rPr lang="it-IT">
                <a:solidFill>
                  <a:prstClr val="white"/>
                </a:solidFill>
              </a:rPr>
              <a:pPr>
                <a:defRPr/>
              </a:pPr>
              <a:t>28/02/2017</a:t>
            </a:fld>
            <a:endParaRPr lang="it-IT" dirty="0">
              <a:solidFill>
                <a:prstClr val="white"/>
              </a:solidFill>
            </a:endParaRPr>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aseline="0">
                <a:solidFill>
                  <a:schemeClr val="bg1"/>
                </a:solidFill>
                <a:latin typeface="+mn-lt"/>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baseline="0">
                <a:solidFill>
                  <a:schemeClr val="bg1"/>
                </a:solidFill>
                <a:latin typeface="+mn-lt"/>
              </a:defRPr>
            </a:lvl1pPr>
          </a:lstStyle>
          <a:p>
            <a:pPr>
              <a:defRPr/>
            </a:pPr>
            <a:fld id="{8847A329-17A5-4213-BBA8-F1DCFBFFE311}" type="slidenum">
              <a:rPr lang="it-IT">
                <a:solidFill>
                  <a:prstClr val="white"/>
                </a:solidFill>
              </a:rPr>
              <a:pPr>
                <a:defRPr/>
              </a:pPr>
              <a:t>‹Nr.›</a:t>
            </a:fld>
            <a:endParaRPr lang="it-IT" dirty="0">
              <a:solidFill>
                <a:prstClr val="white"/>
              </a:solidFill>
            </a:endParaRPr>
          </a:p>
        </p:txBody>
      </p:sp>
    </p:spTree>
    <p:extLst>
      <p:ext uri="{BB962C8B-B14F-4D97-AF65-F5344CB8AC3E}">
        <p14:creationId xmlns:p14="http://schemas.microsoft.com/office/powerpoint/2010/main" val="336611026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6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6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6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36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36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36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15"/>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Blip>
          <a:blip r:embed="rId15"/>
        </a:buBlip>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Blip>
          <a:blip r:embed="rId15"/>
        </a:buBlip>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Blip>
          <a:blip r:embed="rId15"/>
        </a:buBlip>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Blip>
          <a:blip r:embed="rId15"/>
        </a:buBlip>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rd-alliance.org/recommendations-outputs/adoption-recommendations" TargetMode="External"/><Relationship Id="rId11" Type="http://schemas.openxmlformats.org/officeDocument/2006/relationships/image" Target="../media/image6.png"/><Relationship Id="rId5" Type="http://schemas.openxmlformats.org/officeDocument/2006/relationships/image" Target="../media/image67.png"/><Relationship Id="rId10" Type="http://schemas.openxmlformats.org/officeDocument/2006/relationships/hyperlink" Target="https://www.rd-alliance.org/recommendations-and-outputs/all-recommendations-and-outputs" TargetMode="External"/><Relationship Id="rId4" Type="http://schemas.openxmlformats.org/officeDocument/2006/relationships/image" Target="../media/image66.png"/><Relationship Id="rId9" Type="http://schemas.openxmlformats.org/officeDocument/2006/relationships/hyperlink" Target="https://www.rd-alliance.org/recommendations-and-outcomes/become-rda-adopt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1.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7.png"/><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rd-alliance.org/plenaries/rda-ninth-plenary-meeting-barcelona/rda-9th-plenary-registr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rd-alliance.org/plenaries/rda-ninth-plenary-meeting-barcelona/rda-9th-plenary-poster-session"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image" Target="../media/image22.jpeg"/><Relationship Id="rId18" Type="http://schemas.openxmlformats.org/officeDocument/2006/relationships/image" Target="../media/image27.jpeg"/><Relationship Id="rId26" Type="http://schemas.openxmlformats.org/officeDocument/2006/relationships/image" Target="../media/image35.jpeg"/><Relationship Id="rId39" Type="http://schemas.openxmlformats.org/officeDocument/2006/relationships/image" Target="../media/image48.jpe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47" Type="http://schemas.openxmlformats.org/officeDocument/2006/relationships/image" Target="../media/image55.png"/><Relationship Id="rId50" Type="http://schemas.openxmlformats.org/officeDocument/2006/relationships/image" Target="../media/image58.png"/><Relationship Id="rId55" Type="http://schemas.openxmlformats.org/officeDocument/2006/relationships/image" Target="../media/image63.pn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4.jpe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4.png"/><Relationship Id="rId2" Type="http://schemas.openxmlformats.org/officeDocument/2006/relationships/notesSlide" Target="../notesSlides/notesSlide3.xml"/><Relationship Id="rId16" Type="http://schemas.openxmlformats.org/officeDocument/2006/relationships/image" Target="../media/image25.jpeg"/><Relationship Id="rId20" Type="http://schemas.openxmlformats.org/officeDocument/2006/relationships/image" Target="../media/image29.jpeg"/><Relationship Id="rId29" Type="http://schemas.openxmlformats.org/officeDocument/2006/relationships/image" Target="../media/image38.jpeg"/><Relationship Id="rId41" Type="http://schemas.openxmlformats.org/officeDocument/2006/relationships/image" Target="../media/image50.png"/><Relationship Id="rId54"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jpe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jpeg"/><Relationship Id="rId45" Type="http://schemas.openxmlformats.org/officeDocument/2006/relationships/hyperlink" Target="https://www.rd-alliance.org/system/files/logoCAICYT_1001.png" TargetMode="External"/><Relationship Id="rId53" Type="http://schemas.openxmlformats.org/officeDocument/2006/relationships/image" Target="../media/image61.jpeg"/><Relationship Id="rId5" Type="http://schemas.openxmlformats.org/officeDocument/2006/relationships/image" Target="../media/image14.jpe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jpeg"/><Relationship Id="rId49" Type="http://schemas.openxmlformats.org/officeDocument/2006/relationships/image" Target="../media/image5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jpeg"/><Relationship Id="rId44" Type="http://schemas.openxmlformats.org/officeDocument/2006/relationships/image" Target="../media/image53.jpeg"/><Relationship Id="rId52" Type="http://schemas.openxmlformats.org/officeDocument/2006/relationships/image" Target="../media/image60.png"/><Relationship Id="rId4" Type="http://schemas.openxmlformats.org/officeDocument/2006/relationships/image" Target="../media/image6.png"/><Relationship Id="rId9" Type="http://schemas.openxmlformats.org/officeDocument/2006/relationships/image" Target="../media/image18.jpeg"/><Relationship Id="rId14" Type="http://schemas.openxmlformats.org/officeDocument/2006/relationships/image" Target="../media/image23.png"/><Relationship Id="rId22" Type="http://schemas.openxmlformats.org/officeDocument/2006/relationships/image" Target="../media/image31.gif"/><Relationship Id="rId27" Type="http://schemas.openxmlformats.org/officeDocument/2006/relationships/image" Target="../media/image36.gif"/><Relationship Id="rId30" Type="http://schemas.openxmlformats.org/officeDocument/2006/relationships/image" Target="../media/image39.gif"/><Relationship Id="rId35" Type="http://schemas.openxmlformats.org/officeDocument/2006/relationships/image" Target="../media/image44.png"/><Relationship Id="rId43" Type="http://schemas.openxmlformats.org/officeDocument/2006/relationships/image" Target="../media/image52.png"/><Relationship Id="rId48" Type="http://schemas.openxmlformats.org/officeDocument/2006/relationships/image" Target="../media/image56.png"/><Relationship Id="rId56" Type="http://schemas.openxmlformats.org/officeDocument/2006/relationships/image" Target="../media/image64.png"/><Relationship Id="rId8" Type="http://schemas.openxmlformats.org/officeDocument/2006/relationships/image" Target="../media/image17.png"/><Relationship Id="rId51" Type="http://schemas.openxmlformats.org/officeDocument/2006/relationships/image" Target="../media/image59.pn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1811" y="470263"/>
            <a:ext cx="7007027" cy="3709851"/>
          </a:xfrm>
        </p:spPr>
        <p:txBody>
          <a:bodyPr>
            <a:normAutofit fontScale="90000"/>
          </a:bodyPr>
          <a:lstStyle/>
          <a:p>
            <a:pPr algn="r"/>
            <a:r>
              <a:rPr lang="en-GB" b="1" smtClean="0"/>
              <a:t>RDA in a nutshell</a:t>
            </a:r>
            <a:r>
              <a:rPr lang="en-GB" b="1" dirty="0" smtClean="0"/>
              <a:t/>
            </a:r>
            <a:br>
              <a:rPr lang="en-GB" b="1" dirty="0" smtClean="0"/>
            </a:br>
            <a:r>
              <a:rPr lang="en-GB" b="1" smtClean="0"/>
              <a:t/>
            </a:r>
            <a:br>
              <a:rPr lang="en-GB" b="1" smtClean="0"/>
            </a:br>
            <a:r>
              <a:rPr lang="en-GB" sz="3600" smtClean="0"/>
              <a:t>AENEAS Kick-off meeting</a:t>
            </a:r>
            <a:r>
              <a:rPr lang="en-GB" sz="6000" b="1" smtClean="0"/>
              <a:t/>
            </a:r>
            <a:br>
              <a:rPr lang="en-GB" sz="6000" b="1" smtClean="0"/>
            </a:br>
            <a:r>
              <a:rPr lang="en-GB" sz="3600" smtClean="0"/>
              <a:t>28 Feb 2017, Den Haag</a:t>
            </a:r>
            <a:br>
              <a:rPr lang="en-GB" sz="3600" smtClean="0"/>
            </a:br>
            <a:r>
              <a:rPr lang="en-GB" sz="3600" smtClean="0"/>
              <a:t/>
            </a:r>
            <a:br>
              <a:rPr lang="en-GB" sz="3600" smtClean="0"/>
            </a:br>
            <a:r>
              <a:rPr lang="en-GB" sz="3600" smtClean="0"/>
              <a:t>Tobias Weigel, DKRZ, RDA TAB member</a:t>
            </a:r>
            <a:endParaRPr lang="en-GB" sz="6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1361811" cy="889907"/>
          </a:xfrm>
          <a:prstGeom prst="rect">
            <a:avLst/>
          </a:prstGeom>
        </p:spPr>
      </p:pic>
      <p:sp>
        <p:nvSpPr>
          <p:cNvPr id="8" name="Segnaposto piè di pagina 7"/>
          <p:cNvSpPr>
            <a:spLocks noGrp="1"/>
          </p:cNvSpPr>
          <p:nvPr>
            <p:ph type="ftr" sz="quarter" idx="11"/>
          </p:nvPr>
        </p:nvSpPr>
        <p:spPr>
          <a:xfrm>
            <a:off x="2689414" y="6361612"/>
            <a:ext cx="5878285" cy="496388"/>
          </a:xfrm>
        </p:spPr>
        <p:txBody>
          <a:bodyPr/>
          <a:lstStyle/>
          <a:p>
            <a:pPr algn="l"/>
            <a:r>
              <a:rPr lang="en-GB" sz="1600" b="1" dirty="0" smtClean="0">
                <a:solidFill>
                  <a:schemeClr val="bg1"/>
                </a:solidFill>
              </a:rPr>
              <a:t>www.rd-alliance.org -  @</a:t>
            </a:r>
            <a:r>
              <a:rPr lang="en-GB" sz="1600" b="1" dirty="0" err="1" smtClean="0">
                <a:solidFill>
                  <a:schemeClr val="bg1"/>
                </a:solidFill>
              </a:rPr>
              <a:t>resdatall</a:t>
            </a:r>
            <a:endParaRPr lang="en-GB" sz="1600" b="1" dirty="0" smtClean="0">
              <a:solidFill>
                <a:schemeClr val="bg1"/>
              </a:solidFill>
            </a:endParaRPr>
          </a:p>
        </p:txBody>
      </p:sp>
      <p:pic>
        <p:nvPicPr>
          <p:cNvPr id="7"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379421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3" y="35687"/>
            <a:ext cx="1177241" cy="769296"/>
          </a:xfrm>
          <a:prstGeom prst="rect">
            <a:avLst/>
          </a:prstGeom>
        </p:spPr>
      </p:pic>
      <p:sp>
        <p:nvSpPr>
          <p:cNvPr id="9" name="Content Placeholder 1"/>
          <p:cNvSpPr txBox="1">
            <a:spLocks/>
          </p:cNvSpPr>
          <p:nvPr/>
        </p:nvSpPr>
        <p:spPr>
          <a:xfrm>
            <a:off x="1" y="1876097"/>
            <a:ext cx="9143999" cy="2004241"/>
          </a:xfrm>
          <a:prstGeom prst="rect">
            <a:avLst/>
          </a:prstGeom>
          <a:solidFill>
            <a:schemeClr val="accent2">
              <a:lumMod val="60000"/>
              <a:lumOff val="40000"/>
            </a:schemeClr>
          </a:solidFill>
          <a:ln w="12700">
            <a:noFill/>
          </a:ln>
          <a:effectLst>
            <a:glow rad="63500">
              <a:schemeClr val="accent3">
                <a:satMod val="175000"/>
                <a:alpha val="40000"/>
              </a:schemeClr>
            </a:glow>
          </a:effectLst>
        </p:spPr>
        <p:txBody>
          <a:bodyPr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25"/>
              </a:spcBef>
              <a:buClr>
                <a:srgbClr val="58A618"/>
              </a:buClr>
              <a:defRPr/>
            </a:pPr>
            <a:r>
              <a:rPr lang="en-US" altLang="en-US" sz="1600" dirty="0">
                <a:solidFill>
                  <a:schemeClr val="tx1"/>
                </a:solidFill>
                <a:latin typeface="Gisha" pitchFamily="34" charset="-79"/>
                <a:cs typeface="Gisha" pitchFamily="34" charset="-79"/>
              </a:rPr>
              <a:t>Reference and Sharing - focused</a:t>
            </a:r>
            <a:endParaRPr lang="en-US" altLang="en-US" sz="1200" dirty="0">
              <a:solidFill>
                <a:schemeClr val="tx1"/>
              </a:solidFill>
              <a:latin typeface="Gisha" pitchFamily="34" charset="-79"/>
              <a:cs typeface="Gisha" pitchFamily="34" charset="-79"/>
            </a:endParaRP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Data Citation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Data Description Registry Interoperability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Data </a:t>
            </a:r>
            <a:r>
              <a:rPr lang="en-US" altLang="en-US" sz="1200" dirty="0">
                <a:solidFill>
                  <a:schemeClr val="tx1"/>
                </a:solidFill>
                <a:latin typeface="Gisha" pitchFamily="34" charset="-79"/>
                <a:cs typeface="Gisha" pitchFamily="34" charset="-79"/>
              </a:rPr>
              <a:t>Security and </a:t>
            </a:r>
            <a:r>
              <a:rPr lang="en-US" altLang="en-US" sz="1200" dirty="0" smtClean="0">
                <a:solidFill>
                  <a:schemeClr val="tx1"/>
                </a:solidFill>
                <a:latin typeface="Gisha" pitchFamily="34" charset="-79"/>
                <a:cs typeface="Gisha" pitchFamily="34" charset="-79"/>
              </a:rPr>
              <a:t>Trust WG</a:t>
            </a: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Empirical Humanities Metadata </a:t>
            </a:r>
            <a:r>
              <a:rPr lang="en-US" altLang="en-US" sz="1200" dirty="0" smtClean="0">
                <a:solidFill>
                  <a:schemeClr val="tx1"/>
                </a:solidFill>
                <a:latin typeface="Gisha" pitchFamily="34" charset="-79"/>
                <a:cs typeface="Gisha" pitchFamily="34" charset="-79"/>
              </a:rPr>
              <a:t>WG</a:t>
            </a:r>
            <a:endParaRPr lang="en-US" altLang="en-US" sz="1200" dirty="0">
              <a:solidFill>
                <a:schemeClr val="tx1"/>
              </a:solidFill>
              <a:latin typeface="Gisha" pitchFamily="34" charset="-79"/>
              <a:cs typeface="Gisha" pitchFamily="34" charset="-79"/>
            </a:endParaRP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RDA / WDS Publishing Data </a:t>
            </a:r>
            <a:r>
              <a:rPr lang="en-US" altLang="en-US" sz="1200" dirty="0" err="1">
                <a:solidFill>
                  <a:schemeClr val="tx1"/>
                </a:solidFill>
                <a:latin typeface="Gisha" pitchFamily="34" charset="-79"/>
                <a:cs typeface="Gisha" pitchFamily="34" charset="-79"/>
              </a:rPr>
              <a:t>Bibliometrics</a:t>
            </a:r>
            <a:r>
              <a:rPr lang="en-US" altLang="en-US" sz="1200" dirty="0">
                <a:solidFill>
                  <a:schemeClr val="tx1"/>
                </a:solidFill>
                <a:latin typeface="Gisha" pitchFamily="34" charset="-79"/>
                <a:cs typeface="Gisha" pitchFamily="34" charset="-79"/>
              </a:rPr>
              <a:t>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Research Data Collections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err="1">
                <a:solidFill>
                  <a:schemeClr val="tx1"/>
                </a:solidFill>
                <a:latin typeface="Gisha" pitchFamily="34" charset="-79"/>
                <a:cs typeface="Gisha" pitchFamily="34" charset="-79"/>
              </a:rPr>
              <a:t>QoS-DataLC</a:t>
            </a:r>
            <a:r>
              <a:rPr lang="en-US" altLang="en-US" sz="1200" dirty="0">
                <a:solidFill>
                  <a:schemeClr val="tx1"/>
                </a:solidFill>
                <a:latin typeface="Gisha" pitchFamily="34" charset="-79"/>
                <a:cs typeface="Gisha" pitchFamily="34" charset="-79"/>
              </a:rPr>
              <a:t> Definitions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International </a:t>
            </a:r>
            <a:r>
              <a:rPr lang="en-US" altLang="en-US" sz="1200" dirty="0">
                <a:solidFill>
                  <a:schemeClr val="tx1"/>
                </a:solidFill>
                <a:latin typeface="Gisha" pitchFamily="34" charset="-79"/>
                <a:cs typeface="Gisha" pitchFamily="34" charset="-79"/>
              </a:rPr>
              <a:t>Materials Resource </a:t>
            </a:r>
            <a:r>
              <a:rPr lang="en-US" altLang="en-US" sz="1200" dirty="0" smtClean="0">
                <a:solidFill>
                  <a:schemeClr val="tx1"/>
                </a:solidFill>
                <a:latin typeface="Gisha" pitchFamily="34" charset="-79"/>
                <a:cs typeface="Gisha" pitchFamily="34" charset="-79"/>
              </a:rPr>
              <a:t>Registries WG</a:t>
            </a:r>
          </a:p>
          <a:p>
            <a:pPr marL="171450" indent="-171450">
              <a:spcBef>
                <a:spcPts val="450"/>
              </a:spcBef>
              <a:buClr>
                <a:srgbClr val="58A618"/>
              </a:buClr>
              <a:buFont typeface="Wingdings" pitchFamily="2" charset="2"/>
              <a:buChar char="q"/>
              <a:defRPr/>
            </a:pPr>
            <a:r>
              <a:rPr lang="en-US" altLang="en-US" sz="1200" b="0" dirty="0">
                <a:solidFill>
                  <a:schemeClr val="tx1"/>
                </a:solidFill>
                <a:latin typeface="Gisha" pitchFamily="34" charset="-79"/>
                <a:cs typeface="Gisha" pitchFamily="34" charset="-79"/>
              </a:rPr>
              <a:t>National Data Services 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RDA/CODATA </a:t>
            </a:r>
            <a:r>
              <a:rPr lang="en-US" altLang="en-US" sz="1200" b="0" dirty="0">
                <a:solidFill>
                  <a:schemeClr val="tx1"/>
                </a:solidFill>
                <a:latin typeface="Gisha" pitchFamily="34" charset="-79"/>
                <a:cs typeface="Gisha" pitchFamily="34" charset="-79"/>
              </a:rPr>
              <a:t>Legal Interoperability IG</a:t>
            </a:r>
          </a:p>
          <a:p>
            <a:pPr marL="171450" indent="-171450">
              <a:spcBef>
                <a:spcPts val="450"/>
              </a:spcBef>
              <a:buClr>
                <a:srgbClr val="58A618"/>
              </a:buClr>
              <a:buFont typeface="Wingdings" pitchFamily="2" charset="2"/>
              <a:buChar char="q"/>
              <a:defRPr/>
            </a:pPr>
            <a:r>
              <a:rPr lang="en-US" altLang="en-US" sz="1200" b="0" dirty="0">
                <a:solidFill>
                  <a:schemeClr val="tx1"/>
                </a:solidFill>
                <a:latin typeface="Gisha" pitchFamily="34" charset="-79"/>
                <a:cs typeface="Gisha" pitchFamily="34" charset="-79"/>
              </a:rPr>
              <a:t>Reproducibility </a:t>
            </a:r>
            <a:r>
              <a:rPr lang="en-US" altLang="en-US" sz="1200" b="0" dirty="0" smtClean="0">
                <a:solidFill>
                  <a:schemeClr val="tx1"/>
                </a:solidFill>
                <a:latin typeface="Gisha" pitchFamily="34" charset="-79"/>
                <a:cs typeface="Gisha" pitchFamily="34" charset="-79"/>
              </a:rPr>
              <a:t>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Data Discovery  Paradigms IG</a:t>
            </a:r>
          </a:p>
          <a:p>
            <a:pPr marL="171450" indent="-171450">
              <a:spcBef>
                <a:spcPts val="450"/>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Repository Core Description WG</a:t>
            </a:r>
            <a:endParaRPr lang="en-US" altLang="en-US" sz="1200" dirty="0">
              <a:solidFill>
                <a:schemeClr val="tx1"/>
              </a:solidFill>
              <a:latin typeface="Gisha" pitchFamily="34" charset="-79"/>
              <a:cs typeface="Gisha" pitchFamily="34" charset="-79"/>
            </a:endParaRPr>
          </a:p>
          <a:p>
            <a:pPr marL="171450" indent="-171450">
              <a:spcBef>
                <a:spcPts val="225"/>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Research Data Repository Interoperability WG</a:t>
            </a:r>
            <a:endParaRPr lang="en-US" altLang="en-US" sz="1200" dirty="0">
              <a:solidFill>
                <a:schemeClr val="tx1"/>
              </a:solidFill>
              <a:latin typeface="Gisha" pitchFamily="34" charset="-79"/>
              <a:cs typeface="Gisha" pitchFamily="34" charset="-79"/>
            </a:endParaRPr>
          </a:p>
        </p:txBody>
      </p:sp>
      <p:sp>
        <p:nvSpPr>
          <p:cNvPr id="10" name="Content Placeholder 1"/>
          <p:cNvSpPr txBox="1">
            <a:spLocks/>
          </p:cNvSpPr>
          <p:nvPr/>
        </p:nvSpPr>
        <p:spPr>
          <a:xfrm>
            <a:off x="1" y="4049134"/>
            <a:ext cx="9143999" cy="2023316"/>
          </a:xfrm>
          <a:prstGeom prst="rect">
            <a:avLst/>
          </a:prstGeom>
          <a:solidFill>
            <a:schemeClr val="accent3">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450"/>
              </a:spcBef>
              <a:spcAft>
                <a:spcPts val="0"/>
              </a:spcAft>
              <a:buNone/>
              <a:defRPr/>
            </a:pPr>
            <a:r>
              <a:rPr lang="en-US" sz="1600" b="1" kern="0" dirty="0" smtClean="0">
                <a:solidFill>
                  <a:schemeClr val="tx1"/>
                </a:solidFill>
                <a:latin typeface="Gisha" panose="020B0502040204020203" pitchFamily="34" charset="-79"/>
                <a:cs typeface="Gisha" panose="020B0502040204020203" pitchFamily="34" charset="-79"/>
              </a:rPr>
              <a:t>Partnership Groups</a:t>
            </a:r>
            <a:endParaRPr lang="en-US" sz="1600" kern="0" dirty="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RDA / TDWG Metadata Standards for attribution of physical and digital collections </a:t>
            </a:r>
            <a:r>
              <a:rPr lang="en-US" sz="1200" b="1" kern="0" dirty="0" smtClean="0">
                <a:solidFill>
                  <a:schemeClr val="tx1"/>
                </a:solidFill>
                <a:latin typeface="Gisha" panose="020B0502040204020203" pitchFamily="34" charset="-79"/>
                <a:cs typeface="Gisha" panose="020B0502040204020203" pitchFamily="34" charset="-79"/>
              </a:rPr>
              <a:t>stewardship WG</a:t>
            </a:r>
            <a:endParaRPr lang="en-US" sz="1200" b="1" kern="0" dirty="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RDA/NISO Privacy Implications of Research Data Sets I</a:t>
            </a:r>
            <a:r>
              <a:rPr lang="en-US" sz="1200" kern="0" dirty="0" smtClean="0">
                <a:solidFill>
                  <a:schemeClr val="tx1"/>
                </a:solidFill>
                <a:latin typeface="Gisha" panose="020B0502040204020203" pitchFamily="34" charset="-79"/>
                <a:cs typeface="Gisha" panose="020B0502040204020203" pitchFamily="34" charset="-79"/>
              </a:rPr>
              <a:t>G</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RDA/WDS Scholarly Link Exchange Working Group</a:t>
            </a:r>
            <a:endParaRPr lang="en-US" sz="1200" b="1" kern="0" dirty="0" smtClean="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Repository Audit and Certification DSA–WDS Partnership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RDA/WDS Publishing Data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ELIXIR Bridging Force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450"/>
              </a:spcBef>
              <a:spcAft>
                <a:spcPts val="0"/>
              </a:spcAft>
              <a:buNone/>
              <a:defRPr/>
            </a:pPr>
            <a:endParaRPr lang="en-US" sz="1200" kern="0" dirty="0">
              <a:solidFill>
                <a:schemeClr val="tx1"/>
              </a:solidFill>
              <a:latin typeface="Gisha" panose="020B0502040204020203" pitchFamily="34" charset="-79"/>
              <a:cs typeface="Gisha" panose="020B0502040204020203" pitchFamily="34" charset="-79"/>
            </a:endParaRPr>
          </a:p>
        </p:txBody>
      </p:sp>
      <p:sp>
        <p:nvSpPr>
          <p:cNvPr id="12"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rd-alliance.org/groups</a:t>
            </a:r>
            <a:endParaRPr lang="en-GB" altLang="en-US" sz="1800" b="1" dirty="0">
              <a:solidFill>
                <a:schemeClr val="bg1"/>
              </a:solidFill>
              <a:ea typeface="ＭＳ Ｐゴシック" pitchFamily="34" charset="-128"/>
            </a:endParaRPr>
          </a:p>
        </p:txBody>
      </p:sp>
      <p:sp>
        <p:nvSpPr>
          <p:cNvPr id="13" name="Title 1"/>
          <p:cNvSpPr txBox="1">
            <a:spLocks/>
          </p:cNvSpPr>
          <p:nvPr/>
        </p:nvSpPr>
        <p:spPr>
          <a:xfrm>
            <a:off x="1776331" y="-2470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a:t>
            </a:r>
            <a:r>
              <a:rPr lang="en-GB" sz="3300" dirty="0" smtClean="0"/>
              <a:t>(2) </a:t>
            </a:r>
            <a:endParaRPr lang="en-GB" sz="3300" dirty="0"/>
          </a:p>
        </p:txBody>
      </p:sp>
      <p:sp>
        <p:nvSpPr>
          <p:cNvPr id="1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7"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14" name="Rounded Rectangle 13"/>
          <p:cNvSpPr/>
          <p:nvPr/>
        </p:nvSpPr>
        <p:spPr>
          <a:xfrm>
            <a:off x="4603541" y="945931"/>
            <a:ext cx="4522796" cy="655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85 groups:  </a:t>
            </a:r>
          </a:p>
          <a:p>
            <a:pPr algn="ctr"/>
            <a:r>
              <a:rPr lang="en-GB" dirty="0" smtClean="0"/>
              <a:t>35 Working Groups &amp; 50 Interest Groups</a:t>
            </a:r>
            <a:endParaRPr lang="en-GB" dirty="0"/>
          </a:p>
        </p:txBody>
      </p:sp>
    </p:spTree>
    <p:extLst>
      <p:ext uri="{BB962C8B-B14F-4D97-AF65-F5344CB8AC3E}">
        <p14:creationId xmlns:p14="http://schemas.microsoft.com/office/powerpoint/2010/main" val="302887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 y="1396117"/>
            <a:ext cx="9143999" cy="2731623"/>
          </a:xfrm>
          <a:prstGeom prst="rect">
            <a:avLst/>
          </a:prstGeom>
          <a:solidFill>
            <a:schemeClr val="accent3">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450"/>
              </a:spcBef>
              <a:spcAft>
                <a:spcPts val="0"/>
              </a:spcAft>
              <a:buNone/>
              <a:defRPr/>
            </a:pPr>
            <a:r>
              <a:rPr lang="en-US" sz="1600" b="1" kern="0" dirty="0">
                <a:solidFill>
                  <a:schemeClr val="tx1"/>
                </a:solidFill>
                <a:latin typeface="Gisha" panose="020B0502040204020203" pitchFamily="34" charset="-79"/>
                <a:cs typeface="Gisha" panose="020B0502040204020203" pitchFamily="34" charset="-79"/>
              </a:rPr>
              <a:t>Data Stewardship and Services – focused</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Brokering Framework WG</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Brokering Governance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WDS/RDA Assessment of Data Fitness for Use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450"/>
              </a:spcBef>
              <a:spcAft>
                <a:spcPts val="0"/>
              </a:spcAft>
              <a:buFont typeface="Wingdings" pitchFamily="2" charset="2"/>
              <a:buChar char="q"/>
              <a:defRPr/>
            </a:pPr>
            <a:r>
              <a:rPr lang="en-US" sz="1200" b="1" kern="0" dirty="0" smtClean="0">
                <a:solidFill>
                  <a:schemeClr val="tx1"/>
                </a:solidFill>
                <a:latin typeface="Gisha" panose="020B0502040204020203" pitchFamily="34" charset="-79"/>
                <a:cs typeface="Gisha" panose="020B0502040204020203" pitchFamily="34" charset="-79"/>
              </a:rPr>
              <a:t>RDA </a:t>
            </a:r>
            <a:r>
              <a:rPr lang="en-US" sz="1200" b="1" kern="0" dirty="0">
                <a:solidFill>
                  <a:schemeClr val="tx1"/>
                </a:solidFill>
                <a:latin typeface="Gisha" panose="020B0502040204020203" pitchFamily="34" charset="-79"/>
                <a:cs typeface="Gisha" panose="020B0502040204020203" pitchFamily="34" charset="-79"/>
              </a:rPr>
              <a:t>/ WDS Publishing Data Services WG</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RDA / WDS Publishing Data Workflows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Active Data Management Plans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Data in Context 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Data Rescue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Data </a:t>
            </a:r>
            <a:r>
              <a:rPr lang="en-US" sz="1200" kern="0" dirty="0" smtClean="0">
                <a:solidFill>
                  <a:schemeClr val="tx1"/>
                </a:solidFill>
                <a:latin typeface="Gisha" panose="020B0502040204020203" pitchFamily="34" charset="-79"/>
                <a:cs typeface="Gisha" panose="020B0502040204020203" pitchFamily="34" charset="-79"/>
              </a:rPr>
              <a:t>Versioning IG</a:t>
            </a:r>
            <a:endParaRPr lang="en-US" sz="1200" kern="0" dirty="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endParaRPr lang="en-US" sz="1200" kern="0" dirty="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Domain Repositories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Libraries for Research Data 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Long tail of research data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Preservation e-Infrastructure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Preservation Tools, Techniques, and </a:t>
            </a:r>
            <a:r>
              <a:rPr lang="en-US" sz="1200" kern="0" dirty="0" smtClean="0">
                <a:solidFill>
                  <a:schemeClr val="tx1"/>
                </a:solidFill>
                <a:latin typeface="Gisha" panose="020B0502040204020203" pitchFamily="34" charset="-79"/>
                <a:cs typeface="Gisha" panose="020B0502040204020203" pitchFamily="34" charset="-79"/>
              </a:rPr>
              <a:t>Policies 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RDA/WDS Certification of Digital Repositories 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RDA/WDS Publishing Data Cost Recovery for Data </a:t>
            </a:r>
            <a:r>
              <a:rPr lang="en-US" sz="1200" kern="0" dirty="0" err="1">
                <a:solidFill>
                  <a:schemeClr val="tx1"/>
                </a:solidFill>
                <a:latin typeface="Gisha" panose="020B0502040204020203" pitchFamily="34" charset="-79"/>
                <a:cs typeface="Gisha" panose="020B0502040204020203" pitchFamily="34" charset="-79"/>
              </a:rPr>
              <a:t>Centres</a:t>
            </a:r>
            <a:r>
              <a:rPr lang="en-US" sz="1200" kern="0" dirty="0">
                <a:solidFill>
                  <a:schemeClr val="tx1"/>
                </a:solidFill>
                <a:latin typeface="Gisha" panose="020B0502040204020203" pitchFamily="34" charset="-79"/>
                <a:cs typeface="Gisha" panose="020B0502040204020203" pitchFamily="34" charset="-79"/>
              </a:rPr>
              <a:t> IG</a:t>
            </a:r>
            <a:endParaRPr lang="en-US" sz="1200" kern="0" dirty="0" smtClean="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Repository Platforms for Research Data IG</a:t>
            </a:r>
          </a:p>
          <a:p>
            <a:pPr>
              <a:spcBef>
                <a:spcPts val="450"/>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Research </a:t>
            </a:r>
            <a:r>
              <a:rPr lang="en-US" sz="1200" kern="0" dirty="0">
                <a:solidFill>
                  <a:schemeClr val="tx1"/>
                </a:solidFill>
                <a:latin typeface="Gisha" panose="020B0502040204020203" pitchFamily="34" charset="-79"/>
                <a:cs typeface="Gisha" panose="020B0502040204020203" pitchFamily="34" charset="-79"/>
              </a:rPr>
              <a:t>Data Provenance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Virtual Research Environments IG </a:t>
            </a:r>
            <a:endParaRPr lang="en-US" sz="1200" kern="0" dirty="0" smtClean="0">
              <a:solidFill>
                <a:schemeClr val="tx1"/>
              </a:solidFill>
              <a:latin typeface="Gisha" panose="020B0502040204020203" pitchFamily="34" charset="-79"/>
              <a:cs typeface="Gisha" panose="020B0502040204020203" pitchFamily="34" charset="-79"/>
            </a:endParaRPr>
          </a:p>
          <a:p>
            <a:pPr marL="0" indent="0">
              <a:spcBef>
                <a:spcPts val="450"/>
              </a:spcBef>
              <a:spcAft>
                <a:spcPts val="0"/>
              </a:spcAft>
              <a:buNone/>
              <a:defRPr/>
            </a:pPr>
            <a:endParaRPr lang="en-US" sz="1200" kern="0" dirty="0">
              <a:solidFill>
                <a:schemeClr val="tx1"/>
              </a:solidFill>
              <a:latin typeface="Gisha" panose="020B0502040204020203" pitchFamily="34" charset="-79"/>
              <a:cs typeface="Gisha" panose="020B0502040204020203" pitchFamily="34" charset="-79"/>
            </a:endParaRPr>
          </a:p>
        </p:txBody>
      </p:sp>
      <p:sp>
        <p:nvSpPr>
          <p:cNvPr id="5" name="Content Placeholder 1"/>
          <p:cNvSpPr txBox="1">
            <a:spLocks/>
          </p:cNvSpPr>
          <p:nvPr/>
        </p:nvSpPr>
        <p:spPr>
          <a:xfrm>
            <a:off x="1" y="4243754"/>
            <a:ext cx="9199160" cy="2038293"/>
          </a:xfrm>
          <a:prstGeom prst="rect">
            <a:avLst/>
          </a:prstGeom>
          <a:solidFill>
            <a:schemeClr val="accent4">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225"/>
              </a:spcBef>
              <a:spcAft>
                <a:spcPts val="0"/>
              </a:spcAft>
              <a:buNone/>
              <a:defRPr/>
            </a:pPr>
            <a:r>
              <a:rPr lang="en-US" sz="1600" b="1" kern="0" dirty="0">
                <a:solidFill>
                  <a:schemeClr val="tx1"/>
                </a:solidFill>
                <a:latin typeface="Gisha" panose="020B0502040204020203" pitchFamily="34" charset="-79"/>
                <a:cs typeface="Gisha" panose="020B0502040204020203" pitchFamily="34" charset="-79"/>
              </a:rPr>
              <a:t>Base Infrastructure </a:t>
            </a:r>
            <a:r>
              <a:rPr lang="en-US" sz="1600" b="1" kern="0" dirty="0" smtClean="0">
                <a:solidFill>
                  <a:schemeClr val="tx1"/>
                </a:solidFill>
                <a:latin typeface="Gisha" panose="020B0502040204020203" pitchFamily="34" charset="-79"/>
                <a:cs typeface="Gisha" panose="020B0502040204020203" pitchFamily="34" charset="-79"/>
              </a:rPr>
              <a:t>– focused</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Array Database </a:t>
            </a:r>
            <a:r>
              <a:rPr lang="en-US" sz="1200" b="1" kern="0" dirty="0" smtClean="0">
                <a:solidFill>
                  <a:schemeClr val="tx1"/>
                </a:solidFill>
                <a:latin typeface="Gisha" panose="020B0502040204020203" pitchFamily="34" charset="-79"/>
                <a:cs typeface="Gisha" panose="020B0502040204020203" pitchFamily="34" charset="-79"/>
              </a:rPr>
              <a:t> Assessment WG</a:t>
            </a:r>
            <a:endParaRPr lang="en-US" sz="1200" b="1" kern="0" dirty="0">
              <a:solidFill>
                <a:schemeClr val="tx1"/>
              </a:solidFill>
              <a:latin typeface="Gisha" panose="020B0502040204020203" pitchFamily="34" charset="-79"/>
              <a:cs typeface="Gisha" panose="020B0502040204020203" pitchFamily="34" charset="-79"/>
            </a:endParaRPr>
          </a:p>
          <a:p>
            <a:pPr>
              <a:spcBef>
                <a:spcPts val="225"/>
              </a:spcBef>
              <a:spcAft>
                <a:spcPts val="0"/>
              </a:spcAft>
              <a:buFont typeface="Wingdings" pitchFamily="2" charset="2"/>
              <a:buChar char="q"/>
              <a:defRPr/>
            </a:pPr>
            <a:r>
              <a:rPr lang="en-US" sz="1200" b="1" kern="0" dirty="0" smtClean="0">
                <a:solidFill>
                  <a:schemeClr val="tx1"/>
                </a:solidFill>
                <a:latin typeface="Gisha" panose="020B0502040204020203" pitchFamily="34" charset="-79"/>
                <a:cs typeface="Gisha" panose="020B0502040204020203" pitchFamily="34" charset="-79"/>
              </a:rPr>
              <a:t>Data </a:t>
            </a:r>
            <a:r>
              <a:rPr lang="en-US" sz="1200" b="1" kern="0" dirty="0">
                <a:solidFill>
                  <a:schemeClr val="tx1"/>
                </a:solidFill>
                <a:latin typeface="Gisha" panose="020B0502040204020203" pitchFamily="34" charset="-79"/>
                <a:cs typeface="Gisha" panose="020B0502040204020203" pitchFamily="34" charset="-79"/>
              </a:rPr>
              <a:t>Foundation and Terminology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Data Type Registries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Metadata Standards Catalog 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Metadata Standards Directory 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PID Information Types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PID Kernel Information </a:t>
            </a:r>
            <a:r>
              <a:rPr lang="en-US" sz="1200" b="1" kern="0" dirty="0" smtClean="0">
                <a:solidFill>
                  <a:schemeClr val="tx1"/>
                </a:solidFill>
                <a:latin typeface="Gisha" panose="020B0502040204020203" pitchFamily="34" charset="-79"/>
                <a:cs typeface="Gisha" panose="020B0502040204020203" pitchFamily="34" charset="-79"/>
              </a:rPr>
              <a:t>WG</a:t>
            </a:r>
            <a:endParaRPr lang="en-US" sz="1200" b="1" kern="0" dirty="0">
              <a:solidFill>
                <a:schemeClr val="tx1"/>
              </a:solidFill>
              <a:latin typeface="Gisha" panose="020B0502040204020203" pitchFamily="34" charset="-79"/>
              <a:cs typeface="Gisha" panose="020B0502040204020203" pitchFamily="34" charset="-79"/>
            </a:endParaRP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Practical Policy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225"/>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Data </a:t>
            </a:r>
            <a:r>
              <a:rPr lang="en-US" sz="1200" kern="0" dirty="0">
                <a:solidFill>
                  <a:schemeClr val="tx1"/>
                </a:solidFill>
                <a:latin typeface="Gisha" panose="020B0502040204020203" pitchFamily="34" charset="-79"/>
                <a:cs typeface="Gisha" panose="020B0502040204020203" pitchFamily="34" charset="-79"/>
              </a:rPr>
              <a:t>Fabric IG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Data Foundations and Terminology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225"/>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Big </a:t>
            </a:r>
            <a:r>
              <a:rPr lang="en-US" sz="1200" kern="0" dirty="0">
                <a:solidFill>
                  <a:schemeClr val="tx1"/>
                </a:solidFill>
                <a:latin typeface="Gisha" panose="020B0502040204020203" pitchFamily="34" charset="-79"/>
                <a:cs typeface="Gisha" panose="020B0502040204020203" pitchFamily="34" charset="-79"/>
              </a:rPr>
              <a:t>Data IG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Brokering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a:spcBef>
                <a:spcPts val="225"/>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Federated </a:t>
            </a:r>
            <a:r>
              <a:rPr lang="en-US" sz="1200" kern="0" dirty="0">
                <a:solidFill>
                  <a:schemeClr val="tx1"/>
                </a:solidFill>
                <a:latin typeface="Gisha" panose="020B0502040204020203" pitchFamily="34" charset="-79"/>
                <a:cs typeface="Gisha" panose="020B0502040204020203" pitchFamily="34" charset="-79"/>
              </a:rPr>
              <a:t>Identity Management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Metadata IG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PID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a:spcBef>
                <a:spcPts val="225"/>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Vocabulary </a:t>
            </a:r>
            <a:r>
              <a:rPr lang="en-US" sz="1200" kern="0" dirty="0">
                <a:solidFill>
                  <a:schemeClr val="tx1"/>
                </a:solidFill>
                <a:latin typeface="Gisha" panose="020B0502040204020203" pitchFamily="34" charset="-79"/>
                <a:cs typeface="Gisha" panose="020B0502040204020203" pitchFamily="34" charset="-79"/>
              </a:rPr>
              <a:t>Services IG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77241" cy="769296"/>
          </a:xfrm>
          <a:prstGeom prst="rect">
            <a:avLst/>
          </a:prstGeom>
        </p:spPr>
      </p:pic>
      <p:sp>
        <p:nvSpPr>
          <p:cNvPr id="11"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rd-alliance.org/groups</a:t>
            </a:r>
            <a:endParaRPr lang="en-GB" altLang="en-US" sz="1800" b="1" dirty="0">
              <a:solidFill>
                <a:schemeClr val="bg1"/>
              </a:solidFill>
              <a:ea typeface="ＭＳ Ｐゴシック" pitchFamily="34" charset="-128"/>
            </a:endParaRPr>
          </a:p>
        </p:txBody>
      </p:sp>
      <p:sp>
        <p:nvSpPr>
          <p:cNvPr id="12" name="Title 1"/>
          <p:cNvSpPr txBox="1">
            <a:spLocks/>
          </p:cNvSpPr>
          <p:nvPr/>
        </p:nvSpPr>
        <p:spPr>
          <a:xfrm>
            <a:off x="1602924" y="0"/>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a:t>
            </a:r>
            <a:r>
              <a:rPr lang="en-GB" sz="3300" dirty="0" smtClean="0"/>
              <a:t>(3) </a:t>
            </a:r>
            <a:endParaRPr lang="en-GB" sz="3300" dirty="0"/>
          </a:p>
        </p:txBody>
      </p:sp>
      <p:sp>
        <p:nvSpPr>
          <p:cNvPr id="1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7"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14" name="Rounded Rectangle 13"/>
          <p:cNvSpPr/>
          <p:nvPr/>
        </p:nvSpPr>
        <p:spPr>
          <a:xfrm>
            <a:off x="4603541" y="740973"/>
            <a:ext cx="4522796" cy="655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85 groups:  </a:t>
            </a:r>
          </a:p>
          <a:p>
            <a:pPr algn="ctr"/>
            <a:r>
              <a:rPr lang="en-GB" dirty="0" smtClean="0"/>
              <a:t>35 Working Groups &amp; 50 Interest Groups</a:t>
            </a:r>
            <a:endParaRPr lang="en-GB" dirty="0"/>
          </a:p>
        </p:txBody>
      </p:sp>
    </p:spTree>
    <p:extLst>
      <p:ext uri="{BB962C8B-B14F-4D97-AF65-F5344CB8AC3E}">
        <p14:creationId xmlns:p14="http://schemas.microsoft.com/office/powerpoint/2010/main" val="297731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910" y="49884"/>
            <a:ext cx="7543800" cy="1450757"/>
          </a:xfrm>
        </p:spPr>
        <p:txBody>
          <a:bodyPr/>
          <a:lstStyle/>
          <a:p>
            <a:pPr algn="r"/>
            <a:r>
              <a:rPr lang="en-US" dirty="0"/>
              <a:t>RDA Recommendations that make data work</a:t>
            </a:r>
          </a:p>
        </p:txBody>
      </p:sp>
      <p:sp>
        <p:nvSpPr>
          <p:cNvPr id="3" name="Content Placeholder 2"/>
          <p:cNvSpPr>
            <a:spLocks noGrp="1"/>
          </p:cNvSpPr>
          <p:nvPr>
            <p:ph idx="1"/>
          </p:nvPr>
        </p:nvSpPr>
        <p:spPr>
          <a:xfrm>
            <a:off x="822960" y="2241550"/>
            <a:ext cx="7543800" cy="1561523"/>
          </a:xfrm>
        </p:spPr>
        <p:txBody>
          <a:bodyPr>
            <a:noAutofit/>
          </a:bodyPr>
          <a:lstStyle/>
          <a:p>
            <a:r>
              <a:rPr lang="en-GB" sz="1800" dirty="0" smtClean="0"/>
              <a:t> </a:t>
            </a:r>
            <a:endParaRPr lang="en-GB"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7954"/>
            <a:ext cx="1177241" cy="769296"/>
          </a:xfrm>
          <a:prstGeom prst="rect">
            <a:avLst/>
          </a:prstGeom>
        </p:spPr>
      </p:pic>
      <p:sp>
        <p:nvSpPr>
          <p:cNvPr id="9" name="Rectangle 5"/>
          <p:cNvSpPr/>
          <p:nvPr/>
        </p:nvSpPr>
        <p:spPr>
          <a:xfrm>
            <a:off x="261058" y="6430876"/>
            <a:ext cx="3785652" cy="338554"/>
          </a:xfrm>
          <a:prstGeom prst="rect">
            <a:avLst/>
          </a:prstGeom>
        </p:spPr>
        <p:txBody>
          <a:bodyPr wrap="none">
            <a:spAutoFit/>
          </a:bodyPr>
          <a:lstStyle/>
          <a:p>
            <a:r>
              <a:rPr lang="en-GB" altLang="en-US" sz="1600" b="1" dirty="0" smtClean="0">
                <a:solidFill>
                  <a:schemeClr val="bg1"/>
                </a:solidFill>
              </a:rPr>
              <a:t>rd-alliance.org/recommendations-outputs</a:t>
            </a:r>
            <a:endParaRPr lang="en-GB" sz="1600" b="1" dirty="0">
              <a:solidFill>
                <a:schemeClr val="bg1"/>
              </a:solidFill>
            </a:endParaRPr>
          </a:p>
        </p:txBody>
      </p:sp>
      <p:sp>
        <p:nvSpPr>
          <p:cNvPr id="11" name="Shape 486"/>
          <p:cNvSpPr txBox="1">
            <a:spLocks/>
          </p:cNvSpPr>
          <p:nvPr/>
        </p:nvSpPr>
        <p:spPr>
          <a:xfrm>
            <a:off x="718457" y="1815622"/>
            <a:ext cx="7894864"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2" panose="05020102010507070707" pitchFamily="18" charset="2"/>
              <a:buChar char="P"/>
              <a:defRPr sz="3000"/>
            </a:pPr>
            <a:r>
              <a:rPr lang="en-GB" sz="2400" dirty="0" smtClean="0"/>
              <a:t>Adopted code, policy, specifications, standards, or practices that enable data sharing</a:t>
            </a:r>
          </a:p>
          <a:p>
            <a:pPr algn="just">
              <a:buFont typeface="Wingdings 2" panose="05020102010507070707" pitchFamily="18" charset="2"/>
              <a:buChar char="P"/>
              <a:defRPr sz="3000"/>
            </a:pPr>
            <a:r>
              <a:rPr lang="en-GB" sz="2400" dirty="0" smtClean="0"/>
              <a:t>“Harvestable” efforts for which 12-18 months of work can eliminate a roadblock</a:t>
            </a:r>
          </a:p>
          <a:p>
            <a:pPr algn="just">
              <a:buFont typeface="Wingdings 2" panose="05020102010507070707" pitchFamily="18" charset="2"/>
              <a:buChar char="P"/>
              <a:defRPr sz="3000"/>
            </a:pPr>
            <a:r>
              <a:rPr lang="en-GB" sz="2400" dirty="0" smtClean="0"/>
              <a:t>Efforts that have substantive applicability to groups within the data community but may not apply to all</a:t>
            </a:r>
          </a:p>
          <a:p>
            <a:pPr algn="just">
              <a:buFont typeface="Wingdings 2" panose="05020102010507070707" pitchFamily="18" charset="2"/>
              <a:buChar char="P"/>
              <a:defRPr sz="3000"/>
            </a:pPr>
            <a:r>
              <a:rPr lang="en-GB" sz="2400" dirty="0" smtClean="0"/>
              <a:t>Efforts that can start today</a:t>
            </a:r>
            <a:endParaRPr lang="en-GB" sz="2400" dirty="0"/>
          </a:p>
        </p:txBody>
      </p:sp>
      <p:sp>
        <p:nvSpPr>
          <p:cNvPr id="13"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4"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4" name="TextBox 3"/>
          <p:cNvSpPr txBox="1"/>
          <p:nvPr/>
        </p:nvSpPr>
        <p:spPr>
          <a:xfrm>
            <a:off x="609666" y="1198179"/>
            <a:ext cx="3615475" cy="738664"/>
          </a:xfrm>
          <a:prstGeom prst="rect">
            <a:avLst/>
          </a:prstGeom>
          <a:noFill/>
        </p:spPr>
        <p:txBody>
          <a:bodyPr wrap="square" rtlCol="0">
            <a:spAutoFit/>
          </a:bodyPr>
          <a:lstStyle/>
          <a:p>
            <a:r>
              <a:rPr lang="en-GB" sz="2400" b="1" dirty="0">
                <a:solidFill>
                  <a:srgbClr val="6C2D20"/>
                </a:solidFill>
              </a:rPr>
              <a:t>“Create - Adopt - Use”</a:t>
            </a:r>
          </a:p>
          <a:p>
            <a:endParaRPr lang="it-IT" dirty="0"/>
          </a:p>
        </p:txBody>
      </p:sp>
      <p:sp>
        <p:nvSpPr>
          <p:cNvPr id="5" name="TextBox 4"/>
          <p:cNvSpPr txBox="1"/>
          <p:nvPr/>
        </p:nvSpPr>
        <p:spPr>
          <a:xfrm>
            <a:off x="718457" y="5515816"/>
            <a:ext cx="7894864" cy="646331"/>
          </a:xfrm>
          <a:prstGeom prst="rect">
            <a:avLst/>
          </a:prstGeom>
          <a:solidFill>
            <a:schemeClr val="bg1">
              <a:lumMod val="75000"/>
            </a:schemeClr>
          </a:solidFill>
        </p:spPr>
        <p:txBody>
          <a:bodyPr wrap="square" rtlCol="0">
            <a:spAutoFit/>
          </a:bodyPr>
          <a:lstStyle/>
          <a:p>
            <a:r>
              <a:rPr lang="en-US" dirty="0" smtClean="0"/>
              <a:t>17 </a:t>
            </a:r>
            <a:r>
              <a:rPr lang="en-US" dirty="0"/>
              <a:t>flagship recommendations  &amp; outputs with </a:t>
            </a:r>
            <a:r>
              <a:rPr lang="en-US" dirty="0" smtClean="0"/>
              <a:t>over </a:t>
            </a:r>
          </a:p>
          <a:p>
            <a:r>
              <a:rPr lang="en-US" dirty="0" smtClean="0"/>
              <a:t>75 cases of adoption in different domains, </a:t>
            </a:r>
            <a:r>
              <a:rPr lang="en-US" dirty="0" err="1" smtClean="0"/>
              <a:t>organisations</a:t>
            </a:r>
            <a:r>
              <a:rPr lang="en-US" dirty="0" smtClean="0"/>
              <a:t> and countries</a:t>
            </a:r>
            <a:endParaRPr lang="en-US" dirty="0"/>
          </a:p>
        </p:txBody>
      </p:sp>
    </p:spTree>
    <p:extLst>
      <p:ext uri="{BB962C8B-B14F-4D97-AF65-F5344CB8AC3E}">
        <p14:creationId xmlns:p14="http://schemas.microsoft.com/office/powerpoint/2010/main" val="730570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089" y="0"/>
            <a:ext cx="7543800" cy="1450757"/>
          </a:xfrm>
        </p:spPr>
        <p:txBody>
          <a:bodyPr>
            <a:normAutofit/>
          </a:bodyPr>
          <a:lstStyle/>
          <a:p>
            <a:pPr algn="r"/>
            <a:r>
              <a:rPr lang="en-GB" sz="4400" dirty="0" smtClean="0"/>
              <a:t>Adoption </a:t>
            </a:r>
            <a:r>
              <a:rPr lang="en-GB" sz="4400" smtClean="0"/>
              <a:t>&amp; Implementation</a:t>
            </a:r>
            <a:r>
              <a:rPr lang="en-GB" sz="2000" smtClean="0"/>
              <a:t> </a:t>
            </a:r>
            <a:r>
              <a:rPr lang="en-GB" sz="2000" dirty="0" smtClean="0"/>
              <a:t/>
            </a:r>
            <a:br>
              <a:rPr lang="en-GB" sz="2000" dirty="0" smtClean="0"/>
            </a:br>
            <a:r>
              <a:rPr lang="en-GB" sz="2000" dirty="0" smtClean="0"/>
              <a:t>“</a:t>
            </a:r>
            <a:r>
              <a:rPr lang="en-GB" sz="2000" i="1" dirty="0"/>
              <a:t>Solving the problem must include </a:t>
            </a:r>
            <a:r>
              <a:rPr lang="en-GB" sz="2000" b="1" i="1" dirty="0"/>
              <a:t>adopters</a:t>
            </a:r>
            <a:r>
              <a:rPr lang="en-GB" sz="2000" i="1" dirty="0"/>
              <a:t> in the process, to ensure </a:t>
            </a:r>
            <a:r>
              <a:rPr lang="en-GB" sz="2000" i="1" dirty="0" smtClean="0"/>
              <a:t/>
            </a:r>
            <a:br>
              <a:rPr lang="en-GB" sz="2000" i="1" dirty="0" smtClean="0"/>
            </a:br>
            <a:r>
              <a:rPr lang="en-GB" sz="2000" i="1" dirty="0" smtClean="0"/>
              <a:t>that </a:t>
            </a:r>
            <a:r>
              <a:rPr lang="en-GB" sz="2000" i="1" dirty="0"/>
              <a:t>real problems are addressed. Open problem solving is the key.”</a:t>
            </a:r>
            <a:r>
              <a:rPr lang="en-GB" sz="2000" dirty="0"/>
              <a:t> </a:t>
            </a:r>
            <a:endParaRPr lang="it-IT" sz="4400" dirty="0"/>
          </a:p>
        </p:txBody>
      </p:sp>
      <p:sp>
        <p:nvSpPr>
          <p:cNvPr id="3" name="Content Placeholder 2"/>
          <p:cNvSpPr>
            <a:spLocks noGrp="1"/>
          </p:cNvSpPr>
          <p:nvPr>
            <p:ph idx="1"/>
          </p:nvPr>
        </p:nvSpPr>
        <p:spPr>
          <a:xfrm>
            <a:off x="146957" y="1845734"/>
            <a:ext cx="6278335" cy="2081287"/>
          </a:xfrm>
        </p:spPr>
        <p:txBody>
          <a:bodyPr>
            <a:noAutofit/>
          </a:bodyPr>
          <a:lstStyle/>
          <a:p>
            <a:pPr algn="just"/>
            <a:r>
              <a:rPr lang="en-GB" sz="1600" dirty="0"/>
              <a:t>RDA Recommendations and Outputs take the form of technical specifications, code, policies or practices, harmonized standards or reference models. </a:t>
            </a:r>
            <a:r>
              <a:rPr lang="en-GB" sz="1600" dirty="0" smtClean="0"/>
              <a:t>In </a:t>
            </a:r>
            <a:r>
              <a:rPr lang="en-GB" sz="1600" dirty="0"/>
              <a:t>the widest sense these aim for:  </a:t>
            </a:r>
            <a:endParaRPr lang="it-IT" sz="1600" dirty="0"/>
          </a:p>
          <a:p>
            <a:pPr lvl="0" algn="just">
              <a:lnSpc>
                <a:spcPct val="100000"/>
              </a:lnSpc>
              <a:spcBef>
                <a:spcPts val="600"/>
              </a:spcBef>
              <a:buFont typeface="Wingdings" pitchFamily="2" charset="2"/>
              <a:buChar char="q"/>
            </a:pPr>
            <a:r>
              <a:rPr lang="en-GB" sz="1600" dirty="0"/>
              <a:t>Greater data sharing, exchange, interoperability, usability and re-usability;</a:t>
            </a:r>
            <a:endParaRPr lang="it-IT" sz="1600" dirty="0"/>
          </a:p>
          <a:p>
            <a:pPr lvl="0" algn="just">
              <a:lnSpc>
                <a:spcPct val="100000"/>
              </a:lnSpc>
              <a:spcBef>
                <a:spcPts val="600"/>
              </a:spcBef>
              <a:buFont typeface="Wingdings" pitchFamily="2" charset="2"/>
              <a:buChar char="q"/>
            </a:pPr>
            <a:r>
              <a:rPr lang="en-GB" sz="1600" dirty="0"/>
              <a:t>Greater discoverability of research data sets;</a:t>
            </a:r>
            <a:endParaRPr lang="it-IT" sz="1600" dirty="0"/>
          </a:p>
          <a:p>
            <a:pPr lvl="0" algn="just">
              <a:lnSpc>
                <a:spcPct val="100000"/>
              </a:lnSpc>
              <a:spcBef>
                <a:spcPts val="600"/>
              </a:spcBef>
              <a:buFont typeface="Wingdings" pitchFamily="2" charset="2"/>
              <a:buChar char="q"/>
            </a:pPr>
            <a:r>
              <a:rPr lang="en-GB" sz="1600" dirty="0"/>
              <a:t>Better management, stewardship, and preservation of research data;</a:t>
            </a:r>
            <a:endParaRPr lang="it-IT" sz="1600" dirty="0"/>
          </a:p>
          <a:p>
            <a:pPr lvl="0" algn="just">
              <a:lnSpc>
                <a:spcPct val="100000"/>
              </a:lnSpc>
              <a:spcBef>
                <a:spcPts val="600"/>
              </a:spcBef>
              <a:buFont typeface="Wingdings" pitchFamily="2" charset="2"/>
              <a:buChar char="q"/>
            </a:pPr>
            <a:r>
              <a:rPr lang="en-GB" sz="1600" dirty="0"/>
              <a:t>New data standards or harmonization of existing standards</a:t>
            </a:r>
            <a:r>
              <a:rPr lang="en-GB" sz="1600" dirty="0" smtClean="0"/>
              <a:t>.</a:t>
            </a:r>
          </a:p>
          <a:p>
            <a:pPr lvl="0">
              <a:buFont typeface="Wingdings" pitchFamily="2" charset="2"/>
              <a:buChar char="q"/>
            </a:pPr>
            <a:endParaRPr lang="en-GB" sz="1600" dirty="0"/>
          </a:p>
          <a:p>
            <a:pPr lvl="0">
              <a:buFont typeface="Wingdings" pitchFamily="2" charset="2"/>
              <a:buChar char="q"/>
            </a:pPr>
            <a:endParaRPr lang="en-GB" sz="1600" dirty="0" smtClean="0"/>
          </a:p>
          <a:p>
            <a:pPr marL="0" lvl="0" indent="0">
              <a:buNone/>
            </a:pPr>
            <a:endParaRPr lang="it-IT" sz="2400" dirty="0"/>
          </a:p>
          <a:p>
            <a:endParaRPr lang="it-IT"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1" y="64388"/>
            <a:ext cx="1177241" cy="769296"/>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718" y="1595776"/>
            <a:ext cx="1740586" cy="24508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452" y="1595776"/>
            <a:ext cx="1786381" cy="24184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628"/>
          <a:stretch/>
        </p:blipFill>
        <p:spPr bwMode="auto">
          <a:xfrm>
            <a:off x="6653763" y="3453492"/>
            <a:ext cx="2490237" cy="34045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645717" y="3189042"/>
            <a:ext cx="2527643"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it-IT" sz="1200" b="1" dirty="0" smtClean="0">
                <a:solidFill>
                  <a:schemeClr val="tx1"/>
                </a:solidFill>
                <a:effectLst>
                  <a:outerShdw blurRad="38100" dist="38100" dir="2700000" algn="tl">
                    <a:srgbClr val="000000">
                      <a:alpha val="43137"/>
                    </a:srgbClr>
                  </a:outerShdw>
                </a:effectLst>
              </a:rPr>
              <a:t>RDA Adoption Stories - Tell us yours!</a:t>
            </a:r>
            <a:endParaRPr lang="it-IT" sz="1200" b="1"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1975756" y="4878746"/>
            <a:ext cx="4747585" cy="969496"/>
          </a:xfrm>
          <a:prstGeom prst="rect">
            <a:avLst/>
          </a:prstGeom>
          <a:noFill/>
        </p:spPr>
        <p:txBody>
          <a:bodyPr wrap="square" rtlCol="0">
            <a:spAutoFit/>
          </a:bodyPr>
          <a:lstStyle/>
          <a:p>
            <a:r>
              <a:rPr lang="it-IT" sz="1400" b="1" dirty="0" smtClean="0"/>
              <a:t>75 Adoption Cases </a:t>
            </a:r>
          </a:p>
          <a:p>
            <a:r>
              <a:rPr lang="it-IT" sz="1400" dirty="0">
                <a:hlinkClick r:id="rId6"/>
              </a:rPr>
              <a:t>https://</a:t>
            </a:r>
            <a:r>
              <a:rPr lang="it-IT" sz="1400" dirty="0" smtClean="0">
                <a:hlinkClick r:id="rId6"/>
              </a:rPr>
              <a:t>www.rd-alliance.org/recommendations-outputs/adoption-recommendations</a:t>
            </a:r>
            <a:endParaRPr lang="it-IT" sz="1400" dirty="0" smtClean="0"/>
          </a:p>
          <a:p>
            <a:endParaRPr lang="it-IT" sz="1500" dirty="0"/>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3" y="3904775"/>
            <a:ext cx="1651758" cy="159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Risultati immagini per arrow oran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6001" y="4888721"/>
            <a:ext cx="344105" cy="3441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isultati immagini per arrow oran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93501" y="5500152"/>
            <a:ext cx="344105" cy="3441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7151" y="5762369"/>
            <a:ext cx="6368142" cy="769441"/>
          </a:xfrm>
          <a:prstGeom prst="rect">
            <a:avLst/>
          </a:prstGeom>
          <a:noFill/>
        </p:spPr>
        <p:txBody>
          <a:bodyPr wrap="square" rtlCol="0">
            <a:spAutoFit/>
          </a:bodyPr>
          <a:lstStyle/>
          <a:p>
            <a:r>
              <a:rPr lang="it-IT" sz="1500" b="1" dirty="0" smtClean="0"/>
              <a:t>Find out how you can become an Adopter</a:t>
            </a:r>
          </a:p>
          <a:p>
            <a:r>
              <a:rPr lang="it-IT" sz="1400" dirty="0">
                <a:hlinkClick r:id="rId9"/>
              </a:rPr>
              <a:t>https://</a:t>
            </a:r>
            <a:r>
              <a:rPr lang="it-IT" sz="1400" dirty="0" smtClean="0">
                <a:hlinkClick r:id="rId9"/>
              </a:rPr>
              <a:t>www.rd-alliance.org/recommendations-and-outcomes/become-rda-adopter</a:t>
            </a:r>
            <a:endParaRPr lang="it-IT" sz="1400" dirty="0" smtClean="0"/>
          </a:p>
          <a:p>
            <a:endParaRPr lang="it-IT" sz="1500" dirty="0"/>
          </a:p>
        </p:txBody>
      </p:sp>
      <p:pic>
        <p:nvPicPr>
          <p:cNvPr id="17" name="Picture 6" descr="Risultati immagini per arrow oran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6204" y="4216408"/>
            <a:ext cx="344105" cy="34410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030106" y="4027370"/>
            <a:ext cx="4747585" cy="738664"/>
          </a:xfrm>
          <a:prstGeom prst="rect">
            <a:avLst/>
          </a:prstGeom>
          <a:noFill/>
        </p:spPr>
        <p:txBody>
          <a:bodyPr wrap="square" rtlCol="0">
            <a:spAutoFit/>
          </a:bodyPr>
          <a:lstStyle/>
          <a:p>
            <a:r>
              <a:rPr lang="it-IT" sz="1400" b="1" dirty="0" smtClean="0"/>
              <a:t>Addressing data challenges</a:t>
            </a:r>
          </a:p>
          <a:p>
            <a:r>
              <a:rPr lang="it-IT" sz="1400" dirty="0">
                <a:hlinkClick r:id="rId10"/>
              </a:rPr>
              <a:t>https://</a:t>
            </a:r>
            <a:r>
              <a:rPr lang="it-IT" sz="1400" dirty="0" smtClean="0">
                <a:hlinkClick r:id="rId10"/>
              </a:rPr>
              <a:t>www.rd-alliance.org/recommendations-and-outputs/all-recommendations-and-outputs</a:t>
            </a:r>
            <a:r>
              <a:rPr lang="it-IT" sz="1400" dirty="0" smtClean="0"/>
              <a:t> </a:t>
            </a:r>
            <a:endParaRPr lang="it-IT" sz="1400" dirty="0"/>
          </a:p>
        </p:txBody>
      </p:sp>
      <p:sp>
        <p:nvSpPr>
          <p:cNvPr id="19" name="Title 4"/>
          <p:cNvSpPr txBox="1">
            <a:spLocks/>
          </p:cNvSpPr>
          <p:nvPr/>
        </p:nvSpPr>
        <p:spPr bwMode="auto">
          <a:xfrm>
            <a:off x="0" y="6446712"/>
            <a:ext cx="3521122" cy="3841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400" b="1" dirty="0" smtClean="0">
                <a:solidFill>
                  <a:schemeClr val="bg1"/>
                </a:solidFill>
                <a:ea typeface="ＭＳ Ｐゴシック" pitchFamily="34" charset="-128"/>
              </a:rPr>
              <a:t>rd-alliance.org/recommendations-and-outputs/all-recommendations-and-outputs</a:t>
            </a:r>
            <a:endParaRPr lang="en-GB" altLang="en-US" sz="1400" b="1" dirty="0">
              <a:solidFill>
                <a:schemeClr val="bg1"/>
              </a:solidFill>
              <a:ea typeface="ＭＳ Ｐゴシック" pitchFamily="34" charset="-128"/>
            </a:endParaRPr>
          </a:p>
        </p:txBody>
      </p:sp>
      <p:sp>
        <p:nvSpPr>
          <p:cNvPr id="20" name="Segnaposto piè di pagina 6"/>
          <p:cNvSpPr>
            <a:spLocks noGrp="1"/>
          </p:cNvSpPr>
          <p:nvPr>
            <p:ph type="ftr" sz="quarter" idx="11"/>
          </p:nvPr>
        </p:nvSpPr>
        <p:spPr>
          <a:xfrm>
            <a:off x="3642425" y="6398140"/>
            <a:ext cx="1800842" cy="459860"/>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21" name="Picture 2" descr="Creative Commons Licens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3552" y="642199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bwMode="auto">
          <a:xfrm>
            <a:off x="5858392" y="664161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386041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4811" y="238124"/>
            <a:ext cx="7421562" cy="801688"/>
          </a:xfrm>
        </p:spPr>
        <p:txBody>
          <a:bodyPr/>
          <a:lstStyle/>
          <a:p>
            <a:pPr eaLnBrk="1" hangingPunct="1">
              <a:lnSpc>
                <a:spcPct val="85000"/>
              </a:lnSpc>
            </a:pPr>
            <a:r>
              <a:rPr lang="en-GB" altLang="en-US" sz="4000" spc="-50" dirty="0">
                <a:solidFill>
                  <a:schemeClr val="tx1">
                    <a:lumMod val="75000"/>
                    <a:lumOff val="25000"/>
                  </a:schemeClr>
                </a:solidFill>
              </a:rPr>
              <a:t>What are Plenary Meetings?</a:t>
            </a:r>
          </a:p>
        </p:txBody>
      </p:sp>
      <p:sp>
        <p:nvSpPr>
          <p:cNvPr id="8195" name="Content Placeholder 2"/>
          <p:cNvSpPr>
            <a:spLocks noGrp="1"/>
          </p:cNvSpPr>
          <p:nvPr>
            <p:ph idx="1"/>
          </p:nvPr>
        </p:nvSpPr>
        <p:spPr>
          <a:xfrm>
            <a:off x="85725" y="1419225"/>
            <a:ext cx="8345488" cy="4839071"/>
          </a:xfrm>
        </p:spPr>
        <p:txBody>
          <a:bodyPr/>
          <a:lstStyle/>
          <a:p>
            <a:pPr eaLnBrk="1" hangingPunct="1"/>
            <a:r>
              <a:rPr lang="en-GB" altLang="en-US" dirty="0" smtClean="0"/>
              <a:t>Organised around the world every 6 months</a:t>
            </a:r>
          </a:p>
          <a:p>
            <a:pPr eaLnBrk="1" hangingPunct="1"/>
            <a:r>
              <a:rPr lang="en-GB" altLang="en-US" dirty="0" smtClean="0"/>
              <a:t>exciting &amp; productive events bringing together a unique community of </a:t>
            </a:r>
            <a:r>
              <a:rPr lang="en-GB" altLang="en-US" b="1" dirty="0" smtClean="0"/>
              <a:t>data science professionals, from multiple disciplines and domains</a:t>
            </a:r>
            <a:r>
              <a:rPr lang="en-GB" altLang="en-US" dirty="0" smtClean="0"/>
              <a:t>; </a:t>
            </a:r>
          </a:p>
          <a:p>
            <a:pPr eaLnBrk="1" hangingPunct="1"/>
            <a:r>
              <a:rPr lang="en-GB" altLang="en-US" dirty="0" smtClean="0"/>
              <a:t>help move the community forward in </a:t>
            </a:r>
            <a:r>
              <a:rPr lang="en-GB" altLang="en-US" b="1" dirty="0" smtClean="0"/>
              <a:t>creating tangible deliverables</a:t>
            </a:r>
            <a:r>
              <a:rPr lang="en-GB" altLang="en-US" dirty="0" smtClean="0"/>
              <a:t> that improve data sharing across disciplines, technologies, and countries;</a:t>
            </a:r>
          </a:p>
          <a:p>
            <a:pPr eaLnBrk="1" hangingPunct="1"/>
            <a:r>
              <a:rPr lang="en-GB" altLang="en-US" dirty="0" smtClean="0"/>
              <a:t>heart of the plenaries are working meetings of </a:t>
            </a:r>
            <a:r>
              <a:rPr lang="en-GB" altLang="en-US" b="1" dirty="0" smtClean="0"/>
              <a:t>RDA Working &amp; Interest groups</a:t>
            </a:r>
            <a:r>
              <a:rPr lang="en-GB" altLang="en-US" dirty="0" smtClean="0"/>
              <a:t> and new potential groups through </a:t>
            </a:r>
            <a:r>
              <a:rPr lang="en-GB" altLang="en-US" b="1" dirty="0" smtClean="0"/>
              <a:t>Birds of a Feather</a:t>
            </a:r>
            <a:r>
              <a:rPr lang="en-GB" altLang="en-US" dirty="0" smtClean="0"/>
              <a:t> meetings</a:t>
            </a:r>
          </a:p>
          <a:p>
            <a:pPr eaLnBrk="1" hangingPunct="1"/>
            <a:r>
              <a:rPr lang="en-GB" altLang="en-US" dirty="0" smtClean="0"/>
              <a:t>presentation of new </a:t>
            </a:r>
            <a:r>
              <a:rPr lang="en-GB" altLang="en-US" b="1" dirty="0" smtClean="0"/>
              <a:t>Outputs and Adoption </a:t>
            </a:r>
            <a:r>
              <a:rPr lang="en-GB" altLang="en-US" dirty="0" smtClean="0"/>
              <a:t>cases</a:t>
            </a:r>
          </a:p>
        </p:txBody>
      </p:sp>
      <p:grpSp>
        <p:nvGrpSpPr>
          <p:cNvPr id="8196" name="Group 3"/>
          <p:cNvGrpSpPr>
            <a:grpSpLocks/>
          </p:cNvGrpSpPr>
          <p:nvPr/>
        </p:nvGrpSpPr>
        <p:grpSpPr bwMode="auto">
          <a:xfrm>
            <a:off x="8431213" y="6467475"/>
            <a:ext cx="776287" cy="446088"/>
            <a:chOff x="-36512" y="44624"/>
            <a:chExt cx="776175" cy="446856"/>
          </a:xfrm>
        </p:grpSpPr>
        <p:pic>
          <p:nvPicPr>
            <p:cNvPr id="8198"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0" y="44624"/>
              <a:ext cx="665870" cy="23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6512" y="260896"/>
              <a:ext cx="776175" cy="230584"/>
            </a:xfrm>
            <a:prstGeom prst="rect">
              <a:avLst/>
            </a:prstGeom>
            <a:noFill/>
          </p:spPr>
          <p:txBody>
            <a:bodyPr wrap="none">
              <a:spAutoFit/>
            </a:bodyPr>
            <a:lstStyle/>
            <a:p>
              <a:pPr eaLnBrk="0" fontAlgn="base" hangingPunct="0">
                <a:spcBef>
                  <a:spcPct val="0"/>
                </a:spcBef>
                <a:spcAft>
                  <a:spcPct val="0"/>
                </a:spcAft>
                <a:defRPr/>
              </a:pPr>
              <a:r>
                <a:rPr lang="en-GB" sz="900" dirty="0">
                  <a:solidFill>
                    <a:srgbClr val="E7E6E6"/>
                  </a:solidFill>
                  <a:latin typeface="Calibri Light" panose="020F0302020204030204"/>
                </a:rPr>
                <a:t>CC BY-SA 4.0</a:t>
              </a:r>
            </a:p>
          </p:txBody>
        </p:sp>
      </p:grpSp>
      <p:pic>
        <p:nvPicPr>
          <p:cNvPr id="81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60325"/>
            <a:ext cx="21812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
        <p:nvSpPr>
          <p:cNvPr id="10"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rd-alliance.org/plenaries</a:t>
            </a:r>
            <a:endParaRPr lang="en-GB" altLang="en-US" sz="1400" b="1" dirty="0">
              <a:solidFill>
                <a:schemeClr val="bg1"/>
              </a:solidFill>
              <a:ea typeface="ＭＳ Ｐゴシック" pitchFamily="34" charset="-128"/>
            </a:endParaRPr>
          </a:p>
        </p:txBody>
      </p:sp>
    </p:spTree>
    <p:extLst>
      <p:ext uri="{BB962C8B-B14F-4D97-AF65-F5344CB8AC3E}">
        <p14:creationId xmlns:p14="http://schemas.microsoft.com/office/powerpoint/2010/main" val="43826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9575" y="765175"/>
            <a:ext cx="1868488" cy="1568450"/>
          </a:xfrm>
        </p:spPr>
      </p:pic>
      <p:sp>
        <p:nvSpPr>
          <p:cNvPr id="10242" name="Title 1"/>
          <p:cNvSpPr>
            <a:spLocks noGrp="1"/>
          </p:cNvSpPr>
          <p:nvPr>
            <p:ph type="title"/>
          </p:nvPr>
        </p:nvSpPr>
        <p:spPr>
          <a:xfrm>
            <a:off x="1608134" y="-161428"/>
            <a:ext cx="7468789" cy="869165"/>
          </a:xfrm>
        </p:spPr>
        <p:txBody>
          <a:bodyPr>
            <a:noAutofit/>
          </a:bodyPr>
          <a:lstStyle/>
          <a:p>
            <a:pPr eaLnBrk="1" hangingPunct="1"/>
            <a:r>
              <a:rPr lang="en-GB" altLang="en-US" sz="3200" dirty="0"/>
              <a:t>RDA Plenary Meetings: benefits of attending </a:t>
            </a:r>
          </a:p>
        </p:txBody>
      </p:sp>
      <p:sp>
        <p:nvSpPr>
          <p:cNvPr id="8" name="TextBox 7"/>
          <p:cNvSpPr txBox="1"/>
          <p:nvPr/>
        </p:nvSpPr>
        <p:spPr>
          <a:xfrm>
            <a:off x="2279650" y="1131888"/>
            <a:ext cx="6143224" cy="919162"/>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GB" sz="2400" dirty="0"/>
              <a:t>Exchange knowledge, share discoveries, discuss barriers and potential solutions </a:t>
            </a:r>
          </a:p>
        </p:txBody>
      </p:sp>
      <p:pic>
        <p:nvPicPr>
          <p:cNvPr id="1024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533" y="3414713"/>
            <a:ext cx="188595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278062" y="3617913"/>
            <a:ext cx="6144811" cy="132873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sz="2400" dirty="0"/>
              <a:t>Expand your network and meet new committed and passionate data science professionals, working in multiple disciplines</a:t>
            </a:r>
          </a:p>
        </p:txBody>
      </p:sp>
      <p:sp>
        <p:nvSpPr>
          <p:cNvPr id="14" name="TextBox 13"/>
          <p:cNvSpPr txBox="1"/>
          <p:nvPr/>
        </p:nvSpPr>
        <p:spPr>
          <a:xfrm>
            <a:off x="2262187" y="5259388"/>
            <a:ext cx="6160685" cy="919162"/>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en-GB" sz="2400" dirty="0"/>
              <a:t>Contribute to acceleration of data infrastructure development</a:t>
            </a:r>
          </a:p>
        </p:txBody>
      </p:sp>
      <p:pic>
        <p:nvPicPr>
          <p:cNvPr id="1025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558" y="4829175"/>
            <a:ext cx="19939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819" y="2333625"/>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279650" y="2333625"/>
            <a:ext cx="6143224" cy="919163"/>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GB" sz="2400" dirty="0"/>
              <a:t>Learn about new trends, strategies, research developments, directions and policies</a:t>
            </a:r>
          </a:p>
        </p:txBody>
      </p:sp>
      <p:sp>
        <p:nvSpPr>
          <p:cNvPr id="1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8" name="Picture 2" descr="Creative Commons Licen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7" y="87954"/>
            <a:ext cx="1177241" cy="769296"/>
          </a:xfrm>
          <a:prstGeom prst="rect">
            <a:avLst/>
          </a:prstGeom>
        </p:spPr>
      </p:pic>
      <p:sp>
        <p:nvSpPr>
          <p:cNvPr id="20"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rd-alliance.org/plenaries</a:t>
            </a:r>
            <a:endParaRPr lang="en-GB" altLang="en-US" sz="1400" b="1" dirty="0">
              <a:solidFill>
                <a:schemeClr val="bg1"/>
              </a:solidFill>
              <a:ea typeface="ＭＳ Ｐゴシック" pitchFamily="34" charset="-128"/>
            </a:endParaRPr>
          </a:p>
        </p:txBody>
      </p:sp>
    </p:spTree>
    <p:extLst>
      <p:ext uri="{BB962C8B-B14F-4D97-AF65-F5344CB8AC3E}">
        <p14:creationId xmlns:p14="http://schemas.microsoft.com/office/powerpoint/2010/main" val="3615544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2" y="11874"/>
            <a:ext cx="5866410" cy="2155936"/>
          </a:xfrm>
          <a:prstGeom prst="rect">
            <a:avLst/>
          </a:prstGeom>
        </p:spPr>
      </p:pic>
      <p:pic>
        <p:nvPicPr>
          <p:cNvPr id="15" name="Picture 14"/>
          <p:cNvPicPr>
            <a:picLocks noChangeAspect="1"/>
          </p:cNvPicPr>
          <p:nvPr/>
        </p:nvPicPr>
        <p:blipFill rotWithShape="1">
          <a:blip r:embed="rId4" cstate="print"/>
          <a:srcRect l="50849"/>
          <a:stretch/>
        </p:blipFill>
        <p:spPr>
          <a:xfrm>
            <a:off x="6255288" y="919928"/>
            <a:ext cx="2749138" cy="389477"/>
          </a:xfrm>
          <a:prstGeom prst="rect">
            <a:avLst/>
          </a:prstGeom>
        </p:spPr>
      </p:pic>
      <p:sp>
        <p:nvSpPr>
          <p:cNvPr id="2" name="Rectangle 1"/>
          <p:cNvSpPr/>
          <p:nvPr/>
        </p:nvSpPr>
        <p:spPr>
          <a:xfrm>
            <a:off x="0" y="1971313"/>
            <a:ext cx="9144000" cy="4247317"/>
          </a:xfrm>
          <a:prstGeom prst="rect">
            <a:avLst/>
          </a:prstGeom>
        </p:spPr>
        <p:txBody>
          <a:bodyPr wrap="square">
            <a:spAutoFit/>
          </a:bodyPr>
          <a:lstStyle/>
          <a:p>
            <a:pPr lvl="1">
              <a:buFont typeface="Wingdings" panose="05000000000000000000" pitchFamily="2" charset="2"/>
              <a:buChar char="§"/>
            </a:pPr>
            <a:r>
              <a:rPr lang="en-US" altLang="en-US" sz="1500" b="1" dirty="0">
                <a:cs typeface="Gisha"/>
              </a:rPr>
              <a:t>RDA deliverables presented:</a:t>
            </a:r>
          </a:p>
          <a:p>
            <a:pPr>
              <a:buFont typeface="Wingdings" panose="05000000000000000000" pitchFamily="2" charset="2"/>
              <a:buChar char="§"/>
            </a:pPr>
            <a:r>
              <a:rPr lang="en-US" altLang="en-US" sz="1500" dirty="0">
                <a:cs typeface="Gisha"/>
              </a:rPr>
              <a:t>RDA/CODATA Summer Schools in Data Science and Cloud Computing in the Developing World WG</a:t>
            </a:r>
          </a:p>
          <a:p>
            <a:pPr>
              <a:buFont typeface="Wingdings" panose="05000000000000000000" pitchFamily="2" charset="2"/>
              <a:buChar char="§"/>
            </a:pPr>
            <a:r>
              <a:rPr lang="en-US" altLang="en-US" sz="1500" dirty="0">
                <a:cs typeface="Gisha"/>
              </a:rPr>
              <a:t>Brokering Governance WG</a:t>
            </a:r>
          </a:p>
          <a:p>
            <a:pPr>
              <a:buFont typeface="Wingdings" panose="05000000000000000000" pitchFamily="2" charset="2"/>
              <a:buChar char="§"/>
            </a:pPr>
            <a:r>
              <a:rPr lang="fr-FR" sz="1500" dirty="0" err="1">
                <a:cs typeface="Gisha"/>
              </a:rPr>
              <a:t>Metadata</a:t>
            </a:r>
            <a:r>
              <a:rPr lang="fr-FR" sz="1500" dirty="0">
                <a:cs typeface="Gisha"/>
              </a:rPr>
              <a:t> Standards </a:t>
            </a:r>
            <a:r>
              <a:rPr lang="fr-FR" sz="1500" dirty="0" err="1">
                <a:cs typeface="Gisha"/>
              </a:rPr>
              <a:t>Catalog</a:t>
            </a:r>
            <a:r>
              <a:rPr lang="fr-FR" sz="1500" dirty="0">
                <a:cs typeface="Gisha"/>
              </a:rPr>
              <a:t> WG </a:t>
            </a:r>
            <a:r>
              <a:rPr lang="fr-FR" sz="1500" dirty="0" err="1">
                <a:cs typeface="Gisha"/>
              </a:rPr>
              <a:t>Recommendations</a:t>
            </a:r>
            <a:endParaRPr lang="fr-FR" sz="1500" dirty="0">
              <a:cs typeface="Gisha"/>
            </a:endParaRPr>
          </a:p>
          <a:p>
            <a:pPr>
              <a:buFont typeface="Wingdings" panose="05000000000000000000" pitchFamily="2" charset="2"/>
              <a:buChar char="§"/>
            </a:pPr>
            <a:r>
              <a:rPr lang="it-IT" sz="1500" dirty="0">
                <a:cs typeface="Gisha"/>
              </a:rPr>
              <a:t>Biosharing Registry WG Recommendations</a:t>
            </a:r>
          </a:p>
          <a:p>
            <a:pPr>
              <a:buFont typeface="Wingdings" panose="05000000000000000000" pitchFamily="2" charset="2"/>
              <a:buChar char="§"/>
            </a:pPr>
            <a:r>
              <a:rPr lang="it-IT" sz="1500" dirty="0">
                <a:cs typeface="Gisha"/>
              </a:rPr>
              <a:t>Scholix Franmework</a:t>
            </a:r>
            <a:endParaRPr lang="en-US" altLang="en-US" sz="1500" dirty="0">
              <a:cs typeface="Gisha"/>
            </a:endParaRPr>
          </a:p>
          <a:p>
            <a:pPr lvl="1">
              <a:buFont typeface="Wingdings" panose="05000000000000000000" pitchFamily="2" charset="2"/>
              <a:buChar char="§"/>
            </a:pPr>
            <a:r>
              <a:rPr lang="en-US" altLang="en-US" sz="1500" b="1" dirty="0">
                <a:cs typeface="Gisha"/>
              </a:rPr>
              <a:t> + 6 Adoption </a:t>
            </a:r>
            <a:r>
              <a:rPr lang="en-US" altLang="en-US" sz="1500" b="1" dirty="0" smtClean="0">
                <a:cs typeface="Gisha"/>
              </a:rPr>
              <a:t>cases</a:t>
            </a:r>
          </a:p>
          <a:p>
            <a:pPr lvl="1"/>
            <a:endParaRPr lang="en-US" altLang="en-US" sz="1500" b="1" dirty="0">
              <a:ea typeface="ＭＳ Ｐゴシック" pitchFamily="34" charset="-128"/>
              <a:cs typeface="Gisha" pitchFamily="34" charset="-79"/>
            </a:endParaRPr>
          </a:p>
          <a:p>
            <a:pPr>
              <a:buFont typeface="Wingdings" panose="05000000000000000000" pitchFamily="2" charset="2"/>
              <a:buChar char="§"/>
            </a:pPr>
            <a:r>
              <a:rPr lang="en-US" altLang="en-US" sz="1500" b="1" dirty="0">
                <a:ea typeface="ＭＳ Ｐゴシック" pitchFamily="34" charset="-128"/>
                <a:cs typeface="Gisha" pitchFamily="34" charset="-79"/>
              </a:rPr>
              <a:t>69 Breakout </a:t>
            </a:r>
            <a:r>
              <a:rPr lang="en-US" altLang="en-US" sz="1500" b="1" dirty="0" smtClean="0">
                <a:ea typeface="ＭＳ Ｐゴシック" pitchFamily="34" charset="-128"/>
                <a:cs typeface="Gisha" pitchFamily="34" charset="-79"/>
              </a:rPr>
              <a:t>session meetings: </a:t>
            </a:r>
          </a:p>
          <a:p>
            <a:pPr lvl="1">
              <a:buFont typeface="Wingdings" panose="05000000000000000000" pitchFamily="2" charset="2"/>
              <a:buChar char="§"/>
            </a:pPr>
            <a:r>
              <a:rPr lang="en-US" altLang="en-US" sz="1500" dirty="0" smtClean="0">
                <a:ea typeface="ＭＳ Ｐゴシック" pitchFamily="34" charset="-128"/>
                <a:cs typeface="Gisha" pitchFamily="34" charset="-79"/>
              </a:rPr>
              <a:t>12 </a:t>
            </a:r>
            <a:r>
              <a:rPr lang="en-US" altLang="en-US" sz="1500" dirty="0" err="1">
                <a:ea typeface="ＭＳ Ｐゴシック" pitchFamily="34" charset="-128"/>
                <a:cs typeface="Gisha" pitchFamily="34" charset="-79"/>
              </a:rPr>
              <a:t>BoF</a:t>
            </a:r>
            <a:r>
              <a:rPr lang="en-US" altLang="en-US" sz="1500" dirty="0">
                <a:ea typeface="ＭＳ Ｐゴシック" pitchFamily="34" charset="-128"/>
                <a:cs typeface="Gisha" pitchFamily="34" charset="-79"/>
              </a:rPr>
              <a:t> Meetings</a:t>
            </a:r>
          </a:p>
          <a:p>
            <a:pPr lvl="1">
              <a:buFont typeface="Wingdings" panose="05000000000000000000" pitchFamily="2" charset="2"/>
              <a:buChar char="§"/>
            </a:pPr>
            <a:r>
              <a:rPr lang="en-US" altLang="en-US" sz="1500" dirty="0">
                <a:ea typeface="ＭＳ Ｐゴシック" pitchFamily="34" charset="-128"/>
                <a:cs typeface="Gisha" pitchFamily="34" charset="-79"/>
              </a:rPr>
              <a:t>31 Interest group meetings</a:t>
            </a:r>
          </a:p>
          <a:p>
            <a:pPr lvl="1">
              <a:buFont typeface="Wingdings" panose="05000000000000000000" pitchFamily="2" charset="2"/>
              <a:buChar char="§"/>
            </a:pPr>
            <a:r>
              <a:rPr lang="en-US" altLang="en-US" sz="1500" dirty="0">
                <a:ea typeface="ＭＳ Ｐゴシック" pitchFamily="34" charset="-128"/>
                <a:cs typeface="Gisha" pitchFamily="34" charset="-79"/>
              </a:rPr>
              <a:t>10 Working group meetings</a:t>
            </a:r>
          </a:p>
          <a:p>
            <a:pPr lvl="1">
              <a:buFont typeface="Wingdings" panose="05000000000000000000" pitchFamily="2" charset="2"/>
              <a:buChar char="§"/>
            </a:pPr>
            <a:r>
              <a:rPr lang="en-US" altLang="en-US" sz="1500" dirty="0">
                <a:ea typeface="ＭＳ Ｐゴシック" pitchFamily="34" charset="-128"/>
                <a:cs typeface="Gisha" pitchFamily="34" charset="-79"/>
              </a:rPr>
              <a:t>16 Joint group meetings</a:t>
            </a:r>
          </a:p>
          <a:p>
            <a:pPr lvl="1">
              <a:buFont typeface="Wingdings" panose="05000000000000000000" pitchFamily="2" charset="2"/>
              <a:buChar char="§"/>
            </a:pPr>
            <a:r>
              <a:rPr lang="en-US" altLang="en-US" sz="1500" dirty="0">
                <a:ea typeface="ＭＳ Ｐゴシック" pitchFamily="34" charset="-128"/>
                <a:cs typeface="Gisha" pitchFamily="34" charset="-79"/>
              </a:rPr>
              <a:t>69 Breakout </a:t>
            </a:r>
            <a:r>
              <a:rPr lang="en-US" altLang="en-US" sz="1500" dirty="0" smtClean="0">
                <a:ea typeface="ＭＳ Ｐゴシック" pitchFamily="34" charset="-128"/>
                <a:cs typeface="Gisha" pitchFamily="34" charset="-79"/>
              </a:rPr>
              <a:t>sessions</a:t>
            </a:r>
          </a:p>
          <a:p>
            <a:pPr lvl="1">
              <a:buFont typeface="Wingdings" panose="05000000000000000000" pitchFamily="2" charset="2"/>
              <a:buChar char="§"/>
            </a:pPr>
            <a:endParaRPr lang="en-US" altLang="en-US" sz="1500" dirty="0" smtClean="0">
              <a:ea typeface="ＭＳ Ｐゴシック" pitchFamily="34" charset="-128"/>
              <a:cs typeface="Gisha" pitchFamily="34" charset="-79"/>
            </a:endParaRPr>
          </a:p>
          <a:p>
            <a:pPr>
              <a:buFont typeface="Wingdings" panose="05000000000000000000" pitchFamily="2" charset="2"/>
              <a:buChar char="§"/>
            </a:pPr>
            <a:r>
              <a:rPr lang="en-US" altLang="en-US" sz="1500" b="1" dirty="0">
                <a:cs typeface="Gisha"/>
              </a:rPr>
              <a:t> </a:t>
            </a:r>
            <a:r>
              <a:rPr lang="en-US" altLang="en-US" sz="1500" b="1" dirty="0" smtClean="0">
                <a:cs typeface="Gisha"/>
              </a:rPr>
              <a:t>Newcomers Session, 2 RDA </a:t>
            </a:r>
            <a:r>
              <a:rPr lang="en-US" altLang="en-US" sz="1500" b="1" dirty="0" err="1" smtClean="0">
                <a:cs typeface="Gisha"/>
              </a:rPr>
              <a:t>organisational</a:t>
            </a:r>
            <a:r>
              <a:rPr lang="en-US" altLang="en-US" sz="1500" b="1" dirty="0" smtClean="0">
                <a:cs typeface="Gisha"/>
              </a:rPr>
              <a:t> members meeting, TAB and Chairs session</a:t>
            </a:r>
            <a:endParaRPr lang="en-US" altLang="en-US" sz="1500" dirty="0" smtClean="0">
              <a:ea typeface="ＭＳ Ｐゴシック" pitchFamily="34" charset="-128"/>
              <a:cs typeface="Gisha" pitchFamily="34" charset="-79"/>
            </a:endParaRPr>
          </a:p>
          <a:p>
            <a:pPr>
              <a:buFont typeface="Wingdings" panose="05000000000000000000" pitchFamily="2" charset="2"/>
              <a:buChar char="§"/>
            </a:pPr>
            <a:r>
              <a:rPr lang="en-US" altLang="en-US" sz="1500" dirty="0" smtClean="0">
                <a:ea typeface="ＭＳ Ｐゴシック" pitchFamily="34" charset="-128"/>
                <a:cs typeface="Gisha" pitchFamily="34" charset="-79"/>
              </a:rPr>
              <a:t>RDA/EU </a:t>
            </a:r>
            <a:r>
              <a:rPr lang="en-US" altLang="en-US" sz="1500" dirty="0">
                <a:ea typeface="ＭＳ Ｐゴシック" pitchFamily="34" charset="-128"/>
                <a:cs typeface="Gisha" pitchFamily="34" charset="-79"/>
              </a:rPr>
              <a:t>sponsored </a:t>
            </a:r>
            <a:r>
              <a:rPr lang="en-US" altLang="en-US" sz="1500" dirty="0" smtClean="0">
                <a:ea typeface="ＭＳ Ｐゴシック" pitchFamily="34" charset="-128"/>
                <a:cs typeface="Gisha" pitchFamily="34" charset="-79"/>
              </a:rPr>
              <a:t>8 </a:t>
            </a:r>
            <a:r>
              <a:rPr lang="en-US" altLang="en-US" sz="1500" dirty="0">
                <a:ea typeface="ＭＳ Ｐゴシック" pitchFamily="34" charset="-128"/>
                <a:cs typeface="Gisha" pitchFamily="34" charset="-79"/>
              </a:rPr>
              <a:t>European Early Career Researchers and Scientists &amp; RDA/US sponsored 8 </a:t>
            </a:r>
            <a:r>
              <a:rPr lang="en-US" altLang="en-US" sz="1500" dirty="0" smtClean="0">
                <a:ea typeface="ＭＳ Ｐゴシック" pitchFamily="34" charset="-128"/>
                <a:cs typeface="Gisha" pitchFamily="34" charset="-79"/>
              </a:rPr>
              <a:t>Fellowship</a:t>
            </a:r>
          </a:p>
          <a:p>
            <a:pPr>
              <a:buFont typeface="Wingdings" panose="05000000000000000000" pitchFamily="2" charset="2"/>
              <a:buChar char="§"/>
            </a:pPr>
            <a:r>
              <a:rPr lang="en-US" altLang="en-US" sz="1500" dirty="0" smtClean="0">
                <a:ea typeface="ＭＳ Ｐゴシック" pitchFamily="34" charset="-128"/>
                <a:cs typeface="Gisha" pitchFamily="34" charset="-79"/>
              </a:rPr>
              <a:t>42 posters on display</a:t>
            </a:r>
            <a:endParaRPr lang="en-US" altLang="en-US" sz="1500" dirty="0">
              <a:ea typeface="ＭＳ Ｐゴシック" pitchFamily="34" charset="-128"/>
              <a:cs typeface="Gisha" pitchFamily="34" charset="-79"/>
            </a:endParaRPr>
          </a:p>
        </p:txBody>
      </p:sp>
      <p:pic>
        <p:nvPicPr>
          <p:cNvPr id="9" name="Picture 8"/>
          <p:cNvPicPr>
            <a:picLocks noChangeAspect="1"/>
          </p:cNvPicPr>
          <p:nvPr/>
        </p:nvPicPr>
        <p:blipFill rotWithShape="1">
          <a:blip r:embed="rId4" cstate="print"/>
          <a:srcRect r="51626"/>
          <a:stretch/>
        </p:blipFill>
        <p:spPr>
          <a:xfrm>
            <a:off x="6139542" y="1331340"/>
            <a:ext cx="2826303" cy="406844"/>
          </a:xfrm>
          <a:prstGeom prst="rect">
            <a:avLst/>
          </a:prstGeom>
        </p:spPr>
      </p:pic>
      <p:sp>
        <p:nvSpPr>
          <p:cNvPr id="3" name="TextBox 2"/>
          <p:cNvSpPr txBox="1"/>
          <p:nvPr/>
        </p:nvSpPr>
        <p:spPr>
          <a:xfrm>
            <a:off x="4889691" y="4440842"/>
            <a:ext cx="4016061" cy="369332"/>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549 participants from 33 countries</a:t>
            </a:r>
            <a:endParaRPr lang="it-IT" dirty="0"/>
          </a:p>
        </p:txBody>
      </p:sp>
      <p:pic>
        <p:nvPicPr>
          <p:cNvPr id="204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691" y="2529451"/>
            <a:ext cx="4016062" cy="19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62597" y="4999512"/>
            <a:ext cx="5106390" cy="369332"/>
          </a:xfrm>
          <a:prstGeom prst="rect">
            <a:avLst/>
          </a:prstGeom>
          <a:noFill/>
        </p:spPr>
        <p:txBody>
          <a:bodyPr wrap="square" rtlCol="0">
            <a:spAutoFit/>
          </a:bodyPr>
          <a:lstStyle/>
          <a:p>
            <a:endParaRPr lang="it-IT" dirty="0"/>
          </a:p>
        </p:txBody>
      </p:sp>
      <p:sp>
        <p:nvSpPr>
          <p:cNvPr id="7" name="TextBox 6"/>
          <p:cNvSpPr txBox="1"/>
          <p:nvPr/>
        </p:nvSpPr>
        <p:spPr>
          <a:xfrm>
            <a:off x="154381" y="6353301"/>
            <a:ext cx="4607626" cy="523220"/>
          </a:xfrm>
          <a:prstGeom prst="rect">
            <a:avLst/>
          </a:prstGeom>
          <a:noFill/>
        </p:spPr>
        <p:txBody>
          <a:bodyPr wrap="square" rtlCol="0">
            <a:spAutoFit/>
          </a:bodyPr>
          <a:lstStyle/>
          <a:p>
            <a:pPr algn="ctr"/>
            <a:r>
              <a:rPr lang="it-IT" sz="1400" b="1" dirty="0" smtClean="0">
                <a:solidFill>
                  <a:schemeClr val="bg1"/>
                </a:solidFill>
              </a:rPr>
              <a:t>rd-alliance.org/plenaries/rda-eighth-plenary-meeting-denver-co</a:t>
            </a:r>
            <a:endParaRPr lang="it-IT" sz="1200" b="1" dirty="0">
              <a:solidFill>
                <a:schemeClr val="bg1"/>
              </a:solidFill>
            </a:endParaRPr>
          </a:p>
        </p:txBody>
      </p:sp>
      <p:sp>
        <p:nvSpPr>
          <p:cNvPr id="11"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2" name="Picture 2" descr="Creative Commons Lice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1462118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880" y="6365176"/>
            <a:ext cx="4397273" cy="523220"/>
          </a:xfrm>
          <a:prstGeom prst="rect">
            <a:avLst/>
          </a:prstGeom>
          <a:noFill/>
        </p:spPr>
        <p:txBody>
          <a:bodyPr wrap="square" rtlCol="0">
            <a:spAutoFit/>
          </a:bodyPr>
          <a:lstStyle/>
          <a:p>
            <a:pPr algn="ctr"/>
            <a:r>
              <a:rPr lang="it-IT" sz="1400" b="1" dirty="0" smtClean="0">
                <a:solidFill>
                  <a:schemeClr val="bg1"/>
                </a:solidFill>
              </a:rPr>
              <a:t>rd-alliance.org/plenaries/rda-ninth-plenary-meeting-barcelona</a:t>
            </a:r>
            <a:endParaRPr lang="it-IT" sz="1400" b="1" dirty="0">
              <a:solidFill>
                <a:schemeClr val="bg1"/>
              </a:solidFill>
            </a:endParaRPr>
          </a:p>
        </p:txBody>
      </p:sp>
      <p:pic>
        <p:nvPicPr>
          <p:cNvPr id="5" name="Picture 2" descr="Creative Commons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 y="-96362"/>
            <a:ext cx="9144000" cy="4076726"/>
          </a:xfrm>
          <a:prstGeom prst="rect">
            <a:avLst/>
          </a:prstGeom>
        </p:spPr>
      </p:pic>
      <p:sp>
        <p:nvSpPr>
          <p:cNvPr id="8" name="Footer Placeholder 3"/>
          <p:cNvSpPr txBox="1">
            <a:spLocks/>
          </p:cNvSpPr>
          <p:nvPr/>
        </p:nvSpPr>
        <p:spPr>
          <a:xfrm>
            <a:off x="655803" y="5510462"/>
            <a:ext cx="8155214" cy="365125"/>
          </a:xfrm>
          <a:prstGeom prst="rect">
            <a:avLst/>
          </a:prstGeom>
          <a:solidFill>
            <a:schemeClr val="bg1">
              <a:lumMod val="85000"/>
            </a:schemeClr>
          </a:solidFill>
        </p:spPr>
        <p:txBody>
          <a:bodyPr vert="horz" lIns="91440" tIns="45720" rIns="91440" bIns="45720" rtlCol="0" anchor="ctr"/>
          <a:lstStyle>
            <a:defPPr>
              <a:defRPr lang="it-IT"/>
            </a:defPPr>
            <a:lvl1pPr algn="ctr" rtl="0" eaLnBrk="1" fontAlgn="auto" hangingPunct="1">
              <a:spcBef>
                <a:spcPts val="0"/>
              </a:spcBef>
              <a:spcAft>
                <a:spcPts val="0"/>
              </a:spcAft>
              <a:defRPr sz="1200" kern="1200" baseline="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GB" sz="1600" b="1" dirty="0" smtClean="0">
                <a:solidFill>
                  <a:srgbClr val="70AD47">
                    <a:lumMod val="75000"/>
                  </a:srgbClr>
                </a:solidFill>
              </a:rPr>
              <a:t>https://www.rd-alliance.org/plenaries/rda-ninth-plenary-meeting-barcelona</a:t>
            </a:r>
            <a:endParaRPr lang="en-GB" sz="1600" b="1" dirty="0">
              <a:solidFill>
                <a:srgbClr val="70AD47">
                  <a:lumMod val="75000"/>
                </a:srgbClr>
              </a:solidFill>
            </a:endParaRPr>
          </a:p>
        </p:txBody>
      </p:sp>
      <p:sp>
        <p:nvSpPr>
          <p:cNvPr id="9" name="Content Placeholder 1"/>
          <p:cNvSpPr txBox="1">
            <a:spLocks/>
          </p:cNvSpPr>
          <p:nvPr/>
        </p:nvSpPr>
        <p:spPr>
          <a:xfrm>
            <a:off x="213756" y="3980364"/>
            <a:ext cx="8716489" cy="26950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it-IT" sz="2400" dirty="0" smtClean="0">
              <a:solidFill>
                <a:prstClr val="black"/>
              </a:solidFill>
            </a:endParaRPr>
          </a:p>
          <a:p>
            <a:pPr marL="0" indent="0">
              <a:buFont typeface="Calibri" panose="020F0502020204030204" pitchFamily="34" charset="0"/>
              <a:buNone/>
            </a:pPr>
            <a:endParaRPr lang="en-GB" sz="2400" b="1" dirty="0">
              <a:solidFill>
                <a:prstClr val="black"/>
              </a:solidFill>
            </a:endParaRPr>
          </a:p>
        </p:txBody>
      </p:sp>
      <p:sp>
        <p:nvSpPr>
          <p:cNvPr id="10"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
        <p:nvSpPr>
          <p:cNvPr id="2" name="TextBox 1"/>
          <p:cNvSpPr txBox="1"/>
          <p:nvPr/>
        </p:nvSpPr>
        <p:spPr>
          <a:xfrm>
            <a:off x="2265493" y="5995844"/>
            <a:ext cx="5288627" cy="369332"/>
          </a:xfrm>
          <a:prstGeom prst="rect">
            <a:avLst/>
          </a:prstGeom>
          <a:noFill/>
        </p:spPr>
        <p:txBody>
          <a:bodyPr wrap="none" rtlCol="0">
            <a:spAutoFit/>
          </a:bodyPr>
          <a:lstStyle/>
          <a:p>
            <a:r>
              <a:rPr lang="it-IT" dirty="0" smtClean="0">
                <a:latin typeface="MV Boli" panose="02000500030200090000" pitchFamily="2" charset="0"/>
                <a:cs typeface="MV Boli" panose="02000500030200090000" pitchFamily="2" charset="0"/>
              </a:rPr>
              <a:t>Looking forward to seeing you all in Barcelona!</a:t>
            </a:r>
          </a:p>
        </p:txBody>
      </p:sp>
      <p:sp>
        <p:nvSpPr>
          <p:cNvPr id="11" name="TextBox 10"/>
          <p:cNvSpPr txBox="1"/>
          <p:nvPr/>
        </p:nvSpPr>
        <p:spPr>
          <a:xfrm>
            <a:off x="353707" y="4127571"/>
            <a:ext cx="8436585" cy="1200329"/>
          </a:xfrm>
          <a:prstGeom prst="rect">
            <a:avLst/>
          </a:prstGeom>
          <a:solidFill>
            <a:schemeClr val="bg1">
              <a:lumMod val="85000"/>
            </a:schemeClr>
          </a:solidFill>
        </p:spPr>
        <p:txBody>
          <a:bodyPr wrap="square" rtlCol="0">
            <a:spAutoFit/>
          </a:bodyPr>
          <a:lstStyle/>
          <a:p>
            <a:pPr algn="ctr"/>
            <a:r>
              <a:rPr lang="en-US" dirty="0" smtClean="0"/>
              <a:t>Register now: </a:t>
            </a:r>
          </a:p>
          <a:p>
            <a:pPr algn="ctr"/>
            <a:r>
              <a:rPr lang="it-IT" b="1" dirty="0" smtClean="0">
                <a:solidFill>
                  <a:schemeClr val="accent2"/>
                </a:solidFill>
                <a:hlinkClick r:id="rId4"/>
              </a:rPr>
              <a:t>https</a:t>
            </a:r>
            <a:r>
              <a:rPr lang="it-IT" b="1" dirty="0">
                <a:solidFill>
                  <a:schemeClr val="accent2"/>
                </a:solidFill>
                <a:hlinkClick r:id="rId4"/>
              </a:rPr>
              <a:t>://</a:t>
            </a:r>
            <a:r>
              <a:rPr lang="it-IT" b="1" dirty="0" smtClean="0">
                <a:solidFill>
                  <a:schemeClr val="accent2"/>
                </a:solidFill>
                <a:hlinkClick r:id="rId4"/>
              </a:rPr>
              <a:t>www.rd-alliance.org/plenaries/rda-ninth-plenary-meeting-barcelona/rda-9th-plenary-registration</a:t>
            </a:r>
            <a:endParaRPr lang="it-IT" b="1" dirty="0" smtClean="0">
              <a:solidFill>
                <a:schemeClr val="accent2"/>
              </a:solidFill>
            </a:endParaRPr>
          </a:p>
          <a:p>
            <a:pPr algn="ctr"/>
            <a:r>
              <a:rPr lang="en-US" b="1" dirty="0"/>
              <a:t>Early Bird Registration </a:t>
            </a:r>
            <a:r>
              <a:rPr lang="en-US" b="1" dirty="0" smtClean="0"/>
              <a:t>until </a:t>
            </a:r>
            <a:r>
              <a:rPr lang="en-US" b="1" dirty="0"/>
              <a:t>27th February 2017 midnight CET</a:t>
            </a:r>
          </a:p>
        </p:txBody>
      </p:sp>
    </p:spTree>
    <p:extLst>
      <p:ext uri="{BB962C8B-B14F-4D97-AF65-F5344CB8AC3E}">
        <p14:creationId xmlns:p14="http://schemas.microsoft.com/office/powerpoint/2010/main" val="292338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880" y="6365176"/>
            <a:ext cx="4397273" cy="523220"/>
          </a:xfrm>
          <a:prstGeom prst="rect">
            <a:avLst/>
          </a:prstGeom>
          <a:noFill/>
        </p:spPr>
        <p:txBody>
          <a:bodyPr wrap="square" rtlCol="0">
            <a:spAutoFit/>
          </a:bodyPr>
          <a:lstStyle/>
          <a:p>
            <a:pPr algn="ctr"/>
            <a:r>
              <a:rPr lang="it-IT" sz="1400" b="1" dirty="0" smtClean="0">
                <a:solidFill>
                  <a:schemeClr val="bg1"/>
                </a:solidFill>
              </a:rPr>
              <a:t>rd-alliance.org/plenaries/rda-ninth-plenary-meeting-barcelona</a:t>
            </a:r>
            <a:endParaRPr lang="it-IT" sz="1400" b="1" dirty="0">
              <a:solidFill>
                <a:schemeClr val="bg1"/>
              </a:solidFill>
            </a:endParaRPr>
          </a:p>
        </p:txBody>
      </p:sp>
      <p:pic>
        <p:nvPicPr>
          <p:cNvPr id="5" name="Picture 2" descr="Creative Commons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9" name="Content Placeholder 1"/>
          <p:cNvSpPr txBox="1">
            <a:spLocks/>
          </p:cNvSpPr>
          <p:nvPr/>
        </p:nvSpPr>
        <p:spPr>
          <a:xfrm>
            <a:off x="213756" y="3980364"/>
            <a:ext cx="8716489" cy="26950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it-IT" sz="2400" dirty="0" smtClean="0">
              <a:solidFill>
                <a:prstClr val="black"/>
              </a:solidFill>
            </a:endParaRPr>
          </a:p>
          <a:p>
            <a:pPr marL="0" indent="0">
              <a:buFont typeface="Calibri" panose="020F0502020204030204" pitchFamily="34" charset="0"/>
              <a:buNone/>
            </a:pPr>
            <a:endParaRPr lang="en-GB" sz="2400" b="1" dirty="0">
              <a:solidFill>
                <a:prstClr val="black"/>
              </a:solidFill>
            </a:endParaRPr>
          </a:p>
        </p:txBody>
      </p:sp>
      <p:sp>
        <p:nvSpPr>
          <p:cNvPr id="10"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
        <p:nvSpPr>
          <p:cNvPr id="11" name="TextBox 10"/>
          <p:cNvSpPr txBox="1"/>
          <p:nvPr/>
        </p:nvSpPr>
        <p:spPr>
          <a:xfrm>
            <a:off x="374432" y="4818116"/>
            <a:ext cx="8436585" cy="1200329"/>
          </a:xfrm>
          <a:prstGeom prst="rect">
            <a:avLst/>
          </a:prstGeom>
          <a:solidFill>
            <a:schemeClr val="bg1">
              <a:lumMod val="85000"/>
            </a:schemeClr>
          </a:solidFill>
        </p:spPr>
        <p:txBody>
          <a:bodyPr wrap="square" rtlCol="0">
            <a:spAutoFit/>
          </a:bodyPr>
          <a:lstStyle/>
          <a:p>
            <a:pPr algn="ctr"/>
            <a:r>
              <a:rPr lang="en-US" dirty="0" smtClean="0"/>
              <a:t>Call for Poster Session</a:t>
            </a:r>
            <a:endParaRPr lang="en-US" b="1" dirty="0"/>
          </a:p>
          <a:p>
            <a:pPr algn="ctr"/>
            <a:r>
              <a:rPr lang="it-IT" b="1" dirty="0">
                <a:solidFill>
                  <a:schemeClr val="accent2"/>
                </a:solidFill>
                <a:hlinkClick r:id="rId3"/>
              </a:rPr>
              <a:t>https://</a:t>
            </a:r>
            <a:r>
              <a:rPr lang="it-IT" b="1" dirty="0" smtClean="0">
                <a:solidFill>
                  <a:schemeClr val="accent2"/>
                </a:solidFill>
                <a:hlinkClick r:id="rId3"/>
              </a:rPr>
              <a:t>www.rd-alliance.org/plenaries/rda-ninth-plenary-meeting-barcelona/rda-9th-plenary-poster-session</a:t>
            </a:r>
            <a:endParaRPr lang="it-IT" b="1" dirty="0" smtClean="0">
              <a:solidFill>
                <a:schemeClr val="accent2"/>
              </a:solidFill>
            </a:endParaRPr>
          </a:p>
          <a:p>
            <a:pPr algn="ctr"/>
            <a:r>
              <a:rPr lang="en-US" b="1" dirty="0"/>
              <a:t>APPLICATIONS are due: 12th March 2017 at 23:00 </a:t>
            </a:r>
            <a:r>
              <a:rPr lang="en-US" b="1" dirty="0" smtClean="0"/>
              <a:t>UTC</a:t>
            </a:r>
            <a:endParaRPr lang="en-US" b="1"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519" y="368490"/>
            <a:ext cx="6274962" cy="4448500"/>
          </a:xfrm>
          <a:prstGeom prst="rect">
            <a:avLst/>
          </a:prstGeom>
        </p:spPr>
      </p:pic>
    </p:spTree>
    <p:extLst>
      <p:ext uri="{BB962C8B-B14F-4D97-AF65-F5344CB8AC3E}">
        <p14:creationId xmlns:p14="http://schemas.microsoft.com/office/powerpoint/2010/main" val="1965940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131" y="6353301"/>
            <a:ext cx="4215740" cy="523220"/>
          </a:xfrm>
          <a:prstGeom prst="rect">
            <a:avLst/>
          </a:prstGeom>
          <a:noFill/>
        </p:spPr>
        <p:txBody>
          <a:bodyPr wrap="square" rtlCol="0">
            <a:spAutoFit/>
          </a:bodyPr>
          <a:lstStyle/>
          <a:p>
            <a:pPr algn="ctr"/>
            <a:r>
              <a:rPr lang="it-IT" sz="1400" b="1" dirty="0" smtClean="0">
                <a:solidFill>
                  <a:schemeClr val="bg1"/>
                </a:solidFill>
              </a:rPr>
              <a:t>rd-alliance.org/plenaries/rda-tenth-plenary-meeting-montreal-canada</a:t>
            </a:r>
            <a:endParaRPr lang="it-IT" sz="1400" b="1" dirty="0">
              <a:solidFill>
                <a:schemeClr val="bg1"/>
              </a:solidFill>
            </a:endParaRPr>
          </a:p>
        </p:txBody>
      </p:sp>
      <p:pic>
        <p:nvPicPr>
          <p:cNvPr id="4" name="Picture 2" descr="Creative Commons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 y="0"/>
            <a:ext cx="9144000" cy="3432352"/>
          </a:xfrm>
          <a:prstGeom prst="rect">
            <a:avLst/>
          </a:prstGeom>
        </p:spPr>
      </p:pic>
      <p:sp>
        <p:nvSpPr>
          <p:cNvPr id="8" name="Footer Placeholder 3"/>
          <p:cNvSpPr txBox="1">
            <a:spLocks/>
          </p:cNvSpPr>
          <p:nvPr/>
        </p:nvSpPr>
        <p:spPr>
          <a:xfrm>
            <a:off x="629840" y="5188379"/>
            <a:ext cx="7886700" cy="365125"/>
          </a:xfrm>
          <a:prstGeom prst="rect">
            <a:avLst/>
          </a:prstGeom>
          <a:solidFill>
            <a:schemeClr val="bg1">
              <a:lumMod val="85000"/>
            </a:schemeClr>
          </a:solidFill>
        </p:spPr>
        <p:txBody>
          <a:bodyPr vert="horz" lIns="91440" tIns="45720" rIns="91440" bIns="45720" rtlCol="0" anchor="ctr"/>
          <a:lstStyle>
            <a:defPPr>
              <a:defRPr lang="it-IT"/>
            </a:defPPr>
            <a:lvl1pPr algn="ctr" rtl="0" eaLnBrk="1" fontAlgn="auto" hangingPunct="1">
              <a:spcBef>
                <a:spcPts val="0"/>
              </a:spcBef>
              <a:spcAft>
                <a:spcPts val="0"/>
              </a:spcAft>
              <a:defRPr sz="1200" kern="1200" baseline="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GB" sz="1600" b="1" dirty="0">
                <a:solidFill>
                  <a:srgbClr val="70AD47">
                    <a:lumMod val="75000"/>
                  </a:srgbClr>
                </a:solidFill>
              </a:rPr>
              <a:t>https://www.rd-alliance.org/plenaries/rda-tenth-plenary-meeting-montreal-canada</a:t>
            </a:r>
          </a:p>
        </p:txBody>
      </p:sp>
      <p:sp>
        <p:nvSpPr>
          <p:cNvPr id="2" name="TextBox 1"/>
          <p:cNvSpPr txBox="1"/>
          <p:nvPr/>
        </p:nvSpPr>
        <p:spPr>
          <a:xfrm>
            <a:off x="629841" y="3862556"/>
            <a:ext cx="7886699" cy="923330"/>
          </a:xfrm>
          <a:prstGeom prst="rect">
            <a:avLst/>
          </a:prstGeom>
          <a:noFill/>
        </p:spPr>
        <p:txBody>
          <a:bodyPr wrap="square" rtlCol="0">
            <a:spAutoFit/>
          </a:bodyPr>
          <a:lstStyle/>
          <a:p>
            <a:pPr algn="just"/>
            <a:r>
              <a:rPr lang="en-US" dirty="0"/>
              <a:t>The 10th RDA Plenary Meeting will take place from 19 to 21 September 2017 in  Montreal, Canada. The meeting is co-</a:t>
            </a:r>
            <a:r>
              <a:rPr lang="en-US" dirty="0" err="1"/>
              <a:t>organised</a:t>
            </a:r>
            <a:r>
              <a:rPr lang="en-US" dirty="0"/>
              <a:t> by RDA, the University of Montreal and Research Data Canada, Canada. </a:t>
            </a:r>
            <a:endParaRPr lang="it-IT" dirty="0"/>
          </a:p>
        </p:txBody>
      </p:sp>
    </p:spTree>
    <p:extLst>
      <p:ext uri="{BB962C8B-B14F-4D97-AF65-F5344CB8AC3E}">
        <p14:creationId xmlns:p14="http://schemas.microsoft.com/office/powerpoint/2010/main" val="406554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16" y="31462"/>
            <a:ext cx="1048409" cy="685108"/>
          </a:xfrm>
          <a:prstGeom prst="rect">
            <a:avLst/>
          </a:prstGeom>
        </p:spPr>
      </p:pic>
      <p:sp>
        <p:nvSpPr>
          <p:cNvPr id="5" name="Shape 481"/>
          <p:cNvSpPr txBox="1">
            <a:spLocks/>
          </p:cNvSpPr>
          <p:nvPr/>
        </p:nvSpPr>
        <p:spPr>
          <a:xfrm>
            <a:off x="3139707" y="1065032"/>
            <a:ext cx="5599417" cy="500955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SzTx/>
              <a:buFont typeface="Calibri" panose="020F0502020204030204" pitchFamily="34" charset="0"/>
              <a:buNone/>
              <a:defRPr sz="3600" b="1" i="0">
                <a:solidFill>
                  <a:srgbClr val="941100"/>
                </a:solidFill>
              </a:defRPr>
            </a:pPr>
            <a:r>
              <a:rPr lang="en-GB" sz="2800" b="1" dirty="0" smtClean="0">
                <a:solidFill>
                  <a:srgbClr val="941100"/>
                </a:solidFill>
              </a:rPr>
              <a:t>Vision</a:t>
            </a:r>
          </a:p>
          <a:p>
            <a:pPr marL="0" indent="0">
              <a:spcBef>
                <a:spcPts val="0"/>
              </a:spcBef>
              <a:buSzTx/>
              <a:buFont typeface="Calibri" panose="020F0502020204030204" pitchFamily="34" charset="0"/>
              <a:buNone/>
              <a:defRPr sz="3600" i="0">
                <a:latin typeface="+mn-lt"/>
                <a:ea typeface="+mn-ea"/>
                <a:cs typeface="+mn-cs"/>
                <a:sym typeface="Helvetica Neue Light"/>
              </a:defRPr>
            </a:pPr>
            <a:r>
              <a:rPr lang="en-GB" sz="2800" b="1" dirty="0" smtClean="0">
                <a:sym typeface="Helvetica Neue Light"/>
              </a:rPr>
              <a:t>Researchers and </a:t>
            </a:r>
            <a:r>
              <a:rPr lang="en-GB" sz="2800" b="1" u="sng" dirty="0" smtClean="0">
                <a:sym typeface="Helvetica Neue Light"/>
              </a:rPr>
              <a:t>innovators</a:t>
            </a:r>
            <a:r>
              <a:rPr lang="en-GB" sz="2800" b="1" dirty="0" smtClean="0">
                <a:sym typeface="Helvetica Neue Light"/>
              </a:rPr>
              <a:t> </a:t>
            </a:r>
            <a:r>
              <a:rPr lang="en-GB" sz="2800" dirty="0" smtClean="0">
                <a:sym typeface="Helvetica Neue Light"/>
              </a:rPr>
              <a:t>openly share data across technologies, disciplines, and countries to address the grand challenges of society. </a:t>
            </a:r>
          </a:p>
          <a:p>
            <a:pPr>
              <a:spcBef>
                <a:spcPts val="0"/>
              </a:spcBef>
              <a:defRPr sz="3600" i="0">
                <a:latin typeface="+mn-lt"/>
                <a:ea typeface="+mn-ea"/>
                <a:cs typeface="+mn-cs"/>
                <a:sym typeface="Helvetica Neue Light"/>
              </a:defRPr>
            </a:pPr>
            <a:endParaRPr lang="en-GB" sz="2800" dirty="0" smtClean="0">
              <a:sym typeface="Helvetica Neue Light"/>
            </a:endParaRPr>
          </a:p>
          <a:p>
            <a:pPr marL="0" indent="0">
              <a:spcBef>
                <a:spcPts val="0"/>
              </a:spcBef>
              <a:buSzTx/>
              <a:buFont typeface="Calibri" panose="020F0502020204030204" pitchFamily="34" charset="0"/>
              <a:buNone/>
              <a:defRPr sz="3600" b="1" i="0">
                <a:solidFill>
                  <a:srgbClr val="941100"/>
                </a:solidFill>
              </a:defRPr>
            </a:pPr>
            <a:r>
              <a:rPr lang="en-GB" sz="2800" b="1" dirty="0" smtClean="0">
                <a:solidFill>
                  <a:srgbClr val="941100"/>
                </a:solidFill>
              </a:rPr>
              <a:t>Mission</a:t>
            </a:r>
          </a:p>
          <a:p>
            <a:pPr marL="0" indent="0">
              <a:spcBef>
                <a:spcPts val="0"/>
              </a:spcBef>
              <a:buSzTx/>
              <a:buFont typeface="Calibri" panose="020F0502020204030204" pitchFamily="34" charset="0"/>
              <a:buNone/>
              <a:defRPr sz="3600" i="0">
                <a:latin typeface="+mn-lt"/>
                <a:ea typeface="+mn-ea"/>
                <a:cs typeface="+mn-cs"/>
                <a:sym typeface="Helvetica Neue Light"/>
              </a:defRPr>
            </a:pPr>
            <a:r>
              <a:rPr lang="en-GB" sz="2800" dirty="0" smtClean="0">
                <a:sym typeface="Helvetica Neue Light"/>
              </a:rPr>
              <a:t>RDA builds the </a:t>
            </a:r>
            <a:r>
              <a:rPr lang="en-GB" sz="2800" b="1" dirty="0" smtClean="0">
                <a:solidFill>
                  <a:srgbClr val="A30000"/>
                </a:solidFill>
                <a:latin typeface="+mj-lt"/>
                <a:ea typeface="+mj-ea"/>
                <a:cs typeface="+mj-cs"/>
                <a:sym typeface="Helvetica Neue"/>
              </a:rPr>
              <a:t>social and technical bridges</a:t>
            </a:r>
            <a:r>
              <a:rPr lang="en-GB" sz="2800" dirty="0" smtClean="0">
                <a:sym typeface="Helvetica Neue Light"/>
              </a:rPr>
              <a:t> that </a:t>
            </a:r>
            <a:r>
              <a:rPr lang="en-GB" sz="2800" b="1" dirty="0" smtClean="0">
                <a:sym typeface="Helvetica Neue Light"/>
              </a:rPr>
              <a:t>enable open sharing </a:t>
            </a:r>
            <a:r>
              <a:rPr lang="en-GB" sz="2800" dirty="0" smtClean="0">
                <a:sym typeface="Helvetica Neue Light"/>
              </a:rPr>
              <a:t>of data.</a:t>
            </a:r>
          </a:p>
          <a:p>
            <a:pPr marL="0" lvl="1" indent="312464">
              <a:spcBef>
                <a:spcPts val="0"/>
              </a:spcBef>
              <a:buFont typeface="Calibri" pitchFamily="34" charset="0"/>
              <a:buNone/>
              <a:defRPr sz="3600" i="0">
                <a:latin typeface="+mn-lt"/>
                <a:ea typeface="+mn-ea"/>
                <a:cs typeface="+mn-cs"/>
                <a:sym typeface="Helvetica Neue Light"/>
              </a:defRPr>
            </a:pPr>
            <a:endParaRPr lang="en-GB" sz="2800" dirty="0">
              <a:sym typeface="Helvetica Neue Ligh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755" y="238586"/>
            <a:ext cx="1264697" cy="826446"/>
          </a:xfrm>
          <a:prstGeom prst="rect">
            <a:avLst/>
          </a:prstGeom>
        </p:spPr>
      </p:pic>
      <p:sp>
        <p:nvSpPr>
          <p:cNvPr id="11"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2"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743200" cy="6858000"/>
          </a:xfrm>
          <a:prstGeom prst="rect">
            <a:avLst/>
          </a:prstGeom>
        </p:spPr>
      </p:pic>
    </p:spTree>
    <p:extLst>
      <p:ext uri="{BB962C8B-B14F-4D97-AF65-F5344CB8AC3E}">
        <p14:creationId xmlns:p14="http://schemas.microsoft.com/office/powerpoint/2010/main" val="812273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a:spLocks noGrp="1"/>
          </p:cNvSpPr>
          <p:nvPr>
            <p:ph type="title"/>
          </p:nvPr>
        </p:nvSpPr>
        <p:spPr>
          <a:xfrm>
            <a:off x="342900" y="1303019"/>
            <a:ext cx="2609306" cy="2318213"/>
          </a:xfrm>
        </p:spPr>
        <p:txBody>
          <a:bodyPr anchor="ctr" anchorCtr="0">
            <a:normAutofit/>
          </a:bodyPr>
          <a:lstStyle/>
          <a:p>
            <a:pPr lvl="0">
              <a:lnSpc>
                <a:spcPct val="100000"/>
              </a:lnSpc>
              <a:spcBef>
                <a:spcPts val="0"/>
              </a:spcBef>
              <a:defRPr/>
            </a:pPr>
            <a:r>
              <a:rPr lang="it-IT" sz="2000" b="1" dirty="0" smtClean="0"/>
              <a:t>RDA in a </a:t>
            </a:r>
            <a:r>
              <a:rPr lang="it-IT" sz="2000" b="1" dirty="0" err="1" smtClean="0"/>
              <a:t>Nutshell</a:t>
            </a:r>
            <a:r>
              <a:rPr lang="it-IT" sz="2000" b="1" dirty="0" smtClean="0"/>
              <a:t/>
            </a:r>
            <a:br>
              <a:rPr lang="it-IT" sz="2000" b="1" dirty="0" smtClean="0"/>
            </a:br>
            <a:r>
              <a:rPr lang="it-IT" sz="2000" b="1" dirty="0" smtClean="0"/>
              <a:t/>
            </a:r>
            <a:br>
              <a:rPr lang="it-IT" sz="2000" b="1" dirty="0" smtClean="0"/>
            </a:br>
            <a:r>
              <a:rPr lang="en-GB" sz="1200" b="1" cap="all" spc="0" dirty="0" smtClean="0">
                <a:solidFill>
                  <a:prstClr val="white"/>
                </a:solidFill>
                <a:latin typeface="Calibri"/>
                <a:ea typeface="+mn-ea"/>
                <a:cs typeface="+mn-cs"/>
              </a:rPr>
              <a:t>www.rd-alliance.org/</a:t>
            </a:r>
            <a:br>
              <a:rPr lang="en-GB" sz="1200" b="1" cap="all" spc="0" dirty="0" smtClean="0">
                <a:solidFill>
                  <a:prstClr val="white"/>
                </a:solidFill>
                <a:latin typeface="Calibri"/>
                <a:ea typeface="+mn-ea"/>
                <a:cs typeface="+mn-cs"/>
              </a:rPr>
            </a:br>
            <a:r>
              <a:rPr lang="en-GB" sz="1200" b="1" cap="all" spc="0" dirty="0" smtClean="0">
                <a:solidFill>
                  <a:prstClr val="white"/>
                </a:solidFill>
                <a:latin typeface="Calibri"/>
                <a:ea typeface="+mn-ea"/>
                <a:cs typeface="+mn-cs"/>
              </a:rPr>
              <a:t>@</a:t>
            </a:r>
            <a:r>
              <a:rPr lang="en-GB" sz="1200" b="1" cap="all" spc="0" dirty="0" err="1" smtClean="0">
                <a:solidFill>
                  <a:prstClr val="white"/>
                </a:solidFill>
                <a:latin typeface="Calibri"/>
                <a:ea typeface="+mn-ea"/>
                <a:cs typeface="+mn-cs"/>
              </a:rPr>
              <a:t>resdatall</a:t>
            </a:r>
            <a:r>
              <a:rPr lang="en-GB" sz="1200" b="1" cap="all" spc="0" dirty="0" smtClean="0">
                <a:solidFill>
                  <a:prstClr val="white"/>
                </a:solidFill>
                <a:latin typeface="Calibri"/>
                <a:ea typeface="+mn-ea"/>
                <a:cs typeface="+mn-cs"/>
              </a:rPr>
              <a:t/>
            </a:r>
            <a:br>
              <a:rPr lang="en-GB" sz="1200" b="1" cap="all" spc="0" dirty="0" smtClean="0">
                <a:solidFill>
                  <a:prstClr val="white"/>
                </a:solidFill>
                <a:latin typeface="Calibri"/>
                <a:ea typeface="+mn-ea"/>
                <a:cs typeface="+mn-cs"/>
              </a:rPr>
            </a:br>
            <a:endParaRPr lang="it-IT" sz="2000" dirty="0"/>
          </a:p>
        </p:txBody>
      </p:sp>
      <p:pic>
        <p:nvPicPr>
          <p:cNvPr id="7" name="Picture 2" descr="http://copywebsiteservice.info/wp-content/uploads/2012/09/3D-Women-Question-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521" y="3775170"/>
            <a:ext cx="1926919" cy="192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cone-png.com/png/54/53883.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70" y="4341706"/>
            <a:ext cx="1400906" cy="14009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3298371" y="448606"/>
            <a:ext cx="5584372" cy="3448480"/>
          </a:xfrm>
          <a:prstGeom prst="rect">
            <a:avLst/>
          </a:prstGeom>
          <a:noFill/>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Global</a:t>
            </a:r>
          </a:p>
          <a:p>
            <a:pPr marL="0" indent="0">
              <a:buNone/>
            </a:pPr>
            <a:endParaRPr lang="fr-FR" sz="1800" b="1" dirty="0" smtClean="0">
              <a:solidFill>
                <a:schemeClr val="accent6">
                  <a:lumMod val="75000"/>
                </a:schemeClr>
              </a:solidFill>
              <a:latin typeface="Gisha" panose="020B0502040204020203" pitchFamily="34" charset="-79"/>
              <a:cs typeface="Gisha" panose="020B0502040204020203" pitchFamily="34" charset="-79"/>
            </a:endParaRPr>
          </a:p>
          <a:p>
            <a:pPr marL="0" indent="0">
              <a:buNone/>
            </a:pPr>
            <a:r>
              <a:rPr lang="fr-FR" sz="1800" b="1" dirty="0" smtClean="0">
                <a:solidFill>
                  <a:schemeClr val="accent6">
                    <a:lumMod val="75000"/>
                  </a:schemeClr>
                </a:solidFill>
                <a:latin typeface="Gisha" panose="020B0502040204020203" pitchFamily="34" charset="-79"/>
                <a:cs typeface="Gisha" panose="020B0502040204020203" pitchFamily="34" charset="-79"/>
              </a:rPr>
              <a:t>Email </a:t>
            </a:r>
            <a:r>
              <a:rPr lang="fr-FR" sz="1800" b="1" dirty="0">
                <a:solidFill>
                  <a:schemeClr val="accent6">
                    <a:lumMod val="75000"/>
                  </a:schemeClr>
                </a:solidFill>
                <a:latin typeface="Gisha" panose="020B0502040204020203" pitchFamily="34" charset="-79"/>
                <a:cs typeface="Gisha" panose="020B0502040204020203" pitchFamily="34" charset="-79"/>
              </a:rPr>
              <a:t>- </a:t>
            </a:r>
            <a:r>
              <a:rPr lang="fr-FR" sz="1800" b="1" dirty="0">
                <a:solidFill>
                  <a:schemeClr val="accent6">
                    <a:lumMod val="50000"/>
                  </a:schemeClr>
                </a:solidFill>
                <a:latin typeface="Gisha" panose="020B0502040204020203" pitchFamily="34" charset="-79"/>
                <a:cs typeface="Gisha" panose="020B0502040204020203" pitchFamily="34" charset="-79"/>
              </a:rPr>
              <a:t>enquiries@rd-alliance.org</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Web - </a:t>
            </a:r>
            <a:r>
              <a:rPr lang="fr-FR" sz="1800" b="1" dirty="0">
                <a:solidFill>
                  <a:schemeClr val="accent6">
                    <a:lumMod val="50000"/>
                  </a:schemeClr>
                </a:solidFill>
                <a:latin typeface="Gisha" panose="020B0502040204020203" pitchFamily="34" charset="-79"/>
                <a:cs typeface="Gisha" panose="020B0502040204020203" pitchFamily="34" charset="-79"/>
              </a:rPr>
              <a:t>www.rd-alliance.org</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Twitter - </a:t>
            </a:r>
            <a:r>
              <a:rPr lang="fr-FR" sz="1800" b="1" dirty="0">
                <a:solidFill>
                  <a:schemeClr val="accent6">
                    <a:lumMod val="50000"/>
                  </a:schemeClr>
                </a:solidFill>
                <a:latin typeface="Gisha" panose="020B0502040204020203" pitchFamily="34" charset="-79"/>
                <a:cs typeface="Gisha" panose="020B0502040204020203" pitchFamily="34" charset="-79"/>
              </a:rPr>
              <a:t>@</a:t>
            </a:r>
            <a:r>
              <a:rPr lang="fr-FR" sz="1800" b="1" dirty="0" err="1">
                <a:solidFill>
                  <a:schemeClr val="accent6">
                    <a:lumMod val="50000"/>
                  </a:schemeClr>
                </a:solidFill>
                <a:latin typeface="Gisha" panose="020B0502040204020203" pitchFamily="34" charset="-79"/>
                <a:cs typeface="Gisha" panose="020B0502040204020203" pitchFamily="34" charset="-79"/>
              </a:rPr>
              <a:t>resdatall</a:t>
            </a:r>
            <a:endParaRPr lang="fr-FR" sz="1800" b="1" dirty="0">
              <a:solidFill>
                <a:schemeClr val="accent6">
                  <a:lumMod val="50000"/>
                </a:schemeClr>
              </a:solidFill>
              <a:latin typeface="Gisha" panose="020B0502040204020203" pitchFamily="34" charset="-79"/>
              <a:cs typeface="Gisha" panose="020B0502040204020203" pitchFamily="34" charset="-79"/>
            </a:endParaRP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LinkedIn - </a:t>
            </a:r>
            <a:r>
              <a:rPr lang="fr-FR" sz="1800" b="1" dirty="0">
                <a:solidFill>
                  <a:schemeClr val="accent6">
                    <a:lumMod val="50000"/>
                  </a:schemeClr>
                </a:solidFill>
                <a:latin typeface="Gisha" panose="020B0502040204020203" pitchFamily="34" charset="-79"/>
                <a:cs typeface="Gisha" panose="020B0502040204020203" pitchFamily="34" charset="-79"/>
              </a:rPr>
              <a:t>www.linkedin.com/in/ResearchDataAlliance</a:t>
            </a:r>
          </a:p>
          <a:p>
            <a:pPr marL="0" indent="0">
              <a:buNone/>
            </a:pPr>
            <a:r>
              <a:rPr lang="fr-FR" sz="1800" b="1" dirty="0" err="1">
                <a:solidFill>
                  <a:schemeClr val="accent6">
                    <a:lumMod val="75000"/>
                  </a:schemeClr>
                </a:solidFill>
                <a:latin typeface="Gisha" panose="020B0502040204020203" pitchFamily="34" charset="-79"/>
                <a:cs typeface="Gisha" panose="020B0502040204020203" pitchFamily="34" charset="-79"/>
              </a:rPr>
              <a:t>Slideshare</a:t>
            </a:r>
            <a:r>
              <a:rPr lang="fr-FR" sz="1800" b="1" dirty="0">
                <a:solidFill>
                  <a:schemeClr val="accent6">
                    <a:lumMod val="75000"/>
                  </a:schemeClr>
                </a:solidFill>
                <a:latin typeface="Gisha" panose="020B0502040204020203" pitchFamily="34" charset="-79"/>
                <a:cs typeface="Gisha" panose="020B0502040204020203" pitchFamily="34" charset="-79"/>
              </a:rPr>
              <a:t> - </a:t>
            </a:r>
            <a:r>
              <a:rPr lang="fr-FR" sz="1800" b="1" dirty="0">
                <a:solidFill>
                  <a:schemeClr val="accent6">
                    <a:lumMod val="50000"/>
                  </a:schemeClr>
                </a:solidFill>
                <a:latin typeface="Gisha" panose="020B0502040204020203" pitchFamily="34" charset="-79"/>
                <a:cs typeface="Gisha" panose="020B0502040204020203" pitchFamily="34" charset="-79"/>
              </a:rPr>
              <a:t>http://</a:t>
            </a:r>
            <a:r>
              <a:rPr lang="fr-FR" sz="1800" b="1" dirty="0" smtClean="0">
                <a:solidFill>
                  <a:schemeClr val="accent6">
                    <a:lumMod val="50000"/>
                  </a:schemeClr>
                </a:solidFill>
                <a:latin typeface="Gisha" panose="020B0502040204020203" pitchFamily="34" charset="-79"/>
                <a:cs typeface="Gisha" panose="020B0502040204020203" pitchFamily="34" charset="-79"/>
              </a:rPr>
              <a:t>www.slideshare.net/ResearchDataAlliance</a:t>
            </a:r>
            <a:endParaRPr lang="en-GB" sz="1800" dirty="0">
              <a:solidFill>
                <a:schemeClr val="accent6">
                  <a:lumMod val="50000"/>
                </a:schemeClr>
              </a:solidFill>
              <a:latin typeface="Gisha" panose="020B0502040204020203" pitchFamily="34" charset="-79"/>
              <a:cs typeface="Gisha" panose="020B0502040204020203" pitchFamily="34" charset="-79"/>
            </a:endParaRPr>
          </a:p>
        </p:txBody>
      </p:sp>
      <p:sp>
        <p:nvSpPr>
          <p:cNvPr id="14" name="Content Placeholder 1"/>
          <p:cNvSpPr txBox="1">
            <a:spLocks/>
          </p:cNvSpPr>
          <p:nvPr/>
        </p:nvSpPr>
        <p:spPr>
          <a:xfrm>
            <a:off x="3298371" y="4036176"/>
            <a:ext cx="5584372" cy="1515538"/>
          </a:xfrm>
          <a:prstGeom prst="rect">
            <a:avLst/>
          </a:prstGeom>
          <a:noFill/>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Europe</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Email</a:t>
            </a:r>
            <a:r>
              <a:rPr lang="en-GB" sz="1800" b="1" dirty="0">
                <a:latin typeface="Gisha" panose="020B0502040204020203" pitchFamily="34" charset="-79"/>
                <a:cs typeface="Gisha" panose="020B0502040204020203" pitchFamily="34" charset="-79"/>
              </a:rPr>
              <a:t>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info@europe.rd-alliance.org</a:t>
            </a:r>
          </a:p>
          <a:p>
            <a:pPr marL="0" indent="0">
              <a:buNone/>
            </a:pPr>
            <a:r>
              <a:rPr lang="en-GB" sz="1800" b="1" dirty="0" smtClean="0">
                <a:solidFill>
                  <a:schemeClr val="accent6">
                    <a:lumMod val="75000"/>
                  </a:schemeClr>
                </a:solidFill>
                <a:latin typeface="Gisha" panose="020B0502040204020203" pitchFamily="34" charset="-79"/>
                <a:cs typeface="Gisha" panose="020B0502040204020203" pitchFamily="34" charset="-79"/>
              </a:rPr>
              <a:t>Twitter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a:t>
            </a:r>
            <a:r>
              <a:rPr lang="en-GB" sz="1800" b="1" dirty="0" err="1">
                <a:solidFill>
                  <a:schemeClr val="accent6">
                    <a:lumMod val="50000"/>
                  </a:schemeClr>
                </a:solidFill>
                <a:latin typeface="Gisha" panose="020B0502040204020203" pitchFamily="34" charset="-79"/>
                <a:cs typeface="Gisha" panose="020B0502040204020203" pitchFamily="34" charset="-79"/>
              </a:rPr>
              <a:t>RDA_Europe</a:t>
            </a:r>
            <a:endParaRPr lang="en-GB" sz="1800" b="1" dirty="0">
              <a:solidFill>
                <a:schemeClr val="accent6">
                  <a:lumMod val="50000"/>
                </a:schemeClr>
              </a:solidFill>
              <a:latin typeface="Gisha" panose="020B0502040204020203" pitchFamily="34" charset="-79"/>
              <a:cs typeface="Gisha" panose="020B0502040204020203" pitchFamily="34" charset="-79"/>
            </a:endParaRPr>
          </a:p>
        </p:txBody>
      </p:sp>
      <p:sp>
        <p:nvSpPr>
          <p:cNvPr id="9" name="Content Placeholder 1"/>
          <p:cNvSpPr txBox="1">
            <a:spLocks/>
          </p:cNvSpPr>
          <p:nvPr/>
        </p:nvSpPr>
        <p:spPr>
          <a:xfrm>
            <a:off x="3298371" y="5742613"/>
            <a:ext cx="5584372" cy="908558"/>
          </a:xfrm>
          <a:prstGeom prst="rect">
            <a:avLst/>
          </a:prstGeom>
          <a:noFill/>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US</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Twitter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@RDA_US</a:t>
            </a:r>
          </a:p>
        </p:txBody>
      </p:sp>
    </p:spTree>
    <p:extLst>
      <p:ext uri="{BB962C8B-B14F-4D97-AF65-F5344CB8AC3E}">
        <p14:creationId xmlns:p14="http://schemas.microsoft.com/office/powerpoint/2010/main" val="225896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smtClean="0"/>
              <a:t>https://rd-alliance.org/ - https://twitter.com/resdatall</a:t>
            </a:r>
            <a:endParaRPr lang="en-GB"/>
          </a:p>
        </p:txBody>
      </p:sp>
      <p:pic>
        <p:nvPicPr>
          <p:cNvPr id="1026" name="Picture 2" descr="https://eskills4future.files.wordpress.com/2012/06/users-vs-program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7" y="322429"/>
            <a:ext cx="6473826" cy="5643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207769" y="5965449"/>
            <a:ext cx="1601144" cy="276999"/>
          </a:xfrm>
          <a:prstGeom prst="rect">
            <a:avLst/>
          </a:prstGeom>
          <a:noFill/>
        </p:spPr>
        <p:txBody>
          <a:bodyPr wrap="none" rtlCol="0">
            <a:spAutoFit/>
          </a:bodyPr>
          <a:lstStyle/>
          <a:p>
            <a:r>
              <a:rPr lang="de-DE" sz="1200" smtClean="0"/>
              <a:t>https://goo.gl/wT8XEq</a:t>
            </a:r>
            <a:endParaRPr lang="de-DE" sz="1200"/>
          </a:p>
        </p:txBody>
      </p:sp>
    </p:spTree>
    <p:extLst>
      <p:ext uri="{BB962C8B-B14F-4D97-AF65-F5344CB8AC3E}">
        <p14:creationId xmlns:p14="http://schemas.microsoft.com/office/powerpoint/2010/main" val="340156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What is RDA?</a:t>
            </a:r>
            <a:endParaRPr lang="en-GB" dirty="0"/>
          </a:p>
        </p:txBody>
      </p:sp>
      <p:sp>
        <p:nvSpPr>
          <p:cNvPr id="3" name="Content Placeholder 2"/>
          <p:cNvSpPr>
            <a:spLocks noGrp="1"/>
          </p:cNvSpPr>
          <p:nvPr>
            <p:ph idx="1"/>
          </p:nvPr>
        </p:nvSpPr>
        <p:spPr>
          <a:xfrm>
            <a:off x="822959" y="1845734"/>
            <a:ext cx="7543801" cy="2633457"/>
          </a:xfrm>
        </p:spPr>
        <p:txBody>
          <a:bodyPr>
            <a:normAutofit/>
          </a:bodyPr>
          <a:lstStyle/>
          <a:p>
            <a:r>
              <a:rPr lang="en-GB" dirty="0"/>
              <a:t>RDA is an international </a:t>
            </a:r>
            <a:r>
              <a:rPr lang="en-GB" b="1" dirty="0" smtClean="0"/>
              <a:t>member based organization </a:t>
            </a:r>
            <a:r>
              <a:rPr lang="en-GB" dirty="0"/>
              <a:t>focused on the development of infrastructure and community activities that reduce barriers to data sharing and exchange, and the acceleration of data driven innovation worldwide.</a:t>
            </a:r>
            <a:br>
              <a:rPr lang="en-GB" dirty="0"/>
            </a:br>
            <a:r>
              <a:rPr lang="en-GB" dirty="0"/>
              <a:t/>
            </a:r>
            <a:br>
              <a:rPr lang="en-GB" dirty="0"/>
            </a:br>
            <a:r>
              <a:rPr lang="en-GB" dirty="0"/>
              <a:t>With more than </a:t>
            </a:r>
            <a:r>
              <a:rPr lang="en-GB" dirty="0" smtClean="0"/>
              <a:t>4,900 </a:t>
            </a:r>
            <a:r>
              <a:rPr lang="en-GB" dirty="0"/>
              <a:t>members globally </a:t>
            </a:r>
            <a:r>
              <a:rPr lang="en-GB" dirty="0" smtClean="0"/>
              <a:t>representing 118 </a:t>
            </a:r>
            <a:r>
              <a:rPr lang="en-GB" dirty="0"/>
              <a:t>countries, RDA includes </a:t>
            </a:r>
            <a:r>
              <a:rPr lang="en-GB" b="1" dirty="0" smtClean="0"/>
              <a:t>researchers, scientists and data </a:t>
            </a:r>
            <a:r>
              <a:rPr lang="en-GB" b="1" dirty="0"/>
              <a:t>science professionals </a:t>
            </a:r>
            <a:r>
              <a:rPr lang="en-GB" dirty="0" smtClean="0"/>
              <a:t>working in multiple disciplines, domains and thematic fields and from different types of organisations across the globe. </a:t>
            </a:r>
            <a:r>
              <a:rPr lang="en-GB" dirty="0"/>
              <a:t>  </a:t>
            </a:r>
          </a:p>
        </p:txBody>
      </p:sp>
      <p:sp>
        <p:nvSpPr>
          <p:cNvPr id="4" name="Content Placeholder 21"/>
          <p:cNvSpPr txBox="1">
            <a:spLocks/>
          </p:cNvSpPr>
          <p:nvPr/>
        </p:nvSpPr>
        <p:spPr>
          <a:xfrm>
            <a:off x="822959" y="4713333"/>
            <a:ext cx="7543801" cy="1374949"/>
          </a:xfrm>
          <a:prstGeom prst="rect">
            <a:avLst/>
          </a:prstGeom>
        </p:spPr>
        <p:style>
          <a:lnRef idx="3">
            <a:schemeClr val="lt1"/>
          </a:lnRef>
          <a:fillRef idx="1">
            <a:schemeClr val="accent1"/>
          </a:fillRef>
          <a:effectRef idx="1">
            <a:schemeClr val="accent1"/>
          </a:effectRef>
          <a:fontRef idx="minor">
            <a:schemeClr val="lt1"/>
          </a:fontRef>
        </p:style>
        <p:txBody>
          <a:bodyPr vert="horz" lIns="68580" tIns="34290" rIns="68580" bIns="34290" rtlCol="0">
            <a:normAutofit/>
          </a:bodyPr>
          <a:lstStyle>
            <a:lvl1pPr marL="342900" indent="-342900" algn="l" defTabSz="914400" rtl="0" eaLnBrk="1" latinLnBrk="0" hangingPunct="1">
              <a:spcBef>
                <a:spcPct val="20000"/>
              </a:spcBef>
              <a:buFontTx/>
              <a:buBlip>
                <a:blip r:embed="rId3"/>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lumMod val="75000"/>
                </a:schemeClr>
              </a:buClr>
              <a:buNone/>
            </a:pPr>
            <a:r>
              <a:rPr lang="en-GB" sz="1800" b="1" i="1" dirty="0"/>
              <a:t>RDA is building the social and technical bridges that enable open sharing of data to achieve its vision of researchers and innovators openly sharing data across technologies, disciplines, and countries to address the grand challenges of society.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6" name="Rectangle 5"/>
          <p:cNvSpPr/>
          <p:nvPr/>
        </p:nvSpPr>
        <p:spPr>
          <a:xfrm>
            <a:off x="261058" y="6430876"/>
            <a:ext cx="2351926" cy="338554"/>
          </a:xfrm>
          <a:prstGeom prst="rect">
            <a:avLst/>
          </a:prstGeom>
        </p:spPr>
        <p:txBody>
          <a:bodyPr wrap="none">
            <a:spAutoFit/>
          </a:bodyPr>
          <a:lstStyle/>
          <a:p>
            <a:r>
              <a:rPr lang="en-GB" sz="1600" b="1" dirty="0" smtClean="0">
                <a:solidFill>
                  <a:schemeClr val="bg1"/>
                </a:solidFill>
              </a:rPr>
              <a:t>rd-alliance.org/about-</a:t>
            </a:r>
            <a:r>
              <a:rPr lang="en-GB" sz="1600" b="1" dirty="0" err="1" smtClean="0">
                <a:solidFill>
                  <a:schemeClr val="bg1"/>
                </a:solidFill>
              </a:rPr>
              <a:t>rda</a:t>
            </a:r>
            <a:endParaRPr lang="en-GB" sz="1600" b="1" dirty="0">
              <a:solidFill>
                <a:schemeClr val="bg1"/>
              </a:solidFill>
            </a:endParaRPr>
          </a:p>
        </p:txBody>
      </p:sp>
      <p:sp>
        <p:nvSpPr>
          <p:cNvPr id="9"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0" name="Picture 2"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2865101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What does RDA do?</a:t>
            </a:r>
            <a:endParaRPr lang="en-GB" dirty="0"/>
          </a:p>
        </p:txBody>
      </p:sp>
      <p:sp>
        <p:nvSpPr>
          <p:cNvPr id="3" name="Content Placeholder 2"/>
          <p:cNvSpPr>
            <a:spLocks noGrp="1"/>
          </p:cNvSpPr>
          <p:nvPr>
            <p:ph idx="1"/>
          </p:nvPr>
        </p:nvSpPr>
        <p:spPr>
          <a:xfrm>
            <a:off x="822960" y="2080714"/>
            <a:ext cx="7543800" cy="1360337"/>
          </a:xfrm>
          <a:solidFill>
            <a:schemeClr val="accent1">
              <a:lumMod val="40000"/>
              <a:lumOff val="60000"/>
            </a:schemeClr>
          </a:solidFill>
        </p:spPr>
        <p:txBody>
          <a:bodyPr>
            <a:noAutofit/>
          </a:bodyPr>
          <a:lstStyle/>
          <a:p>
            <a:pPr algn="ctr"/>
            <a:r>
              <a:rPr lang="en-GB" sz="1800" b="1" i="1" dirty="0"/>
              <a:t>Members come together through self-formed, volunteer, focussed Working Groups, exploratory Interest Groups to exchange knowledge, share discoveries, discuss barriers and potential solutions, explore and define policies and test as well as harmonise standards to enhance and facilitate global data </a:t>
            </a:r>
            <a:r>
              <a:rPr lang="en-GB" sz="1800" b="1" i="1" dirty="0" smtClean="0"/>
              <a:t>sharing &amp; re-use.</a:t>
            </a:r>
            <a:endParaRPr lang="en-GB" sz="1800" b="1" i="1" dirty="0"/>
          </a:p>
          <a:p>
            <a:r>
              <a:rPr lang="en-GB" sz="1800" dirty="0"/>
              <a:t>RDA members collaborate together </a:t>
            </a:r>
            <a:r>
              <a:rPr lang="en-GB" sz="1800" dirty="0" smtClean="0"/>
              <a:t>across the globe to </a:t>
            </a:r>
            <a:r>
              <a:rPr lang="en-GB" sz="1800" dirty="0"/>
              <a:t>tackle numerous infrastructure </a:t>
            </a:r>
            <a:r>
              <a:rPr lang="en-GB" sz="1800" dirty="0" smtClean="0"/>
              <a:t>&amp; data sharing challenges </a:t>
            </a:r>
            <a:r>
              <a:rPr lang="en-GB" sz="1800" dirty="0"/>
              <a:t>related to:</a:t>
            </a:r>
          </a:p>
        </p:txBody>
      </p:sp>
      <p:sp>
        <p:nvSpPr>
          <p:cNvPr id="5" name="TextBox 4"/>
          <p:cNvSpPr txBox="1"/>
          <p:nvPr/>
        </p:nvSpPr>
        <p:spPr>
          <a:xfrm>
            <a:off x="822960" y="4340409"/>
            <a:ext cx="6974898" cy="1477328"/>
          </a:xfrm>
          <a:prstGeom prst="rect">
            <a:avLst/>
          </a:prstGeom>
          <a:noFill/>
        </p:spPr>
        <p:txBody>
          <a:bodyPr wrap="square" numCol="2" rtlCol="0">
            <a:spAutoFit/>
          </a:bodyPr>
          <a:lstStyle/>
          <a:p>
            <a:pPr>
              <a:buClr>
                <a:schemeClr val="accent3"/>
              </a:buClr>
              <a:buFont typeface="Wingdings" panose="05000000000000000000" pitchFamily="2" charset="2"/>
              <a:buChar char="v"/>
            </a:pPr>
            <a:r>
              <a:rPr lang="en-GB" dirty="0"/>
              <a:t>Reproducibility</a:t>
            </a:r>
          </a:p>
          <a:p>
            <a:pPr>
              <a:buClr>
                <a:schemeClr val="accent3"/>
              </a:buClr>
              <a:buFont typeface="Wingdings" panose="05000000000000000000" pitchFamily="2" charset="2"/>
              <a:buChar char="v"/>
            </a:pPr>
            <a:r>
              <a:rPr lang="en-GB" dirty="0"/>
              <a:t>Data preservation</a:t>
            </a:r>
          </a:p>
          <a:p>
            <a:pPr marL="203597" indent="-203597">
              <a:buClr>
                <a:schemeClr val="accent3"/>
              </a:buClr>
              <a:buFont typeface="Wingdings" panose="05000000000000000000" pitchFamily="2" charset="2"/>
              <a:buChar char="v"/>
            </a:pPr>
            <a:r>
              <a:rPr lang="en-GB" dirty="0"/>
              <a:t>Best practices for domain repositories</a:t>
            </a:r>
          </a:p>
          <a:p>
            <a:pPr>
              <a:buClr>
                <a:schemeClr val="accent3"/>
              </a:buClr>
              <a:buFont typeface="Wingdings" panose="05000000000000000000" pitchFamily="2" charset="2"/>
              <a:buChar char="v"/>
            </a:pPr>
            <a:r>
              <a:rPr lang="en-GB" dirty="0" smtClean="0"/>
              <a:t>Legal interoperability</a:t>
            </a:r>
            <a:endParaRPr lang="en-GB" dirty="0"/>
          </a:p>
          <a:p>
            <a:pPr>
              <a:buClr>
                <a:schemeClr val="accent3"/>
              </a:buClr>
              <a:buFont typeface="Wingdings" panose="05000000000000000000" pitchFamily="2" charset="2"/>
              <a:buChar char="v"/>
            </a:pPr>
            <a:r>
              <a:rPr lang="en-GB" dirty="0"/>
              <a:t>Data citation</a:t>
            </a:r>
          </a:p>
          <a:p>
            <a:pPr>
              <a:buClr>
                <a:schemeClr val="accent3"/>
              </a:buClr>
              <a:buFont typeface="Wingdings" panose="05000000000000000000" pitchFamily="2" charset="2"/>
              <a:buChar char="v"/>
            </a:pPr>
            <a:r>
              <a:rPr lang="en-GB" dirty="0"/>
              <a:t>Data type registries</a:t>
            </a:r>
          </a:p>
          <a:p>
            <a:pPr>
              <a:buClr>
                <a:schemeClr val="accent3"/>
              </a:buClr>
              <a:buFont typeface="Wingdings" panose="05000000000000000000" pitchFamily="2" charset="2"/>
              <a:buChar char="v"/>
            </a:pPr>
            <a:r>
              <a:rPr lang="en-GB" dirty="0"/>
              <a:t>Metadata</a:t>
            </a:r>
          </a:p>
          <a:p>
            <a:pPr>
              <a:buClr>
                <a:schemeClr val="accent3"/>
              </a:buClr>
              <a:buFont typeface="Wingdings" panose="05000000000000000000" pitchFamily="2" charset="2"/>
              <a:buChar char="v"/>
            </a:pPr>
            <a:r>
              <a:rPr lang="en-GB" dirty="0"/>
              <a:t>and so many more!</a:t>
            </a:r>
          </a:p>
          <a:p>
            <a:endParaRPr lang="en-GB" sz="135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164" y="3879641"/>
            <a:ext cx="1725596" cy="2398864"/>
          </a:xfrm>
          <a:prstGeom prst="rect">
            <a:avLst/>
          </a:prstGeom>
        </p:spPr>
      </p:pic>
      <p:sp>
        <p:nvSpPr>
          <p:cNvPr id="9" name="Rectangle 5"/>
          <p:cNvSpPr/>
          <p:nvPr/>
        </p:nvSpPr>
        <p:spPr>
          <a:xfrm>
            <a:off x="261058" y="6430876"/>
            <a:ext cx="2351926" cy="338554"/>
          </a:xfrm>
          <a:prstGeom prst="rect">
            <a:avLst/>
          </a:prstGeom>
        </p:spPr>
        <p:txBody>
          <a:bodyPr wrap="none">
            <a:spAutoFit/>
          </a:bodyPr>
          <a:lstStyle/>
          <a:p>
            <a:r>
              <a:rPr lang="en-GB" sz="1600" b="1" dirty="0" smtClean="0">
                <a:solidFill>
                  <a:schemeClr val="bg1"/>
                </a:solidFill>
              </a:rPr>
              <a:t>rd-alliance.org/about-</a:t>
            </a:r>
            <a:r>
              <a:rPr lang="en-GB" sz="1600" b="1" dirty="0" err="1" smtClean="0">
                <a:solidFill>
                  <a:schemeClr val="bg1"/>
                </a:solidFill>
              </a:rPr>
              <a:t>rda</a:t>
            </a:r>
            <a:endParaRPr lang="en-GB" sz="1600" b="1" dirty="0">
              <a:solidFill>
                <a:schemeClr val="bg1"/>
              </a:solidFill>
            </a:endParaRPr>
          </a:p>
        </p:txBody>
      </p:sp>
      <p:sp>
        <p:nvSpPr>
          <p:cNvPr id="11"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2"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Tree>
    <p:extLst>
      <p:ext uri="{BB962C8B-B14F-4D97-AF65-F5344CB8AC3E}">
        <p14:creationId xmlns:p14="http://schemas.microsoft.com/office/powerpoint/2010/main" val="703652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Who Can Join RDA?</a:t>
            </a:r>
          </a:p>
        </p:txBody>
      </p:sp>
      <p:sp>
        <p:nvSpPr>
          <p:cNvPr id="3" name="Content Placeholder 2"/>
          <p:cNvSpPr>
            <a:spLocks noGrp="1"/>
          </p:cNvSpPr>
          <p:nvPr>
            <p:ph idx="1"/>
          </p:nvPr>
        </p:nvSpPr>
        <p:spPr>
          <a:xfrm>
            <a:off x="822959" y="1828214"/>
            <a:ext cx="7543801" cy="4023360"/>
          </a:xfrm>
        </p:spPr>
        <p:txBody>
          <a:bodyPr>
            <a:normAutofit/>
          </a:bodyPr>
          <a:lstStyle/>
          <a:p>
            <a:pPr marL="201168" lvl="1" indent="0">
              <a:buNone/>
            </a:pPr>
            <a:r>
              <a:rPr lang="en-US" sz="2000" i="1" dirty="0"/>
              <a:t>Any individual or organization, regardless of profession or discipline, with an interest in reducing the barriers to data sharing and </a:t>
            </a:r>
            <a:r>
              <a:rPr lang="en-US" sz="2000" i="1" dirty="0" smtClean="0"/>
              <a:t>re-use and </a:t>
            </a:r>
            <a:r>
              <a:rPr lang="en-US" sz="2000" i="1" dirty="0"/>
              <a:t>who agrees to RDA’s guiding principles of:</a:t>
            </a:r>
          </a:p>
          <a:p>
            <a:pPr lvl="8">
              <a:tabLst>
                <a:tab pos="388144" algn="l"/>
              </a:tabLst>
            </a:pPr>
            <a:r>
              <a:rPr lang="en-US" sz="2000" i="1" dirty="0"/>
              <a:t>Openness</a:t>
            </a:r>
          </a:p>
          <a:p>
            <a:pPr lvl="8">
              <a:tabLst>
                <a:tab pos="388144" algn="l"/>
              </a:tabLst>
            </a:pPr>
            <a:r>
              <a:rPr lang="en-US" sz="2000" i="1" dirty="0"/>
              <a:t>Consensus</a:t>
            </a:r>
          </a:p>
          <a:p>
            <a:pPr lvl="8">
              <a:tabLst>
                <a:tab pos="388144" algn="l"/>
              </a:tabLst>
            </a:pPr>
            <a:r>
              <a:rPr lang="en-US" sz="2000" i="1" dirty="0"/>
              <a:t>Balance</a:t>
            </a:r>
          </a:p>
          <a:p>
            <a:pPr lvl="8">
              <a:tabLst>
                <a:tab pos="388144" algn="l"/>
              </a:tabLst>
            </a:pPr>
            <a:r>
              <a:rPr lang="en-US" sz="2000" i="1" dirty="0"/>
              <a:t>Harmonization</a:t>
            </a:r>
          </a:p>
          <a:p>
            <a:pPr lvl="8">
              <a:tabLst>
                <a:tab pos="388144" algn="l"/>
              </a:tabLst>
            </a:pPr>
            <a:r>
              <a:rPr lang="en-US" sz="2000" i="1" dirty="0"/>
              <a:t>Community-driven</a:t>
            </a:r>
          </a:p>
          <a:p>
            <a:pPr lvl="8">
              <a:tabLst>
                <a:tab pos="388144" algn="l"/>
              </a:tabLst>
            </a:pPr>
            <a:r>
              <a:rPr lang="en-US" sz="2000" i="1" dirty="0"/>
              <a:t>Non-profit and technology-neutra</a:t>
            </a:r>
            <a:r>
              <a:rPr lang="en-US" sz="1500" i="1" dirty="0"/>
              <a:t>l</a:t>
            </a:r>
          </a:p>
          <a:p>
            <a:pPr marL="0" indent="0" algn="ctr">
              <a:buNone/>
            </a:pPr>
            <a:r>
              <a:rPr lang="en-GB" sz="2100" b="1" dirty="0" smtClean="0">
                <a:solidFill>
                  <a:srgbClr val="00B050"/>
                </a:solidFill>
              </a:rPr>
              <a:t>Individual Membership </a:t>
            </a:r>
            <a:r>
              <a:rPr lang="en-GB" sz="2100" b="1" dirty="0">
                <a:solidFill>
                  <a:srgbClr val="00B050"/>
                </a:solidFill>
              </a:rPr>
              <a:t>is free @ </a:t>
            </a:r>
            <a:r>
              <a:rPr lang="en-GB" sz="2100" b="1" dirty="0" smtClean="0">
                <a:solidFill>
                  <a:srgbClr val="00B050"/>
                </a:solidFill>
              </a:rPr>
              <a:t/>
            </a:r>
            <a:br>
              <a:rPr lang="en-GB" sz="2100" b="1" dirty="0" smtClean="0">
                <a:solidFill>
                  <a:srgbClr val="00B050"/>
                </a:solidFill>
              </a:rPr>
            </a:br>
            <a:r>
              <a:rPr lang="en-GB" sz="2100" b="1" dirty="0" smtClean="0">
                <a:solidFill>
                  <a:srgbClr val="00B050"/>
                </a:solidFill>
              </a:rPr>
              <a:t>https://www.rd-alliance.org/user/register</a:t>
            </a:r>
            <a:endParaRPr lang="en-GB" sz="2100" b="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160" y="2929466"/>
            <a:ext cx="2678334" cy="1100426"/>
          </a:xfrm>
          <a:prstGeom prst="rect">
            <a:avLst/>
          </a:prstGeom>
        </p:spPr>
      </p:pic>
      <p:sp>
        <p:nvSpPr>
          <p:cNvPr id="10" name="Rectangle 5"/>
          <p:cNvSpPr/>
          <p:nvPr/>
        </p:nvSpPr>
        <p:spPr>
          <a:xfrm>
            <a:off x="261058" y="6430876"/>
            <a:ext cx="3006336" cy="338554"/>
          </a:xfrm>
          <a:prstGeom prst="rect">
            <a:avLst/>
          </a:prstGeom>
        </p:spPr>
        <p:txBody>
          <a:bodyPr wrap="none">
            <a:spAutoFit/>
          </a:bodyPr>
          <a:lstStyle/>
          <a:p>
            <a:r>
              <a:rPr lang="en-GB" sz="1600" b="1" dirty="0" smtClean="0">
                <a:solidFill>
                  <a:schemeClr val="bg1"/>
                </a:solidFill>
              </a:rPr>
              <a:t>rd-alliance.org/get-involved.html</a:t>
            </a:r>
            <a:endParaRPr lang="en-GB" sz="1600" b="1" dirty="0">
              <a:solidFill>
                <a:schemeClr val="bg1"/>
              </a:solidFill>
            </a:endParaRPr>
          </a:p>
        </p:txBody>
      </p:sp>
      <p:sp>
        <p:nvSpPr>
          <p:cNvPr id="9"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1"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776832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Why Join RDA as an Individual Member?</a:t>
            </a:r>
            <a:endParaRPr lang="en-GB" sz="4000" dirty="0"/>
          </a:p>
        </p:txBody>
      </p:sp>
      <p:sp>
        <p:nvSpPr>
          <p:cNvPr id="6" name="Content Placeholder 5"/>
          <p:cNvSpPr>
            <a:spLocks noGrp="1"/>
          </p:cNvSpPr>
          <p:nvPr>
            <p:ph sz="half" idx="1"/>
          </p:nvPr>
        </p:nvSpPr>
        <p:spPr>
          <a:xfrm>
            <a:off x="891540" y="1791123"/>
            <a:ext cx="7475220" cy="4284310"/>
          </a:xfrm>
        </p:spPr>
        <p:txBody>
          <a:bodyPr>
            <a:noAutofit/>
          </a:bodyPr>
          <a:lstStyle/>
          <a:p>
            <a:pPr marL="150876" lvl="1" indent="0">
              <a:buNone/>
            </a:pPr>
            <a:r>
              <a:rPr lang="en-US" sz="2800" b="1" dirty="0"/>
              <a:t>Individual </a:t>
            </a:r>
            <a:r>
              <a:rPr lang="en-US" sz="2800" b="1" dirty="0" smtClean="0"/>
              <a:t>Member Benefits</a:t>
            </a:r>
            <a:endParaRPr lang="en-US" sz="2800" b="1" i="1" dirty="0"/>
          </a:p>
          <a:p>
            <a:pPr lvl="2">
              <a:tabLst>
                <a:tab pos="342900" algn="l"/>
              </a:tabLst>
            </a:pPr>
            <a:r>
              <a:rPr lang="en-US" sz="2000" b="1" i="1" dirty="0"/>
              <a:t>Contribute</a:t>
            </a:r>
            <a:r>
              <a:rPr lang="en-US" sz="2000" i="1" dirty="0"/>
              <a:t> to acceleration of data infrastructure development</a:t>
            </a:r>
          </a:p>
          <a:p>
            <a:pPr lvl="2">
              <a:tabLst>
                <a:tab pos="342900" algn="l"/>
              </a:tabLst>
            </a:pPr>
            <a:r>
              <a:rPr lang="en-US" sz="2000" i="1" dirty="0"/>
              <a:t>Work and </a:t>
            </a:r>
            <a:r>
              <a:rPr lang="en-US" sz="2000" b="1" i="1" dirty="0"/>
              <a:t>share experiences </a:t>
            </a:r>
            <a:r>
              <a:rPr lang="en-US" sz="2000" i="1" dirty="0"/>
              <a:t>with collaborators throughout the world</a:t>
            </a:r>
          </a:p>
          <a:p>
            <a:pPr lvl="2">
              <a:tabLst>
                <a:tab pos="342900" algn="l"/>
              </a:tabLst>
            </a:pPr>
            <a:r>
              <a:rPr lang="en-US" sz="2000" b="1" i="1" dirty="0"/>
              <a:t>Access</a:t>
            </a:r>
            <a:r>
              <a:rPr lang="en-US" sz="2000" i="1" dirty="0"/>
              <a:t> to extraordinary network of colleagues with various levels of experience, perspectives and practices</a:t>
            </a:r>
          </a:p>
          <a:p>
            <a:pPr lvl="2">
              <a:tabLst>
                <a:tab pos="342900" algn="l"/>
              </a:tabLst>
            </a:pPr>
            <a:r>
              <a:rPr lang="en-US" sz="2000" i="1" dirty="0"/>
              <a:t>Gain greater </a:t>
            </a:r>
            <a:r>
              <a:rPr lang="en-US" sz="2000" b="1" i="1" dirty="0"/>
              <a:t>expertise</a:t>
            </a:r>
            <a:r>
              <a:rPr lang="en-US" sz="2000" i="1" dirty="0"/>
              <a:t> in data science regardless of whether one is a student, early or seasoned career professional</a:t>
            </a:r>
          </a:p>
          <a:p>
            <a:pPr lvl="2">
              <a:tabLst>
                <a:tab pos="342900" algn="l"/>
              </a:tabLst>
            </a:pPr>
            <a:r>
              <a:rPr lang="en-US" sz="2000" b="1" i="1" dirty="0"/>
              <a:t>Enhance</a:t>
            </a:r>
            <a:r>
              <a:rPr lang="en-US" sz="2000" i="1" dirty="0"/>
              <a:t> the quality and effectiveness of personal work and activities</a:t>
            </a:r>
          </a:p>
          <a:p>
            <a:pPr lvl="2">
              <a:tabLst>
                <a:tab pos="342900" algn="l"/>
              </a:tabLst>
            </a:pPr>
            <a:r>
              <a:rPr lang="en-US" sz="2000" b="1" i="1" dirty="0"/>
              <a:t>Improve</a:t>
            </a:r>
            <a:r>
              <a:rPr lang="en-US" sz="2000" i="1" dirty="0"/>
              <a:t> one’s competitive advantage professionally and </a:t>
            </a:r>
            <a:r>
              <a:rPr lang="en-US" sz="2000" i="1" dirty="0" smtClean="0"/>
              <a:t>positioning oneself for leadership within the broader </a:t>
            </a:r>
            <a:r>
              <a:rPr lang="en-US" sz="2000" i="1" dirty="0"/>
              <a:t>research </a:t>
            </a:r>
            <a:r>
              <a:rPr lang="en-US" sz="2000" i="1" dirty="0" smtClean="0"/>
              <a:t>community</a:t>
            </a:r>
            <a:endParaRPr lang="en-US" sz="20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10" name="Rectangle 5"/>
          <p:cNvSpPr/>
          <p:nvPr/>
        </p:nvSpPr>
        <p:spPr>
          <a:xfrm>
            <a:off x="261058" y="6430876"/>
            <a:ext cx="4463210" cy="307777"/>
          </a:xfrm>
          <a:prstGeom prst="rect">
            <a:avLst/>
          </a:prstGeom>
        </p:spPr>
        <p:txBody>
          <a:bodyPr wrap="none">
            <a:spAutoFit/>
          </a:bodyPr>
          <a:lstStyle/>
          <a:p>
            <a:r>
              <a:rPr lang="en-GB" sz="1400" b="1" dirty="0" smtClean="0">
                <a:solidFill>
                  <a:schemeClr val="bg1"/>
                </a:solidFill>
              </a:rPr>
              <a:t>rd-alliance.org/get-involved/individual-membership.html</a:t>
            </a:r>
            <a:endParaRPr lang="en-GB" sz="1600" b="1" dirty="0">
              <a:solidFill>
                <a:schemeClr val="bg1"/>
              </a:solidFill>
            </a:endParaRPr>
          </a:p>
        </p:txBody>
      </p:sp>
      <p:sp>
        <p:nvSpPr>
          <p:cNvPr id="13" name="TextBox 12"/>
          <p:cNvSpPr txBox="1"/>
          <p:nvPr/>
        </p:nvSpPr>
        <p:spPr>
          <a:xfrm>
            <a:off x="5285660" y="5888865"/>
            <a:ext cx="3081100" cy="369332"/>
          </a:xfrm>
          <a:prstGeom prst="rect">
            <a:avLst/>
          </a:prstGeom>
          <a:solidFill>
            <a:schemeClr val="accent1">
              <a:lumMod val="60000"/>
              <a:lumOff val="40000"/>
            </a:schemeClr>
          </a:solidFill>
        </p:spPr>
        <p:txBody>
          <a:bodyPr wrap="none" rtlCol="0">
            <a:spAutoFit/>
          </a:bodyPr>
          <a:lstStyle/>
          <a:p>
            <a:r>
              <a:rPr lang="it-IT" b="1" dirty="0" smtClean="0"/>
              <a:t>Individual RDA Members 4908</a:t>
            </a:r>
            <a:endParaRPr lang="it-IT" b="1" dirty="0"/>
          </a:p>
        </p:txBody>
      </p:sp>
      <p:sp>
        <p:nvSpPr>
          <p:cNvPr id="14"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5"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2680120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733" y="274644"/>
            <a:ext cx="1177241" cy="769296"/>
          </a:xfrm>
          <a:prstGeom prst="rect">
            <a:avLst/>
          </a:prstGeom>
        </p:spPr>
      </p:pic>
      <p:sp>
        <p:nvSpPr>
          <p:cNvPr id="50" name="Title 1"/>
          <p:cNvSpPr>
            <a:spLocks noGrp="1"/>
          </p:cNvSpPr>
          <p:nvPr>
            <p:ph type="title" idx="4294967295"/>
          </p:nvPr>
        </p:nvSpPr>
        <p:spPr>
          <a:xfrm>
            <a:off x="1502128" y="-20599"/>
            <a:ext cx="7639050" cy="1012301"/>
          </a:xfrm>
        </p:spPr>
        <p:txBody>
          <a:bodyPr>
            <a:normAutofit/>
          </a:bodyPr>
          <a:lstStyle/>
          <a:p>
            <a:pPr algn="r"/>
            <a:r>
              <a:rPr lang="en-GB" sz="4000" dirty="0"/>
              <a:t>Organisational &amp; Affiliate Members</a:t>
            </a:r>
          </a:p>
        </p:txBody>
      </p:sp>
      <p:sp>
        <p:nvSpPr>
          <p:cNvPr id="88" name="Title 4"/>
          <p:cNvSpPr txBox="1">
            <a:spLocks/>
          </p:cNvSpPr>
          <p:nvPr/>
        </p:nvSpPr>
        <p:spPr bwMode="auto">
          <a:xfrm>
            <a:off x="-163409" y="6399165"/>
            <a:ext cx="6455503" cy="341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1600" b="1" dirty="0" smtClean="0">
                <a:solidFill>
                  <a:schemeClr val="bg1"/>
                </a:solidFill>
              </a:rPr>
              <a:t>rd-alliance.org/get-involved/organisational-membership</a:t>
            </a:r>
            <a:endParaRPr lang="en-GB" altLang="en-US" sz="1600" b="1" dirty="0">
              <a:solidFill>
                <a:schemeClr val="bg1"/>
              </a:solidFill>
              <a:ea typeface="ＭＳ Ｐゴシック" pitchFamily="34" charset="-128"/>
            </a:endParaRPr>
          </a:p>
        </p:txBody>
      </p:sp>
      <p:pic>
        <p:nvPicPr>
          <p:cNvPr id="64"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67"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
        <p:nvSpPr>
          <p:cNvPr id="68" name="Rettangolo 5"/>
          <p:cNvSpPr>
            <a:spLocks noChangeArrowheads="1"/>
          </p:cNvSpPr>
          <p:nvPr/>
        </p:nvSpPr>
        <p:spPr bwMode="auto">
          <a:xfrm>
            <a:off x="40945" y="1069168"/>
            <a:ext cx="1851340" cy="612934"/>
          </a:xfrm>
          <a:prstGeom prst="round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1500" dirty="0">
                <a:solidFill>
                  <a:schemeClr val="tx1"/>
                </a:solidFill>
              </a:rPr>
              <a:t>43 Organisational Members</a:t>
            </a:r>
          </a:p>
        </p:txBody>
      </p:sp>
      <p:pic>
        <p:nvPicPr>
          <p:cNvPr id="69" name="Segnaposto contenuto 34" descr="CASRAI.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648" y="4627563"/>
            <a:ext cx="1243013"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Immagine 35" descr="CODATA.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7612" y="3960450"/>
            <a:ext cx="988755" cy="68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Immagine 36" descr="DataCite_logo.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955119" y="5021667"/>
            <a:ext cx="632342" cy="62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ttangolo 5"/>
          <p:cNvSpPr>
            <a:spLocks noChangeArrowheads="1"/>
          </p:cNvSpPr>
          <p:nvPr/>
        </p:nvSpPr>
        <p:spPr bwMode="auto">
          <a:xfrm>
            <a:off x="7281" y="1737486"/>
            <a:ext cx="1854598" cy="4572000"/>
          </a:xfrm>
          <a:prstGeom prst="roundRect">
            <a:avLst>
              <a:gd name="adj" fmla="val 14516"/>
            </a:avLst>
          </a:prstGeom>
          <a:solidFill>
            <a:schemeClr val="bg1"/>
          </a:solidFill>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US" altLang="en-US" sz="1500" dirty="0">
                <a:solidFill>
                  <a:schemeClr val="tx1"/>
                </a:solidFill>
              </a:rPr>
              <a:t>8</a:t>
            </a:r>
            <a:r>
              <a:rPr lang="en-GB" altLang="en-US" sz="1500" dirty="0">
                <a:solidFill>
                  <a:schemeClr val="tx1"/>
                </a:solidFill>
              </a:rPr>
              <a:t> Affiliate Members </a:t>
            </a: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p:txBody>
      </p:sp>
      <p:pic>
        <p:nvPicPr>
          <p:cNvPr id="73" name="Immagine 37" descr="ORCID_logo.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398833" y="5758525"/>
            <a:ext cx="1154415" cy="55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Segnaposto contenuto 34" descr="CASRAI.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0981" y="2370546"/>
            <a:ext cx="1429183" cy="4134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magine 35" descr="CODATA.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567" y="4899405"/>
            <a:ext cx="1046132" cy="75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Immagine 36" descr="DataCite_logo.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454" y="2794720"/>
            <a:ext cx="782125" cy="77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Immagine 38" descr="World Data System-Logo.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945563" y="4874631"/>
            <a:ext cx="868847" cy="86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33668" y="1548469"/>
            <a:ext cx="1596900" cy="515571"/>
          </a:xfrm>
          <a:prstGeom prst="rect">
            <a:avLst/>
          </a:prstGeom>
        </p:spPr>
      </p:pic>
      <p:pic>
        <p:nvPicPr>
          <p:cNvPr id="91" name="Picture 9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73639" y="5493323"/>
            <a:ext cx="638002" cy="63800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2" name="Picture 91"/>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21798" y="5499228"/>
            <a:ext cx="694411" cy="65528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3" name="Picture 92"/>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908771" y="5556610"/>
            <a:ext cx="2021439" cy="54159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4" name="Picture 93"/>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016957" y="4301736"/>
            <a:ext cx="1068292" cy="52127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5" name="Picture 9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924090" y="4853732"/>
            <a:ext cx="2090969" cy="63959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6" name="Picture 95"/>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871348" y="4313168"/>
            <a:ext cx="941915" cy="45048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7" name="Picture 9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831027" y="4375776"/>
            <a:ext cx="2412278" cy="216908"/>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8" name="Picture 9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446999" y="4206978"/>
            <a:ext cx="1184873" cy="54109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99" name="Picture 9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012376" y="4254059"/>
            <a:ext cx="676600" cy="45716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0" name="Picture 99"/>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314630" y="3564434"/>
            <a:ext cx="646876" cy="630105"/>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1" name="Picture 100"/>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095312" y="3593248"/>
            <a:ext cx="893093" cy="53585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2" name="Picture 101"/>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3759314" y="3539328"/>
            <a:ext cx="1036189" cy="62521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3" name="Picture 102"/>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516209" y="2991908"/>
            <a:ext cx="457200" cy="52149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4" name="Picture 103"/>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014391" y="2501328"/>
            <a:ext cx="1384586" cy="37886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5" name="Picture 104"/>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615473" y="2974478"/>
            <a:ext cx="794082" cy="482515"/>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6" name="Picture 105"/>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539420" y="2832078"/>
            <a:ext cx="744410" cy="73452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7" name="Picture 106"/>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8413726" y="2278595"/>
            <a:ext cx="662166" cy="73288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8" name="Picture 107"/>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4796929" y="2295000"/>
            <a:ext cx="1140197" cy="54159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9" name="Picture 108"/>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1966579" y="2603844"/>
            <a:ext cx="1428750" cy="438150"/>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10" name="Picture 109"/>
          <p:cNvPicPr>
            <a:picLocks noChangeAspect="1"/>
          </p:cNvPicPr>
          <p:nvPr/>
        </p:nvPicPr>
        <p:blipFill rotWithShape="1">
          <a:blip r:embed="rId30" cstate="print">
            <a:extLst>
              <a:ext uri="{28A0092B-C50C-407E-A947-70E740481C1C}">
                <a14:useLocalDpi xmlns:a14="http://schemas.microsoft.com/office/drawing/2010/main"/>
              </a:ext>
            </a:extLst>
          </a:blip>
          <a:srcRect r="27992"/>
          <a:stretch/>
        </p:blipFill>
        <p:spPr>
          <a:xfrm>
            <a:off x="6073214" y="1713798"/>
            <a:ext cx="2072139" cy="51983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11" name="Picture 110"/>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3745072" y="1083310"/>
            <a:ext cx="1030893" cy="49635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12" name="Picture 111"/>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3092106" y="1096979"/>
            <a:ext cx="442761" cy="44276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13" name="Picture 112"/>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1929408" y="1066830"/>
            <a:ext cx="1084630" cy="49892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14" name="Picture 113"/>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643362" y="1094124"/>
            <a:ext cx="690086" cy="58785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15" name="Picture 114"/>
          <p:cNvPicPr>
            <a:picLocks noChangeAspect="1"/>
          </p:cNvPicPr>
          <p:nvPr/>
        </p:nvPicPr>
        <p:blipFill>
          <a:blip r:embed="rId35" cstate="print"/>
          <a:stretch>
            <a:fillRect/>
          </a:stretch>
        </p:blipFill>
        <p:spPr>
          <a:xfrm>
            <a:off x="1892165" y="2023256"/>
            <a:ext cx="1392360" cy="565015"/>
          </a:xfrm>
          <a:prstGeom prst="rect">
            <a:avLst/>
          </a:prstGeom>
        </p:spPr>
      </p:pic>
      <p:pic>
        <p:nvPicPr>
          <p:cNvPr id="116" name="Picture 115"/>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5308534" y="1716510"/>
            <a:ext cx="722205" cy="58306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17" name="Picture 116"/>
          <p:cNvPicPr>
            <a:picLocks noChangeAspect="1"/>
          </p:cNvPicPr>
          <p:nvPr/>
        </p:nvPicPr>
        <p:blipFill>
          <a:blip r:embed="rId37" cstate="print"/>
          <a:stretch>
            <a:fillRect/>
          </a:stretch>
        </p:blipFill>
        <p:spPr>
          <a:xfrm>
            <a:off x="5627122" y="5496055"/>
            <a:ext cx="1930794" cy="590595"/>
          </a:xfrm>
          <a:prstGeom prst="rect">
            <a:avLst/>
          </a:prstGeom>
        </p:spPr>
      </p:pic>
      <p:pic>
        <p:nvPicPr>
          <p:cNvPr id="118" name="Picture 117"/>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3548644" y="1704571"/>
            <a:ext cx="1654168" cy="661667"/>
          </a:xfrm>
          <a:prstGeom prst="rect">
            <a:avLst/>
          </a:prstGeom>
        </p:spPr>
      </p:pic>
      <p:pic>
        <p:nvPicPr>
          <p:cNvPr id="119" name="Picture 118"/>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8204528" y="1751650"/>
            <a:ext cx="913839" cy="580538"/>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20" name="Picture 6" descr="DataONE"/>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3466197" y="2389238"/>
            <a:ext cx="1285691" cy="394731"/>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8" descr="Max-Planck-Gesellschaft - Max Planck Computing &amp; Data Facility"/>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7354159" y="3651062"/>
            <a:ext cx="1390650" cy="46672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1"/>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6682455" y="1243343"/>
            <a:ext cx="1231678" cy="301077"/>
          </a:xfrm>
          <a:prstGeom prst="rect">
            <a:avLst/>
          </a:prstGeom>
        </p:spPr>
      </p:pic>
      <p:pic>
        <p:nvPicPr>
          <p:cNvPr id="123" name="Picture 122"/>
          <p:cNvPicPr>
            <a:picLocks noChangeAspect="1"/>
          </p:cNvPicPr>
          <p:nvPr/>
        </p:nvPicPr>
        <p:blipFill>
          <a:blip r:embed="rId43" cstate="print"/>
          <a:stretch>
            <a:fillRect/>
          </a:stretch>
        </p:blipFill>
        <p:spPr>
          <a:xfrm>
            <a:off x="1904021" y="3156021"/>
            <a:ext cx="1576886" cy="304114"/>
          </a:xfrm>
          <a:prstGeom prst="rect">
            <a:avLst/>
          </a:prstGeom>
        </p:spPr>
      </p:pic>
      <p:pic>
        <p:nvPicPr>
          <p:cNvPr id="124" name="Picture 123"/>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5493028" y="2985261"/>
            <a:ext cx="1043444" cy="48694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25" name="Picture 2" descr="https://www.rd-alliance.org/system/files/logoCAICYT_1001.png">
            <a:hlinkClick r:id="rId45"/>
          </p:cNvPr>
          <p:cNvPicPr>
            <a:picLocks noChangeAspect="1" noChangeArrowheads="1"/>
          </p:cNvPicPr>
          <p:nvPr/>
        </p:nvPicPr>
        <p:blipFill>
          <a:blip r:embed="rId46" cstate="print">
            <a:extLst>
              <a:ext uri="{28A0092B-C50C-407E-A947-70E740481C1C}">
                <a14:useLocalDpi xmlns:a14="http://schemas.microsoft.com/office/drawing/2010/main"/>
              </a:ext>
            </a:extLst>
          </a:blip>
          <a:srcRect/>
          <a:stretch>
            <a:fillRect/>
          </a:stretch>
        </p:blipFill>
        <p:spPr bwMode="auto">
          <a:xfrm>
            <a:off x="8216624" y="1097371"/>
            <a:ext cx="778415" cy="608137"/>
          </a:xfrm>
          <a:prstGeom prst="rect">
            <a:avLst/>
          </a:prstGeom>
          <a:noFill/>
          <a:extLst>
            <a:ext uri="{909E8E84-426E-40DD-AFC4-6F175D3DCCD1}">
              <a14:hiddenFill xmlns:a14="http://schemas.microsoft.com/office/drawing/2010/main">
                <a:solidFill>
                  <a:srgbClr val="FFFFFF"/>
                </a:solidFill>
              </a14:hiddenFill>
            </a:ext>
          </a:extLst>
        </p:spPr>
      </p:pic>
      <p:cxnSp>
        <p:nvCxnSpPr>
          <p:cNvPr id="126" name="Straight Connector 125"/>
          <p:cNvCxnSpPr/>
          <p:nvPr/>
        </p:nvCxnSpPr>
        <p:spPr>
          <a:xfrm>
            <a:off x="1943887" y="1017564"/>
            <a:ext cx="6968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7" name="Picture 126"/>
          <p:cNvPicPr>
            <a:picLocks noChangeAspect="1"/>
          </p:cNvPicPr>
          <p:nvPr/>
        </p:nvPicPr>
        <p:blipFill>
          <a:blip r:embed="rId47" cstate="print">
            <a:extLst>
              <a:ext uri="{28A0092B-C50C-407E-A947-70E740481C1C}">
                <a14:useLocalDpi xmlns:a14="http://schemas.microsoft.com/office/drawing/2010/main"/>
              </a:ext>
            </a:extLst>
          </a:blip>
          <a:stretch>
            <a:fillRect/>
          </a:stretch>
        </p:blipFill>
        <p:spPr>
          <a:xfrm>
            <a:off x="128968" y="3558201"/>
            <a:ext cx="1665986" cy="642569"/>
          </a:xfrm>
          <a:prstGeom prst="rect">
            <a:avLst/>
          </a:prstGeom>
        </p:spPr>
      </p:pic>
      <p:pic>
        <p:nvPicPr>
          <p:cNvPr id="128" name="Picture 2" descr="https://rd-alliance.org/system/files/Blackfynn.png"/>
          <p:cNvPicPr>
            <a:picLocks noChangeAspect="1" noChangeArrowheads="1"/>
          </p:cNvPicPr>
          <p:nvPr/>
        </p:nvPicPr>
        <p:blipFill>
          <a:blip r:embed="rId48" cstate="print">
            <a:extLst>
              <a:ext uri="{28A0092B-C50C-407E-A947-70E740481C1C}">
                <a14:useLocalDpi xmlns:a14="http://schemas.microsoft.com/office/drawing/2010/main"/>
              </a:ext>
            </a:extLst>
          </a:blip>
          <a:srcRect/>
          <a:stretch>
            <a:fillRect/>
          </a:stretch>
        </p:blipFill>
        <p:spPr bwMode="auto">
          <a:xfrm>
            <a:off x="4844304" y="1105075"/>
            <a:ext cx="602849" cy="602849"/>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Αποτέλεσμα εικόνας για ICM Warsaw logo"/>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1961982" y="3580187"/>
            <a:ext cx="1747880" cy="561977"/>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6" descr="https://rd-alliance.org/system/files/RDS-logo.png"/>
          <p:cNvPicPr>
            <a:picLocks noChangeAspect="1" noChangeArrowheads="1"/>
          </p:cNvPicPr>
          <p:nvPr/>
        </p:nvPicPr>
        <p:blipFill>
          <a:blip r:embed="rId50" cstate="print">
            <a:extLst>
              <a:ext uri="{28A0092B-C50C-407E-A947-70E740481C1C}">
                <a14:useLocalDpi xmlns:a14="http://schemas.microsoft.com/office/drawing/2010/main"/>
              </a:ext>
            </a:extLst>
          </a:blip>
          <a:srcRect/>
          <a:stretch>
            <a:fillRect/>
          </a:stretch>
        </p:blipFill>
        <p:spPr bwMode="auto">
          <a:xfrm>
            <a:off x="4199608" y="4851951"/>
            <a:ext cx="1424034" cy="494852"/>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8" descr="https://www.rd-alliance.org/system/files/wiley-wordmark.png"/>
          <p:cNvPicPr>
            <a:picLocks noChangeAspect="1" noChangeArrowheads="1"/>
          </p:cNvPicPr>
          <p:nvPr/>
        </p:nvPicPr>
        <p:blipFill>
          <a:blip r:embed="rId51" cstate="print">
            <a:extLst>
              <a:ext uri="{28A0092B-C50C-407E-A947-70E740481C1C}">
                <a14:useLocalDpi xmlns:a14="http://schemas.microsoft.com/office/drawing/2010/main"/>
              </a:ext>
            </a:extLst>
          </a:blip>
          <a:srcRect/>
          <a:stretch>
            <a:fillRect/>
          </a:stretch>
        </p:blipFill>
        <p:spPr bwMode="auto">
          <a:xfrm>
            <a:off x="7831320" y="5659393"/>
            <a:ext cx="1164811" cy="24266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39"/>
          <p:cNvPicPr>
            <a:picLocks noChangeAspect="1"/>
          </p:cNvPicPr>
          <p:nvPr/>
        </p:nvPicPr>
        <p:blipFill>
          <a:blip r:embed="rId52" cstate="print">
            <a:extLst>
              <a:ext uri="{28A0092B-C50C-407E-A947-70E740481C1C}">
                <a14:useLocalDpi xmlns:a14="http://schemas.microsoft.com/office/drawing/2010/main"/>
              </a:ext>
            </a:extLst>
          </a:blip>
          <a:srcRect/>
          <a:stretch>
            <a:fillRect/>
          </a:stretch>
        </p:blipFill>
        <p:spPr bwMode="auto">
          <a:xfrm>
            <a:off x="6720534" y="2926597"/>
            <a:ext cx="1547091" cy="68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 descr="https://www.rd-alliance.org/system/files/icstiwidgetnew-2.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3588" y="4240039"/>
            <a:ext cx="1363873" cy="554074"/>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https://www.rd-alliance.org/system/files/pitt_logo.png"/>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808191" y="4904920"/>
            <a:ext cx="3309701" cy="486066"/>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4" descr="https://www.rd-alliance.org/system/files/DeIC-logo-sort.pn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059850" y="2370546"/>
            <a:ext cx="833960" cy="336692"/>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853598" y="2926597"/>
            <a:ext cx="965791" cy="514253"/>
          </a:xfrm>
          <a:prstGeom prst="rect">
            <a:avLst/>
          </a:prstGeom>
        </p:spPr>
      </p:pic>
    </p:spTree>
    <p:extLst>
      <p:ext uri="{BB962C8B-B14F-4D97-AF65-F5344CB8AC3E}">
        <p14:creationId xmlns:p14="http://schemas.microsoft.com/office/powerpoint/2010/main" val="339296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060" y="1137812"/>
            <a:ext cx="9063277" cy="3207119"/>
          </a:xfrm>
          <a:solidFill>
            <a:schemeClr val="accent4">
              <a:lumMod val="60000"/>
              <a:lumOff val="40000"/>
            </a:schemeClr>
          </a:solidFill>
          <a:ln w="12700">
            <a:noFill/>
          </a:ln>
          <a:effectLst>
            <a:glow rad="63500">
              <a:schemeClr val="accent3">
                <a:satMod val="175000"/>
                <a:alpha val="40000"/>
              </a:schemeClr>
            </a:glow>
          </a:effectLst>
        </p:spPr>
        <p:txBody>
          <a:bodyPr numCol="2">
            <a:noAutofit/>
          </a:bodyPr>
          <a:lstStyle/>
          <a:p>
            <a:pPr marL="0" indent="0">
              <a:spcBef>
                <a:spcPts val="0"/>
              </a:spcBef>
              <a:buNone/>
              <a:defRPr/>
            </a:pPr>
            <a:r>
              <a:rPr lang="en-US" sz="1600" b="1" dirty="0">
                <a:solidFill>
                  <a:schemeClr val="tx1"/>
                </a:solidFill>
                <a:latin typeface="Gisha" panose="020B0502040204020203" pitchFamily="34" charset="-79"/>
                <a:cs typeface="Gisha" panose="020B0502040204020203" pitchFamily="34" charset="-79"/>
              </a:rPr>
              <a:t>Domain Science - focused</a:t>
            </a:r>
          </a:p>
          <a:p>
            <a:pPr>
              <a:spcBef>
                <a:spcPts val="450"/>
              </a:spcBef>
              <a:buFont typeface="Wingdings" pitchFamily="2" charset="2"/>
              <a:buChar char="q"/>
              <a:defRPr/>
            </a:pPr>
            <a:r>
              <a:rPr lang="en-US" sz="1200" b="1" dirty="0" err="1">
                <a:solidFill>
                  <a:schemeClr val="tx1"/>
                </a:solidFill>
                <a:latin typeface="Gisha" panose="020B0502040204020203" pitchFamily="34" charset="-79"/>
                <a:cs typeface="Gisha" panose="020B0502040204020203" pitchFamily="34" charset="-79"/>
              </a:rPr>
              <a:t>Agrisemantics</a:t>
            </a:r>
            <a:r>
              <a:rPr lang="en-US" sz="1200" b="1" dirty="0">
                <a:solidFill>
                  <a:schemeClr val="tx1"/>
                </a:solidFill>
                <a:latin typeface="Gisha" panose="020B0502040204020203" pitchFamily="34" charset="-79"/>
                <a:cs typeface="Gisha" panose="020B0502040204020203" pitchFamily="34" charset="-79"/>
              </a:rPr>
              <a:t> </a:t>
            </a:r>
            <a:r>
              <a:rPr lang="en-US" sz="1200" b="1" dirty="0" smtClean="0">
                <a:solidFill>
                  <a:schemeClr val="tx1"/>
                </a:solidFill>
                <a:latin typeface="Gisha" panose="020B0502040204020203" pitchFamily="34" charset="-79"/>
                <a:cs typeface="Gisha" panose="020B0502040204020203" pitchFamily="34" charset="-79"/>
              </a:rPr>
              <a:t>WG</a:t>
            </a:r>
          </a:p>
          <a:p>
            <a:pPr>
              <a:spcBef>
                <a:spcPts val="450"/>
              </a:spcBef>
              <a:buFont typeface="Wingdings" pitchFamily="2" charset="2"/>
              <a:buChar char="q"/>
              <a:defRPr/>
            </a:pPr>
            <a:r>
              <a:rPr lang="en-US" sz="1200" b="1" dirty="0" err="1">
                <a:solidFill>
                  <a:schemeClr val="tx1"/>
                </a:solidFill>
                <a:latin typeface="Gisha" panose="020B0502040204020203" pitchFamily="34" charset="-79"/>
                <a:cs typeface="Gisha" panose="020B0502040204020203" pitchFamily="34" charset="-79"/>
              </a:rPr>
              <a:t>BioSharing</a:t>
            </a:r>
            <a:r>
              <a:rPr lang="en-US" sz="1200" b="1" dirty="0">
                <a:solidFill>
                  <a:schemeClr val="tx1"/>
                </a:solidFill>
                <a:latin typeface="Gisha" panose="020B0502040204020203" pitchFamily="34" charset="-79"/>
                <a:cs typeface="Gisha" panose="020B0502040204020203" pitchFamily="34" charset="-79"/>
              </a:rPr>
              <a:t> </a:t>
            </a:r>
            <a:r>
              <a:rPr lang="en-US" sz="1200" b="1" dirty="0" smtClean="0">
                <a:solidFill>
                  <a:schemeClr val="tx1"/>
                </a:solidFill>
                <a:latin typeface="Gisha" panose="020B0502040204020203" pitchFamily="34" charset="-79"/>
                <a:cs typeface="Gisha" panose="020B0502040204020203" pitchFamily="34" charset="-79"/>
              </a:rPr>
              <a:t>Registry WG</a:t>
            </a:r>
          </a:p>
          <a:p>
            <a:pPr>
              <a:spcBef>
                <a:spcPts val="450"/>
              </a:spcBef>
              <a:buFont typeface="Wingdings" pitchFamily="2" charset="2"/>
              <a:buChar char="q"/>
              <a:defRPr/>
            </a:pPr>
            <a:r>
              <a:rPr lang="en-US" sz="1200" b="1" dirty="0">
                <a:solidFill>
                  <a:schemeClr val="tx1"/>
                </a:solidFill>
                <a:latin typeface="Gisha" panose="020B0502040204020203" pitchFamily="34" charset="-79"/>
                <a:cs typeface="Gisha" panose="020B0502040204020203" pitchFamily="34" charset="-79"/>
              </a:rPr>
              <a:t>Fisheries Data Interoperability </a:t>
            </a:r>
            <a:r>
              <a:rPr lang="en-US" sz="1200" b="1" dirty="0" smtClean="0">
                <a:solidFill>
                  <a:schemeClr val="tx1"/>
                </a:solidFill>
                <a:latin typeface="Gisha" panose="020B0502040204020203" pitchFamily="34" charset="-79"/>
                <a:cs typeface="Gisha" panose="020B0502040204020203" pitchFamily="34" charset="-79"/>
              </a:rPr>
              <a:t>WG</a:t>
            </a:r>
          </a:p>
          <a:p>
            <a:pPr>
              <a:spcBef>
                <a:spcPts val="450"/>
              </a:spcBef>
              <a:buFont typeface="Wingdings" pitchFamily="2" charset="2"/>
              <a:buChar char="q"/>
              <a:defRPr/>
            </a:pPr>
            <a:r>
              <a:rPr lang="en-US" sz="1200" b="1" dirty="0">
                <a:solidFill>
                  <a:schemeClr val="tx1"/>
                </a:solidFill>
                <a:latin typeface="Gisha" panose="020B0502040204020203" pitchFamily="34" charset="-79"/>
                <a:cs typeface="Gisha" panose="020B0502040204020203" pitchFamily="34" charset="-79"/>
              </a:rPr>
              <a:t>On-Farm Data Sharing (OFDS) </a:t>
            </a:r>
            <a:r>
              <a:rPr lang="en-US" sz="1200" b="1" dirty="0" smtClean="0">
                <a:solidFill>
                  <a:schemeClr val="tx1"/>
                </a:solidFill>
                <a:latin typeface="Gisha" panose="020B0502040204020203" pitchFamily="34" charset="-79"/>
                <a:cs typeface="Gisha" panose="020B0502040204020203" pitchFamily="34" charset="-79"/>
              </a:rPr>
              <a:t>WG</a:t>
            </a:r>
            <a:endParaRPr lang="en-US" sz="1200" b="1" dirty="0">
              <a:solidFill>
                <a:schemeClr val="tx1"/>
              </a:solidFill>
              <a:latin typeface="Gisha" panose="020B0502040204020203" pitchFamily="34" charset="-79"/>
              <a:cs typeface="Gisha" panose="020B0502040204020203" pitchFamily="34" charset="-79"/>
            </a:endParaRPr>
          </a:p>
          <a:p>
            <a:pPr>
              <a:spcBef>
                <a:spcPts val="450"/>
              </a:spcBef>
              <a:buFont typeface="Wingdings" pitchFamily="2" charset="2"/>
              <a:buChar char="q"/>
              <a:defRPr/>
            </a:pPr>
            <a:r>
              <a:rPr lang="it-IT" sz="1200" b="1" dirty="0" smtClean="0">
                <a:solidFill>
                  <a:schemeClr val="tx1"/>
                </a:solidFill>
                <a:latin typeface="Gisha" panose="020B0502040204020203" pitchFamily="34" charset="-79"/>
                <a:cs typeface="Gisha" panose="020B0502040204020203" pitchFamily="34" charset="-79"/>
              </a:rPr>
              <a:t>Rice </a:t>
            </a:r>
            <a:r>
              <a:rPr lang="it-IT" sz="1200" b="1" dirty="0">
                <a:solidFill>
                  <a:schemeClr val="tx1"/>
                </a:solidFill>
                <a:latin typeface="Gisha" panose="020B0502040204020203" pitchFamily="34" charset="-79"/>
                <a:cs typeface="Gisha" panose="020B0502040204020203" pitchFamily="34" charset="-79"/>
              </a:rPr>
              <a:t>Data Interoperability WG</a:t>
            </a:r>
          </a:p>
          <a:p>
            <a:pPr>
              <a:spcBef>
                <a:spcPts val="450"/>
              </a:spcBef>
              <a:buFont typeface="Wingdings" pitchFamily="2" charset="2"/>
              <a:buChar char="q"/>
              <a:defRPr/>
            </a:pPr>
            <a:r>
              <a:rPr lang="it-IT" sz="1200" b="1" dirty="0" err="1">
                <a:solidFill>
                  <a:schemeClr val="tx1"/>
                </a:solidFill>
                <a:latin typeface="Gisha" panose="020B0502040204020203" pitchFamily="34" charset="-79"/>
                <a:cs typeface="Gisha" panose="020B0502040204020203" pitchFamily="34" charset="-79"/>
              </a:rPr>
              <a:t>Wheat</a:t>
            </a:r>
            <a:r>
              <a:rPr lang="it-IT" sz="1200" b="1" dirty="0">
                <a:solidFill>
                  <a:schemeClr val="tx1"/>
                </a:solidFill>
                <a:latin typeface="Gisha" panose="020B0502040204020203" pitchFamily="34" charset="-79"/>
                <a:cs typeface="Gisha" panose="020B0502040204020203" pitchFamily="34" charset="-79"/>
              </a:rPr>
              <a:t> Data </a:t>
            </a:r>
            <a:r>
              <a:rPr lang="it-IT" sz="1200" b="1" dirty="0" err="1">
                <a:solidFill>
                  <a:schemeClr val="tx1"/>
                </a:solidFill>
                <a:latin typeface="Gisha" panose="020B0502040204020203" pitchFamily="34" charset="-79"/>
                <a:cs typeface="Gisha" panose="020B0502040204020203" pitchFamily="34" charset="-79"/>
              </a:rPr>
              <a:t>Interoperability</a:t>
            </a:r>
            <a:r>
              <a:rPr lang="it-IT" sz="1200" b="1" dirty="0">
                <a:solidFill>
                  <a:schemeClr val="tx1"/>
                </a:solidFill>
                <a:latin typeface="Gisha" panose="020B0502040204020203" pitchFamily="34" charset="-79"/>
                <a:cs typeface="Gisha" panose="020B0502040204020203" pitchFamily="34" charset="-79"/>
              </a:rPr>
              <a:t> </a:t>
            </a:r>
            <a:r>
              <a:rPr lang="it-IT" sz="1200" b="1" dirty="0" smtClean="0">
                <a:solidFill>
                  <a:schemeClr val="tx1"/>
                </a:solidFill>
                <a:latin typeface="Gisha" panose="020B0502040204020203" pitchFamily="34" charset="-79"/>
                <a:cs typeface="Gisha" panose="020B0502040204020203" pitchFamily="34" charset="-79"/>
              </a:rPr>
              <a:t>WG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Agriculture Data IG (IGAD</a:t>
            </a:r>
            <a:r>
              <a:rPr lang="en-US" sz="1200" dirty="0" smtClean="0">
                <a:solidFill>
                  <a:schemeClr val="tx1"/>
                </a:solidFill>
                <a:latin typeface="Gisha" panose="020B0502040204020203" pitchFamily="34" charset="-79"/>
                <a:cs typeface="Gisha" panose="020B0502040204020203" pitchFamily="34" charset="-79"/>
              </a:rPr>
              <a:t>)</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Biodiversity Data Integration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Chemistry Research Data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Digital Practices in History and Ethnography IG</a:t>
            </a:r>
            <a:endParaRPr lang="en-US" sz="1200" dirty="0" smtClean="0">
              <a:solidFill>
                <a:schemeClr val="tx1"/>
              </a:solidFill>
              <a:latin typeface="Gisha" panose="020B0502040204020203" pitchFamily="34" charset="-79"/>
              <a:cs typeface="Gisha" panose="020B0502040204020203" pitchFamily="34" charset="-79"/>
            </a:endParaRPr>
          </a:p>
          <a:p>
            <a:pPr>
              <a:spcBef>
                <a:spcPts val="450"/>
              </a:spcBef>
              <a:buFont typeface="Wingdings" pitchFamily="2" charset="2"/>
              <a:buChar char="q"/>
              <a:defRPr/>
            </a:pPr>
            <a:endParaRPr lang="en-US" sz="1200" dirty="0" smtClean="0">
              <a:solidFill>
                <a:schemeClr val="tx1"/>
              </a:solidFill>
              <a:latin typeface="Gisha" panose="020B0502040204020203" pitchFamily="34" charset="-79"/>
              <a:cs typeface="Gisha" panose="020B0502040204020203" pitchFamily="34" charset="-79"/>
            </a:endParaRP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Geospatial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smtClean="0">
                <a:solidFill>
                  <a:schemeClr val="tx1"/>
                </a:solidFill>
                <a:latin typeface="Gisha" panose="020B0502040204020203" pitchFamily="34" charset="-79"/>
                <a:cs typeface="Gisha" panose="020B0502040204020203" pitchFamily="34" charset="-79"/>
              </a:rPr>
              <a:t>Global </a:t>
            </a:r>
            <a:r>
              <a:rPr lang="en-US" sz="1200" dirty="0">
                <a:solidFill>
                  <a:schemeClr val="tx1"/>
                </a:solidFill>
                <a:latin typeface="Gisha" panose="020B0502040204020203" pitchFamily="34" charset="-79"/>
                <a:cs typeface="Gisha" panose="020B0502040204020203" pitchFamily="34" charset="-79"/>
              </a:rPr>
              <a:t>Water Information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Linguistics Data Interest Group</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Health </a:t>
            </a:r>
            <a:r>
              <a:rPr lang="en-US" sz="1200" dirty="0" smtClean="0">
                <a:solidFill>
                  <a:schemeClr val="tx1"/>
                </a:solidFill>
                <a:latin typeface="Gisha" panose="020B0502040204020203" pitchFamily="34" charset="-79"/>
                <a:cs typeface="Gisha" panose="020B0502040204020203" pitchFamily="34" charset="-79"/>
              </a:rPr>
              <a:t>Data 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Mapping the </a:t>
            </a:r>
            <a:r>
              <a:rPr lang="en-US" sz="1200" dirty="0" smtClean="0">
                <a:solidFill>
                  <a:schemeClr val="tx1"/>
                </a:solidFill>
                <a:latin typeface="Gisha" panose="020B0502040204020203" pitchFamily="34" charset="-79"/>
                <a:cs typeface="Gisha" panose="020B0502040204020203" pitchFamily="34" charset="-79"/>
              </a:rPr>
              <a:t>Landscape IG</a:t>
            </a:r>
          </a:p>
          <a:p>
            <a:pPr>
              <a:spcBef>
                <a:spcPts val="450"/>
              </a:spcBef>
              <a:buFont typeface="Wingdings" pitchFamily="2" charset="2"/>
              <a:buChar char="q"/>
              <a:defRPr/>
            </a:pPr>
            <a:r>
              <a:rPr lang="it-IT" sz="1200" dirty="0">
                <a:solidFill>
                  <a:schemeClr val="tx1"/>
                </a:solidFill>
                <a:latin typeface="Gisha" panose="020B0502040204020203" pitchFamily="34" charset="-79"/>
                <a:cs typeface="Gisha" panose="020B0502040204020203" pitchFamily="34" charset="-79"/>
              </a:rPr>
              <a:t>Marine Data </a:t>
            </a:r>
            <a:r>
              <a:rPr lang="it-IT" sz="1200" dirty="0" err="1">
                <a:solidFill>
                  <a:schemeClr val="tx1"/>
                </a:solidFill>
                <a:latin typeface="Gisha" panose="020B0502040204020203" pitchFamily="34" charset="-79"/>
                <a:cs typeface="Gisha" panose="020B0502040204020203" pitchFamily="34" charset="-79"/>
              </a:rPr>
              <a:t>Harmonization</a:t>
            </a:r>
            <a:r>
              <a:rPr lang="it-IT" sz="1200" dirty="0">
                <a:solidFill>
                  <a:schemeClr val="tx1"/>
                </a:solidFill>
                <a:latin typeface="Gisha" panose="020B0502040204020203" pitchFamily="34" charset="-79"/>
                <a:cs typeface="Gisha" panose="020B0502040204020203" pitchFamily="34" charset="-79"/>
              </a:rPr>
              <a:t> IG</a:t>
            </a:r>
          </a:p>
          <a:p>
            <a:pPr>
              <a:spcBef>
                <a:spcPts val="450"/>
              </a:spcBef>
              <a:buFont typeface="Wingdings" pitchFamily="2" charset="2"/>
              <a:buChar char="q"/>
              <a:defRPr/>
            </a:pPr>
            <a:r>
              <a:rPr lang="en-US" sz="1200" dirty="0" smtClean="0">
                <a:solidFill>
                  <a:schemeClr val="tx1"/>
                </a:solidFill>
                <a:latin typeface="Gisha" panose="020B0502040204020203" pitchFamily="34" charset="-79"/>
                <a:cs typeface="Gisha" panose="020B0502040204020203" pitchFamily="34" charset="-79"/>
              </a:rPr>
              <a:t>Quality </a:t>
            </a:r>
            <a:r>
              <a:rPr lang="en-US" sz="1200" dirty="0">
                <a:solidFill>
                  <a:schemeClr val="tx1"/>
                </a:solidFill>
                <a:latin typeface="Gisha" panose="020B0502040204020203" pitchFamily="34" charset="-79"/>
                <a:cs typeface="Gisha" panose="020B0502040204020203" pitchFamily="34" charset="-79"/>
              </a:rPr>
              <a:t>of Urban Life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it-IT" sz="1100" dirty="0">
                <a:solidFill>
                  <a:schemeClr val="tx1"/>
                </a:solidFill>
                <a:latin typeface="Gisha" panose="020B0502040204020203" pitchFamily="34" charset="-79"/>
                <a:cs typeface="Gisha" panose="020B0502040204020203" pitchFamily="34" charset="-79"/>
              </a:rPr>
              <a:t>RDA/CODATA Materials Data, Infrastructure &amp; Interoperability </a:t>
            </a:r>
            <a:r>
              <a:rPr lang="it-IT" sz="1100" dirty="0" smtClean="0">
                <a:solidFill>
                  <a:schemeClr val="tx1"/>
                </a:solidFill>
                <a:latin typeface="Gisha" panose="020B0502040204020203" pitchFamily="34" charset="-79"/>
                <a:cs typeface="Gisha" panose="020B0502040204020203" pitchFamily="34" charset="-79"/>
              </a:rPr>
              <a:t> 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Research data needs of the Photon and Neutron Science community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Small Unmanned Aircraft Systems’ Data IG</a:t>
            </a:r>
            <a:endParaRPr lang="it-IT" sz="1200" dirty="0">
              <a:solidFill>
                <a:schemeClr val="tx1"/>
              </a:solidFill>
              <a:latin typeface="Gisha" panose="020B0502040204020203" pitchFamily="34" charset="-79"/>
              <a:cs typeface="Gisha" panose="020B0502040204020203" pitchFamily="34" charset="-79"/>
            </a:endParaRP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Structural Biology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smtClean="0">
                <a:solidFill>
                  <a:schemeClr val="tx1"/>
                </a:solidFill>
                <a:latin typeface="Gisha" panose="020B0502040204020203" pitchFamily="34" charset="-79"/>
                <a:cs typeface="Gisha" panose="020B0502040204020203" pitchFamily="34" charset="-79"/>
              </a:rPr>
              <a:t>Weather, Climate and air quality IG</a:t>
            </a:r>
            <a:endParaRPr lang="en-US" sz="1200" dirty="0">
              <a:solidFill>
                <a:schemeClr val="tx1"/>
              </a:solidFill>
              <a:latin typeface="Gisha" panose="020B0502040204020203" pitchFamily="34" charset="-79"/>
              <a:cs typeface="Gisha" panose="020B0502040204020203" pitchFamily="34" charset="-79"/>
            </a:endParaRPr>
          </a:p>
        </p:txBody>
      </p:sp>
      <p:sp>
        <p:nvSpPr>
          <p:cNvPr id="5" name="Title 1"/>
          <p:cNvSpPr txBox="1">
            <a:spLocks/>
          </p:cNvSpPr>
          <p:nvPr/>
        </p:nvSpPr>
        <p:spPr>
          <a:xfrm>
            <a:off x="1655361" y="-127854"/>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(1)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177241" cy="769296"/>
          </a:xfrm>
          <a:prstGeom prst="rect">
            <a:avLst/>
          </a:prstGeom>
        </p:spPr>
      </p:pic>
      <p:sp>
        <p:nvSpPr>
          <p:cNvPr id="8"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rd-alliance.org/groups</a:t>
            </a:r>
            <a:endParaRPr lang="en-GB" altLang="en-US" sz="1600" b="1" dirty="0">
              <a:solidFill>
                <a:schemeClr val="bg1"/>
              </a:solidFill>
              <a:ea typeface="ＭＳ Ｐゴシック" pitchFamily="34" charset="-128"/>
            </a:endParaRPr>
          </a:p>
        </p:txBody>
      </p:sp>
      <p:sp>
        <p:nvSpPr>
          <p:cNvPr id="9" name="Content Placeholder 1"/>
          <p:cNvSpPr txBox="1">
            <a:spLocks/>
          </p:cNvSpPr>
          <p:nvPr/>
        </p:nvSpPr>
        <p:spPr>
          <a:xfrm>
            <a:off x="47294" y="4414345"/>
            <a:ext cx="9017876" cy="1855826"/>
          </a:xfrm>
          <a:prstGeom prst="rect">
            <a:avLst/>
          </a:prstGeom>
          <a:solidFill>
            <a:schemeClr val="accent5">
              <a:lumMod val="60000"/>
              <a:lumOff val="40000"/>
            </a:schemeClr>
          </a:solidFill>
          <a:ln w="12700">
            <a:noFill/>
          </a:ln>
          <a:effectLst>
            <a:glow rad="63500">
              <a:schemeClr val="accent3">
                <a:satMod val="175000"/>
                <a:alpha val="40000"/>
              </a:schemeClr>
            </a:glow>
          </a:effectLst>
        </p:spPr>
        <p:txBody>
          <a:bodyPr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25"/>
              </a:spcBef>
              <a:buClr>
                <a:srgbClr val="58A618"/>
              </a:buClr>
              <a:defRPr/>
            </a:pPr>
            <a:r>
              <a:rPr lang="en-US" altLang="en-US" sz="1600" dirty="0">
                <a:solidFill>
                  <a:schemeClr val="tx1"/>
                </a:solidFill>
                <a:latin typeface="Gisha" pitchFamily="34" charset="-79"/>
                <a:cs typeface="Gisha" pitchFamily="34" charset="-79"/>
              </a:rPr>
              <a:t>Community Needs - focused</a:t>
            </a:r>
            <a:endParaRPr lang="en-US" altLang="en-US" sz="1200" dirty="0">
              <a:solidFill>
                <a:schemeClr val="tx1"/>
              </a:solidFill>
              <a:latin typeface="Gisha" pitchFamily="34" charset="-79"/>
              <a:cs typeface="Gisha" pitchFamily="34" charset="-79"/>
            </a:endParaRP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Data Science and data-related education and training certification and accreditation schemes WG</a:t>
            </a:r>
          </a:p>
          <a:p>
            <a:pPr marL="171450" indent="-171450">
              <a:spcBef>
                <a:spcPts val="450"/>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RDA/CODATA </a:t>
            </a:r>
            <a:r>
              <a:rPr lang="en-US" altLang="en-US" sz="1200" dirty="0">
                <a:solidFill>
                  <a:schemeClr val="tx1"/>
                </a:solidFill>
                <a:latin typeface="Gisha" pitchFamily="34" charset="-79"/>
                <a:cs typeface="Gisha" pitchFamily="34" charset="-79"/>
              </a:rPr>
              <a:t>Summer Schools in Data Science and Cloud Computing in the Developing World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Teaching TDM on Education and Skill Development WG</a:t>
            </a:r>
            <a:endParaRPr lang="en-US" altLang="en-US" sz="1200" dirty="0" smtClean="0">
              <a:solidFill>
                <a:schemeClr val="tx1"/>
              </a:solidFill>
              <a:latin typeface="Gisha" pitchFamily="34" charset="-79"/>
              <a:cs typeface="Gisha" pitchFamily="34" charset="-79"/>
            </a:endParaRPr>
          </a:p>
          <a:p>
            <a:pPr marL="171450" indent="-171450">
              <a:spcBef>
                <a:spcPts val="450"/>
              </a:spcBef>
              <a:buClr>
                <a:srgbClr val="58A618"/>
              </a:buClr>
              <a:buFont typeface="Wingdings" pitchFamily="2" charset="2"/>
              <a:buChar char="q"/>
              <a:defRPr/>
            </a:pPr>
            <a:r>
              <a:rPr lang="en-US" altLang="en-US" sz="1200" b="0" dirty="0">
                <a:solidFill>
                  <a:schemeClr val="tx1"/>
                </a:solidFill>
                <a:latin typeface="Gisha" pitchFamily="34" charset="-79"/>
                <a:cs typeface="Gisha" pitchFamily="34" charset="-79"/>
              </a:rPr>
              <a:t>Archives </a:t>
            </a:r>
            <a:r>
              <a:rPr lang="en-US" altLang="en-US" sz="1200" b="0" dirty="0" smtClean="0">
                <a:solidFill>
                  <a:schemeClr val="tx1"/>
                </a:solidFill>
                <a:latin typeface="Gisha" pitchFamily="34" charset="-79"/>
                <a:cs typeface="Gisha" pitchFamily="34" charset="-79"/>
              </a:rPr>
              <a:t>&amp; Records </a:t>
            </a:r>
            <a:r>
              <a:rPr lang="en-US" altLang="en-US" sz="1200" b="0" dirty="0">
                <a:solidFill>
                  <a:schemeClr val="tx1"/>
                </a:solidFill>
                <a:latin typeface="Gisha" pitchFamily="34" charset="-79"/>
                <a:cs typeface="Gisha" pitchFamily="34" charset="-79"/>
              </a:rPr>
              <a:t>Professionals for Research Data </a:t>
            </a:r>
            <a:r>
              <a:rPr lang="en-US" altLang="en-US" sz="1200" b="0" dirty="0" smtClean="0">
                <a:solidFill>
                  <a:schemeClr val="tx1"/>
                </a:solidFill>
                <a:latin typeface="Gisha" pitchFamily="34" charset="-79"/>
                <a:cs typeface="Gisha" pitchFamily="34" charset="-79"/>
              </a:rPr>
              <a:t>IG</a:t>
            </a:r>
          </a:p>
          <a:p>
            <a:pPr marL="171450" indent="-171450">
              <a:spcBef>
                <a:spcPts val="450"/>
              </a:spcBef>
              <a:buClr>
                <a:srgbClr val="58A618"/>
              </a:buClr>
              <a:buFont typeface="Wingdings" pitchFamily="2" charset="2"/>
              <a:buChar char="q"/>
              <a:defRPr/>
            </a:pPr>
            <a:r>
              <a:rPr lang="en-US" altLang="en-US" sz="1200" b="0" dirty="0">
                <a:solidFill>
                  <a:schemeClr val="tx1"/>
                </a:solidFill>
                <a:latin typeface="Gisha" pitchFamily="34" charset="-79"/>
                <a:cs typeface="Gisha" pitchFamily="34" charset="-79"/>
              </a:rPr>
              <a:t>Data for Development 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Development </a:t>
            </a:r>
            <a:r>
              <a:rPr lang="en-US" altLang="en-US" sz="1200" b="0" dirty="0">
                <a:solidFill>
                  <a:schemeClr val="tx1"/>
                </a:solidFill>
                <a:latin typeface="Gisha" pitchFamily="34" charset="-79"/>
                <a:cs typeface="Gisha" pitchFamily="34" charset="-79"/>
              </a:rPr>
              <a:t>of Cloud Computing Capacity and Education in Developing World Research 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Education </a:t>
            </a:r>
            <a:r>
              <a:rPr lang="en-US" altLang="en-US" sz="1200" b="0" dirty="0">
                <a:solidFill>
                  <a:schemeClr val="tx1"/>
                </a:solidFill>
                <a:latin typeface="Gisha" pitchFamily="34" charset="-79"/>
                <a:cs typeface="Gisha" pitchFamily="34" charset="-79"/>
              </a:rPr>
              <a:t>and Training on handling of research data </a:t>
            </a:r>
            <a:r>
              <a:rPr lang="en-US" altLang="en-US" sz="1200" b="0" dirty="0" smtClean="0">
                <a:solidFill>
                  <a:schemeClr val="tx1"/>
                </a:solidFill>
                <a:latin typeface="Gisha" pitchFamily="34" charset="-79"/>
                <a:cs typeface="Gisha" pitchFamily="34" charset="-79"/>
              </a:rPr>
              <a:t>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Ethics </a:t>
            </a:r>
            <a:r>
              <a:rPr lang="en-US" altLang="en-US" sz="1200" b="0" dirty="0">
                <a:solidFill>
                  <a:schemeClr val="tx1"/>
                </a:solidFill>
                <a:latin typeface="Gisha" pitchFamily="34" charset="-79"/>
                <a:cs typeface="Gisha" pitchFamily="34" charset="-79"/>
              </a:rPr>
              <a:t>and Social Aspects of </a:t>
            </a:r>
            <a:r>
              <a:rPr lang="en-US" altLang="en-US" sz="1200" b="0" dirty="0" smtClean="0">
                <a:solidFill>
                  <a:schemeClr val="tx1"/>
                </a:solidFill>
                <a:latin typeface="Gisha" pitchFamily="34" charset="-79"/>
                <a:cs typeface="Gisha" pitchFamily="34" charset="-79"/>
              </a:rPr>
              <a:t>Data </a:t>
            </a:r>
            <a:r>
              <a:rPr lang="en-US" altLang="en-US" sz="1200" b="0" dirty="0">
                <a:solidFill>
                  <a:schemeClr val="tx1"/>
                </a:solidFill>
                <a:latin typeface="Gisha" pitchFamily="34" charset="-79"/>
                <a:cs typeface="Gisha" pitchFamily="34" charset="-79"/>
              </a:rPr>
              <a:t>IG</a:t>
            </a:r>
          </a:p>
          <a:p>
            <a:pPr marL="214313" indent="-214313">
              <a:spcBef>
                <a:spcPts val="450"/>
              </a:spcBef>
              <a:buClr>
                <a:srgbClr val="58A618"/>
              </a:buClr>
              <a:buFont typeface="Arial" panose="020B0604020202020204" pitchFamily="34" charset="0"/>
              <a:buChar char="•"/>
              <a:defRPr/>
            </a:pPr>
            <a:endParaRPr lang="en-US" altLang="en-US" sz="1100" b="0" dirty="0">
              <a:solidFill>
                <a:schemeClr val="accent6">
                  <a:lumMod val="50000"/>
                </a:schemeClr>
              </a:solidFill>
              <a:latin typeface="Gisha" pitchFamily="34" charset="-79"/>
              <a:cs typeface="Gisha" pitchFamily="34" charset="-79"/>
            </a:endParaRPr>
          </a:p>
        </p:txBody>
      </p:sp>
      <p:sp>
        <p:nvSpPr>
          <p:cNvPr id="11"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3"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15" name="Rounded Rectangle 14"/>
          <p:cNvSpPr/>
          <p:nvPr/>
        </p:nvSpPr>
        <p:spPr>
          <a:xfrm>
            <a:off x="4603541" y="441724"/>
            <a:ext cx="4522796" cy="655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85 groups:  </a:t>
            </a:r>
          </a:p>
          <a:p>
            <a:pPr algn="ctr"/>
            <a:r>
              <a:rPr lang="en-GB" dirty="0" smtClean="0"/>
              <a:t>35 Working Groups &amp; 50 Interest Groups</a:t>
            </a:r>
            <a:endParaRPr lang="en-GB" dirty="0"/>
          </a:p>
        </p:txBody>
      </p:sp>
    </p:spTree>
    <p:extLst>
      <p:ext uri="{BB962C8B-B14F-4D97-AF65-F5344CB8AC3E}">
        <p14:creationId xmlns:p14="http://schemas.microsoft.com/office/powerpoint/2010/main" val="414416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DA PPT 2016" id="{6E5536A5-2DCB-46AE-B2F3-3D6F3E31C182}" vid="{8E9201AE-5AE7-4B69-B228-9E8169C8CF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1604</Words>
  <Application>Microsoft Office PowerPoint</Application>
  <PresentationFormat>Bildschirmpräsentation (4:3)</PresentationFormat>
  <Paragraphs>318</Paragraphs>
  <Slides>20</Slides>
  <Notes>7</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Retrospect</vt:lpstr>
      <vt:lpstr>Tema di Office</vt:lpstr>
      <vt:lpstr>RDA in a nutshell  AENEAS Kick-off meeting 28 Feb 2017, Den Haag  Tobias Weigel, DKRZ, RDA TAB member</vt:lpstr>
      <vt:lpstr>PowerPoint-Präsentation</vt:lpstr>
      <vt:lpstr>PowerPoint-Präsentation</vt:lpstr>
      <vt:lpstr>What is RDA?</vt:lpstr>
      <vt:lpstr>What does RDA do?</vt:lpstr>
      <vt:lpstr>Who Can Join RDA?</vt:lpstr>
      <vt:lpstr>Why Join RDA as an Individual Member?</vt:lpstr>
      <vt:lpstr>Organisational &amp; Affiliate Members</vt:lpstr>
      <vt:lpstr>PowerPoint-Präsentation</vt:lpstr>
      <vt:lpstr>PowerPoint-Präsentation</vt:lpstr>
      <vt:lpstr>PowerPoint-Präsentation</vt:lpstr>
      <vt:lpstr>RDA Recommendations that make data work</vt:lpstr>
      <vt:lpstr>Adoption &amp; Implementation  “Solving the problem must include adopters in the process, to ensure  that real problems are addressed. Open problem solving is the key.” </vt:lpstr>
      <vt:lpstr>What are Plenary Meetings?</vt:lpstr>
      <vt:lpstr>RDA Plenary Meetings: benefits of attending </vt:lpstr>
      <vt:lpstr>PowerPoint-Präsentation</vt:lpstr>
      <vt:lpstr>PowerPoint-Präsentation</vt:lpstr>
      <vt:lpstr>PowerPoint-Präsentation</vt:lpstr>
      <vt:lpstr>PowerPoint-Präsentation</vt:lpstr>
      <vt:lpstr>RDA in a Nutshell  www.rd-alliance.org/ @resdatall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Europe &amp; National initiatives</dc:title>
  <dc:creator>Hilary Hanahoe</dc:creator>
  <cp:lastModifiedBy>Tobias Weigel</cp:lastModifiedBy>
  <cp:revision>283</cp:revision>
  <cp:lastPrinted>2015-07-13T16:26:35Z</cp:lastPrinted>
  <dcterms:created xsi:type="dcterms:W3CDTF">2015-07-13T11:05:11Z</dcterms:created>
  <dcterms:modified xsi:type="dcterms:W3CDTF">2017-02-28T08:23:48Z</dcterms:modified>
</cp:coreProperties>
</file>