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3" r:id="rId3"/>
    <p:sldId id="257" r:id="rId4"/>
    <p:sldId id="281" r:id="rId5"/>
    <p:sldId id="258" r:id="rId6"/>
    <p:sldId id="270" r:id="rId7"/>
    <p:sldId id="273" r:id="rId8"/>
    <p:sldId id="274" r:id="rId9"/>
    <p:sldId id="27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 autoAdjust="0"/>
  </p:normalViewPr>
  <p:slideViewPr>
    <p:cSldViewPr showGuides="1">
      <p:cViewPr>
        <p:scale>
          <a:sx n="90" d="100"/>
          <a:sy n="90" d="100"/>
        </p:scale>
        <p:origin x="103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182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36FB1-8458-4A81-9FCE-E6EB27618602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3951D-A577-42A4-BA3F-63C36802A2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2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47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3951D-A577-42A4-BA3F-63C36802A2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90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AENEAS </a:t>
            </a:r>
            <a:r>
              <a:rPr lang="nl-NL" dirty="0" err="1" smtClean="0"/>
              <a:t>Kickoff</a:t>
            </a:r>
            <a:r>
              <a:rPr lang="nl-NL" dirty="0" smtClean="0"/>
              <a:t> / NWO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1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AENEAS </a:t>
            </a:r>
            <a:r>
              <a:rPr lang="nl-NL" dirty="0" err="1" smtClean="0"/>
              <a:t>Kickoff</a:t>
            </a:r>
            <a:r>
              <a:rPr lang="nl-NL" dirty="0" smtClean="0"/>
              <a:t>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2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7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98884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08920"/>
            <a:ext cx="4040188" cy="34172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19888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0888"/>
            <a:ext cx="3008313" cy="3705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1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80727"/>
            <a:ext cx="5486400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03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0" y="6381328"/>
            <a:ext cx="9144000" cy="360040"/>
          </a:xfrm>
          <a:prstGeom prst="rect">
            <a:avLst/>
          </a:prstGeom>
          <a:solidFill>
            <a:srgbClr val="C321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82296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AENEAS </a:t>
            </a:r>
            <a:r>
              <a:rPr lang="nl-NL" dirty="0" err="1" smtClean="0"/>
              <a:t>Kickoff</a:t>
            </a:r>
            <a:r>
              <a:rPr lang="nl-NL" dirty="0" smtClean="0"/>
              <a:t>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74B269A-82B5-4A44-BF6B-85C5902E589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Kép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968529" cy="684042"/>
          </a:xfrm>
          <a:prstGeom prst="rect">
            <a:avLst/>
          </a:prstGeom>
        </p:spPr>
      </p:pic>
      <p:pic>
        <p:nvPicPr>
          <p:cNvPr id="8" name="Kép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956376" y="332656"/>
            <a:ext cx="720080" cy="476686"/>
          </a:xfrm>
          <a:prstGeom prst="rect">
            <a:avLst/>
          </a:prstGeom>
        </p:spPr>
      </p:pic>
      <p:sp>
        <p:nvSpPr>
          <p:cNvPr id="9" name="Szövegdoboz 8"/>
          <p:cNvSpPr txBox="1"/>
          <p:nvPr userDrawn="1"/>
        </p:nvSpPr>
        <p:spPr>
          <a:xfrm>
            <a:off x="3995936" y="34568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Astronomy ESFRI &amp; Research Infrastructure Cluster</a:t>
            </a:r>
          </a:p>
          <a:p>
            <a:pPr algn="r"/>
            <a:r>
              <a:rPr lang="en-US" sz="1200" i="1" smtClean="0">
                <a:solidFill>
                  <a:schemeClr val="bg1">
                    <a:lumMod val="50000"/>
                  </a:schemeClr>
                </a:solidFill>
              </a:rPr>
              <a:t> ASTERICS - 653477</a:t>
            </a:r>
          </a:p>
        </p:txBody>
      </p:sp>
    </p:spTree>
    <p:extLst>
      <p:ext uri="{BB962C8B-B14F-4D97-AF65-F5344CB8AC3E}">
        <p14:creationId xmlns:p14="http://schemas.microsoft.com/office/powerpoint/2010/main" val="8597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C3212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Astronomy ESFRI &amp; Research Infrastructures </a:t>
            </a:r>
            <a:r>
              <a:rPr lang="en-US" dirty="0" smtClean="0"/>
              <a:t>Cluster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Update for AENEAS Kickoff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6400800" cy="2448272"/>
          </a:xfrm>
        </p:spPr>
        <p:txBody>
          <a:bodyPr>
            <a:normAutofit/>
          </a:bodyPr>
          <a:lstStyle/>
          <a:p>
            <a:endParaRPr lang="en-US" smtClean="0"/>
          </a:p>
          <a:p>
            <a:r>
              <a:rPr lang="en-US" smtClean="0"/>
              <a:t>Marco de Vos – ASTRON, NL ASTERICS Coordinator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74B269A-82B5-4A44-BF6B-85C5902E589A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 descr="Description: Macintosh HD:Users:garrett:Dropbox:My pics:2014:E-ELT_CTA_SKA_KM3NeT.tif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507" y="836712"/>
            <a:ext cx="6172200" cy="139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5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Synergies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smtClean="0"/>
              <a:t>AENEAS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500" dirty="0" smtClean="0"/>
              <a:t>AENEAS can </a:t>
            </a:r>
            <a:r>
              <a:rPr lang="en-GB" sz="2500" dirty="0" smtClean="0"/>
              <a:t>rely on the broad network of ASTERICS</a:t>
            </a:r>
          </a:p>
          <a:p>
            <a:pPr lvl="1"/>
            <a:r>
              <a:rPr lang="en-GB" sz="2200" dirty="0" smtClean="0"/>
              <a:t>No need to make separate multi-disciplinary links</a:t>
            </a:r>
          </a:p>
          <a:p>
            <a:pPr lvl="1"/>
            <a:r>
              <a:rPr lang="en-GB" sz="2200" dirty="0" smtClean="0"/>
              <a:t>Natural entrance in initiatives like European Science Cloud</a:t>
            </a:r>
          </a:p>
          <a:p>
            <a:r>
              <a:rPr lang="en-GB" sz="2500" dirty="0" smtClean="0"/>
              <a:t>AENEAS can be efficient interface into SKA community</a:t>
            </a:r>
            <a:endParaRPr lang="en-GB" sz="2500" dirty="0" smtClean="0"/>
          </a:p>
          <a:p>
            <a:pPr lvl="1"/>
            <a:r>
              <a:rPr lang="en-GB" sz="2200" dirty="0" smtClean="0"/>
              <a:t>Avoids confusion e.g. in EC lobby</a:t>
            </a:r>
          </a:p>
          <a:p>
            <a:pPr lvl="1"/>
            <a:r>
              <a:rPr lang="en-GB" sz="2200" dirty="0" smtClean="0"/>
              <a:t>Allows especially WP3, WP5 to concentrate on generic research</a:t>
            </a:r>
          </a:p>
          <a:p>
            <a:r>
              <a:rPr lang="en-GB" sz="2600" dirty="0" smtClean="0"/>
              <a:t>Strategic development e.g. towards SKA:</a:t>
            </a:r>
          </a:p>
          <a:p>
            <a:pPr lvl="1"/>
            <a:r>
              <a:rPr lang="en-GB" sz="2200" dirty="0" smtClean="0"/>
              <a:t>AENEAS community </a:t>
            </a:r>
            <a:r>
              <a:rPr lang="en-GB" sz="2200" dirty="0" smtClean="0"/>
              <a:t>driven: (European) science interests,  </a:t>
            </a:r>
            <a:r>
              <a:rPr lang="en-GB" sz="2200" dirty="0" smtClean="0"/>
              <a:t>specific SKA oriented development</a:t>
            </a:r>
            <a:endParaRPr lang="en-GB" sz="2200" dirty="0" smtClean="0"/>
          </a:p>
          <a:p>
            <a:pPr lvl="1"/>
            <a:r>
              <a:rPr lang="en-GB" sz="2200" dirty="0" smtClean="0"/>
              <a:t>ASTERICS cluster driven: cohesion, overarching policy, </a:t>
            </a:r>
            <a:r>
              <a:rPr lang="en-GB" sz="2200" dirty="0" smtClean="0"/>
              <a:t>generic topics, libraries </a:t>
            </a:r>
            <a:r>
              <a:rPr lang="en-GB" sz="2200" smtClean="0"/>
              <a:t>and concepts</a:t>
            </a:r>
            <a:endParaRPr lang="en-GB" sz="2200" dirty="0" smtClean="0"/>
          </a:p>
          <a:p>
            <a:pPr lvl="1"/>
            <a:endParaRPr lang="en-GB" sz="2200" dirty="0" smtClean="0"/>
          </a:p>
          <a:p>
            <a:pPr lvl="1"/>
            <a:endParaRPr lang="nl-NL" sz="2200" dirty="0" smtClean="0"/>
          </a:p>
          <a:p>
            <a:pPr lvl="1"/>
            <a:endParaRPr lang="nl-NL" dirty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AENEAS </a:t>
            </a:r>
            <a:r>
              <a:rPr lang="nl-NL" dirty="0" err="1" smtClean="0"/>
              <a:t>Kickoff</a:t>
            </a:r>
            <a:r>
              <a:rPr lang="nl-NL" dirty="0" smtClean="0"/>
              <a:t>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0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Asterics</a:t>
            </a:r>
            <a:r>
              <a:rPr lang="nl-NL" dirty="0" smtClean="0"/>
              <a:t> </a:t>
            </a:r>
            <a:r>
              <a:rPr lang="nl-NL" i="1" dirty="0" smtClean="0"/>
              <a:t>versus </a:t>
            </a:r>
            <a:r>
              <a:rPr lang="nl-NL" dirty="0" smtClean="0"/>
              <a:t>AENEAS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AENEAS </a:t>
            </a:r>
            <a:r>
              <a:rPr lang="nl-NL" dirty="0" err="1" smtClean="0"/>
              <a:t>brings</a:t>
            </a:r>
            <a:r>
              <a:rPr lang="nl-NL" dirty="0" smtClean="0"/>
              <a:t> </a:t>
            </a:r>
            <a:r>
              <a:rPr lang="nl-NL" dirty="0" err="1" smtClean="0"/>
              <a:t>together</a:t>
            </a:r>
            <a:r>
              <a:rPr lang="nl-NL" dirty="0" smtClean="0"/>
              <a:t> SKA partners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eInfra</a:t>
            </a:r>
            <a:r>
              <a:rPr lang="nl-NL" dirty="0" smtClean="0"/>
              <a:t> providers on a </a:t>
            </a:r>
            <a:r>
              <a:rPr lang="nl-NL" dirty="0" err="1" smtClean="0"/>
              <a:t>specific</a:t>
            </a:r>
            <a:r>
              <a:rPr lang="nl-NL" dirty="0" smtClean="0"/>
              <a:t> topic (</a:t>
            </a:r>
            <a:r>
              <a:rPr lang="nl-NL" dirty="0" err="1" smtClean="0"/>
              <a:t>SRCs</a:t>
            </a:r>
            <a:r>
              <a:rPr lang="nl-NL" dirty="0" smtClean="0"/>
              <a:t>)</a:t>
            </a:r>
          </a:p>
          <a:p>
            <a:r>
              <a:rPr lang="nl-NL" dirty="0" err="1" smtClean="0"/>
              <a:t>Asterics</a:t>
            </a:r>
            <a:r>
              <a:rPr lang="nl-NL" dirty="0" smtClean="0"/>
              <a:t> </a:t>
            </a:r>
            <a:r>
              <a:rPr lang="nl-NL" dirty="0" err="1" smtClean="0"/>
              <a:t>brings</a:t>
            </a:r>
            <a:r>
              <a:rPr lang="nl-NL" dirty="0" smtClean="0"/>
              <a:t> </a:t>
            </a:r>
            <a:r>
              <a:rPr lang="nl-NL" dirty="0" err="1" smtClean="0"/>
              <a:t>together</a:t>
            </a:r>
            <a:r>
              <a:rPr lang="nl-NL" dirty="0" smtClean="0"/>
              <a:t> ESFRI </a:t>
            </a:r>
            <a:r>
              <a:rPr lang="nl-NL" dirty="0" err="1" smtClean="0"/>
              <a:t>projects</a:t>
            </a:r>
            <a:r>
              <a:rPr lang="nl-NL" dirty="0" smtClean="0"/>
              <a:t> on a </a:t>
            </a:r>
            <a:r>
              <a:rPr lang="nl-NL" dirty="0" err="1" smtClean="0"/>
              <a:t>broad</a:t>
            </a:r>
            <a:r>
              <a:rPr lang="nl-NL" dirty="0" smtClean="0"/>
              <a:t> range of topic</a:t>
            </a:r>
          </a:p>
          <a:p>
            <a:pPr lvl="1"/>
            <a:r>
              <a:rPr lang="nl-NL" dirty="0" smtClean="0"/>
              <a:t>But most of </a:t>
            </a:r>
            <a:r>
              <a:rPr lang="nl-NL" dirty="0" err="1" smtClean="0"/>
              <a:t>them</a:t>
            </a:r>
            <a:endParaRPr lang="nl-NL" dirty="0" smtClean="0"/>
          </a:p>
          <a:p>
            <a:pPr marL="457200" lvl="1" indent="0">
              <a:buNone/>
            </a:pPr>
            <a:r>
              <a:rPr lang="nl-NL" dirty="0"/>
              <a:t> </a:t>
            </a:r>
            <a:r>
              <a:rPr lang="nl-NL" dirty="0" smtClean="0"/>
              <a:t> 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data!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0442" y="3597135"/>
            <a:ext cx="4525516" cy="264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84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Why Cluster Projects?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Implementation of cross-­cutting solutions for clusters of ESFRI research infrastructures</a:t>
            </a:r>
          </a:p>
          <a:p>
            <a:pPr lvl="1"/>
            <a:r>
              <a:rPr lang="en-US" smtClean="0"/>
              <a:t>Stimulate cohesion, increase efficiency</a:t>
            </a:r>
          </a:p>
          <a:p>
            <a:pPr lvl="1"/>
            <a:r>
              <a:rPr lang="en-US" smtClean="0"/>
              <a:t>Platform to discuss policy topics like interoperability and commensal observations</a:t>
            </a:r>
          </a:p>
          <a:p>
            <a:pPr lvl="1"/>
            <a:r>
              <a:rPr lang="en-US" smtClean="0"/>
              <a:t>Platform to study generic aspects where a joint approach can transcend individual efforts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8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Why</a:t>
            </a:r>
            <a:r>
              <a:rPr lang="nl-NL" dirty="0" smtClean="0"/>
              <a:t> ASTERICS?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challenging astronomical ESFRI and other research facilities being developed and built currently!</a:t>
            </a:r>
          </a:p>
          <a:p>
            <a:r>
              <a:rPr lang="en-US" dirty="0" smtClean="0"/>
              <a:t>We believe there’s much to gain in working together on a wide range of aspects:</a:t>
            </a:r>
          </a:p>
          <a:p>
            <a:pPr lvl="1"/>
            <a:r>
              <a:rPr lang="en-US" dirty="0" smtClean="0"/>
              <a:t>Reaching out: collaborations, open science</a:t>
            </a:r>
          </a:p>
          <a:p>
            <a:pPr lvl="1"/>
            <a:r>
              <a:rPr lang="en-US" dirty="0" smtClean="0"/>
              <a:t>Handling data: massive data flows, virtual observatory</a:t>
            </a:r>
          </a:p>
          <a:p>
            <a:pPr lvl="1"/>
            <a:r>
              <a:rPr lang="en-US" dirty="0" smtClean="0"/>
              <a:t>Connecting: policy issues, timing and networks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nl-NL" dirty="0" smtClean="0"/>
              <a:t>ASTERICS </a:t>
            </a:r>
            <a:r>
              <a:rPr lang="nl-NL" dirty="0" err="1" smtClean="0"/>
              <a:t>facts</a:t>
            </a:r>
            <a:r>
              <a:rPr lang="nl-NL" dirty="0" smtClean="0"/>
              <a:t> &amp; </a:t>
            </a:r>
            <a:r>
              <a:rPr lang="nl-NL" dirty="0" err="1" smtClean="0"/>
              <a:t>figures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5608"/>
            <a:ext cx="8229600" cy="435969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Astronomy </a:t>
            </a:r>
            <a:r>
              <a:rPr lang="en-US" dirty="0"/>
              <a:t>ESFRI &amp; Research Infrastructure </a:t>
            </a:r>
            <a:r>
              <a:rPr lang="en-US" dirty="0" smtClean="0"/>
              <a:t>Cluster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Horizon </a:t>
            </a:r>
            <a:r>
              <a:rPr lang="en-US" dirty="0"/>
              <a:t>2020 </a:t>
            </a:r>
            <a:r>
              <a:rPr lang="en-US" dirty="0" smtClean="0"/>
              <a:t>Work </a:t>
            </a:r>
            <a:r>
              <a:rPr lang="en-US" dirty="0" err="1" smtClean="0"/>
              <a:t>Programme</a:t>
            </a:r>
            <a:r>
              <a:rPr lang="en-US" dirty="0" smtClean="0"/>
              <a:t> INFRADEV-4-2014/2015 </a:t>
            </a:r>
            <a:r>
              <a:rPr lang="en-US" dirty="0"/>
              <a:t>Call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/>
              <a:t>Implementation and operation of cross-cutting services and solutions for clusters of ESFRI and other relevant research infrastructure </a:t>
            </a:r>
            <a:r>
              <a:rPr lang="en-US" dirty="0" smtClean="0"/>
              <a:t>initiatives”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Focus of ASTERICS: SKA, CTA, KM3NeT, close links to E-ELT and EGO</a:t>
            </a:r>
          </a:p>
          <a:p>
            <a:pPr>
              <a:lnSpc>
                <a:spcPct val="120000"/>
              </a:lnSpc>
            </a:pPr>
            <a:r>
              <a:rPr lang="en-US" dirty="0"/>
              <a:t>Funded at 15 M€ for 4 </a:t>
            </a:r>
            <a:r>
              <a:rPr lang="en-US" dirty="0" smtClean="0"/>
              <a:t>years</a:t>
            </a:r>
          </a:p>
          <a:p>
            <a:pPr>
              <a:lnSpc>
                <a:spcPct val="120000"/>
              </a:lnSpc>
            </a:pPr>
            <a:r>
              <a:rPr lang="en-US" dirty="0"/>
              <a:t>22 partners in 6 </a:t>
            </a:r>
            <a:r>
              <a:rPr lang="en-US" dirty="0" smtClean="0"/>
              <a:t>countries, </a:t>
            </a:r>
            <a:r>
              <a:rPr lang="nl-NL" dirty="0" smtClean="0"/>
              <a:t>representing a major collaboration in Astronomy/Astrophysics/Astroparticle Physics</a:t>
            </a:r>
            <a:br>
              <a:rPr lang="nl-NL" dirty="0" smtClean="0"/>
            </a:br>
            <a:r>
              <a:rPr lang="en-GB" dirty="0" smtClean="0"/>
              <a:t>ASTRON</a:t>
            </a:r>
            <a:r>
              <a:rPr lang="en-GB" dirty="0"/>
              <a:t>, CNRS, INAF, UCAM, JIVE, INTA, UEDIN, UHEI, OU, FAU, VU, CEA, </a:t>
            </a:r>
            <a:r>
              <a:rPr lang="en-GB" dirty="0" smtClean="0"/>
              <a:t>UVA</a:t>
            </a:r>
            <a:r>
              <a:rPr lang="en-GB" dirty="0"/>
              <a:t>, UGR, </a:t>
            </a:r>
            <a:r>
              <a:rPr lang="en-GB" dirty="0" smtClean="0"/>
              <a:t>FOM, </a:t>
            </a:r>
            <a:r>
              <a:rPr lang="en-GB" dirty="0"/>
              <a:t>IEEC, IFAE, UCM, INFN, STFC, DESY, </a:t>
            </a:r>
            <a:r>
              <a:rPr lang="en-GB" dirty="0" err="1" smtClean="0"/>
              <a:t>SURFnet</a:t>
            </a:r>
            <a:endParaRPr lang="en-US" dirty="0" smtClean="0"/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5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26" y="1671452"/>
            <a:ext cx="3641575" cy="2736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l"/>
            <a:r>
              <a:rPr lang="nl-NL" dirty="0" smtClean="0"/>
              <a:t>         ASTERICS overview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9" y="3887641"/>
            <a:ext cx="4349442" cy="2736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43488" y="1566158"/>
            <a:ext cx="48965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DECS - D</a:t>
            </a:r>
            <a:r>
              <a:rPr lang="en-US" dirty="0" smtClean="0"/>
              <a:t>issemination</a:t>
            </a:r>
            <a:r>
              <a:rPr lang="en-US" dirty="0"/>
              <a:t>, </a:t>
            </a:r>
            <a:r>
              <a:rPr lang="en-US" b="1" dirty="0"/>
              <a:t>E</a:t>
            </a:r>
            <a:r>
              <a:rPr lang="en-US" dirty="0"/>
              <a:t>ngagement and </a:t>
            </a:r>
            <a:r>
              <a:rPr lang="en-US" b="1" dirty="0"/>
              <a:t>C</a:t>
            </a:r>
            <a:r>
              <a:rPr lang="en-US" dirty="0"/>
              <a:t>itizen </a:t>
            </a:r>
            <a:r>
              <a:rPr lang="en-US" b="1" dirty="0" smtClean="0"/>
              <a:t>S</a:t>
            </a:r>
            <a:r>
              <a:rPr lang="en-US" dirty="0" smtClean="0"/>
              <a:t>cience</a:t>
            </a:r>
          </a:p>
          <a:p>
            <a:r>
              <a:rPr lang="en-US" b="1" dirty="0" smtClean="0"/>
              <a:t>OBELICS - Ob</a:t>
            </a:r>
            <a:r>
              <a:rPr lang="en-US" dirty="0" smtClean="0"/>
              <a:t>servatory </a:t>
            </a:r>
            <a:r>
              <a:rPr lang="en-US" b="1" dirty="0"/>
              <a:t>E</a:t>
            </a:r>
            <a:r>
              <a:rPr lang="en-US" dirty="0"/>
              <a:t>-environments </a:t>
            </a:r>
            <a:r>
              <a:rPr lang="en-US" b="1" dirty="0"/>
              <a:t>Li</a:t>
            </a:r>
            <a:r>
              <a:rPr lang="en-US" dirty="0"/>
              <a:t>nked by common </a:t>
            </a:r>
            <a:r>
              <a:rPr lang="en-US" b="1" dirty="0" err="1"/>
              <a:t>C</a:t>
            </a:r>
            <a:r>
              <a:rPr lang="en-US" dirty="0" err="1"/>
              <a:t>hallenge</a:t>
            </a:r>
            <a:r>
              <a:rPr lang="en-US" b="1" dirty="0" err="1"/>
              <a:t>S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DADI - </a:t>
            </a:r>
            <a:r>
              <a:rPr lang="en-US" b="1" dirty="0"/>
              <a:t>D</a:t>
            </a:r>
            <a:r>
              <a:rPr lang="en-US" dirty="0"/>
              <a:t>ata </a:t>
            </a:r>
            <a:r>
              <a:rPr lang="en-US" b="1" dirty="0"/>
              <a:t>A</a:t>
            </a:r>
            <a:r>
              <a:rPr lang="en-US" dirty="0"/>
              <a:t>ccess, </a:t>
            </a:r>
            <a:r>
              <a:rPr lang="en-US" b="1" dirty="0"/>
              <a:t>D</a:t>
            </a:r>
            <a:r>
              <a:rPr lang="en-US" dirty="0"/>
              <a:t>iscovery and </a:t>
            </a:r>
            <a:r>
              <a:rPr lang="en-US" b="1" dirty="0" smtClean="0"/>
              <a:t>I</a:t>
            </a:r>
            <a:r>
              <a:rPr lang="en-US" dirty="0" smtClean="0"/>
              <a:t>nteroperability</a:t>
            </a:r>
          </a:p>
          <a:p>
            <a:r>
              <a:rPr lang="en-US" b="1" dirty="0" smtClean="0"/>
              <a:t>CLEOPATRA - C</a:t>
            </a:r>
            <a:r>
              <a:rPr lang="en-US" dirty="0" smtClean="0"/>
              <a:t>onnecting </a:t>
            </a:r>
            <a:r>
              <a:rPr lang="en-US" b="1" dirty="0"/>
              <a:t>L</a:t>
            </a:r>
            <a:r>
              <a:rPr lang="en-US" dirty="0"/>
              <a:t>ocations of </a:t>
            </a:r>
            <a:r>
              <a:rPr lang="en-US" b="1" dirty="0"/>
              <a:t>E</a:t>
            </a:r>
            <a:r>
              <a:rPr lang="en-US" dirty="0"/>
              <a:t>SFRI </a:t>
            </a:r>
            <a:r>
              <a:rPr lang="en-US" b="1" dirty="0"/>
              <a:t>O</a:t>
            </a:r>
            <a:r>
              <a:rPr lang="en-US" dirty="0"/>
              <a:t>bservatories and </a:t>
            </a:r>
            <a:r>
              <a:rPr lang="en-US" b="1" dirty="0"/>
              <a:t>P</a:t>
            </a:r>
            <a:r>
              <a:rPr lang="en-US" dirty="0"/>
              <a:t>artners in </a:t>
            </a:r>
            <a:r>
              <a:rPr lang="en-US" b="1" dirty="0"/>
              <a:t>A</a:t>
            </a:r>
            <a:r>
              <a:rPr lang="en-US" dirty="0"/>
              <a:t>stronomy for </a:t>
            </a:r>
            <a:r>
              <a:rPr lang="en-US" b="1" dirty="0"/>
              <a:t>T</a:t>
            </a:r>
            <a:r>
              <a:rPr lang="en-US" dirty="0"/>
              <a:t>iming and </a:t>
            </a:r>
            <a:r>
              <a:rPr lang="en-US" b="1" dirty="0"/>
              <a:t>R</a:t>
            </a:r>
            <a:r>
              <a:rPr lang="en-US" dirty="0"/>
              <a:t>eal-time </a:t>
            </a:r>
            <a:r>
              <a:rPr lang="en-US" b="1" dirty="0"/>
              <a:t>A</a:t>
            </a:r>
            <a:r>
              <a:rPr lang="en-US" dirty="0"/>
              <a:t>lerts</a:t>
            </a:r>
          </a:p>
          <a:p>
            <a:endParaRPr lang="en-US" b="1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769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5147"/>
            <a:ext cx="8229600" cy="15712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 smtClean="0"/>
              <a:t>Co-development for the </a:t>
            </a:r>
            <a:r>
              <a:rPr lang="en-US" sz="1800" dirty="0">
                <a:solidFill>
                  <a:schemeClr val="dk1"/>
                </a:solidFill>
              </a:rPr>
              <a:t>robust, </a:t>
            </a:r>
            <a:r>
              <a:rPr lang="en-US" sz="1800" dirty="0" smtClean="0">
                <a:solidFill>
                  <a:schemeClr val="dk1"/>
                </a:solidFill>
              </a:rPr>
              <a:t>scalable, </a:t>
            </a:r>
            <a:r>
              <a:rPr lang="en-US" sz="1800" dirty="0" smtClean="0">
                <a:solidFill>
                  <a:schemeClr val="dk1"/>
                </a:solidFill>
              </a:rPr>
              <a:t> flexible </a:t>
            </a:r>
            <a:r>
              <a:rPr lang="en-US" sz="1800" dirty="0">
                <a:solidFill>
                  <a:schemeClr val="dk1"/>
                </a:solidFill>
              </a:rPr>
              <a:t>handling and </a:t>
            </a:r>
            <a:r>
              <a:rPr lang="en-US" sz="1800" dirty="0">
                <a:solidFill>
                  <a:schemeClr val="dk1"/>
                </a:solidFill>
              </a:rPr>
              <a:t> </a:t>
            </a:r>
            <a:r>
              <a:rPr lang="en-US" sz="1800" dirty="0" smtClean="0">
                <a:solidFill>
                  <a:schemeClr val="dk1"/>
                </a:solidFill>
              </a:rPr>
              <a:t>exploitation </a:t>
            </a:r>
            <a:r>
              <a:rPr lang="en-US" sz="1800" dirty="0">
                <a:solidFill>
                  <a:schemeClr val="dk1"/>
                </a:solidFill>
              </a:rPr>
              <a:t>of </a:t>
            </a:r>
            <a:r>
              <a:rPr lang="en-US" sz="1800" dirty="0" smtClean="0">
                <a:solidFill>
                  <a:schemeClr val="dk1"/>
                </a:solidFill>
              </a:rPr>
              <a:t>then huge </a:t>
            </a:r>
            <a:r>
              <a:rPr lang="en-US" sz="1800" dirty="0">
                <a:solidFill>
                  <a:schemeClr val="dk1"/>
                </a:solidFill>
              </a:rPr>
              <a:t>data streams </a:t>
            </a:r>
            <a:r>
              <a:rPr lang="en-US" sz="1800" dirty="0" smtClean="0">
                <a:solidFill>
                  <a:schemeClr val="dk1"/>
                </a:solidFill>
              </a:rPr>
              <a:t>and </a:t>
            </a:r>
            <a:r>
              <a:rPr lang="en-US" sz="1800" dirty="0" smtClean="0">
                <a:solidFill>
                  <a:schemeClr val="dk1"/>
                </a:solidFill>
              </a:rPr>
              <a:t>distributed </a:t>
            </a:r>
            <a:r>
              <a:rPr lang="en-US" sz="1800" dirty="0" err="1">
                <a:solidFill>
                  <a:schemeClr val="dk1"/>
                </a:solidFill>
              </a:rPr>
              <a:t>petascale</a:t>
            </a:r>
            <a:r>
              <a:rPr lang="en-US" sz="1800" dirty="0">
                <a:solidFill>
                  <a:schemeClr val="dk1"/>
                </a:solidFill>
              </a:rPr>
              <a:t> database </a:t>
            </a:r>
            <a:r>
              <a:rPr lang="en-US" sz="1800" dirty="0" smtClean="0">
                <a:solidFill>
                  <a:schemeClr val="dk1"/>
                </a:solidFill>
              </a:rPr>
              <a:t>systems</a:t>
            </a:r>
          </a:p>
          <a:p>
            <a:pPr>
              <a:buFontTx/>
              <a:buChar char="-"/>
            </a:pPr>
            <a:r>
              <a:rPr lang="en-US" sz="1800" dirty="0" smtClean="0">
                <a:solidFill>
                  <a:schemeClr val="dk1"/>
                </a:solidFill>
              </a:rPr>
              <a:t>Data Generation: open formats, streaming processing, low power computing</a:t>
            </a:r>
          </a:p>
          <a:p>
            <a:pPr>
              <a:buFontTx/>
              <a:buChar char="-"/>
            </a:pPr>
            <a:r>
              <a:rPr lang="en-US" sz="1800" dirty="0" smtClean="0"/>
              <a:t>Data Systems Integration: hybrid architectures, open databases, …</a:t>
            </a:r>
          </a:p>
          <a:p>
            <a:pPr>
              <a:buFontTx/>
              <a:buChar char="-"/>
            </a:pPr>
            <a:r>
              <a:rPr lang="en-US" sz="1800" dirty="0" smtClean="0"/>
              <a:t>Data Analysis: selected topics (statistical analysis, imaging, workflow)</a:t>
            </a:r>
            <a:endParaRPr lang="en-US" sz="1800" dirty="0" smtClean="0"/>
          </a:p>
        </p:txBody>
      </p:sp>
      <p:pic>
        <p:nvPicPr>
          <p:cNvPr id="1036" name="Picture 12" descr="http://www.asterics2020.eu/Asterics-Images/obelics_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40" y="1778895"/>
            <a:ext cx="4772360" cy="26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/>
          <a:lstStyle/>
          <a:p>
            <a:r>
              <a:rPr lang="nl-NL" dirty="0" smtClean="0"/>
              <a:t>WP3 </a:t>
            </a:r>
            <a:r>
              <a:rPr lang="en-US" dirty="0"/>
              <a:t>–</a:t>
            </a:r>
            <a:r>
              <a:rPr lang="nl-NL" dirty="0"/>
              <a:t> </a:t>
            </a:r>
            <a:r>
              <a:rPr lang="nl-NL" dirty="0" smtClean="0"/>
              <a:t>OBELICS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7</a:t>
            </a:fld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612229" y="249289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58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http://www.asterics2020.eu/Asterics-Images/dadi_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808"/>
            <a:ext cx="6666409" cy="25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645024"/>
            <a:ext cx="8229600" cy="27113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3300" dirty="0" smtClean="0"/>
              <a:t>Virtual Observatory Evolution</a:t>
            </a:r>
            <a:r>
              <a:rPr lang="en-US" sz="3300" dirty="0" smtClean="0"/>
              <a:t>:</a:t>
            </a:r>
            <a:endParaRPr lang="en-US" sz="3300" dirty="0"/>
          </a:p>
          <a:p>
            <a:r>
              <a:rPr lang="en-US" dirty="0" smtClean="0"/>
              <a:t>Train &amp; support </a:t>
            </a:r>
          </a:p>
          <a:p>
            <a:pPr lvl="1"/>
            <a:r>
              <a:rPr lang="en-US" dirty="0" smtClean="0"/>
              <a:t>ESFRI staff</a:t>
            </a:r>
          </a:p>
          <a:p>
            <a:pPr lvl="1"/>
            <a:r>
              <a:rPr lang="en-US" dirty="0" smtClean="0"/>
              <a:t>pathfinders </a:t>
            </a:r>
          </a:p>
          <a:p>
            <a:r>
              <a:rPr lang="en-US" dirty="0" smtClean="0"/>
              <a:t>Develop</a:t>
            </a:r>
          </a:p>
          <a:p>
            <a:pPr lvl="1"/>
            <a:r>
              <a:rPr lang="en-US" dirty="0" smtClean="0"/>
              <a:t>Requirements 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eedback</a:t>
            </a:r>
          </a:p>
          <a:p>
            <a:pPr lvl="1"/>
            <a:r>
              <a:rPr lang="en-US" dirty="0" smtClean="0"/>
              <a:t>Adapt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r>
              <a:rPr lang="nl-NL" dirty="0" smtClean="0"/>
              <a:t>WP4 </a:t>
            </a:r>
            <a:r>
              <a:rPr lang="en-US" dirty="0"/>
              <a:t>–</a:t>
            </a:r>
            <a:r>
              <a:rPr lang="nl-NL" dirty="0"/>
              <a:t> </a:t>
            </a:r>
            <a:r>
              <a:rPr lang="nl-NL" dirty="0" smtClean="0"/>
              <a:t>DADI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39752" y="33569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550" y="4244168"/>
            <a:ext cx="3249900" cy="21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://www.asterics2020.eu/Asterics-Images/cleopatra_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86780"/>
            <a:ext cx="5143506" cy="247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92637"/>
            <a:ext cx="8229600" cy="23762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Technology </a:t>
            </a:r>
            <a:r>
              <a:rPr lang="en-US" dirty="0"/>
              <a:t>development for </a:t>
            </a:r>
            <a:r>
              <a:rPr lang="en-US" dirty="0" err="1"/>
              <a:t>fibre</a:t>
            </a:r>
            <a:r>
              <a:rPr lang="en-US" dirty="0"/>
              <a:t> connectors; relaying alerts; data streaming software; data </a:t>
            </a:r>
            <a:r>
              <a:rPr lang="en-US" dirty="0" smtClean="0"/>
              <a:t>dissemination; </a:t>
            </a:r>
            <a:r>
              <a:rPr lang="en-US" dirty="0"/>
              <a:t>advanced scheduling algorithms</a:t>
            </a:r>
          </a:p>
          <a:p>
            <a:r>
              <a:rPr lang="en-US" dirty="0"/>
              <a:t>Builds on WRE (White Rabbit Ethernet) and the EC </a:t>
            </a:r>
            <a:r>
              <a:rPr lang="en-US" dirty="0" err="1" smtClean="0"/>
              <a:t>EXPReS</a:t>
            </a:r>
            <a:r>
              <a:rPr lang="en-US" dirty="0" smtClean="0"/>
              <a:t>/NEXPRES </a:t>
            </a:r>
            <a:r>
              <a:rPr lang="en-US" dirty="0"/>
              <a:t>projects</a:t>
            </a:r>
          </a:p>
          <a:p>
            <a:endParaRPr lang="en-US" i="1" dirty="0"/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64096"/>
          </a:xfrm>
        </p:spPr>
        <p:txBody>
          <a:bodyPr/>
          <a:lstStyle/>
          <a:p>
            <a:r>
              <a:rPr lang="nl-NL" dirty="0" smtClean="0"/>
              <a:t>WP5 </a:t>
            </a:r>
            <a:r>
              <a:rPr lang="en-US" dirty="0"/>
              <a:t>–</a:t>
            </a:r>
            <a:r>
              <a:rPr lang="nl-NL" dirty="0"/>
              <a:t> </a:t>
            </a:r>
            <a:r>
              <a:rPr lang="nl-NL" dirty="0" smtClean="0"/>
              <a:t>CLEOPATRA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2017/02/28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AENEAS Kickoff / NWO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B269A-82B5-4A44-BF6B-85C5902E589A}" type="slidenum">
              <a:rPr lang="en-US" smtClean="0"/>
              <a:t>9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07704" y="29249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1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Asterics_eu_def</Template>
  <TotalTime>3157</TotalTime>
  <Words>477</Words>
  <Application>Microsoft Office PowerPoint</Application>
  <PresentationFormat>On-screen Show (4:3)</PresentationFormat>
  <Paragraphs>98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Office Theme</vt:lpstr>
      <vt:lpstr>Astronomy ESFRI &amp; Research Infrastructures Cluster Update for AENEAS Kickoff</vt:lpstr>
      <vt:lpstr>Asterics versus AENEAS</vt:lpstr>
      <vt:lpstr>Why Cluster Projects?</vt:lpstr>
      <vt:lpstr>Why ASTERICS?</vt:lpstr>
      <vt:lpstr>ASTERICS facts &amp; figures</vt:lpstr>
      <vt:lpstr>         ASTERICS overview</vt:lpstr>
      <vt:lpstr>WP3 – OBELICS</vt:lpstr>
      <vt:lpstr>WP4 – DADI</vt:lpstr>
      <vt:lpstr>WP5 – CLEOPATRA</vt:lpstr>
      <vt:lpstr>Synergies with AENEAS</vt:lpstr>
    </vt:vector>
  </TitlesOfParts>
  <Company>Stichting ASTRON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Opportunities within ASTERICS</dc:title>
  <dc:creator>Rob van der Meer</dc:creator>
  <cp:lastModifiedBy>Marco de Vos</cp:lastModifiedBy>
  <cp:revision>64</cp:revision>
  <dcterms:created xsi:type="dcterms:W3CDTF">2015-09-14T04:30:58Z</dcterms:created>
  <dcterms:modified xsi:type="dcterms:W3CDTF">2017-02-28T09:58:55Z</dcterms:modified>
</cp:coreProperties>
</file>