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8" r:id="rId5"/>
    <p:sldId id="262" r:id="rId6"/>
    <p:sldId id="272" r:id="rId7"/>
    <p:sldId id="281" r:id="rId8"/>
    <p:sldId id="273" r:id="rId9"/>
    <p:sldId id="274" r:id="rId10"/>
    <p:sldId id="283" r:id="rId11"/>
    <p:sldId id="275" r:id="rId12"/>
    <p:sldId id="279" r:id="rId13"/>
    <p:sldId id="261" r:id="rId14"/>
    <p:sldId id="276" r:id="rId15"/>
    <p:sldId id="267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8A"/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howGuides="1">
      <p:cViewPr varScale="1">
        <p:scale>
          <a:sx n="81" d="100"/>
          <a:sy n="81" d="100"/>
        </p:scale>
        <p:origin x="55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D7BA5-086C-47C7-940D-9E705F57DC77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D0C50-DECB-42D6-A7BD-AEABC140C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Intercontinental</a:t>
            </a:r>
            <a:r>
              <a:rPr lang="en-GB" baseline="0" dirty="0" smtClean="0"/>
              <a:t> rates: </a:t>
            </a:r>
            <a:r>
              <a:rPr lang="en-GB" sz="1200" dirty="0" smtClean="0"/>
              <a:t>10 </a:t>
            </a:r>
            <a:r>
              <a:rPr lang="en-GB" sz="1200" dirty="0" err="1" smtClean="0"/>
              <a:t>Gbps</a:t>
            </a:r>
            <a:r>
              <a:rPr lang="en-GB" sz="1200" dirty="0" smtClean="0"/>
              <a:t> and multiple 10 </a:t>
            </a:r>
            <a:r>
              <a:rPr lang="en-GB" sz="1200" dirty="0" err="1" smtClean="0"/>
              <a:t>Gbps</a:t>
            </a:r>
            <a:r>
              <a:rPr lang="en-GB" sz="1200" smtClean="0"/>
              <a:t> of data.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08BD-0273-4F09-B275-9F2A34D495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8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7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Subtitle of presentation</a:t>
            </a:r>
            <a:endParaRPr lang="hu-HU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2EE-403C-4F4F-A829-800A3371D210}" type="datetime1">
              <a:rPr lang="en-US" smtClean="0"/>
              <a:t>2/24/2017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457200" y="2132856"/>
            <a:ext cx="8229600" cy="936104"/>
          </a:xfrm>
        </p:spPr>
        <p:txBody>
          <a:bodyPr/>
          <a:lstStyle>
            <a:lvl1pPr>
              <a:defRPr>
                <a:solidFill>
                  <a:srgbClr val="204C8A"/>
                </a:solidFill>
                <a:latin typeface="+mj-lt"/>
              </a:defRPr>
            </a:lvl1pPr>
          </a:lstStyle>
          <a:p>
            <a:r>
              <a:rPr lang="nl-NL" dirty="0" smtClean="0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93610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D31E-C4A5-45C4-93B9-F0485E2C9B61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827-DB9B-4A87-B9A8-50435E1980B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6" y="74649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69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hite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252413" algn="l"/>
                <a:tab pos="676275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2262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807-155A-421D-993C-6FBC178E5A26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04C8A"/>
                </a:solidFill>
              </a:defRPr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3096-33AE-4D5C-B3E1-D04501A99195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38A6-B4A9-4E71-87D7-84B6E2080FF0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EC6-BAFA-4A67-9241-5D21AD53F884}" type="datetime1">
              <a:rPr lang="en-US" smtClean="0"/>
              <a:t>2/24/2017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6A1B-636C-4ADF-AADB-2266FD91899C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6EF4-6320-407C-9AC7-E373CAE2C295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908720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5B2-3DBD-4B71-B2CE-392691FCA368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49FE-ECEC-4362-AC33-F014A5497CAB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204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9098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This is the title of the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80C728-64F8-4A62-81F0-244E800AC871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C23383-0AE7-40E5-9F87-76DEF8E7E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460"/>
            <a:ext cx="968529" cy="5198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Advanced European Network of E-infrastructures </a:t>
            </a:r>
          </a:p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for Astronomy with the </a:t>
            </a:r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SKA     AENEAS - 731016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C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neas2020.e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AENEAS WP4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/>
          <a:lstStyle/>
          <a:p>
            <a:r>
              <a:rPr lang="en-GB" dirty="0"/>
              <a:t>Analysis of Global SKA Data Transport and Optimal European Storage Topologies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D82-93A6-4382-AF2F-84296716A1DE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51048"/>
            <a:ext cx="8229600" cy="7189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Possible Global Network Paths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02" y="1340768"/>
            <a:ext cx="8229600" cy="864096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>
                <a:latin typeface="Arail"/>
                <a:cs typeface="Arail"/>
              </a:rPr>
              <a:t>10 </a:t>
            </a:r>
            <a:r>
              <a:rPr lang="en-GB" sz="2000" dirty="0">
                <a:latin typeface="Arail"/>
                <a:cs typeface="Arail"/>
              </a:rPr>
              <a:t>year IRU per 100Gbit circuit </a:t>
            </a:r>
            <a:r>
              <a:rPr lang="en-GB" sz="2000" dirty="0" smtClean="0">
                <a:latin typeface="Arail"/>
                <a:cs typeface="Arail"/>
              </a:rPr>
              <a:t>2020-2030</a:t>
            </a:r>
          </a:p>
          <a:p>
            <a:r>
              <a:rPr lang="en-GB" sz="2000" dirty="0">
                <a:latin typeface="Arail"/>
                <a:cs typeface="Arail"/>
              </a:rPr>
              <a:t>Guesstimate of Regional Centres – based on SKA member locations</a:t>
            </a:r>
          </a:p>
          <a:p>
            <a:r>
              <a:rPr lang="en-GB" sz="2000" dirty="0" smtClean="0"/>
              <a:t>Some </a:t>
            </a:r>
            <a:r>
              <a:rPr lang="en-GB" sz="2000" dirty="0"/>
              <a:t>funding model will be needed for SKA.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1234480" cy="365125"/>
          </a:xfrm>
        </p:spPr>
        <p:txBody>
          <a:bodyPr/>
          <a:lstStyle/>
          <a:p>
            <a:fld id="{D118D807-155A-421D-993C-6FBC178E5A26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520259"/>
            <a:ext cx="5904656" cy="365125"/>
          </a:xfrm>
        </p:spPr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520259"/>
            <a:ext cx="1090464" cy="365125"/>
          </a:xfrm>
        </p:spPr>
        <p:txBody>
          <a:bodyPr/>
          <a:lstStyle/>
          <a:p>
            <a:fld id="{21C23383-0AE7-40E5-9F87-76DEF8E7EADA}" type="slidenum">
              <a:rPr lang="en-US" smtClean="0"/>
              <a:t>10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62" y="2118268"/>
            <a:ext cx="9321081" cy="49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76433"/>
            <a:ext cx="8856984" cy="502956"/>
          </a:xfrm>
        </p:spPr>
        <p:txBody>
          <a:bodyPr>
            <a:noAutofit/>
          </a:bodyPr>
          <a:lstStyle/>
          <a:p>
            <a:r>
              <a:rPr lang="en-GB" sz="2700" dirty="0"/>
              <a:t>Task 4.4: Proof of Concept Activities: </a:t>
            </a:r>
            <a:br>
              <a:rPr lang="en-GB" sz="2700" dirty="0"/>
            </a:br>
            <a:r>
              <a:rPr lang="en-GB" sz="2700" dirty="0"/>
              <a:t> Data access and transport within Europe and </a:t>
            </a:r>
            <a:br>
              <a:rPr lang="en-GB" sz="2700" dirty="0"/>
            </a:br>
            <a:r>
              <a:rPr lang="en-GB" sz="2700" dirty="0"/>
              <a:t>from the Host countries to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16013"/>
            <a:ext cx="8712968" cy="4065315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/>
              <a:t>Work with End Sites &amp; GEANT/NRENs to set up European paths </a:t>
            </a:r>
          </a:p>
          <a:p>
            <a:r>
              <a:rPr lang="en-GB" sz="2200" dirty="0" smtClean="0"/>
              <a:t>Work with </a:t>
            </a:r>
            <a:r>
              <a:rPr lang="en-GB" sz="2200" dirty="0" err="1" smtClean="0"/>
              <a:t>AARNet</a:t>
            </a:r>
            <a:r>
              <a:rPr lang="en-GB" sz="2200" dirty="0" smtClean="0"/>
              <a:t> &amp; </a:t>
            </a:r>
            <a:r>
              <a:rPr lang="en-GB" sz="2200" dirty="0" err="1" smtClean="0"/>
              <a:t>SANReN</a:t>
            </a:r>
            <a:r>
              <a:rPr lang="en-GB" sz="2200" dirty="0" smtClean="0"/>
              <a:t> to set up inter-continental paths</a:t>
            </a:r>
          </a:p>
          <a:p>
            <a:r>
              <a:rPr lang="en-GB" sz="2200" dirty="0" smtClean="0"/>
              <a:t>Test DMZ specs as a pilot at an AENEAS partner site</a:t>
            </a:r>
          </a:p>
          <a:p>
            <a:pPr lvl="1"/>
            <a:r>
              <a:rPr lang="en-GB" sz="2000" dirty="0" smtClean="0"/>
              <a:t>Facilitate discussions of (existing) security policies</a:t>
            </a:r>
          </a:p>
          <a:p>
            <a:pPr lvl="1"/>
            <a:r>
              <a:rPr lang="en-GB" sz="2000" dirty="0" smtClean="0"/>
              <a:t>Testing performance</a:t>
            </a:r>
          </a:p>
          <a:p>
            <a:r>
              <a:rPr lang="en-GB" sz="2200" dirty="0" smtClean="0"/>
              <a:t>Measure performance between GEANT DTN &amp; likely ESDC sites</a:t>
            </a:r>
          </a:p>
          <a:p>
            <a:pPr lvl="1"/>
            <a:r>
              <a:rPr lang="en-GB" sz="2000" dirty="0" smtClean="0"/>
              <a:t>Network tests</a:t>
            </a:r>
          </a:p>
          <a:p>
            <a:pPr lvl="1"/>
            <a:r>
              <a:rPr lang="en-GB" sz="2000" dirty="0" smtClean="0"/>
              <a:t>Storage – storage transfer tests</a:t>
            </a:r>
          </a:p>
          <a:p>
            <a:r>
              <a:rPr lang="en-GB" sz="2200" dirty="0" smtClean="0"/>
              <a:t>With </a:t>
            </a:r>
            <a:r>
              <a:rPr lang="en-GB" sz="2200" dirty="0" err="1"/>
              <a:t>AARNet</a:t>
            </a:r>
            <a:r>
              <a:rPr lang="en-GB" sz="2200" dirty="0"/>
              <a:t> &amp; </a:t>
            </a:r>
            <a:r>
              <a:rPr lang="en-GB" sz="2200" dirty="0" err="1"/>
              <a:t>SANReN</a:t>
            </a:r>
            <a:r>
              <a:rPr lang="en-GB" sz="2200" dirty="0"/>
              <a:t> </a:t>
            </a:r>
            <a:r>
              <a:rPr lang="en-GB" sz="2200" dirty="0" smtClean="0"/>
              <a:t> test inter-continental performance</a:t>
            </a:r>
          </a:p>
          <a:p>
            <a:pPr lvl="1"/>
            <a:r>
              <a:rPr lang="en-GB" sz="2000" dirty="0"/>
              <a:t>Network </a:t>
            </a:r>
            <a:r>
              <a:rPr lang="en-GB" sz="2000" dirty="0" smtClean="0"/>
              <a:t>tests – protocols &amp; long haul effects – multiple 10 Gigabit</a:t>
            </a:r>
            <a:endParaRPr lang="en-GB" sz="2000" dirty="0"/>
          </a:p>
          <a:p>
            <a:pPr lvl="1"/>
            <a:r>
              <a:rPr lang="en-GB" sz="2000" dirty="0"/>
              <a:t>Storage – storage transfer </a:t>
            </a:r>
            <a:r>
              <a:rPr lang="en-GB" sz="2000" dirty="0" smtClean="0"/>
              <a:t>tests (NREN-NREN &amp; </a:t>
            </a:r>
            <a:r>
              <a:rPr lang="en-GB" sz="2000" dirty="0" err="1" smtClean="0"/>
              <a:t>EndSite-EndSite</a:t>
            </a:r>
            <a:r>
              <a:rPr lang="en-GB" sz="2000" dirty="0" smtClean="0"/>
              <a:t>)</a:t>
            </a:r>
            <a:endParaRPr lang="en-GB" sz="2200" dirty="0" smtClean="0"/>
          </a:p>
          <a:p>
            <a:pPr lvl="1"/>
            <a:r>
              <a:rPr lang="en-GB" sz="2200" dirty="0" smtClean="0"/>
              <a:t>Move Radio Astronomy data with WP3 (</a:t>
            </a:r>
            <a:r>
              <a:rPr lang="en-GB" sz="2000" dirty="0" err="1"/>
              <a:t>EndSite-EndSite</a:t>
            </a:r>
            <a:r>
              <a:rPr lang="en-GB" sz="2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FD91-A903-4F2F-9DF8-FA7E0B2BB12A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WP4 Workshop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963731"/>
            <a:ext cx="9144000" cy="38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070C0"/>
                </a:solidFill>
              </a:rPr>
              <a:t>Partners: </a:t>
            </a:r>
            <a:r>
              <a:rPr lang="en-GB" sz="1400" dirty="0" smtClean="0">
                <a:solidFill>
                  <a:srgbClr val="0070C0"/>
                </a:solidFill>
              </a:rPr>
              <a:t>GÉANT Ltd </a:t>
            </a:r>
            <a:r>
              <a:rPr lang="en-GB" sz="1400" dirty="0">
                <a:solidFill>
                  <a:srgbClr val="0070C0"/>
                </a:solidFill>
              </a:rPr>
              <a:t>(lead), Chalmers, UCAM, UMAN</a:t>
            </a:r>
            <a:r>
              <a:rPr lang="en-GB" sz="1400" dirty="0" smtClean="0">
                <a:solidFill>
                  <a:srgbClr val="0070C0"/>
                </a:solidFill>
              </a:rPr>
              <a:t>	Stakeholders</a:t>
            </a:r>
            <a:r>
              <a:rPr lang="en-GB" sz="1400" dirty="0">
                <a:solidFill>
                  <a:srgbClr val="0070C0"/>
                </a:solidFill>
              </a:rPr>
              <a:t>: </a:t>
            </a:r>
            <a:r>
              <a:rPr lang="en-GB" sz="1400" dirty="0" err="1">
                <a:solidFill>
                  <a:srgbClr val="0070C0"/>
                </a:solidFill>
              </a:rPr>
              <a:t>AARNet</a:t>
            </a:r>
            <a:r>
              <a:rPr lang="en-GB" sz="1400" dirty="0">
                <a:solidFill>
                  <a:srgbClr val="0070C0"/>
                </a:solidFill>
              </a:rPr>
              <a:t>, CSIRO, JIV-ERIC, </a:t>
            </a:r>
            <a:r>
              <a:rPr lang="en-GB" sz="1400" dirty="0" err="1">
                <a:solidFill>
                  <a:srgbClr val="0070C0"/>
                </a:solidFill>
              </a:rPr>
              <a:t>SANReN</a:t>
            </a:r>
            <a:r>
              <a:rPr lang="en-GB" sz="1400" dirty="0">
                <a:solidFill>
                  <a:srgbClr val="0070C0"/>
                </a:solidFill>
              </a:rPr>
              <a:t>, IT</a:t>
            </a:r>
          </a:p>
        </p:txBody>
      </p:sp>
    </p:spTree>
    <p:extLst>
      <p:ext uri="{BB962C8B-B14F-4D97-AF65-F5344CB8AC3E}">
        <p14:creationId xmlns:p14="http://schemas.microsoft.com/office/powerpoint/2010/main" val="14514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xfrm>
            <a:off x="142874" y="116632"/>
            <a:ext cx="6589365" cy="667870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3100" algn="l"/>
                <a:tab pos="1803400" algn="l"/>
              </a:tabLst>
              <a:defRPr sz="8300"/>
            </a:lvl1pPr>
          </a:lstStyle>
          <a:p>
            <a:pPr algn="l"/>
            <a:r>
              <a:rPr lang="en-GB" sz="4000" dirty="0" smtClean="0">
                <a:solidFill>
                  <a:schemeClr val="bg1"/>
                </a:solidFill>
              </a:rPr>
              <a:t>AENEAS Proof of Concepts</a:t>
            </a:r>
            <a:endParaRPr sz="40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6767" y="2420888"/>
            <a:ext cx="5210814" cy="3960441"/>
            <a:chOff x="3851921" y="989511"/>
            <a:chExt cx="5210814" cy="3960441"/>
          </a:xfrm>
        </p:grpSpPr>
        <p:grpSp>
          <p:nvGrpSpPr>
            <p:cNvPr id="7" name="Group 6"/>
            <p:cNvGrpSpPr/>
            <p:nvPr/>
          </p:nvGrpSpPr>
          <p:grpSpPr>
            <a:xfrm>
              <a:off x="3851921" y="989511"/>
              <a:ext cx="5210814" cy="3960441"/>
              <a:chOff x="1331641" y="989511"/>
              <a:chExt cx="7731094" cy="5084583"/>
            </a:xfrm>
          </p:grpSpPr>
          <p:sp>
            <p:nvSpPr>
              <p:cNvPr id="562" name="Shape 562"/>
              <p:cNvSpPr/>
              <p:nvPr/>
            </p:nvSpPr>
            <p:spPr>
              <a:xfrm>
                <a:off x="6952705" y="989511"/>
                <a:ext cx="1293224" cy="386988"/>
              </a:xfrm>
              <a:prstGeom prst="rect">
                <a:avLst/>
              </a:prstGeom>
              <a:solidFill>
                <a:srgbClr val="FFFFFF"/>
              </a:solidFill>
              <a:ln w="12700"/>
            </p:spPr>
            <p:txBody>
              <a:bodyPr lIns="0" tIns="0" rIns="0" bIns="0" anchor="ctr"/>
              <a:lstStyle/>
              <a:p>
                <a:pPr defTabSz="680901">
                  <a:defRPr sz="46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725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306"/>
              <a:stretch/>
            </p:blipFill>
            <p:spPr>
              <a:xfrm>
                <a:off x="1331641" y="1344893"/>
                <a:ext cx="7731094" cy="4729201"/>
              </a:xfrm>
              <a:prstGeom prst="rect">
                <a:avLst/>
              </a:prstGeom>
            </p:spPr>
          </p:pic>
          <p:sp>
            <p:nvSpPr>
              <p:cNvPr id="3" name="Freeform 2"/>
              <p:cNvSpPr/>
              <p:nvPr/>
            </p:nvSpPr>
            <p:spPr>
              <a:xfrm>
                <a:off x="6283128" y="2938198"/>
                <a:ext cx="1097386" cy="1840036"/>
              </a:xfrm>
              <a:custGeom>
                <a:avLst/>
                <a:gdLst>
                  <a:gd name="connsiteX0" fmla="*/ 672843 w 1097386"/>
                  <a:gd name="connsiteY0" fmla="*/ 0 h 2002971"/>
                  <a:gd name="connsiteX1" fmla="*/ 8815 w 1097386"/>
                  <a:gd name="connsiteY1" fmla="*/ 696686 h 2002971"/>
                  <a:gd name="connsiteX2" fmla="*/ 1097386 w 1097386"/>
                  <a:gd name="connsiteY2" fmla="*/ 2002971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386" h="2002971">
                    <a:moveTo>
                      <a:pt x="672843" y="0"/>
                    </a:moveTo>
                    <a:cubicBezTo>
                      <a:pt x="305450" y="181429"/>
                      <a:pt x="-61942" y="362858"/>
                      <a:pt x="8815" y="696686"/>
                    </a:cubicBezTo>
                    <a:cubicBezTo>
                      <a:pt x="79572" y="1030515"/>
                      <a:pt x="588479" y="1516743"/>
                      <a:pt x="1097386" y="2002971"/>
                    </a:cubicBezTo>
                  </a:path>
                </a:pathLst>
              </a:custGeom>
              <a:noFill/>
              <a:ln w="28575"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5312229" y="2873829"/>
                <a:ext cx="1589314" cy="375467"/>
              </a:xfrm>
              <a:custGeom>
                <a:avLst/>
                <a:gdLst>
                  <a:gd name="connsiteX0" fmla="*/ 1589314 w 1589314"/>
                  <a:gd name="connsiteY0" fmla="*/ 0 h 375467"/>
                  <a:gd name="connsiteX1" fmla="*/ 664028 w 1589314"/>
                  <a:gd name="connsiteY1" fmla="*/ 348342 h 375467"/>
                  <a:gd name="connsiteX2" fmla="*/ 0 w 1589314"/>
                  <a:gd name="connsiteY2" fmla="*/ 326571 h 37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9314" h="375467">
                    <a:moveTo>
                      <a:pt x="1589314" y="0"/>
                    </a:moveTo>
                    <a:cubicBezTo>
                      <a:pt x="1259114" y="146956"/>
                      <a:pt x="928914" y="293913"/>
                      <a:pt x="664028" y="348342"/>
                    </a:cubicBezTo>
                    <a:cubicBezTo>
                      <a:pt x="399142" y="402771"/>
                      <a:pt x="199571" y="364671"/>
                      <a:pt x="0" y="326571"/>
                    </a:cubicBezTo>
                  </a:path>
                </a:pathLst>
              </a:custGeom>
              <a:noFill/>
              <a:ln w="28575">
                <a:prstDash val="sysDash"/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752600" y="2968503"/>
                <a:ext cx="3548743" cy="1777668"/>
              </a:xfrm>
              <a:custGeom>
                <a:avLst/>
                <a:gdLst>
                  <a:gd name="connsiteX0" fmla="*/ 3548743 w 3548743"/>
                  <a:gd name="connsiteY0" fmla="*/ 231897 h 1777668"/>
                  <a:gd name="connsiteX1" fmla="*/ 3004457 w 3548743"/>
                  <a:gd name="connsiteY1" fmla="*/ 3297 h 1777668"/>
                  <a:gd name="connsiteX2" fmla="*/ 2547257 w 3548743"/>
                  <a:gd name="connsiteY2" fmla="*/ 90383 h 1777668"/>
                  <a:gd name="connsiteX3" fmla="*/ 2547257 w 3548743"/>
                  <a:gd name="connsiteY3" fmla="*/ 90383 h 1777668"/>
                  <a:gd name="connsiteX4" fmla="*/ 1643743 w 3548743"/>
                  <a:gd name="connsiteY4" fmla="*/ 569354 h 1777668"/>
                  <a:gd name="connsiteX5" fmla="*/ 0 w 3548743"/>
                  <a:gd name="connsiteY5" fmla="*/ 1777668 h 177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8743" h="1777668">
                    <a:moveTo>
                      <a:pt x="3548743" y="231897"/>
                    </a:moveTo>
                    <a:cubicBezTo>
                      <a:pt x="3360057" y="129390"/>
                      <a:pt x="3171371" y="26883"/>
                      <a:pt x="3004457" y="3297"/>
                    </a:cubicBezTo>
                    <a:cubicBezTo>
                      <a:pt x="2837543" y="-20289"/>
                      <a:pt x="2547257" y="90383"/>
                      <a:pt x="2547257" y="90383"/>
                    </a:cubicBezTo>
                    <a:lnTo>
                      <a:pt x="2547257" y="90383"/>
                    </a:lnTo>
                    <a:cubicBezTo>
                      <a:pt x="2396671" y="170211"/>
                      <a:pt x="2068286" y="288140"/>
                      <a:pt x="1643743" y="569354"/>
                    </a:cubicBezTo>
                    <a:cubicBezTo>
                      <a:pt x="1219200" y="850568"/>
                      <a:pt x="609600" y="1314118"/>
                      <a:pt x="0" y="1777668"/>
                    </a:cubicBezTo>
                  </a:path>
                </a:pathLst>
              </a:custGeom>
              <a:noFill/>
              <a:ln w="28575">
                <a:prstDash val="sysDash"/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9" y="2204865"/>
                <a:ext cx="1531362" cy="129614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995936" y="3955574"/>
              <a:ext cx="7351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MRO</a:t>
              </a:r>
            </a:p>
            <a:p>
              <a:r>
                <a:rPr lang="en-GB" sz="1400" dirty="0" err="1" smtClean="0"/>
                <a:t>AARnet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4442" y="3729120"/>
              <a:ext cx="784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Karoo</a:t>
              </a:r>
            </a:p>
            <a:p>
              <a:r>
                <a:rPr lang="en-GB" sz="1400" dirty="0" err="1" smtClean="0"/>
                <a:t>SANReN</a:t>
              </a:r>
              <a:endParaRPr lang="en-GB" sz="1400" dirty="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65690" y="908720"/>
            <a:ext cx="8712968" cy="1744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With </a:t>
            </a:r>
            <a:r>
              <a:rPr lang="en-GB" sz="2200" dirty="0" err="1" smtClean="0"/>
              <a:t>AARNet</a:t>
            </a:r>
            <a:r>
              <a:rPr lang="en-GB" sz="2200" dirty="0" smtClean="0"/>
              <a:t> &amp; </a:t>
            </a:r>
            <a:r>
              <a:rPr lang="en-GB" sz="2200" dirty="0" err="1" smtClean="0"/>
              <a:t>SANReN</a:t>
            </a:r>
            <a:r>
              <a:rPr lang="en-GB" sz="2200" dirty="0" smtClean="0"/>
              <a:t>  test inter-continental performance</a:t>
            </a:r>
          </a:p>
          <a:p>
            <a:pPr lvl="1"/>
            <a:r>
              <a:rPr lang="en-GB" sz="2000" dirty="0" smtClean="0"/>
              <a:t>Network tests – protocols &amp; long haul effects – multiple 10 Gigabit</a:t>
            </a:r>
          </a:p>
          <a:p>
            <a:pPr lvl="1"/>
            <a:r>
              <a:rPr lang="en-GB" sz="2000" dirty="0" smtClean="0"/>
              <a:t>Sustained data transfers</a:t>
            </a:r>
          </a:p>
          <a:p>
            <a:pPr lvl="1"/>
            <a:r>
              <a:rPr lang="en-GB" sz="2000" dirty="0" smtClean="0"/>
              <a:t>Storage – storage transfer tests (NREN-NREN &amp; </a:t>
            </a:r>
            <a:r>
              <a:rPr lang="en-GB" sz="2000" dirty="0" err="1" smtClean="0"/>
              <a:t>EndSite-EndSite</a:t>
            </a:r>
            <a:r>
              <a:rPr lang="en-GB" sz="2000" dirty="0" smtClean="0"/>
              <a:t>)</a:t>
            </a:r>
            <a:endParaRPr lang="en-GB" sz="2200" dirty="0" smtClean="0"/>
          </a:p>
          <a:p>
            <a:pPr lvl="1"/>
            <a:r>
              <a:rPr lang="en-GB" sz="2000" dirty="0" smtClean="0"/>
              <a:t>Move Radio Astronomy data with WP3 (</a:t>
            </a:r>
            <a:r>
              <a:rPr lang="en-GB" sz="2000" dirty="0" err="1" smtClean="0"/>
              <a:t>EndSite-EndSite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38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74" y="836712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dirty="0"/>
              <a:t>WP4 </a:t>
            </a:r>
            <a:r>
              <a:rPr lang="en-GB" sz="3600" dirty="0" smtClean="0"/>
              <a:t>Deliverables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628800"/>
            <a:ext cx="8435280" cy="4582754"/>
          </a:xfrm>
        </p:spPr>
        <p:txBody>
          <a:bodyPr>
            <a:noAutofit/>
          </a:bodyPr>
          <a:lstStyle/>
          <a:p>
            <a:r>
              <a:rPr lang="en-GB" sz="2000" dirty="0"/>
              <a:t>D4.1	Best practice recommendations Data moving applications, protocols and storage </a:t>
            </a:r>
            <a:br>
              <a:rPr lang="en-GB" sz="2000" dirty="0"/>
            </a:br>
            <a:r>
              <a:rPr lang="en-GB" sz="2000" dirty="0"/>
              <a:t>						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T0+14 </a:t>
            </a:r>
            <a:r>
              <a:rPr lang="en-GB" sz="1600" dirty="0" smtClean="0"/>
              <a:t>months</a:t>
            </a:r>
          </a:p>
          <a:p>
            <a:endParaRPr lang="en-GB" sz="1000" dirty="0"/>
          </a:p>
          <a:p>
            <a:r>
              <a:rPr lang="en-GB" sz="2000" dirty="0"/>
              <a:t>D4.2	Site Catalogue of the storage and network capabilities 		</a:t>
            </a:r>
            <a:r>
              <a:rPr lang="en-GB" sz="2000" dirty="0" smtClean="0"/>
              <a:t>						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T0+18 </a:t>
            </a:r>
            <a:r>
              <a:rPr lang="en-GB" sz="1600" dirty="0" smtClean="0"/>
              <a:t>months</a:t>
            </a:r>
          </a:p>
          <a:p>
            <a:endParaRPr lang="en-GB" sz="1000" dirty="0"/>
          </a:p>
          <a:p>
            <a:r>
              <a:rPr lang="en-GB" sz="2000" dirty="0"/>
              <a:t>D4.3	Architecture and cost model for European ESDN network 		</a:t>
            </a:r>
            <a:r>
              <a:rPr lang="en-GB" sz="2000" dirty="0" smtClean="0"/>
              <a:t>					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T0+27 </a:t>
            </a:r>
            <a:r>
              <a:rPr lang="en-GB" sz="1600" dirty="0" smtClean="0"/>
              <a:t>months</a:t>
            </a:r>
          </a:p>
          <a:p>
            <a:endParaRPr lang="en-GB" sz="1000" dirty="0"/>
          </a:p>
          <a:p>
            <a:r>
              <a:rPr lang="en-GB" sz="2000" dirty="0"/>
              <a:t>D4.4	Architecture and cost model for World-wide network for SKA 	</a:t>
            </a:r>
            <a:r>
              <a:rPr lang="en-GB" sz="2000" dirty="0" smtClean="0"/>
              <a:t>						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T0+32 </a:t>
            </a:r>
            <a:r>
              <a:rPr lang="en-GB" sz="1600" dirty="0" smtClean="0"/>
              <a:t>months</a:t>
            </a:r>
          </a:p>
          <a:p>
            <a:endParaRPr lang="en-GB" sz="1000" dirty="0"/>
          </a:p>
          <a:p>
            <a:r>
              <a:rPr lang="en-GB" sz="2000" dirty="0"/>
              <a:t>D4.5	Report on Data Transport Tests and Recommendations 		</a:t>
            </a:r>
            <a:r>
              <a:rPr lang="en-GB" sz="2000" dirty="0" smtClean="0"/>
              <a:t>						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T0+34 </a:t>
            </a:r>
            <a:r>
              <a:rPr lang="en-GB" sz="1600" dirty="0" smtClean="0"/>
              <a:t>months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1B5C-4077-43E3-A35A-D69FE8E31E36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83495" y="1639233"/>
          <a:ext cx="4925008" cy="459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384"/>
                <a:gridCol w="1650220"/>
                <a:gridCol w="803734"/>
                <a:gridCol w="410418"/>
                <a:gridCol w="1231252"/>
              </a:tblGrid>
              <a:tr h="3394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Milestone number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Milestone name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Related work package(s)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Due date (in month)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Means of verification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1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Protocols and end hosts evaluation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WP4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Technical note written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1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Storage sub-systems evaluation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Technical note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Joint Milestone (WP4) on data moving applications &amp; tools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WP3 WP4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Internal memo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11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List of possible regional site locations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WP2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List of possible sites established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19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Data transfer test South African site to European site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13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Technical note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4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Joint Milestone (WP4) on SKA Sci DMZ recommendations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WP3 WP4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Internal memo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21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Best practice recommendations Data moving applications, protocols and storage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WP3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14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D 4.1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22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Specification for SKA Science DMZ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WP3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14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Specification document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radio astronomy data over global routes from  South Africa to Europe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WP3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WP3 Technical note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27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Joint Milestone (WP4) on demonstration of moving data from observatory sites (SA) to ESDC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WP3 WP4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Demonstration completed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Joint Milestone (WP4) on data replica manager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WP3 WP4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Internal memo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31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Specifications for SKA Replica Manager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WP3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21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Specification document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effectLst/>
                        </a:rPr>
                        <a:t>Joint Milestone (WP4) on demonstration of moving data from observatory sites (AUS) to ESDC</a:t>
                      </a:r>
                      <a:endParaRPr lang="en-GB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smtClean="0">
                          <a:effectLst/>
                        </a:rPr>
                        <a:t>WP3 WP4</a:t>
                      </a:r>
                      <a:endParaRPr lang="en-GB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GB" sz="700" u="none" strike="noStrike" dirty="0" smtClean="0">
                          <a:effectLst/>
                        </a:rPr>
                        <a:t>Demonstration completed</a:t>
                      </a:r>
                      <a:endParaRPr lang="en-GB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35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Data transfer test Australian site to European site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Technical note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2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36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Report on Data Transport ESDC within Europe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WP3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28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Technical note written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radio astronomy data over global routes from  Australia to Europe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WP3 WP4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WP3 Technical note written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effectLst/>
                        </a:rPr>
                        <a:t>40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Joint Milestone (WP4) on demonstration of moving data within ESDC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WP3 WP4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Demonstration completed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642887"/>
            <a:ext cx="8964488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Interactions </a:t>
            </a:r>
            <a:r>
              <a:rPr lang="en-GB" sz="3200" dirty="0"/>
              <a:t>and Dependencies with other WP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3969566"/>
            <a:ext cx="8685724" cy="2051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Input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F</a:t>
            </a:r>
            <a:r>
              <a:rPr lang="en-GB" sz="1600" dirty="0" smtClean="0">
                <a:solidFill>
                  <a:schemeClr val="tx1"/>
                </a:solidFill>
              </a:rPr>
              <a:t>rom WP2: </a:t>
            </a:r>
            <a:r>
              <a:rPr lang="en-GB" sz="1600" dirty="0">
                <a:solidFill>
                  <a:schemeClr val="tx1"/>
                </a:solidFill>
              </a:rPr>
              <a:t>T1 to form list of possible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sites for ESDC. T4.2 (M9 Jul17)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From WP5: </a:t>
            </a:r>
            <a:r>
              <a:rPr lang="en-GB" sz="1600" dirty="0">
                <a:solidFill>
                  <a:schemeClr val="tx1"/>
                </a:solidFill>
              </a:rPr>
              <a:t>User locations &amp;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Data access requirements T4.3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~</a:t>
            </a:r>
            <a:r>
              <a:rPr lang="en-GB" sz="1600" dirty="0" smtClean="0">
                <a:solidFill>
                  <a:schemeClr val="tx1"/>
                </a:solidFill>
              </a:rPr>
              <a:t>M20 Jul18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98019"/>
            <a:ext cx="8685724" cy="3867667"/>
          </a:xfrm>
        </p:spPr>
        <p:txBody>
          <a:bodyPr>
            <a:normAutofit/>
          </a:bodyPr>
          <a:lstStyle/>
          <a:p>
            <a:r>
              <a:rPr lang="en-GB" sz="1600" dirty="0"/>
              <a:t>Strong supporting links between </a:t>
            </a:r>
            <a:br>
              <a:rPr lang="en-GB" sz="1600" dirty="0"/>
            </a:br>
            <a:r>
              <a:rPr lang="en-GB" sz="1600" dirty="0"/>
              <a:t>WP3 and WP4</a:t>
            </a:r>
            <a:br>
              <a:rPr lang="en-GB" sz="1600" dirty="0"/>
            </a:br>
            <a:r>
              <a:rPr lang="en-GB" sz="1600" dirty="0"/>
              <a:t>T4.1 &amp; T3.2 Data volumes &amp; rates</a:t>
            </a:r>
            <a:br>
              <a:rPr lang="en-GB" sz="1600" dirty="0"/>
            </a:br>
            <a:r>
              <a:rPr lang="en-GB" sz="1600" dirty="0"/>
              <a:t>T4.1 &amp; T3.5.2 requirements for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data moving tools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T4.4 &amp; WP3 </a:t>
            </a:r>
            <a:r>
              <a:rPr lang="en-GB" sz="1600" dirty="0" err="1"/>
              <a:t>PoC</a:t>
            </a:r>
            <a:r>
              <a:rPr lang="en-GB" sz="1600" dirty="0"/>
              <a:t> tests of science data</a:t>
            </a:r>
          </a:p>
          <a:p>
            <a:r>
              <a:rPr lang="en-GB" sz="1600" dirty="0"/>
              <a:t>Many joint Mile Stones </a:t>
            </a:r>
          </a:p>
          <a:p>
            <a:endParaRPr lang="en-GB" sz="1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31840" y="5714878"/>
          <a:ext cx="1008112" cy="666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</a:tblGrid>
              <a:tr h="222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>
                          <a:effectLst/>
                        </a:rPr>
                        <a:t>Joint </a:t>
                      </a:r>
                      <a:r>
                        <a:rPr lang="en-GB" sz="800" b="1" u="none" strike="noStrike" dirty="0" smtClean="0">
                          <a:effectLst/>
                        </a:rPr>
                        <a:t>Milestone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Related </a:t>
                      </a:r>
                      <a:r>
                        <a:rPr lang="en-GB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WP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 smtClean="0">
                          <a:effectLst/>
                        </a:rPr>
                        <a:t>WP4  </a:t>
                      </a:r>
                      <a:r>
                        <a:rPr lang="en-GB" sz="800" b="1" u="none" strike="noStrike" dirty="0" smtClean="0">
                          <a:effectLst/>
                        </a:rPr>
                        <a:t>Lead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WP4 </a:t>
            </a:r>
            <a:r>
              <a:rPr lang="en-GB" dirty="0" smtClean="0"/>
              <a:t>Moving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924"/>
            <a:ext cx="8435280" cy="4319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T4.1:</a:t>
            </a:r>
            <a:endParaRPr lang="en-GB" sz="2200" b="1" dirty="0"/>
          </a:p>
          <a:p>
            <a:r>
              <a:rPr lang="en-GB" sz="1450" dirty="0" smtClean="0"/>
              <a:t>Locate </a:t>
            </a:r>
            <a:r>
              <a:rPr lang="en-GB" sz="1450" dirty="0"/>
              <a:t>test systems and login </a:t>
            </a:r>
            <a:r>
              <a:rPr lang="en-GB" sz="1450" dirty="0" smtClean="0"/>
              <a:t>access. </a:t>
            </a:r>
            <a:r>
              <a:rPr lang="en-GB" sz="1450" dirty="0" smtClean="0"/>
              <a:t>Started </a:t>
            </a:r>
            <a:r>
              <a:rPr lang="en-GB" sz="1450" dirty="0"/>
              <a:t>investigations of </a:t>
            </a:r>
            <a:r>
              <a:rPr lang="en-GB" sz="1450" dirty="0" smtClean="0"/>
              <a:t>protocols and end systems. </a:t>
            </a:r>
            <a:endParaRPr lang="en-GB" sz="1450" dirty="0"/>
          </a:p>
          <a:p>
            <a:r>
              <a:rPr lang="en-GB" sz="1450" dirty="0"/>
              <a:t>Survey and evaluate data replica and data transfer managers, file systems and storage </a:t>
            </a:r>
            <a:r>
              <a:rPr lang="en-GB" sz="1450" dirty="0" smtClean="0"/>
              <a:t>sub-systems.</a:t>
            </a:r>
            <a:endParaRPr lang="en-GB" sz="1450" dirty="0"/>
          </a:p>
          <a:p>
            <a:pPr marL="0" indent="0">
              <a:buNone/>
            </a:pPr>
            <a:r>
              <a:rPr lang="en-GB" sz="2200" b="1" dirty="0" smtClean="0"/>
              <a:t>T4.2 </a:t>
            </a:r>
            <a:r>
              <a:rPr lang="en-GB" sz="2200" b="1" dirty="0"/>
              <a:t>:</a:t>
            </a:r>
          </a:p>
          <a:p>
            <a:r>
              <a:rPr lang="en-GB" sz="1450" dirty="0"/>
              <a:t>Consideration of technology required for the online </a:t>
            </a:r>
            <a:r>
              <a:rPr lang="en-GB" sz="1450" dirty="0" smtClean="0"/>
              <a:t>catalogue. </a:t>
            </a:r>
            <a:endParaRPr lang="en-GB" sz="1450" dirty="0"/>
          </a:p>
          <a:p>
            <a:r>
              <a:rPr lang="en-GB" sz="1450" dirty="0"/>
              <a:t>Location of the server </a:t>
            </a:r>
            <a:r>
              <a:rPr lang="en-GB" sz="1450" dirty="0" smtClean="0"/>
              <a:t>– </a:t>
            </a:r>
            <a:r>
              <a:rPr lang="en-GB" sz="1450" dirty="0">
                <a:hlinkClick r:id="rId2"/>
              </a:rPr>
              <a:t>www.aeneas2020.eu</a:t>
            </a:r>
            <a:r>
              <a:rPr lang="en-GB" sz="1450" dirty="0"/>
              <a:t> </a:t>
            </a:r>
            <a:endParaRPr lang="en-GB" sz="1450" dirty="0" smtClean="0"/>
          </a:p>
          <a:p>
            <a:pPr marL="57150" indent="0">
              <a:buNone/>
            </a:pPr>
            <a:r>
              <a:rPr lang="en-GB" sz="2200" b="1" dirty="0" smtClean="0"/>
              <a:t>T4.3 :</a:t>
            </a:r>
          </a:p>
          <a:p>
            <a:r>
              <a:rPr lang="en-GB" sz="1450" dirty="0"/>
              <a:t>Initial spec for a DMZ on a SKA site</a:t>
            </a:r>
          </a:p>
          <a:p>
            <a:pPr marL="0" indent="0">
              <a:buNone/>
            </a:pPr>
            <a:r>
              <a:rPr lang="en-GB" sz="2200" b="1" dirty="0" smtClean="0"/>
              <a:t>T4.4 </a:t>
            </a:r>
            <a:r>
              <a:rPr lang="en-GB" sz="2200" b="1" dirty="0"/>
              <a:t>: </a:t>
            </a:r>
          </a:p>
          <a:p>
            <a:r>
              <a:rPr lang="en-GB" sz="1450" dirty="0" err="1"/>
              <a:t>PoC</a:t>
            </a:r>
            <a:r>
              <a:rPr lang="en-GB" sz="1450" dirty="0"/>
              <a:t> tests with Australia and South Africa</a:t>
            </a:r>
          </a:p>
          <a:p>
            <a:r>
              <a:rPr lang="en-GB" sz="1450" dirty="0"/>
              <a:t>Establish locations and suitable servers in the NRENs</a:t>
            </a:r>
          </a:p>
          <a:p>
            <a:r>
              <a:rPr lang="en-GB" sz="1450" dirty="0" smtClean="0"/>
              <a:t>Formed contacts </a:t>
            </a:r>
            <a:r>
              <a:rPr lang="en-GB" sz="1450" dirty="0"/>
              <a:t>with other projects: </a:t>
            </a:r>
            <a:r>
              <a:rPr lang="en-GB" sz="1450" dirty="0" err="1"/>
              <a:t>eg</a:t>
            </a:r>
            <a:r>
              <a:rPr lang="en-GB" sz="1450" dirty="0"/>
              <a:t> Enlighten my Research (NZ, </a:t>
            </a:r>
            <a:r>
              <a:rPr lang="en-GB" sz="1450" dirty="0" err="1"/>
              <a:t>Aus</a:t>
            </a:r>
            <a:r>
              <a:rPr lang="en-GB" sz="1450" dirty="0"/>
              <a:t>, NL); </a:t>
            </a:r>
            <a:r>
              <a:rPr lang="en-GB" sz="1450" dirty="0" err="1"/>
              <a:t>Asterics</a:t>
            </a:r>
            <a:endParaRPr lang="en-GB" sz="14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9DA-3139-4589-AC44-78D988A151AB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b="35300"/>
          <a:stretch/>
        </p:blipFill>
        <p:spPr>
          <a:xfrm>
            <a:off x="8315" y="2564904"/>
            <a:ext cx="9144000" cy="3816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7" b="20495"/>
          <a:stretch/>
        </p:blipFill>
        <p:spPr>
          <a:xfrm>
            <a:off x="0" y="1052736"/>
            <a:ext cx="9152315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2636"/>
            <a:ext cx="4752528" cy="936104"/>
          </a:xfrm>
        </p:spPr>
        <p:txBody>
          <a:bodyPr/>
          <a:lstStyle/>
          <a:p>
            <a:r>
              <a:rPr lang="en-GB" dirty="0" smtClean="0"/>
              <a:t>Questions 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6A1B-636C-4ADF-AADB-2266FD91899C}" type="datetime1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1059" y="6016203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Thanks to Richard Hughes-Jones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74" y="836712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dirty="0"/>
              <a:t>WP4 </a:t>
            </a:r>
            <a:r>
              <a:rPr lang="en-GB" sz="3600" dirty="0" smtClean="0"/>
              <a:t>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74" y="1844824"/>
            <a:ext cx="8435280" cy="4582754"/>
          </a:xfrm>
        </p:spPr>
        <p:txBody>
          <a:bodyPr>
            <a:noAutofit/>
          </a:bodyPr>
          <a:lstStyle/>
          <a:p>
            <a:r>
              <a:rPr lang="en-GB" sz="1600" dirty="0"/>
              <a:t>Investigate and demonstrate the data transfer and storage techniques required </a:t>
            </a:r>
            <a:r>
              <a:rPr lang="en-GB" sz="1600" dirty="0" smtClean="0"/>
              <a:t>to confirm </a:t>
            </a:r>
            <a:r>
              <a:rPr lang="en-GB" sz="1600" dirty="0"/>
              <a:t>the viability of a distributed computing and network architecture for a European Science Data </a:t>
            </a:r>
            <a:r>
              <a:rPr lang="en-GB" sz="1600" dirty="0" smtClean="0"/>
              <a:t>Centre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Collaborate </a:t>
            </a:r>
            <a:r>
              <a:rPr lang="en-GB" sz="1600" dirty="0"/>
              <a:t>with South Africa and Australia to address the challenges of moving large data </a:t>
            </a:r>
            <a:r>
              <a:rPr lang="en-GB" sz="1600" dirty="0" smtClean="0"/>
              <a:t>volumes.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err="1"/>
              <a:t>PoC</a:t>
            </a:r>
            <a:r>
              <a:rPr lang="en-GB" sz="1600" dirty="0"/>
              <a:t> trials and support the work of WP3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Moving up the stack, Study </a:t>
            </a:r>
            <a:r>
              <a:rPr lang="en-GB" sz="1600" dirty="0"/>
              <a:t>of: data access protocols, data transfer protocols, replica and transfer management, data moving </a:t>
            </a:r>
            <a:r>
              <a:rPr lang="en-GB" sz="1600" dirty="0" smtClean="0"/>
              <a:t>applications</a:t>
            </a:r>
          </a:p>
          <a:p>
            <a:endParaRPr lang="en-GB" sz="1600" dirty="0" smtClean="0"/>
          </a:p>
          <a:p>
            <a:r>
              <a:rPr lang="en-GB" sz="1600" dirty="0" smtClean="0"/>
              <a:t>Output</a:t>
            </a:r>
            <a:r>
              <a:rPr lang="en-GB" sz="1600" dirty="0"/>
              <a:t>: design and best practice recommendations for the construction of the </a:t>
            </a:r>
            <a:r>
              <a:rPr lang="en-GB" sz="1600" dirty="0" smtClean="0"/>
              <a:t>network infrastructure, </a:t>
            </a:r>
            <a:r>
              <a:rPr lang="en-GB" sz="1600" dirty="0"/>
              <a:t>data transfer and storage required for an ESDC together with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cost models </a:t>
            </a:r>
            <a:r>
              <a:rPr lang="en-GB" sz="1600" dirty="0"/>
              <a:t>for European and Global </a:t>
            </a:r>
            <a:r>
              <a:rPr lang="en-GB" sz="1600" dirty="0" smtClean="0"/>
              <a:t>connectivity.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78A7-19B5-4DDD-A96D-9F2F5B602A5F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74" y="836712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dirty="0"/>
              <a:t>WP4 </a:t>
            </a:r>
            <a:r>
              <a:rPr lang="en-GB" sz="3600" dirty="0" smtClean="0"/>
              <a:t>Partners &amp; Stakeholders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628800"/>
            <a:ext cx="8435280" cy="187220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000" dirty="0" smtClean="0"/>
          </a:p>
          <a:p>
            <a:pPr marL="0" indent="0">
              <a:spcAft>
                <a:spcPts val="0"/>
              </a:spcAft>
              <a:buNone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2EB8-9562-4FCB-8E14-4B6C97B41944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80366"/>
              </p:ext>
            </p:extLst>
          </p:nvPr>
        </p:nvGraphicFramePr>
        <p:xfrm>
          <a:off x="683568" y="2996952"/>
          <a:ext cx="7460468" cy="170688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501487"/>
                <a:gridCol w="963630"/>
                <a:gridCol w="648268"/>
                <a:gridCol w="422651"/>
                <a:gridCol w="1079157"/>
                <a:gridCol w="567200"/>
                <a:gridCol w="270028"/>
                <a:gridCol w="135014"/>
                <a:gridCol w="8730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 package number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Lead beneficiary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GEANT LTD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Participant number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Short name of participant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UMAN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INAF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Chalmers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GEANT </a:t>
                      </a:r>
                      <a:r>
                        <a:rPr lang="en-GB" sz="1400" dirty="0" smtClean="0">
                          <a:effectLst/>
                        </a:rPr>
                        <a:t>Ltd 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Jülich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Person/months per participant: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56285" indent="-756285">
                        <a:spcAft>
                          <a:spcPts val="2400"/>
                        </a:spcAft>
                      </a:pPr>
                      <a:r>
                        <a:rPr lang="en-GB" sz="1400" dirty="0">
                          <a:effectLst/>
                        </a:rPr>
                        <a:t>Start month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End month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77639" y="5229200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Stakeholders: </a:t>
            </a:r>
            <a:r>
              <a:rPr lang="en-GB" sz="2000" dirty="0" err="1">
                <a:solidFill>
                  <a:srgbClr val="0070C0"/>
                </a:solidFill>
              </a:rPr>
              <a:t>AARNet</a:t>
            </a:r>
            <a:r>
              <a:rPr lang="en-GB" sz="2000" dirty="0">
                <a:solidFill>
                  <a:srgbClr val="0070C0"/>
                </a:solidFill>
              </a:rPr>
              <a:t>, ASTRON, </a:t>
            </a:r>
            <a:r>
              <a:rPr lang="en-GB" sz="2000" dirty="0" smtClean="0">
                <a:solidFill>
                  <a:srgbClr val="0070C0"/>
                </a:solidFill>
              </a:rPr>
              <a:t>CSIRO, IT, </a:t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	         JIV-ERIC</a:t>
            </a:r>
            <a:r>
              <a:rPr lang="en-GB" sz="2000" dirty="0">
                <a:solidFill>
                  <a:srgbClr val="0070C0"/>
                </a:solidFill>
              </a:rPr>
              <a:t>, </a:t>
            </a:r>
            <a:r>
              <a:rPr lang="en-GB" sz="2000" dirty="0" smtClean="0">
                <a:solidFill>
                  <a:srgbClr val="0070C0"/>
                </a:solidFill>
              </a:rPr>
              <a:t>MPI Bonn, </a:t>
            </a:r>
            <a:r>
              <a:rPr lang="en-GB" sz="2000" dirty="0" err="1" smtClean="0">
                <a:solidFill>
                  <a:srgbClr val="0070C0"/>
                </a:solidFill>
              </a:rPr>
              <a:t>SANReN</a:t>
            </a:r>
            <a:r>
              <a:rPr lang="en-GB" sz="2000" dirty="0">
                <a:solidFill>
                  <a:srgbClr val="0070C0"/>
                </a:solidFill>
              </a:rPr>
              <a:t>, </a:t>
            </a:r>
            <a:r>
              <a:rPr lang="en-GB" sz="2000" dirty="0" smtClean="0">
                <a:solidFill>
                  <a:srgbClr val="0070C0"/>
                </a:solidFill>
              </a:rPr>
              <a:t>STFC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74" y="692696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dirty="0"/>
              <a:t>WP4 </a:t>
            </a:r>
            <a:r>
              <a:rPr lang="en-GB" sz="3600" dirty="0" smtClean="0"/>
              <a:t>Tasks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556792"/>
            <a:ext cx="8435280" cy="4799558"/>
          </a:xfrm>
        </p:spPr>
        <p:txBody>
          <a:bodyPr>
            <a:noAutofit/>
          </a:bodyPr>
          <a:lstStyle/>
          <a:p>
            <a:r>
              <a:rPr lang="en-GB" sz="2000" dirty="0"/>
              <a:t>Task 4.1: Evaluation of existing data transfer protocols,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storage </a:t>
            </a:r>
            <a:r>
              <a:rPr lang="en-GB" sz="2000" dirty="0"/>
              <a:t>sub-systems and applications</a:t>
            </a:r>
            <a:br>
              <a:rPr lang="en-GB" sz="2000" dirty="0"/>
            </a:br>
            <a:r>
              <a:rPr lang="en-GB" sz="2000" dirty="0"/>
              <a:t>					</a:t>
            </a:r>
            <a:r>
              <a:rPr lang="en-GB" sz="2000" dirty="0" smtClean="0"/>
              <a:t>             </a:t>
            </a:r>
            <a:r>
              <a:rPr lang="en-GB" sz="1600" dirty="0" smtClean="0"/>
              <a:t>Start 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T0 month</a:t>
            </a:r>
            <a:endParaRPr lang="en-GB" sz="1600" dirty="0" smtClean="0"/>
          </a:p>
          <a:p>
            <a:endParaRPr lang="en-GB" sz="1000" dirty="0"/>
          </a:p>
          <a:p>
            <a:r>
              <a:rPr lang="en-GB" sz="2000" dirty="0"/>
              <a:t>Task 4.2: Inventory of the storage and network capabilities of existing and planned European Facilities for SKA		</a:t>
            </a:r>
            <a:r>
              <a:rPr lang="en-GB" sz="2000" dirty="0" smtClean="0"/>
              <a:t>								</a:t>
            </a:r>
            <a:r>
              <a:rPr lang="en-GB" sz="1600" dirty="0" smtClean="0"/>
              <a:t>Start 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 smtClean="0"/>
              <a:t>T0+6 months</a:t>
            </a:r>
          </a:p>
          <a:p>
            <a:endParaRPr lang="en-GB" sz="1000" dirty="0"/>
          </a:p>
          <a:p>
            <a:r>
              <a:rPr lang="en-GB" sz="2000" dirty="0"/>
              <a:t>Task 4.3: Optimized design and cost model for a distributed ESDC data topology with world connectivity		</a:t>
            </a:r>
            <a:r>
              <a:rPr lang="en-GB" sz="2000" dirty="0" smtClean="0"/>
              <a:t>									</a:t>
            </a:r>
            <a:r>
              <a:rPr lang="en-GB" sz="1600" dirty="0" smtClean="0"/>
              <a:t>Start 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 smtClean="0"/>
              <a:t>T0 &amp; T0+8 months</a:t>
            </a:r>
          </a:p>
          <a:p>
            <a:endParaRPr lang="en-GB" sz="1000" dirty="0"/>
          </a:p>
          <a:p>
            <a:r>
              <a:rPr lang="en-GB" sz="2000" dirty="0"/>
              <a:t>Task 4.4: Proof of Concept Activities supporting the design of data access and transport within Europe and </a:t>
            </a:r>
            <a:r>
              <a:rPr lang="en-GB" sz="2000" dirty="0" smtClean="0"/>
              <a:t>from </a:t>
            </a:r>
            <a:r>
              <a:rPr lang="en-GB" sz="2000" dirty="0"/>
              <a:t>the Host countries to Europe	</a:t>
            </a:r>
            <a:r>
              <a:rPr lang="en-GB" sz="2000" dirty="0" smtClean="0"/>
              <a:t>				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					</a:t>
            </a:r>
            <a:r>
              <a:rPr lang="en-GB" sz="1600" dirty="0" smtClean="0"/>
              <a:t>Start </a:t>
            </a: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 smtClean="0"/>
              <a:t>T0+6 &amp; T0+19 months</a:t>
            </a:r>
          </a:p>
          <a:p>
            <a:endParaRPr lang="en-GB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E769-DC2D-4E8B-9F1A-D88172AFED1F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34" y="555195"/>
            <a:ext cx="8229600" cy="936104"/>
          </a:xfrm>
        </p:spPr>
        <p:txBody>
          <a:bodyPr/>
          <a:lstStyle/>
          <a:p>
            <a:r>
              <a:rPr lang="en-GB" dirty="0"/>
              <a:t>WP4: Task Gantt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B448-473E-4801-A94B-B94DDE8DB00E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Task 4.1: Evaluation of existing data transfer protocols, storage sub-systems and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/>
              <a:t>Test network protocols and end-host performance </a:t>
            </a:r>
          </a:p>
          <a:p>
            <a:pPr lvl="1"/>
            <a:r>
              <a:rPr lang="en-GB" sz="2000" dirty="0" smtClean="0"/>
              <a:t>10 40 100 GE, UDP, TCP &amp; variants, RDMA</a:t>
            </a:r>
          </a:p>
          <a:p>
            <a:pPr lvl="1"/>
            <a:r>
              <a:rPr lang="en-GB" sz="2000" dirty="0" smtClean="0"/>
              <a:t>The effect of CPU socket, core and app locations</a:t>
            </a:r>
          </a:p>
          <a:p>
            <a:r>
              <a:rPr lang="en-GB" sz="2200" dirty="0" smtClean="0"/>
              <a:t>Test &amp; evaluate storage sub-systems and file systems</a:t>
            </a:r>
          </a:p>
          <a:p>
            <a:pPr lvl="1"/>
            <a:r>
              <a:rPr lang="en-GB" sz="2000" dirty="0" smtClean="0"/>
              <a:t>i/o performance &amp; scaling</a:t>
            </a:r>
          </a:p>
          <a:p>
            <a:pPr lvl="1"/>
            <a:r>
              <a:rPr lang="en-GB" sz="2000" dirty="0" smtClean="0"/>
              <a:t>Data curation and safety of the data – modern </a:t>
            </a:r>
            <a:r>
              <a:rPr lang="en-GB" sz="2000" dirty="0" err="1" smtClean="0"/>
              <a:t>RAIDx</a:t>
            </a:r>
            <a:r>
              <a:rPr lang="en-GB" sz="2000" smtClean="0"/>
              <a:t> !</a:t>
            </a:r>
            <a:endParaRPr lang="en-GB" sz="2000" dirty="0" smtClean="0"/>
          </a:p>
          <a:p>
            <a:r>
              <a:rPr lang="en-GB" sz="2200" dirty="0" smtClean="0"/>
              <a:t>Evaluate &amp; test data transfer protocols &amp; applications</a:t>
            </a:r>
          </a:p>
          <a:p>
            <a:pPr lvl="1"/>
            <a:r>
              <a:rPr lang="en-GB" sz="2000" dirty="0" smtClean="0"/>
              <a:t>High performance, long distance environment</a:t>
            </a:r>
          </a:p>
          <a:p>
            <a:pPr lvl="1"/>
            <a:r>
              <a:rPr lang="en-GB" sz="2000" dirty="0" err="1" smtClean="0"/>
              <a:t>Gridftp</a:t>
            </a:r>
            <a:r>
              <a:rPr lang="en-GB" sz="2000" dirty="0" smtClean="0"/>
              <a:t>, </a:t>
            </a:r>
            <a:r>
              <a:rPr lang="en-GB" sz="2000" dirty="0" err="1" smtClean="0"/>
              <a:t>aspera</a:t>
            </a:r>
            <a:r>
              <a:rPr lang="en-GB" sz="2000" dirty="0" smtClean="0"/>
              <a:t>, http, … </a:t>
            </a:r>
          </a:p>
          <a:p>
            <a:r>
              <a:rPr lang="en-GB" sz="2200" dirty="0" smtClean="0"/>
              <a:t>Survey and evaluate data replica and data transfer managers</a:t>
            </a:r>
          </a:p>
          <a:p>
            <a:pPr lvl="1"/>
            <a:r>
              <a:rPr lang="en-GB" sz="2000" dirty="0" err="1" smtClean="0"/>
              <a:t>dCache</a:t>
            </a:r>
            <a:r>
              <a:rPr lang="en-GB" sz="2000" dirty="0" smtClean="0"/>
              <a:t>, Hadoop, </a:t>
            </a:r>
            <a:r>
              <a:rPr lang="en-GB" sz="2000" dirty="0" err="1" smtClean="0"/>
              <a:t>Ceph</a:t>
            </a:r>
            <a:r>
              <a:rPr lang="en-GB" sz="2000" dirty="0" smtClean="0"/>
              <a:t>, </a:t>
            </a:r>
            <a:r>
              <a:rPr lang="en-GB" sz="2000" dirty="0" err="1" smtClean="0"/>
              <a:t>xroot</a:t>
            </a:r>
            <a:r>
              <a:rPr lang="en-GB" sz="2000" dirty="0" smtClean="0"/>
              <a:t>, …</a:t>
            </a:r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FD91-A903-4F2F-9DF8-FA7E0B2BB12A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WP4 Workshop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916832"/>
            <a:ext cx="8712968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rgbClr val="0070C0"/>
                </a:solidFill>
              </a:rPr>
              <a:t>Partners: Chalmers (lead), GÉANT Ltd, </a:t>
            </a:r>
            <a:r>
              <a:rPr lang="en-GB" sz="1400" dirty="0" err="1" smtClean="0">
                <a:solidFill>
                  <a:srgbClr val="0070C0"/>
                </a:solidFill>
              </a:rPr>
              <a:t>Jülich</a:t>
            </a:r>
            <a:r>
              <a:rPr lang="en-GB" sz="1400" dirty="0" smtClean="0">
                <a:solidFill>
                  <a:srgbClr val="0070C0"/>
                </a:solidFill>
              </a:rPr>
              <a:t>, INAF, UMAN	Stakeholders: CSIRO, </a:t>
            </a:r>
            <a:r>
              <a:rPr lang="en-GB" sz="1400" dirty="0" err="1" smtClean="0">
                <a:solidFill>
                  <a:srgbClr val="0070C0"/>
                </a:solidFill>
              </a:rPr>
              <a:t>SANReN</a:t>
            </a:r>
            <a:r>
              <a:rPr lang="en-GB" sz="1400" dirty="0" smtClean="0">
                <a:solidFill>
                  <a:srgbClr val="0070C0"/>
                </a:solidFill>
              </a:rPr>
              <a:t>,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smtClean="0">
                <a:solidFill>
                  <a:srgbClr val="0070C0"/>
                </a:solidFill>
              </a:rPr>
              <a:t>IT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Delivering the Data – Requirements Input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23925"/>
            <a:ext cx="8928992" cy="4065315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SDP HPC processing places SKA data in telescope archives.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Tiered Model to provide access to the astronomy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community: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replica is a basic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requirement.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move the data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once.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be suitable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bandwidth and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real-time transfers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WP3 &amp; WP5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807-155A-421D-993C-6FBC178E5A26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C:\Users\Paul Alexander\Dropbox\Science Data Processor\RFP Submission\Figure DataFlow Overall Tiered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83" y="2924944"/>
            <a:ext cx="6596333" cy="3501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6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820"/>
            <a:ext cx="8964488" cy="936104"/>
          </a:xfrm>
        </p:spPr>
        <p:txBody>
          <a:bodyPr>
            <a:noAutofit/>
          </a:bodyPr>
          <a:lstStyle/>
          <a:p>
            <a:r>
              <a:rPr lang="en-GB" sz="2800" dirty="0"/>
              <a:t>Task 4.2: Inventory of the storage and network capabilities of </a:t>
            </a:r>
            <a:r>
              <a:rPr lang="en-GB" sz="2800" dirty="0" smtClean="0"/>
              <a:t>existing </a:t>
            </a:r>
            <a:r>
              <a:rPr lang="en-GB" sz="2800" dirty="0"/>
              <a:t>and planned European Facilities for 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9636"/>
            <a:ext cx="8229600" cy="36416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Online catalogue of technical capabilities</a:t>
            </a:r>
          </a:p>
          <a:p>
            <a:pPr lvl="1"/>
            <a:r>
              <a:rPr lang="en-GB" sz="2200" dirty="0" smtClean="0"/>
              <a:t>Connectivity of the site</a:t>
            </a:r>
          </a:p>
          <a:p>
            <a:pPr lvl="1"/>
            <a:r>
              <a:rPr lang="en-GB" sz="2200" dirty="0" smtClean="0"/>
              <a:t>Network topology to compute and storage elements</a:t>
            </a:r>
          </a:p>
          <a:p>
            <a:pPr lvl="1"/>
            <a:r>
              <a:rPr lang="en-GB" sz="2200" dirty="0" smtClean="0"/>
              <a:t>Details of the storage technology</a:t>
            </a:r>
          </a:p>
          <a:p>
            <a:r>
              <a:rPr lang="en-GB" sz="2400" dirty="0" smtClean="0"/>
              <a:t>WP 2.1 provides an initial list of possible ESDC sites including</a:t>
            </a:r>
          </a:p>
          <a:p>
            <a:pPr lvl="1"/>
            <a:r>
              <a:rPr lang="en-GB" sz="2200" dirty="0" smtClean="0"/>
              <a:t>Existing &amp; proposed radio astronomy locations</a:t>
            </a:r>
          </a:p>
          <a:p>
            <a:pPr lvl="1"/>
            <a:r>
              <a:rPr lang="en-GB" sz="2200" dirty="0" smtClean="0"/>
              <a:t>National Tier 1 centres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FD91-A903-4F2F-9DF8-FA7E0B2BB12A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WP4 Workshop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97224"/>
            <a:ext cx="8229600" cy="42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Partners: INAF (lead), GÉANT </a:t>
            </a:r>
            <a:r>
              <a:rPr lang="en-GB" sz="1800" dirty="0" smtClean="0">
                <a:solidFill>
                  <a:srgbClr val="0070C0"/>
                </a:solidFill>
              </a:rPr>
              <a:t>Ltd 		Stakeholders</a:t>
            </a:r>
            <a:r>
              <a:rPr lang="en-GB" sz="1800" dirty="0">
                <a:solidFill>
                  <a:srgbClr val="0070C0"/>
                </a:solidFill>
              </a:rPr>
              <a:t>: ASTRON, IT</a:t>
            </a:r>
            <a:endParaRPr lang="en-GB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9820"/>
            <a:ext cx="8856984" cy="936104"/>
          </a:xfrm>
        </p:spPr>
        <p:txBody>
          <a:bodyPr>
            <a:noAutofit/>
          </a:bodyPr>
          <a:lstStyle/>
          <a:p>
            <a:r>
              <a:rPr lang="en-GB" sz="2800" dirty="0"/>
              <a:t>Task 4.3: Optimized design and cost model for a distributed ESDC data topology with world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997"/>
            <a:ext cx="8507288" cy="4065315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/>
              <a:t>Close links with WP3 &amp; WP5 establish network requirements</a:t>
            </a:r>
          </a:p>
          <a:p>
            <a:pPr lvl="1"/>
            <a:r>
              <a:rPr lang="en-GB" sz="2000" dirty="0" smtClean="0"/>
              <a:t>General user access</a:t>
            </a:r>
          </a:p>
          <a:p>
            <a:pPr lvl="1"/>
            <a:r>
              <a:rPr lang="en-GB" sz="2000" dirty="0" smtClean="0"/>
              <a:t>High bandwidth data moving</a:t>
            </a:r>
          </a:p>
          <a:p>
            <a:r>
              <a:rPr lang="en-GB" sz="2200" dirty="0" smtClean="0"/>
              <a:t>Design &amp; spec. network infrastructure for a distributed ESDC</a:t>
            </a:r>
          </a:p>
          <a:p>
            <a:pPr lvl="1"/>
            <a:r>
              <a:rPr lang="en-GB" sz="2000" dirty="0" smtClean="0"/>
              <a:t>Support internal ESDC, remote access &amp; data transfers with DTNs</a:t>
            </a:r>
          </a:p>
          <a:p>
            <a:pPr lvl="1"/>
            <a:r>
              <a:rPr lang="en-GB" sz="2000" dirty="0" smtClean="0"/>
              <a:t>What form of connectivity?</a:t>
            </a:r>
          </a:p>
          <a:p>
            <a:pPr lvl="1"/>
            <a:r>
              <a:rPr lang="en-GB" sz="2000" dirty="0" smtClean="0"/>
              <a:t>Formation of De-Militarised Zones at the sites</a:t>
            </a:r>
          </a:p>
          <a:p>
            <a:r>
              <a:rPr lang="en-GB" sz="2200" dirty="0" smtClean="0"/>
              <a:t>Assess capability &amp; use of Software Defined Networking</a:t>
            </a:r>
          </a:p>
          <a:p>
            <a:r>
              <a:rPr lang="en-GB" sz="2200" dirty="0" smtClean="0"/>
              <a:t>Design &amp; specify a SKA replica manager for ESDC</a:t>
            </a:r>
          </a:p>
          <a:p>
            <a:r>
              <a:rPr lang="en-GB" sz="2200" dirty="0" smtClean="0"/>
              <a:t>Develop a global network architecture for moving SKA data </a:t>
            </a:r>
          </a:p>
          <a:p>
            <a:r>
              <a:rPr lang="en-GB" sz="2200" dirty="0" smtClean="0"/>
              <a:t>Provide indicative cost models for European and global links.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FD91-A903-4F2F-9DF8-FA7E0B2BB12A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WP4 Workshop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844824"/>
            <a:ext cx="9144000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070C0"/>
                </a:solidFill>
              </a:rPr>
              <a:t>Partners: GÉANT </a:t>
            </a:r>
            <a:r>
              <a:rPr lang="en-GB" sz="1400" dirty="0" smtClean="0">
                <a:solidFill>
                  <a:srgbClr val="0070C0"/>
                </a:solidFill>
              </a:rPr>
              <a:t>Ltd </a:t>
            </a:r>
            <a:r>
              <a:rPr lang="en-GB" sz="1400" dirty="0">
                <a:solidFill>
                  <a:srgbClr val="0070C0"/>
                </a:solidFill>
              </a:rPr>
              <a:t>(lead), INAF, Chalmers, </a:t>
            </a:r>
            <a:r>
              <a:rPr lang="en-GB" sz="1400" dirty="0" err="1">
                <a:solidFill>
                  <a:srgbClr val="0070C0"/>
                </a:solidFill>
              </a:rPr>
              <a:t>Jülich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smtClean="0">
                <a:solidFill>
                  <a:srgbClr val="0070C0"/>
                </a:solidFill>
              </a:rPr>
              <a:t>UMAN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smtClean="0">
                <a:solidFill>
                  <a:srgbClr val="0070C0"/>
                </a:solidFill>
              </a:rPr>
              <a:t>              Stakeholders</a:t>
            </a:r>
            <a:r>
              <a:rPr lang="en-GB" sz="1400" dirty="0">
                <a:solidFill>
                  <a:srgbClr val="0070C0"/>
                </a:solidFill>
              </a:rPr>
              <a:t>: </a:t>
            </a:r>
            <a:r>
              <a:rPr lang="en-GB" sz="1400" dirty="0" err="1">
                <a:solidFill>
                  <a:srgbClr val="0070C0"/>
                </a:solidFill>
              </a:rPr>
              <a:t>AARNet</a:t>
            </a:r>
            <a:r>
              <a:rPr lang="en-GB" sz="1400" dirty="0" smtClean="0">
                <a:solidFill>
                  <a:srgbClr val="0070C0"/>
                </a:solidFill>
              </a:rPr>
              <a:t>, CSIRO</a:t>
            </a:r>
            <a:r>
              <a:rPr lang="en-GB" sz="1400" dirty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SANReN</a:t>
            </a:r>
            <a:r>
              <a:rPr lang="en-GB" sz="1400" dirty="0" smtClean="0">
                <a:solidFill>
                  <a:srgbClr val="0070C0"/>
                </a:solidFill>
              </a:rPr>
              <a:t>, IT   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neas_eu">
  <a:themeElements>
    <a:clrScheme name="Custom 3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C0504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FFFF"/>
      </a:folHlink>
    </a:clrScheme>
    <a:fontScheme name="Aene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A7C27C-A25E-4363-8E17-BA047CB93A29}" vid="{8D942F69-660F-45F5-B06F-FE443D9D0D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AENEAS-template - Copy (2)</Template>
  <TotalTime>6593</TotalTime>
  <Words>1258</Words>
  <Application>Microsoft Office PowerPoint</Application>
  <PresentationFormat>On-screen Show (4:3)</PresentationFormat>
  <Paragraphs>290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Arail</vt:lpstr>
      <vt:lpstr>Arial</vt:lpstr>
      <vt:lpstr>Calibri</vt:lpstr>
      <vt:lpstr>Open Sans</vt:lpstr>
      <vt:lpstr>Times New Roman</vt:lpstr>
      <vt:lpstr>Verdana</vt:lpstr>
      <vt:lpstr>Wingdings</vt:lpstr>
      <vt:lpstr>Aeneas_eu</vt:lpstr>
      <vt:lpstr>AENEAS WP4</vt:lpstr>
      <vt:lpstr>WP4 Objectives</vt:lpstr>
      <vt:lpstr>WP4 Partners &amp; Stakeholders</vt:lpstr>
      <vt:lpstr>WP4 Tasks</vt:lpstr>
      <vt:lpstr>WP4: Task Gantt Chart</vt:lpstr>
      <vt:lpstr>Task 4.1: Evaluation of existing data transfer protocols, storage sub-systems and applications</vt:lpstr>
      <vt:lpstr>Delivering the Data – Requirements Input</vt:lpstr>
      <vt:lpstr>Task 4.2: Inventory of the storage and network capabilities of existing and planned European Facilities for SKA</vt:lpstr>
      <vt:lpstr>Task 4.3: Optimized design and cost model for a distributed ESDC data topology with world connectivity</vt:lpstr>
      <vt:lpstr>Possible Global Network Paths</vt:lpstr>
      <vt:lpstr>Task 4.4: Proof of Concept Activities:   Data access and transport within Europe and  from the Host countries to Europe</vt:lpstr>
      <vt:lpstr>AENEAS Proof of Concepts</vt:lpstr>
      <vt:lpstr>WP4 Deliverables</vt:lpstr>
      <vt:lpstr>Interactions and Dependencies with other WP</vt:lpstr>
      <vt:lpstr>WP4 Moving Forward</vt:lpstr>
      <vt:lpstr>Questions ?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Hughes-Jones</dc:creator>
  <cp:lastModifiedBy>Richard Hughes-Jones</cp:lastModifiedBy>
  <cp:revision>44</cp:revision>
  <dcterms:created xsi:type="dcterms:W3CDTF">2017-02-23T17:10:16Z</dcterms:created>
  <dcterms:modified xsi:type="dcterms:W3CDTF">2017-02-28T13:40:46Z</dcterms:modified>
</cp:coreProperties>
</file>