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-65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08070-D9CA-5F4E-B4B4-A052DDECB369}" type="datetimeFigureOut">
              <a:rPr lang="en-US" smtClean="0"/>
              <a:t>25/09/17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FC8E3-B55D-174E-8857-AAA2B786516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59559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08070-D9CA-5F4E-B4B4-A052DDECB369}" type="datetimeFigureOut">
              <a:rPr lang="en-US" smtClean="0"/>
              <a:t>25/09/17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FC8E3-B55D-174E-8857-AAA2B786516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775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08070-D9CA-5F4E-B4B4-A052DDECB369}" type="datetimeFigureOut">
              <a:rPr lang="en-US" smtClean="0"/>
              <a:t>25/09/17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FC8E3-B55D-174E-8857-AAA2B786516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30356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08070-D9CA-5F4E-B4B4-A052DDECB369}" type="datetimeFigureOut">
              <a:rPr lang="en-US" smtClean="0"/>
              <a:t>25/09/17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FC8E3-B55D-174E-8857-AAA2B786516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75962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08070-D9CA-5F4E-B4B4-A052DDECB369}" type="datetimeFigureOut">
              <a:rPr lang="en-US" smtClean="0"/>
              <a:t>25/09/17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FC8E3-B55D-174E-8857-AAA2B786516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0620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08070-D9CA-5F4E-B4B4-A052DDECB369}" type="datetimeFigureOut">
              <a:rPr lang="en-US" smtClean="0"/>
              <a:t>25/09/17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FC8E3-B55D-174E-8857-AAA2B786516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3605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08070-D9CA-5F4E-B4B4-A052DDECB369}" type="datetimeFigureOut">
              <a:rPr lang="en-US" smtClean="0"/>
              <a:t>25/09/17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FC8E3-B55D-174E-8857-AAA2B786516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5758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08070-D9CA-5F4E-B4B4-A052DDECB369}" type="datetimeFigureOut">
              <a:rPr lang="en-US" smtClean="0"/>
              <a:t>25/09/17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FC8E3-B55D-174E-8857-AAA2B786516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3515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08070-D9CA-5F4E-B4B4-A052DDECB369}" type="datetimeFigureOut">
              <a:rPr lang="en-US" smtClean="0"/>
              <a:t>25/09/17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FC8E3-B55D-174E-8857-AAA2B786516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67799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08070-D9CA-5F4E-B4B4-A052DDECB369}" type="datetimeFigureOut">
              <a:rPr lang="en-US" smtClean="0"/>
              <a:t>25/09/17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FC8E3-B55D-174E-8857-AAA2B786516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53981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08070-D9CA-5F4E-B4B4-A052DDECB369}" type="datetimeFigureOut">
              <a:rPr lang="en-US" smtClean="0"/>
              <a:t>25/09/17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FC8E3-B55D-174E-8857-AAA2B786516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04420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C08070-D9CA-5F4E-B4B4-A052DDECB369}" type="datetimeFigureOut">
              <a:rPr lang="en-US" smtClean="0"/>
              <a:t>25/09/17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CFC8E3-B55D-174E-8857-AAA2B786516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09310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sterics2020.eu/" TargetMode="External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sterics2020.eu/" TargetMode="External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sterics2020.eu/" TargetMode="External"/><Relationship Id="rId4" Type="http://schemas.openxmlformats.org/officeDocument/2006/relationships/hyperlink" Target="https://www.asterics2020.eu/cleopatra" TargetMode="Externa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astron.nl/conferenceDisplay.py?ovw=True&amp;confId=62" TargetMode="External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7-09-25 at 22.50.3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9154"/>
            <a:ext cx="9144000" cy="21157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97437" y="3888616"/>
            <a:ext cx="704584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400" dirty="0" err="1" smtClean="0"/>
              <a:t>Introduction</a:t>
            </a:r>
            <a:r>
              <a:rPr lang="nl-NL" sz="4400" dirty="0" smtClean="0"/>
              <a:t> </a:t>
            </a:r>
            <a:r>
              <a:rPr lang="nl-NL" sz="4400" dirty="0" err="1" smtClean="0"/>
              <a:t>to</a:t>
            </a:r>
            <a:r>
              <a:rPr lang="nl-NL" sz="4400" dirty="0" smtClean="0"/>
              <a:t> the Workshop</a:t>
            </a:r>
            <a:endParaRPr lang="nl-NL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598768" y="6273224"/>
            <a:ext cx="850174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ASTERICS is a project supported by the European Commission Framework Programme Horizon 2020</a:t>
            </a:r>
            <a:br>
              <a:rPr lang="en-US" sz="1600" dirty="0" smtClean="0"/>
            </a:br>
            <a:r>
              <a:rPr lang="en-US" sz="1600" dirty="0" smtClean="0"/>
              <a:t>Research and Innovation action under grant agreement n. 653477</a:t>
            </a:r>
            <a:endParaRPr lang="nl-NL" sz="1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8843" y="6338344"/>
            <a:ext cx="666689" cy="450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759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0251" y="2539699"/>
            <a:ext cx="9013749" cy="43183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This workshop is about Transient Alert Mechanisms at all wavelengths in context of the Cherenkov Telescope Array (CTA).</a:t>
            </a:r>
            <a:b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The goal of this workshop is to connect people from different instruments and collaborations to develop standards for the generation, dissemination, distribution, and reaction to multi-messenger events. Particular focus will be to investigate potential scientific synergies for implementing methods for automated follow-up observations. This workshop will give outside parties (from small optical telescopes to space </a:t>
            </a:r>
            <a:r>
              <a:rPr lang="en-US" sz="1400" dirty="0" err="1" smtClean="0">
                <a:solidFill>
                  <a:schemeClr val="bg1">
                    <a:lumMod val="65000"/>
                  </a:schemeClr>
                </a:solidFill>
              </a:rPr>
              <a:t>programmes</a:t>
            </a: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) the chance to connect to these developments.</a:t>
            </a:r>
            <a:b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The detection of astrophysical transients has become very important in astronomy and many efforts have started to enable follow-up observations at other wavelengths within hours or even minutes of a transient detection. A common interest of the ASTERICS partners is to port these practices to multi-messenger astronomy and implement them for the large-scale RIs (including the E-ELT) of the future. The exchange of the event messages can be implemented through </a:t>
            </a:r>
            <a:r>
              <a:rPr lang="en-US" sz="1400" dirty="0" err="1" smtClean="0">
                <a:solidFill>
                  <a:schemeClr val="bg1">
                    <a:lumMod val="65000"/>
                  </a:schemeClr>
                </a:solidFill>
              </a:rPr>
              <a:t>VOEvents</a:t>
            </a: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, defined by the Virtual Observatory community. </a:t>
            </a:r>
            <a:r>
              <a:rPr lang="en-US" sz="1400" b="1" dirty="0" smtClean="0">
                <a:solidFill>
                  <a:srgbClr val="800000"/>
                </a:solidFill>
              </a:rPr>
              <a:t>However, for joint </a:t>
            </a:r>
            <a:r>
              <a:rPr lang="en-US" sz="1400" b="1" dirty="0" err="1" smtClean="0">
                <a:solidFill>
                  <a:srgbClr val="800000"/>
                </a:solidFill>
              </a:rPr>
              <a:t>programmes</a:t>
            </a:r>
            <a:r>
              <a:rPr lang="en-US" sz="1400" b="1" dirty="0" smtClean="0">
                <a:solidFill>
                  <a:srgbClr val="800000"/>
                </a:solidFill>
              </a:rPr>
              <a:t> this effort must be enhanced to include the exchange of instrument status information and to define and implement handshake protocols to allow predictable and reliable handling of follow-up, or joint, observations.</a:t>
            </a: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 Because future observatories may create up to millions of alerts per night (e.g. LSST), </a:t>
            </a:r>
            <a:r>
              <a:rPr lang="en-US" sz="1400" b="1" dirty="0" smtClean="0">
                <a:solidFill>
                  <a:srgbClr val="800000"/>
                </a:solidFill>
              </a:rPr>
              <a:t>a critical focus area will be on tools that can distil the most promising triggers for a specific facility.</a:t>
            </a: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 This implies a major effort dealing with the receiving system, </a:t>
            </a:r>
            <a:r>
              <a:rPr lang="en-US" sz="1400" b="1" dirty="0" err="1" smtClean="0">
                <a:solidFill>
                  <a:srgbClr val="800000"/>
                </a:solidFill>
              </a:rPr>
              <a:t>authorisation</a:t>
            </a:r>
            <a:r>
              <a:rPr lang="en-US" sz="1400" b="1" dirty="0" smtClean="0">
                <a:solidFill>
                  <a:srgbClr val="800000"/>
                </a:solidFill>
              </a:rPr>
              <a:t>, </a:t>
            </a:r>
            <a:r>
              <a:rPr lang="en-US" sz="1400" b="1" dirty="0" err="1" smtClean="0">
                <a:solidFill>
                  <a:srgbClr val="800000"/>
                </a:solidFill>
              </a:rPr>
              <a:t>prioritisation</a:t>
            </a:r>
            <a:r>
              <a:rPr lang="en-US" sz="1400" b="1" dirty="0" smtClean="0">
                <a:solidFill>
                  <a:srgbClr val="800000"/>
                </a:solidFill>
              </a:rPr>
              <a:t> and identity methodology</a:t>
            </a: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.</a:t>
            </a:r>
            <a:b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</a:br>
            <a:endParaRPr lang="nl-NL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Picture 2" descr="Screen Shot 2017-09-25 at 22.50.3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9154"/>
            <a:ext cx="9144000" cy="211576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51259" y="2800179"/>
            <a:ext cx="7701898" cy="1938992"/>
          </a:xfrm>
          <a:prstGeom prst="rect">
            <a:avLst/>
          </a:prstGeom>
          <a:solidFill>
            <a:srgbClr val="FFFFFF"/>
          </a:solidFill>
          <a:ln>
            <a:solidFill>
              <a:srgbClr val="953735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nl-NL" sz="2400" b="1" dirty="0" smtClean="0">
                <a:solidFill>
                  <a:srgbClr val="953735"/>
                </a:solidFill>
              </a:rPr>
              <a:t>Connect community</a:t>
            </a:r>
          </a:p>
          <a:p>
            <a:endParaRPr lang="nl-NL" sz="2400" b="1" dirty="0">
              <a:solidFill>
                <a:srgbClr val="953735"/>
              </a:solidFill>
            </a:endParaRPr>
          </a:p>
          <a:p>
            <a:r>
              <a:rPr lang="nl-NL" sz="2400" b="1" dirty="0" smtClean="0">
                <a:solidFill>
                  <a:srgbClr val="953735"/>
                </a:solidFill>
              </a:rPr>
              <a:t>Talk </a:t>
            </a:r>
            <a:r>
              <a:rPr lang="nl-NL" sz="2400" b="1" dirty="0" err="1" smtClean="0">
                <a:solidFill>
                  <a:srgbClr val="953735"/>
                </a:solidFill>
              </a:rPr>
              <a:t>about</a:t>
            </a:r>
            <a:r>
              <a:rPr lang="nl-NL" sz="2400" b="1" dirty="0" smtClean="0">
                <a:solidFill>
                  <a:srgbClr val="953735"/>
                </a:solidFill>
              </a:rPr>
              <a:t> </a:t>
            </a:r>
            <a:r>
              <a:rPr lang="nl-NL" sz="2400" b="1" dirty="0" err="1" smtClean="0">
                <a:solidFill>
                  <a:srgbClr val="953735"/>
                </a:solidFill>
              </a:rPr>
              <a:t>transient</a:t>
            </a:r>
            <a:r>
              <a:rPr lang="nl-NL" sz="2400" b="1" dirty="0">
                <a:solidFill>
                  <a:srgbClr val="953735"/>
                </a:solidFill>
              </a:rPr>
              <a:t> </a:t>
            </a:r>
            <a:r>
              <a:rPr lang="nl-NL" sz="2400" b="1" dirty="0" err="1" smtClean="0">
                <a:solidFill>
                  <a:srgbClr val="953735"/>
                </a:solidFill>
              </a:rPr>
              <a:t>science</a:t>
            </a:r>
            <a:r>
              <a:rPr lang="nl-NL" sz="2400" b="1" dirty="0" smtClean="0">
                <a:solidFill>
                  <a:srgbClr val="953735"/>
                </a:solidFill>
              </a:rPr>
              <a:t> </a:t>
            </a:r>
            <a:r>
              <a:rPr lang="nl-NL" sz="2400" b="1" dirty="0" err="1" smtClean="0">
                <a:solidFill>
                  <a:srgbClr val="953735"/>
                </a:solidFill>
              </a:rPr>
              <a:t>and</a:t>
            </a:r>
            <a:r>
              <a:rPr lang="nl-NL" sz="2400" b="1" dirty="0" smtClean="0">
                <a:solidFill>
                  <a:srgbClr val="953735"/>
                </a:solidFill>
              </a:rPr>
              <a:t> systems </a:t>
            </a:r>
            <a:r>
              <a:rPr lang="nl-NL" sz="2400" b="1" dirty="0" err="1" smtClean="0">
                <a:solidFill>
                  <a:srgbClr val="953735"/>
                </a:solidFill>
              </a:rPr>
              <a:t>you</a:t>
            </a:r>
            <a:r>
              <a:rPr lang="nl-NL" sz="2400" b="1" dirty="0" smtClean="0">
                <a:solidFill>
                  <a:srgbClr val="953735"/>
                </a:solidFill>
              </a:rPr>
              <a:t> have in </a:t>
            </a:r>
            <a:r>
              <a:rPr lang="nl-NL" sz="2400" b="1" dirty="0" err="1" smtClean="0">
                <a:solidFill>
                  <a:srgbClr val="953735"/>
                </a:solidFill>
              </a:rPr>
              <a:t>place</a:t>
            </a:r>
            <a:endParaRPr lang="nl-NL" sz="2400" b="1" dirty="0" smtClean="0">
              <a:solidFill>
                <a:srgbClr val="953735"/>
              </a:solidFill>
            </a:endParaRPr>
          </a:p>
          <a:p>
            <a:endParaRPr lang="nl-NL" sz="2400" b="1" dirty="0">
              <a:solidFill>
                <a:srgbClr val="953735"/>
              </a:solidFill>
            </a:endParaRPr>
          </a:p>
          <a:p>
            <a:r>
              <a:rPr lang="nl-NL" sz="2400" b="1" dirty="0" err="1" smtClean="0">
                <a:solidFill>
                  <a:srgbClr val="953735"/>
                </a:solidFill>
              </a:rPr>
              <a:t>Discuss</a:t>
            </a:r>
            <a:r>
              <a:rPr lang="nl-NL" sz="2400" b="1" dirty="0" smtClean="0">
                <a:solidFill>
                  <a:srgbClr val="953735"/>
                </a:solidFill>
              </a:rPr>
              <a:t> the </a:t>
            </a:r>
            <a:r>
              <a:rPr lang="nl-NL" sz="2400" b="1" dirty="0" err="1" smtClean="0">
                <a:solidFill>
                  <a:srgbClr val="953735"/>
                </a:solidFill>
              </a:rPr>
              <a:t>future</a:t>
            </a:r>
            <a:r>
              <a:rPr lang="nl-NL" sz="2400" b="1" dirty="0" smtClean="0">
                <a:solidFill>
                  <a:srgbClr val="953735"/>
                </a:solidFill>
              </a:rPr>
              <a:t>:</a:t>
            </a:r>
            <a:endParaRPr lang="nl-NL" sz="2400" b="1" dirty="0">
              <a:solidFill>
                <a:srgbClr val="9537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685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gammatamprog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300" y="0"/>
            <a:ext cx="4846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229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9-25 at 22.50.0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6870"/>
            <a:ext cx="9144000" cy="24444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-22462"/>
            <a:ext cx="3023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hlinkClick r:id="rId3"/>
              </a:rPr>
              <a:t>https://www.asterics2020.eu/</a:t>
            </a:r>
            <a:r>
              <a:rPr lang="nl-NL" dirty="0" smtClean="0"/>
              <a:t> </a:t>
            </a:r>
            <a:endParaRPr lang="nl-NL" dirty="0"/>
          </a:p>
        </p:txBody>
      </p:sp>
      <p:pic>
        <p:nvPicPr>
          <p:cNvPr id="5" name="Picture 4" descr="Screen Shot 2017-09-25 at 23.08.13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162"/>
          <a:stretch/>
        </p:blipFill>
        <p:spPr>
          <a:xfrm>
            <a:off x="0" y="3606379"/>
            <a:ext cx="9099572" cy="2320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425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9-25 at 22.50.0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6870"/>
            <a:ext cx="9144000" cy="2444436"/>
          </a:xfrm>
          <a:prstGeom prst="rect">
            <a:avLst/>
          </a:prstGeom>
        </p:spPr>
      </p:pic>
      <p:pic>
        <p:nvPicPr>
          <p:cNvPr id="4" name="Picture 3" descr="Screen Shot 2017-09-25 at 23.06.11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39"/>
          <a:stretch/>
        </p:blipFill>
        <p:spPr>
          <a:xfrm>
            <a:off x="1728061" y="2838771"/>
            <a:ext cx="5279856" cy="3909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775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9-25 at 22.50.0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6870"/>
            <a:ext cx="9144000" cy="24444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-22462"/>
            <a:ext cx="3023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hlinkClick r:id="rId3"/>
              </a:rPr>
              <a:t>https://www.asterics2020.eu/</a:t>
            </a:r>
            <a:r>
              <a:rPr lang="nl-NL" dirty="0" smtClean="0"/>
              <a:t> </a:t>
            </a:r>
            <a:endParaRPr lang="nl-NL" dirty="0"/>
          </a:p>
        </p:txBody>
      </p:sp>
      <p:pic>
        <p:nvPicPr>
          <p:cNvPr id="5" name="Picture 4" descr="Screen Shot 2017-09-25 at 23.08.13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527"/>
          <a:stretch/>
        </p:blipFill>
        <p:spPr>
          <a:xfrm>
            <a:off x="12700" y="2869422"/>
            <a:ext cx="9099572" cy="3941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313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7-09-25 at 23.20.1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22" y="276447"/>
            <a:ext cx="8259763" cy="6471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91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22" y="1068359"/>
            <a:ext cx="8259763" cy="4887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507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9-25 at 22.50.0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6870"/>
            <a:ext cx="9144000" cy="24444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-22462"/>
            <a:ext cx="3023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hlinkClick r:id="rId3"/>
              </a:rPr>
              <a:t>https://www.asterics2020.eu/</a:t>
            </a:r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4" name="TextBox 3"/>
          <p:cNvSpPr txBox="1"/>
          <p:nvPr/>
        </p:nvSpPr>
        <p:spPr>
          <a:xfrm>
            <a:off x="182224" y="3872937"/>
            <a:ext cx="3910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hlinkClick r:id="rId4"/>
              </a:rPr>
              <a:t>https://www.asterics2020.eu/cleopatra</a:t>
            </a:r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6" name="TextBox 5"/>
          <p:cNvSpPr txBox="1"/>
          <p:nvPr/>
        </p:nvSpPr>
        <p:spPr>
          <a:xfrm>
            <a:off x="141099" y="3277101"/>
            <a:ext cx="6171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err="1" smtClean="0"/>
              <a:t>This</a:t>
            </a:r>
            <a:r>
              <a:rPr lang="nl-NL" dirty="0" smtClean="0"/>
              <a:t> workshop is a </a:t>
            </a:r>
            <a:r>
              <a:rPr lang="nl-NL" dirty="0" err="1" smtClean="0"/>
              <a:t>deliverable</a:t>
            </a:r>
            <a:r>
              <a:rPr lang="nl-NL" dirty="0" smtClean="0"/>
              <a:t> of the </a:t>
            </a:r>
            <a:r>
              <a:rPr lang="nl-NL" dirty="0" err="1" smtClean="0"/>
              <a:t>work</a:t>
            </a:r>
            <a:r>
              <a:rPr lang="nl-NL" dirty="0" smtClean="0"/>
              <a:t> package CLEOPATRA: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13653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7-09-25 at 22.50.3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9154"/>
            <a:ext cx="9144000" cy="21157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1964" y="2976929"/>
            <a:ext cx="8752766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 smtClean="0"/>
              <a:t>Workshop goals: </a:t>
            </a:r>
            <a:r>
              <a:rPr lang="nl-NL" sz="3600" dirty="0" smtClean="0">
                <a:hlinkClick r:id="rId3"/>
              </a:rPr>
              <a:t>https://indico.astron.nl/conferenceDisplay.py?ovw=True&amp;confId=62</a:t>
            </a:r>
            <a:r>
              <a:rPr lang="nl-NL" sz="3600" dirty="0" smtClean="0"/>
              <a:t> </a:t>
            </a:r>
            <a:endParaRPr lang="nl-NL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598768" y="6273224"/>
            <a:ext cx="850174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ASTERICS is a project supported by the European Commission Framework Programme Horizon 2020</a:t>
            </a:r>
            <a:br>
              <a:rPr lang="en-US" sz="1600" dirty="0" smtClean="0"/>
            </a:br>
            <a:r>
              <a:rPr lang="en-US" sz="1600" dirty="0" smtClean="0"/>
              <a:t>Research and Innovation action under grant agreement n. 653477</a:t>
            </a:r>
            <a:endParaRPr lang="nl-NL" sz="1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8843" y="6338344"/>
            <a:ext cx="666689" cy="450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86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0251" y="2539699"/>
            <a:ext cx="9013749" cy="43183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400" dirty="0" smtClean="0"/>
              <a:t>This workshop is about Transient Alert Mechanisms at all wavelengths in context of the Cherenkov Telescope Array (CTA).</a:t>
            </a:r>
            <a:br>
              <a:rPr lang="en-US" sz="1400" dirty="0" smtClean="0"/>
            </a:b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The goal of this workshop is to connect people from different instruments and collaborations to develop standards for the generation, dissemination, distribution, and reaction to multi-messenger events. Particular focus will be to investigate potential scientific synergies for implementing methods for automated follow-up observations. This workshop will give outside parties (from small optical telescopes to space </a:t>
            </a:r>
            <a:r>
              <a:rPr lang="en-US" sz="1400" dirty="0" err="1" smtClean="0"/>
              <a:t>programmes</a:t>
            </a:r>
            <a:r>
              <a:rPr lang="en-US" sz="1400" dirty="0" smtClean="0"/>
              <a:t>) the chance to connect to these developments.</a:t>
            </a:r>
            <a:br>
              <a:rPr lang="en-US" sz="1400" dirty="0" smtClean="0"/>
            </a:b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The detection of astrophysical transients has become very important in astronomy and many efforts have started to enable follow-up observations at other wavelengths within hours or even minutes of a transient detection. A common interest of the ASTERICS partners is to port these practices to multi-messenger astronomy and implement them for the large-scale RIs (including the E-ELT) of the future. The exchange of the event messages can be implemented through </a:t>
            </a:r>
            <a:r>
              <a:rPr lang="en-US" sz="1400" dirty="0" err="1" smtClean="0"/>
              <a:t>VOEvents</a:t>
            </a:r>
            <a:r>
              <a:rPr lang="en-US" sz="1400" dirty="0" smtClean="0"/>
              <a:t>, defined by the Virtual Observatory community. However, for joint </a:t>
            </a:r>
            <a:r>
              <a:rPr lang="en-US" sz="1400" dirty="0" err="1" smtClean="0"/>
              <a:t>programmes</a:t>
            </a:r>
            <a:r>
              <a:rPr lang="en-US" sz="1400" dirty="0" smtClean="0"/>
              <a:t> this effort must be enhanced to include the exchange of instrument status information and to define and implement handshake protocols to allow predictable and reliable handling of follow-up, or joint, observations. Because future observatories may create up to millions of alerts per night (e.g. LSST), a critical focus area will be on tools that can distil the most promising triggers for a specific facility. This implies a major effort dealing with the receiving system, </a:t>
            </a:r>
            <a:r>
              <a:rPr lang="en-US" sz="1400" dirty="0" err="1" smtClean="0"/>
              <a:t>authorisation</a:t>
            </a:r>
            <a:r>
              <a:rPr lang="en-US" sz="1400" dirty="0" smtClean="0"/>
              <a:t>, </a:t>
            </a:r>
            <a:r>
              <a:rPr lang="en-US" sz="1400" dirty="0" err="1" smtClean="0"/>
              <a:t>prioritisation</a:t>
            </a:r>
            <a:r>
              <a:rPr lang="en-US" sz="1400" dirty="0" smtClean="0"/>
              <a:t> and identity methodology.</a:t>
            </a:r>
            <a:br>
              <a:rPr lang="en-US" sz="1400" dirty="0" smtClean="0"/>
            </a:br>
            <a:endParaRPr lang="nl-NL" sz="1400" dirty="0"/>
          </a:p>
        </p:txBody>
      </p:sp>
      <p:pic>
        <p:nvPicPr>
          <p:cNvPr id="3" name="Picture 2" descr="Screen Shot 2017-09-25 at 22.50.3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9154"/>
            <a:ext cx="9144000" cy="2115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03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540</TotalTime>
  <Words>150</Words>
  <Application>Microsoft Macintosh PowerPoint</Application>
  <PresentationFormat>On-screen Show (4:3)</PresentationFormat>
  <Paragraphs>16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Berge</dc:creator>
  <cp:lastModifiedBy>David Berge</cp:lastModifiedBy>
  <cp:revision>15</cp:revision>
  <dcterms:created xsi:type="dcterms:W3CDTF">2017-09-25T20:50:24Z</dcterms:created>
  <dcterms:modified xsi:type="dcterms:W3CDTF">2017-09-26T05:50:56Z</dcterms:modified>
</cp:coreProperties>
</file>