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98" r:id="rId4"/>
    <p:sldId id="299" r:id="rId5"/>
    <p:sldId id="301" r:id="rId6"/>
    <p:sldId id="300" r:id="rId7"/>
    <p:sldId id="314" r:id="rId8"/>
    <p:sldId id="278" r:id="rId9"/>
    <p:sldId id="295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11" r:id="rId18"/>
    <p:sldId id="312" r:id="rId19"/>
    <p:sldId id="309" r:id="rId20"/>
    <p:sldId id="310" r:id="rId21"/>
    <p:sldId id="315" r:id="rId22"/>
    <p:sldId id="313" r:id="rId23"/>
    <p:sldId id="288" r:id="rId2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502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6502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6502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6502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6502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6502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6502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6502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6502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78"/>
    <p:restoredTop sz="96911"/>
  </p:normalViewPr>
  <p:slideViewPr>
    <p:cSldViewPr snapToGrid="0" snapToObjects="1">
      <p:cViewPr varScale="1">
        <p:scale>
          <a:sx n="94" d="100"/>
          <a:sy n="94" d="100"/>
        </p:scale>
        <p:origin x="163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50240" latinLnBrk="0">
      <a:defRPr sz="1600">
        <a:latin typeface="+mj-lt"/>
        <a:ea typeface="+mj-ea"/>
        <a:cs typeface="+mj-cs"/>
        <a:sym typeface="Calibri"/>
      </a:defRPr>
    </a:lvl1pPr>
    <a:lvl2pPr indent="228600" defTabSz="650240" latinLnBrk="0">
      <a:defRPr sz="1600">
        <a:latin typeface="+mj-lt"/>
        <a:ea typeface="+mj-ea"/>
        <a:cs typeface="+mj-cs"/>
        <a:sym typeface="Calibri"/>
      </a:defRPr>
    </a:lvl2pPr>
    <a:lvl3pPr indent="457200" defTabSz="650240" latinLnBrk="0">
      <a:defRPr sz="1600">
        <a:latin typeface="+mj-lt"/>
        <a:ea typeface="+mj-ea"/>
        <a:cs typeface="+mj-cs"/>
        <a:sym typeface="Calibri"/>
      </a:defRPr>
    </a:lvl3pPr>
    <a:lvl4pPr indent="685800" defTabSz="650240" latinLnBrk="0">
      <a:defRPr sz="1600">
        <a:latin typeface="+mj-lt"/>
        <a:ea typeface="+mj-ea"/>
        <a:cs typeface="+mj-cs"/>
        <a:sym typeface="Calibri"/>
      </a:defRPr>
    </a:lvl4pPr>
    <a:lvl5pPr indent="914400" defTabSz="650240" latinLnBrk="0">
      <a:defRPr sz="1600">
        <a:latin typeface="+mj-lt"/>
        <a:ea typeface="+mj-ea"/>
        <a:cs typeface="+mj-cs"/>
        <a:sym typeface="Calibri"/>
      </a:defRPr>
    </a:lvl5pPr>
    <a:lvl6pPr indent="1143000" defTabSz="650240" latinLnBrk="0">
      <a:defRPr sz="1600">
        <a:latin typeface="+mj-lt"/>
        <a:ea typeface="+mj-ea"/>
        <a:cs typeface="+mj-cs"/>
        <a:sym typeface="Calibri"/>
      </a:defRPr>
    </a:lvl6pPr>
    <a:lvl7pPr indent="1371600" defTabSz="650240" latinLnBrk="0">
      <a:defRPr sz="1600">
        <a:latin typeface="+mj-lt"/>
        <a:ea typeface="+mj-ea"/>
        <a:cs typeface="+mj-cs"/>
        <a:sym typeface="Calibri"/>
      </a:defRPr>
    </a:lvl7pPr>
    <a:lvl8pPr indent="1600200" defTabSz="650240" latinLnBrk="0">
      <a:defRPr sz="1600">
        <a:latin typeface="+mj-lt"/>
        <a:ea typeface="+mj-ea"/>
        <a:cs typeface="+mj-cs"/>
        <a:sym typeface="Calibri"/>
      </a:defRPr>
    </a:lvl8pPr>
    <a:lvl9pPr indent="1828800" defTabSz="650240" latinLnBrk="0">
      <a:defRPr sz="16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7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ka_logo.jpg"/>
          <p:cNvPicPr>
            <a:picLocks noChangeAspect="1"/>
          </p:cNvPicPr>
          <p:nvPr/>
        </p:nvPicPr>
        <p:blipFill>
          <a:blip r:embed="rId2">
            <a:extLst/>
          </a:blip>
          <a:srcRect t="6992" b="10451"/>
          <a:stretch>
            <a:fillRect/>
          </a:stretch>
        </p:blipFill>
        <p:spPr>
          <a:xfrm>
            <a:off x="10189119" y="39774"/>
            <a:ext cx="2824331" cy="164911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14"/>
          <p:cNvSpPr>
            <a:spLocks noGrp="1"/>
          </p:cNvSpPr>
          <p:nvPr>
            <p:ph type="body" sz="quarter" idx="13"/>
          </p:nvPr>
        </p:nvSpPr>
        <p:spPr>
          <a:xfrm>
            <a:off x="252194" y="1003791"/>
            <a:ext cx="10052771" cy="909371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000">
                <a:solidFill>
                  <a:schemeClr val="accent2">
                    <a:satOff val="-4966"/>
                    <a:lumOff val="-10549"/>
                  </a:schemeClr>
                </a:solidFill>
                <a:latin typeface="Source Sans Pro" charset="0"/>
                <a:ea typeface="Source Sans Pro" charset="0"/>
                <a:cs typeface="Source Sans Pro" charset="0"/>
                <a:sym typeface="Arial Rounded MT Bold"/>
              </a:defRPr>
            </a:lvl1pPr>
          </a:lstStyle>
          <a:p>
            <a:r>
              <a:t>Subtitle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sz="quarter" idx="14"/>
          </p:nvPr>
        </p:nvSpPr>
        <p:spPr>
          <a:xfrm>
            <a:off x="252194" y="3679"/>
            <a:ext cx="10052771" cy="10444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6200" b="0" i="0">
                <a:solidFill>
                  <a:schemeClr val="accent1">
                    <a:satOff val="-4409"/>
                    <a:lumOff val="-10509"/>
                  </a:schemeClr>
                </a:solidFill>
                <a:latin typeface="Source Sans Pro" charset="0"/>
                <a:ea typeface="Source Sans Pro" charset="0"/>
                <a:cs typeface="Source Sans Pro" charset="0"/>
                <a:sym typeface="Arial Rounded MT Bold"/>
              </a:defRPr>
            </a:lvl1pPr>
          </a:lstStyle>
          <a:p>
            <a:r>
              <a:t>Title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1148471" y="9218361"/>
            <a:ext cx="1651392" cy="444286"/>
            <a:chOff x="0" y="9437"/>
            <a:chExt cx="1651390" cy="444285"/>
          </a:xfrm>
        </p:grpSpPr>
        <p:pic>
          <p:nvPicPr>
            <p:cNvPr id="17" name="twitter-logo-final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44625"/>
              <a:ext cx="409097" cy="4090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" name="Shape 18"/>
            <p:cNvSpPr/>
            <p:nvPr/>
          </p:nvSpPr>
          <p:spPr>
            <a:xfrm>
              <a:off x="422073" y="9437"/>
              <a:ext cx="1229318" cy="4348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>
                <a:defRPr sz="2000">
                  <a:solidFill>
                    <a:schemeClr val="accent1">
                      <a:satOff val="-4409"/>
                      <a:lumOff val="-10509"/>
                    </a:schemeClr>
                  </a:solidFill>
                </a:defRPr>
              </a:lvl1pPr>
            </a:lstStyle>
            <a:p>
              <a:r>
                <a:rPr b="0" i="0" dirty="0">
                  <a:latin typeface="Source Sans Pro Light" charset="0"/>
                  <a:ea typeface="Source Sans Pro Light" charset="0"/>
                  <a:cs typeface="Source Sans Pro Light" charset="0"/>
                </a:rPr>
                <a:t>@astroant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5058651" y="9216046"/>
            <a:ext cx="4182393" cy="448915"/>
            <a:chOff x="0" y="14066"/>
            <a:chExt cx="4182392" cy="448914"/>
          </a:xfrm>
        </p:grpSpPr>
        <p:sp>
          <p:nvSpPr>
            <p:cNvPr id="23" name="Shape 23"/>
            <p:cNvSpPr/>
            <p:nvPr/>
          </p:nvSpPr>
          <p:spPr>
            <a:xfrm>
              <a:off x="442592" y="14066"/>
              <a:ext cx="3739801" cy="4348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>
                <a:defRPr sz="2000">
                  <a:solidFill>
                    <a:schemeClr val="accent1">
                      <a:satOff val="-4409"/>
                      <a:lumOff val="-10509"/>
                    </a:schemeClr>
                  </a:solidFill>
                </a:defRPr>
              </a:lvl1pPr>
            </a:lstStyle>
            <a:p>
              <a:r>
                <a:rPr b="0" i="0" dirty="0">
                  <a:latin typeface="Source Sans Pro Light" charset="0"/>
                  <a:ea typeface="Source Sans Pro Light" charset="0"/>
                  <a:cs typeface="Source Sans Pro Light" charset="0"/>
                </a:rPr>
                <a:t>a.chrysostomou@skatelescope.org</a:t>
              </a:r>
            </a:p>
          </p:txBody>
        </p:sp>
        <p:pic>
          <p:nvPicPr>
            <p:cNvPr id="24" name="email-icon-23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0" y="35366"/>
              <a:ext cx="427614" cy="4276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6" name="image1.jpeg"/>
          <p:cNvPicPr>
            <a:picLocks noChangeAspect="1"/>
          </p:cNvPicPr>
          <p:nvPr/>
        </p:nvPicPr>
        <p:blipFill>
          <a:blip r:embed="rId5">
            <a:extLst/>
          </a:blip>
          <a:srcRect l="4778" t="86965" r="45209" b="2520"/>
          <a:stretch>
            <a:fillRect/>
          </a:stretch>
        </p:blipFill>
        <p:spPr>
          <a:xfrm>
            <a:off x="139234" y="8021251"/>
            <a:ext cx="5178391" cy="8158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" name="Group 29"/>
          <p:cNvGrpSpPr/>
          <p:nvPr/>
        </p:nvGrpSpPr>
        <p:grpSpPr>
          <a:xfrm>
            <a:off x="192468" y="9209630"/>
            <a:ext cx="2958756" cy="461550"/>
            <a:chOff x="0" y="26700"/>
            <a:chExt cx="2958754" cy="461548"/>
          </a:xfrm>
        </p:grpSpPr>
        <p:pic>
          <p:nvPicPr>
            <p:cNvPr id="27" name="website-icon-18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48198"/>
              <a:ext cx="440051" cy="4400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" name="Shape 28"/>
            <p:cNvSpPr/>
            <p:nvPr/>
          </p:nvSpPr>
          <p:spPr>
            <a:xfrm>
              <a:off x="497140" y="26700"/>
              <a:ext cx="2461615" cy="4348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>
                <a:defRPr sz="2000">
                  <a:solidFill>
                    <a:schemeClr val="accent1">
                      <a:satOff val="-4409"/>
                      <a:lumOff val="-10509"/>
                    </a:schemeClr>
                  </a:solidFill>
                </a:defRPr>
              </a:lvl1pPr>
            </a:lstStyle>
            <a:p>
              <a:r>
                <a:rPr b="0" i="0" dirty="0">
                  <a:latin typeface="Source Sans Pro Light" charset="0"/>
                  <a:ea typeface="Source Sans Pro Light" charset="0"/>
                  <a:cs typeface="Source Sans Pro Light" charset="0"/>
                </a:rPr>
                <a:t>www.skatelescope.org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955156"/>
            <a:ext cx="13004800" cy="5843287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7530603" y="2087343"/>
            <a:ext cx="5317031" cy="1090540"/>
            <a:chOff x="142390" y="0"/>
            <a:chExt cx="5317029" cy="1090538"/>
          </a:xfrm>
        </p:grpSpPr>
        <p:sp>
          <p:nvSpPr>
            <p:cNvPr id="20" name="Shape 20"/>
            <p:cNvSpPr/>
            <p:nvPr/>
          </p:nvSpPr>
          <p:spPr>
            <a:xfrm>
              <a:off x="283454" y="0"/>
              <a:ext cx="5175965" cy="6853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>
                <a:defRPr sz="3600">
                  <a:solidFill>
                    <a:schemeClr val="accent6">
                      <a:satOff val="-35873"/>
                      <a:lumOff val="-12431"/>
                    </a:schemeClr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dirty="0">
                  <a:solidFill>
                    <a:srgbClr val="FFFF00"/>
                  </a:solidFill>
                  <a:latin typeface="Latin Modern Sans 10" charset="0"/>
                  <a:ea typeface="Latin Modern Sans 10" charset="0"/>
                  <a:cs typeface="Latin Modern Sans 10" charset="0"/>
                </a:rPr>
                <a:t>Dr Antonio Chrysostomou</a:t>
              </a:r>
            </a:p>
          </p:txBody>
        </p:sp>
        <p:sp>
          <p:nvSpPr>
            <p:cNvPr id="21" name="Shape 21"/>
            <p:cNvSpPr/>
            <p:nvPr/>
          </p:nvSpPr>
          <p:spPr>
            <a:xfrm>
              <a:off x="142390" y="559113"/>
              <a:ext cx="5317029" cy="5314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>
                <a:defRPr sz="2600">
                  <a:solidFill>
                    <a:schemeClr val="accent6">
                      <a:satOff val="-35873"/>
                      <a:lumOff val="-12431"/>
                    </a:schemeClr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dirty="0">
                  <a:solidFill>
                    <a:srgbClr val="FFFF00"/>
                  </a:solidFill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latin typeface="Latin Modern Sans 10" charset="0"/>
                  <a:ea typeface="Latin Modern Sans 10" charset="0"/>
                  <a:cs typeface="Latin Modern Sans 10" charset="0"/>
                </a:rPr>
                <a:t>Head of Science Operations Planning</a:t>
              </a:r>
            </a:p>
          </p:txBody>
        </p:sp>
      </p:grpSp>
      <p:grpSp>
        <p:nvGrpSpPr>
          <p:cNvPr id="30" name="Group 22"/>
          <p:cNvGrpSpPr/>
          <p:nvPr userDrawn="1"/>
        </p:nvGrpSpPr>
        <p:grpSpPr>
          <a:xfrm>
            <a:off x="9673818" y="3219877"/>
            <a:ext cx="3173816" cy="1039975"/>
            <a:chOff x="2057243" y="16329"/>
            <a:chExt cx="3173815" cy="1039973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1" name="Shape 20"/>
            <p:cNvSpPr/>
            <p:nvPr/>
          </p:nvSpPr>
          <p:spPr>
            <a:xfrm>
              <a:off x="2158232" y="16329"/>
              <a:ext cx="3072826" cy="6853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>
                <a:defRPr sz="3600">
                  <a:solidFill>
                    <a:schemeClr val="accent6">
                      <a:satOff val="-35873"/>
                      <a:lumOff val="-12431"/>
                    </a:schemeClr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dirty="0">
                  <a:solidFill>
                    <a:srgbClr val="FFFF00"/>
                  </a:solidFill>
                  <a:latin typeface="Latin Modern Sans 10" charset="0"/>
                  <a:ea typeface="Latin Modern Sans 10" charset="0"/>
                  <a:cs typeface="Latin Modern Sans 10" charset="0"/>
                </a:rPr>
                <a:t>Dr </a:t>
              </a:r>
              <a:r>
                <a:rPr lang="en-GB" dirty="0" smtClean="0">
                  <a:solidFill>
                    <a:srgbClr val="FFFF00"/>
                  </a:solidFill>
                  <a:latin typeface="Latin Modern Sans 10" charset="0"/>
                  <a:ea typeface="Latin Modern Sans 10" charset="0"/>
                  <a:cs typeface="Latin Modern Sans 10" charset="0"/>
                </a:rPr>
                <a:t>Evan Keane</a:t>
              </a:r>
              <a:endParaRPr dirty="0">
                <a:solidFill>
                  <a:srgbClr val="FFFF00"/>
                </a:solidFill>
                <a:latin typeface="Latin Modern Sans 10" charset="0"/>
                <a:ea typeface="Latin Modern Sans 10" charset="0"/>
                <a:cs typeface="Latin Modern Sans 10" charset="0"/>
              </a:endParaRPr>
            </a:p>
          </p:txBody>
        </p:sp>
        <p:sp>
          <p:nvSpPr>
            <p:cNvPr id="32" name="Shape 21"/>
            <p:cNvSpPr/>
            <p:nvPr/>
          </p:nvSpPr>
          <p:spPr>
            <a:xfrm>
              <a:off x="2057243" y="524877"/>
              <a:ext cx="3173815" cy="5314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>
                <a:defRPr sz="2600">
                  <a:solidFill>
                    <a:schemeClr val="accent6">
                      <a:satOff val="-35873"/>
                      <a:lumOff val="-12431"/>
                    </a:schemeClr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lang="en-GB" dirty="0" smtClean="0">
                  <a:solidFill>
                    <a:srgbClr val="FFFF00"/>
                  </a:solidFill>
                  <a:latin typeface="Latin Modern Sans 10" charset="0"/>
                  <a:ea typeface="Latin Modern Sans 10" charset="0"/>
                  <a:cs typeface="Latin Modern Sans 10" charset="0"/>
                </a:rPr>
                <a:t>SKA </a:t>
              </a:r>
              <a:r>
                <a:rPr lang="en-GB" smtClean="0">
                  <a:solidFill>
                    <a:srgbClr val="FFFF00"/>
                  </a:solidFill>
                  <a:latin typeface="Latin Modern Sans 10" charset="0"/>
                  <a:ea typeface="Latin Modern Sans 10" charset="0"/>
                  <a:cs typeface="Latin Modern Sans 10" charset="0"/>
                </a:rPr>
                <a:t>Project Scientist</a:t>
              </a:r>
              <a:endParaRPr dirty="0">
                <a:solidFill>
                  <a:srgbClr val="FFFF00"/>
                </a:solidFill>
                <a:latin typeface="Latin Modern Sans 10" charset="0"/>
                <a:ea typeface="Latin Modern Sans 10" charset="0"/>
                <a:cs typeface="Latin Modern Sans 10" charset="0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64800"/>
          <a:lstStyle>
            <a:lvl1pPr>
              <a:defRPr>
                <a:latin typeface="Latin Modern Sans 10" charset="0"/>
                <a:ea typeface="Latin Modern Sans 10" charset="0"/>
                <a:cs typeface="Latin Modern Sans 10" charset="0"/>
              </a:defRPr>
            </a:lvl1pPr>
            <a:lvl2pPr marL="755650" indent="-377825">
              <a:buFont typeface="Arial" charset="0"/>
              <a:buChar char="•"/>
              <a:tabLst/>
              <a:defRPr>
                <a:latin typeface="Latin Modern Sans 10" charset="0"/>
                <a:ea typeface="Latin Modern Sans 10" charset="0"/>
                <a:cs typeface="Latin Modern Sans 10" charset="0"/>
              </a:defRPr>
            </a:lvl2pPr>
            <a:lvl3pPr>
              <a:defRPr sz="2000">
                <a:solidFill>
                  <a:srgbClr val="FF0000"/>
                </a:solidFill>
                <a:latin typeface="Latin Modern Sans 10" charset="0"/>
                <a:ea typeface="Latin Modern Sans 10" charset="0"/>
                <a:cs typeface="Latin Modern Sans 10" charset="0"/>
              </a:defRPr>
            </a:lvl3pPr>
            <a:lvl4pPr>
              <a:defRPr>
                <a:latin typeface="Latin Modern Sans 10" charset="0"/>
                <a:ea typeface="Latin Modern Sans 10" charset="0"/>
                <a:cs typeface="Latin Modern Sans 10" charset="0"/>
              </a:defRPr>
            </a:lvl4pPr>
            <a:lvl5pPr>
              <a:defRPr>
                <a:latin typeface="Latin Modern Sans 10" charset="0"/>
                <a:ea typeface="Latin Modern Sans 10" charset="0"/>
                <a:cs typeface="Latin Modern Sans 10" charset="0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sz="quarter" idx="13"/>
          </p:nvPr>
        </p:nvSpPr>
        <p:spPr>
          <a:xfrm>
            <a:off x="513370" y="741267"/>
            <a:ext cx="10469893" cy="88169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spcBef>
                <a:spcPts val="1000"/>
              </a:spcBef>
              <a:defRPr sz="5400" b="0" i="0">
                <a:solidFill>
                  <a:schemeClr val="accent2">
                    <a:satOff val="-4966"/>
                    <a:lumOff val="-10549"/>
                  </a:schemeClr>
                </a:solidFill>
                <a:latin typeface="Latin Modern Sans 10" charset="0"/>
                <a:ea typeface="Latin Modern Sans 10" charset="0"/>
                <a:cs typeface="Latin Modern Sans 10" charset="0"/>
                <a:sym typeface="Latin Modern Sans 10 Bold"/>
              </a:defRPr>
            </a:lvl1pPr>
          </a:lstStyle>
          <a:p>
            <a:r>
              <a:t>Title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24" y="3619"/>
            <a:ext cx="13046353" cy="9780821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Shape 56"/>
          <p:cNvSpPr>
            <a:spLocks noGrp="1"/>
          </p:cNvSpPr>
          <p:nvPr>
            <p:ph type="body" idx="1"/>
          </p:nvPr>
        </p:nvSpPr>
        <p:spPr>
          <a:xfrm>
            <a:off x="509330" y="2650575"/>
            <a:ext cx="11915843" cy="6436926"/>
          </a:xfrm>
          <a:prstGeom prst="rect">
            <a:avLst/>
          </a:prstGeom>
        </p:spPr>
        <p:txBody>
          <a:bodyPr/>
          <a:lstStyle>
            <a:lvl1pPr marL="466344" indent="-466344">
              <a:buSzPct val="100000"/>
              <a:buFont typeface="Arial"/>
              <a:buChar char="•"/>
              <a:defRPr sz="3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04182" indent="-346982">
              <a:buClrTx/>
              <a:buSzPct val="100000"/>
              <a:buFont typeface="Arial"/>
              <a:buChar char="–"/>
              <a:defRPr sz="3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8250" indent="-323850">
              <a:buSzPct val="100000"/>
              <a:buFont typeface="Arial"/>
              <a:buChar char="•"/>
              <a:defRPr sz="3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60220" indent="-388620">
              <a:buSzPct val="100000"/>
              <a:buFont typeface="Arial"/>
              <a:buChar char="–"/>
              <a:defRPr sz="3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17420" indent="-388620">
              <a:buSzPct val="100000"/>
              <a:buFont typeface="Arial"/>
              <a:buChar char="»"/>
              <a:defRPr sz="3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240" y="3615"/>
            <a:ext cx="13046353" cy="9780822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Shape 6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indent="457200">
              <a:buClrTx/>
              <a:defRPr sz="2800">
                <a:solidFill>
                  <a:srgbClr val="000000"/>
                </a:solidFill>
              </a:defRPr>
            </a:lvl2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" name="Shape 66"/>
          <p:cNvSpPr>
            <a:spLocks noGrp="1"/>
          </p:cNvSpPr>
          <p:nvPr>
            <p:ph type="body" sz="quarter" idx="13"/>
          </p:nvPr>
        </p:nvSpPr>
        <p:spPr>
          <a:xfrm>
            <a:off x="513370" y="742114"/>
            <a:ext cx="8927108" cy="881694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1000"/>
              </a:spcBef>
              <a:defRPr sz="4800">
                <a:solidFill>
                  <a:srgbClr val="00688A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</a:t>
            </a:r>
          </a:p>
        </p:txBody>
      </p:sp>
      <p:sp>
        <p:nvSpPr>
          <p:cNvPr id="67" name="Shape 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age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240" y="3615"/>
            <a:ext cx="13046353" cy="9780822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indent="457200">
              <a:buClrTx/>
              <a:defRPr sz="2800">
                <a:solidFill>
                  <a:srgbClr val="000000"/>
                </a:solidFill>
              </a:defRPr>
            </a:lvl2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body" sz="quarter" idx="13"/>
          </p:nvPr>
        </p:nvSpPr>
        <p:spPr>
          <a:xfrm>
            <a:off x="513370" y="741267"/>
            <a:ext cx="10469893" cy="881695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1000"/>
              </a:spcBef>
              <a:defRPr sz="4000">
                <a:solidFill>
                  <a:schemeClr val="accent2">
                    <a:satOff val="-4966"/>
                    <a:lumOff val="-10549"/>
                  </a:schemeClr>
                </a:solidFill>
                <a:latin typeface="Latin Modern Sans 10 Bold"/>
                <a:ea typeface="Latin Modern Sans 10 Bold"/>
                <a:cs typeface="Latin Modern Sans 10 Bold"/>
                <a:sym typeface="Latin Modern Sans 10 Bold"/>
              </a:defRPr>
            </a:lvl1pPr>
          </a:lstStyle>
          <a:p>
            <a:r>
              <a:t>Title</a:t>
            </a:r>
          </a:p>
        </p:txBody>
      </p:sp>
      <p:sp>
        <p:nvSpPr>
          <p:cNvPr id="77" name="Shape 7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13240" y="3615"/>
            <a:ext cx="13046353" cy="978082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544479" y="1664670"/>
            <a:ext cx="11915842" cy="7303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/>
          </a:bodyPr>
          <a:lstStyle>
            <a:lvl2pPr indent="228600">
              <a:buClr>
                <a:schemeClr val="accent1">
                  <a:satOff val="-4409"/>
                  <a:lumOff val="-10509"/>
                </a:schemeClr>
              </a:buClr>
              <a:defRPr sz="2400">
                <a:solidFill>
                  <a:schemeClr val="accent1">
                    <a:satOff val="-4409"/>
                    <a:lumOff val="-10509"/>
                  </a:schemeClr>
                </a:solidFill>
              </a:defRPr>
            </a:lvl2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2547158" y="9236319"/>
            <a:ext cx="322979" cy="319408"/>
          </a:xfrm>
          <a:prstGeom prst="rect">
            <a:avLst/>
          </a:prstGeom>
          <a:ln w="12700">
            <a:miter lim="400000"/>
          </a:ln>
        </p:spPr>
        <p:txBody>
          <a:bodyPr wrap="none" lIns="65023" tIns="65023" rIns="65023" bIns="65023" anchor="ctr">
            <a:spAutoFit/>
          </a:bodyPr>
          <a:lstStyle>
            <a:lvl1pPr algn="ctr">
              <a:defRPr sz="1400">
                <a:solidFill>
                  <a:srgbClr val="00688A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650239" y="489865"/>
            <a:ext cx="11704322" cy="1991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/>
          <a:p>
            <a:r>
              <a:t>Title Text</a:t>
            </a:r>
          </a:p>
        </p:txBody>
      </p:sp>
      <p:sp>
        <p:nvSpPr>
          <p:cNvPr id="7" name="Shape 48"/>
          <p:cNvSpPr/>
          <p:nvPr userDrawn="1"/>
        </p:nvSpPr>
        <p:spPr>
          <a:xfrm>
            <a:off x="4283635" y="42583"/>
            <a:ext cx="6844692" cy="408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sz="1800">
                <a:solidFill>
                  <a:schemeClr val="accent6">
                    <a:lumOff val="18921"/>
                  </a:schemeClr>
                </a:solidFill>
              </a:defRPr>
            </a:lvl1pPr>
          </a:lstStyle>
          <a:p>
            <a:r>
              <a:rPr dirty="0" smtClean="0">
                <a:latin typeface="Latin Modern Sans 10" charset="0"/>
                <a:ea typeface="Latin Modern Sans 10" charset="0"/>
                <a:cs typeface="Latin Modern Sans 10" charset="0"/>
              </a:rPr>
              <a:t> </a:t>
            </a:r>
            <a:r>
              <a:rPr lang="en-GB" dirty="0" smtClean="0">
                <a:latin typeface="Latin Modern Sans 10" charset="0"/>
                <a:ea typeface="Latin Modern Sans 10" charset="0"/>
                <a:cs typeface="Latin Modern Sans 10" charset="0"/>
              </a:rPr>
              <a:t>Transient</a:t>
            </a:r>
            <a:r>
              <a:rPr lang="en-GB" baseline="0" dirty="0" smtClean="0">
                <a:latin typeface="Latin Modern Sans 10" charset="0"/>
                <a:ea typeface="Latin Modern Sans 10" charset="0"/>
                <a:cs typeface="Latin Modern Sans 10" charset="0"/>
              </a:rPr>
              <a:t> Alert Mechanisms Workshop</a:t>
            </a:r>
            <a:r>
              <a:rPr dirty="0" smtClean="0">
                <a:latin typeface="Latin Modern Sans 10" charset="0"/>
                <a:ea typeface="Latin Modern Sans 10" charset="0"/>
                <a:cs typeface="Latin Modern Sans 10" charset="0"/>
              </a:rPr>
              <a:t>, </a:t>
            </a:r>
            <a:r>
              <a:rPr lang="en-GB" dirty="0" smtClean="0">
                <a:latin typeface="Latin Modern Sans 10" charset="0"/>
                <a:ea typeface="Latin Modern Sans 10" charset="0"/>
                <a:cs typeface="Latin Modern Sans 10" charset="0"/>
              </a:rPr>
              <a:t>Amsterdam,</a:t>
            </a:r>
            <a:r>
              <a:rPr dirty="0" smtClean="0">
                <a:latin typeface="Latin Modern Sans 10" charset="0"/>
                <a:ea typeface="Latin Modern Sans 10" charset="0"/>
                <a:cs typeface="Latin Modern Sans 10" charset="0"/>
              </a:rPr>
              <a:t> </a:t>
            </a:r>
            <a:r>
              <a:rPr lang="en-GB" dirty="0" smtClean="0">
                <a:latin typeface="Latin Modern Sans 10" charset="0"/>
                <a:ea typeface="Latin Modern Sans 10" charset="0"/>
                <a:cs typeface="Latin Modern Sans 10" charset="0"/>
              </a:rPr>
              <a:t>26-28</a:t>
            </a:r>
            <a:r>
              <a:rPr dirty="0" smtClean="0">
                <a:latin typeface="Latin Modern Sans 10" charset="0"/>
                <a:ea typeface="Latin Modern Sans 10" charset="0"/>
                <a:cs typeface="Latin Modern Sans 10" charset="0"/>
              </a:rPr>
              <a:t> </a:t>
            </a:r>
            <a:r>
              <a:rPr lang="en-GB" dirty="0" smtClean="0">
                <a:latin typeface="Latin Modern Sans 10" charset="0"/>
                <a:ea typeface="Latin Modern Sans 10" charset="0"/>
                <a:cs typeface="Latin Modern Sans 10" charset="0"/>
              </a:rPr>
              <a:t>Sep</a:t>
            </a:r>
            <a:r>
              <a:rPr dirty="0" smtClean="0">
                <a:latin typeface="Latin Modern Sans 10" charset="0"/>
                <a:ea typeface="Latin Modern Sans 10" charset="0"/>
                <a:cs typeface="Latin Modern Sans 10" charset="0"/>
              </a:rPr>
              <a:t> </a:t>
            </a:r>
            <a:r>
              <a:rPr dirty="0">
                <a:latin typeface="Latin Modern Sans 10" charset="0"/>
                <a:ea typeface="Latin Modern Sans 10" charset="0"/>
                <a:cs typeface="Latin Modern Sans 10" charset="0"/>
              </a:rPr>
              <a:t>2017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transition spd="med"/>
  <p:timing>
    <p:tnLst>
      <p:par>
        <p:cTn id="1" dur="indefinite" restart="never" nodeType="tmRoot"/>
      </p:par>
    </p:tnLst>
  </p:timing>
  <p:txStyles>
    <p:titleStyle>
      <a:lvl1pPr marL="0" marR="0" indent="0" algn="l" defTabSz="6502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Rounded MT Bold"/>
          <a:ea typeface="Arial Rounded MT Bold"/>
          <a:cs typeface="Arial Rounded MT Bold"/>
          <a:sym typeface="Arial Rounded MT Bold"/>
        </a:defRPr>
      </a:lvl1pPr>
      <a:lvl2pPr marL="0" marR="0" indent="0" algn="l" defTabSz="6502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Rounded MT Bold"/>
          <a:ea typeface="Arial Rounded MT Bold"/>
          <a:cs typeface="Arial Rounded MT Bold"/>
          <a:sym typeface="Arial Rounded MT Bold"/>
        </a:defRPr>
      </a:lvl2pPr>
      <a:lvl3pPr marL="0" marR="0" indent="0" algn="l" defTabSz="6502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Rounded MT Bold"/>
          <a:ea typeface="Arial Rounded MT Bold"/>
          <a:cs typeface="Arial Rounded MT Bold"/>
          <a:sym typeface="Arial Rounded MT Bold"/>
        </a:defRPr>
      </a:lvl3pPr>
      <a:lvl4pPr marL="0" marR="0" indent="0" algn="l" defTabSz="6502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Rounded MT Bold"/>
          <a:ea typeface="Arial Rounded MT Bold"/>
          <a:cs typeface="Arial Rounded MT Bold"/>
          <a:sym typeface="Arial Rounded MT Bold"/>
        </a:defRPr>
      </a:lvl4pPr>
      <a:lvl5pPr marL="0" marR="0" indent="0" algn="l" defTabSz="6502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Rounded MT Bold"/>
          <a:ea typeface="Arial Rounded MT Bold"/>
          <a:cs typeface="Arial Rounded MT Bold"/>
          <a:sym typeface="Arial Rounded MT Bold"/>
        </a:defRPr>
      </a:lvl5pPr>
      <a:lvl6pPr marL="0" marR="0" indent="0" algn="l" defTabSz="6502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Rounded MT Bold"/>
          <a:ea typeface="Arial Rounded MT Bold"/>
          <a:cs typeface="Arial Rounded MT Bold"/>
          <a:sym typeface="Arial Rounded MT Bold"/>
        </a:defRPr>
      </a:lvl6pPr>
      <a:lvl7pPr marL="0" marR="0" indent="0" algn="l" defTabSz="6502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Rounded MT Bold"/>
          <a:ea typeface="Arial Rounded MT Bold"/>
          <a:cs typeface="Arial Rounded MT Bold"/>
          <a:sym typeface="Arial Rounded MT Bold"/>
        </a:defRPr>
      </a:lvl7pPr>
      <a:lvl8pPr marL="0" marR="0" indent="0" algn="l" defTabSz="6502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Rounded MT Bold"/>
          <a:ea typeface="Arial Rounded MT Bold"/>
          <a:cs typeface="Arial Rounded MT Bold"/>
          <a:sym typeface="Arial Rounded MT Bold"/>
        </a:defRPr>
      </a:lvl8pPr>
      <a:lvl9pPr marL="0" marR="0" indent="0" algn="l" defTabSz="6502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Rounded MT Bold"/>
          <a:ea typeface="Arial Rounded MT Bold"/>
          <a:cs typeface="Arial Rounded MT Bold"/>
          <a:sym typeface="Arial Rounded MT Bold"/>
        </a:defRPr>
      </a:lvl9pPr>
    </p:titleStyle>
    <p:bodyStyle>
      <a:lvl1pPr marL="0" marR="0" indent="0" algn="l" defTabSz="650240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Latin Modern Sans 10 Regular"/>
          <a:ea typeface="Latin Modern Sans 10 Regular"/>
          <a:cs typeface="Latin Modern Sans 10 Regular"/>
          <a:sym typeface="Latin Modern Sans 10 Regular"/>
        </a:defRPr>
      </a:lvl1pPr>
      <a:lvl2pPr marL="0" marR="0" indent="457200" algn="l" defTabSz="650240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Latin Modern Sans 10 Regular"/>
          <a:ea typeface="Latin Modern Sans 10 Regular"/>
          <a:cs typeface="Latin Modern Sans 10 Regular"/>
          <a:sym typeface="Latin Modern Sans 10 Regular"/>
        </a:defRPr>
      </a:lvl2pPr>
      <a:lvl3pPr marL="0" marR="0" indent="914400" algn="l" defTabSz="650240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Latin Modern Sans 10 Regular"/>
          <a:ea typeface="Latin Modern Sans 10 Regular"/>
          <a:cs typeface="Latin Modern Sans 10 Regular"/>
          <a:sym typeface="Latin Modern Sans 10 Regular"/>
        </a:defRPr>
      </a:lvl3pPr>
      <a:lvl4pPr marL="0" marR="0" indent="1371600" algn="l" defTabSz="650240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Latin Modern Sans 10 Regular"/>
          <a:ea typeface="Latin Modern Sans 10 Regular"/>
          <a:cs typeface="Latin Modern Sans 10 Regular"/>
          <a:sym typeface="Latin Modern Sans 10 Regular"/>
        </a:defRPr>
      </a:lvl4pPr>
      <a:lvl5pPr marL="0" marR="0" indent="1828800" algn="l" defTabSz="650240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Latin Modern Sans 10 Regular"/>
          <a:ea typeface="Latin Modern Sans 10 Regular"/>
          <a:cs typeface="Latin Modern Sans 10 Regular"/>
          <a:sym typeface="Latin Modern Sans 10 Regular"/>
        </a:defRPr>
      </a:lvl5pPr>
      <a:lvl6pPr marL="0" marR="0" indent="2286000" algn="l" defTabSz="650240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Latin Modern Sans 10 Regular"/>
          <a:ea typeface="Latin Modern Sans 10 Regular"/>
          <a:cs typeface="Latin Modern Sans 10 Regular"/>
          <a:sym typeface="Latin Modern Sans 10 Regular"/>
        </a:defRPr>
      </a:lvl6pPr>
      <a:lvl7pPr marL="0" marR="0" indent="2743200" algn="l" defTabSz="650240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Latin Modern Sans 10 Regular"/>
          <a:ea typeface="Latin Modern Sans 10 Regular"/>
          <a:cs typeface="Latin Modern Sans 10 Regular"/>
          <a:sym typeface="Latin Modern Sans 10 Regular"/>
        </a:defRPr>
      </a:lvl7pPr>
      <a:lvl8pPr marL="0" marR="0" indent="3200400" algn="l" defTabSz="650240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Latin Modern Sans 10 Regular"/>
          <a:ea typeface="Latin Modern Sans 10 Regular"/>
          <a:cs typeface="Latin Modern Sans 10 Regular"/>
          <a:sym typeface="Latin Modern Sans 10 Regular"/>
        </a:defRPr>
      </a:lvl8pPr>
      <a:lvl9pPr marL="0" marR="0" indent="3657600" algn="l" defTabSz="650240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Latin Modern Sans 10 Regular"/>
          <a:ea typeface="Latin Modern Sans 10 Regular"/>
          <a:cs typeface="Latin Modern Sans 10 Regular"/>
          <a:sym typeface="Latin Modern Sans 10 Regular"/>
        </a:defRPr>
      </a:lvl9pPr>
    </p:bodyStyle>
    <p:otherStyle>
      <a:lvl1pPr marL="0" marR="0" indent="0" algn="ct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1pPr>
      <a:lvl2pPr marL="0" marR="0" indent="457200" algn="ct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2pPr>
      <a:lvl3pPr marL="0" marR="0" indent="914400" algn="ct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3pPr>
      <a:lvl4pPr marL="0" marR="0" indent="1371600" algn="ct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4pPr>
      <a:lvl5pPr marL="0" marR="0" indent="1828800" algn="ct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5pPr>
      <a:lvl6pPr marL="0" marR="0" indent="2286000" algn="ct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6pPr>
      <a:lvl7pPr marL="0" marR="0" indent="2743200" algn="ct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7pPr>
      <a:lvl8pPr marL="0" marR="0" indent="3200400" algn="ct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8pPr>
      <a:lvl9pPr marL="0" marR="0" indent="3657600" algn="ct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Relationship Id="rId3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body" idx="14"/>
          </p:nvPr>
        </p:nvSpPr>
        <p:spPr>
          <a:xfrm>
            <a:off x="195943" y="0"/>
            <a:ext cx="10207231" cy="1977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0" dirty="0" smtClean="0"/>
              <a:t>Transients and Science Operations with the SKA</a:t>
            </a:r>
            <a:endParaRPr sz="6000" b="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(to receive from Simon B)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Project Status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86814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Transients and the SKA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735" y="1622962"/>
            <a:ext cx="10664990" cy="75075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56518" y="9130553"/>
            <a:ext cx="75482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000" dirty="0" err="1">
                <a:latin typeface="Latin Modern Sans 10" charset="0"/>
                <a:ea typeface="Latin Modern Sans 10" charset="0"/>
                <a:cs typeface="Latin Modern Sans 10" charset="0"/>
              </a:rPr>
              <a:t>Pietka</a:t>
            </a:r>
            <a:r>
              <a:rPr lang="en-GB" sz="2000" dirty="0">
                <a:latin typeface="Latin Modern Sans 10" charset="0"/>
                <a:ea typeface="Latin Modern Sans 10" charset="0"/>
                <a:cs typeface="Latin Modern Sans 10" charset="0"/>
              </a:rPr>
              <a:t> et al., 2015, MNRAS, 446, 3687 (updated with more FRBs) </a:t>
            </a:r>
          </a:p>
        </p:txBody>
      </p:sp>
    </p:spTree>
    <p:extLst>
      <p:ext uri="{BB962C8B-B14F-4D97-AF65-F5344CB8AC3E}">
        <p14:creationId xmlns:p14="http://schemas.microsoft.com/office/powerpoint/2010/main" val="6502699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There is a big emphasis on Pulsars and Transients in the SKA science case </a:t>
            </a:r>
          </a:p>
          <a:p>
            <a:pPr lvl="1"/>
            <a:r>
              <a:rPr lang="en-GB" dirty="0" smtClean="0"/>
              <a:t>High Priority Science Objectives (HPSOs)</a:t>
            </a:r>
          </a:p>
          <a:p>
            <a:pPr lvl="1"/>
            <a:endParaRPr lang="en-GB" dirty="0"/>
          </a:p>
          <a:p>
            <a:pPr lvl="1"/>
            <a:r>
              <a:rPr lang="en-GB" dirty="0" smtClean="0"/>
              <a:t>Pulsar Searches</a:t>
            </a:r>
          </a:p>
          <a:p>
            <a:pPr lvl="1"/>
            <a:r>
              <a:rPr lang="en-GB" dirty="0" smtClean="0"/>
              <a:t>Pulsar Timing</a:t>
            </a:r>
            <a:endParaRPr lang="en-GB" dirty="0"/>
          </a:p>
          <a:p>
            <a:pPr lvl="1"/>
            <a:r>
              <a:rPr lang="en-GB" dirty="0" smtClean="0"/>
              <a:t>Transients – FRBs</a:t>
            </a:r>
          </a:p>
          <a:p>
            <a:pPr lvl="1"/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Transients and the SKA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9798241" y="741267"/>
            <a:ext cx="2546159" cy="8402918"/>
            <a:chOff x="9798241" y="741267"/>
            <a:chExt cx="2546159" cy="840291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r="73679" b="10103"/>
            <a:stretch/>
          </p:blipFill>
          <p:spPr>
            <a:xfrm>
              <a:off x="9798241" y="741267"/>
              <a:ext cx="2370044" cy="840291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9798242" y="2891116"/>
              <a:ext cx="2546158" cy="1957479"/>
            </a:xfrm>
            <a:prstGeom prst="rect">
              <a:avLst/>
            </a:prstGeom>
            <a:noFill/>
            <a:ln w="57150" cap="flat">
              <a:solidFill>
                <a:srgbClr val="FF0000"/>
              </a:solidFill>
              <a:prstDash val="solid"/>
              <a:round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3" tIns="65023" rIns="65023" bIns="65023" numCol="1" spcCol="38100" rtlCol="0" anchor="ctr">
              <a:spAutoFit/>
            </a:bodyPr>
            <a:lstStyle/>
            <a:p>
              <a:pPr marL="0" marR="0" indent="0" algn="l" defTabSz="650240" rtl="0" fontAlgn="auto" latinLnBrk="0" hangingPunct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spc="0" normalizeH="0" baseline="0">
                <a:ln>
                  <a:noFill/>
                </a:ln>
                <a:solidFill>
                  <a:schemeClr val="accent2">
                    <a:satOff val="-4966"/>
                    <a:lumOff val="-10549"/>
                  </a:schemeClr>
                </a:solidFill>
                <a:effectLst/>
                <a:uFillTx/>
                <a:latin typeface="Latin Modern Sans 10 Bold"/>
                <a:ea typeface="Latin Modern Sans 10 Bold"/>
                <a:cs typeface="Latin Modern Sans 10 Bold"/>
                <a:sym typeface="Latin Modern Sans 10 Bold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9798241" y="5707211"/>
              <a:ext cx="2546159" cy="448512"/>
            </a:xfrm>
            <a:prstGeom prst="rect">
              <a:avLst/>
            </a:prstGeom>
            <a:noFill/>
            <a:ln w="57150" cap="flat">
              <a:solidFill>
                <a:srgbClr val="FF0000"/>
              </a:solidFill>
              <a:prstDash val="solid"/>
              <a:round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3" tIns="65023" rIns="65023" bIns="65023" numCol="1" spcCol="38100" rtlCol="0" anchor="ctr">
              <a:spAutoFit/>
            </a:bodyPr>
            <a:lstStyle/>
            <a:p>
              <a:pPr marL="0" marR="0" indent="0" algn="l" defTabSz="650240" rtl="0" fontAlgn="auto" latinLnBrk="0" hangingPunct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spc="0" normalizeH="0" baseline="0">
                <a:ln>
                  <a:noFill/>
                </a:ln>
                <a:solidFill>
                  <a:schemeClr val="accent2">
                    <a:satOff val="-4966"/>
                    <a:lumOff val="-10549"/>
                  </a:schemeClr>
                </a:solidFill>
                <a:effectLst/>
                <a:uFillTx/>
                <a:latin typeface="Latin Modern Sans 10 Bold"/>
                <a:ea typeface="Latin Modern Sans 10 Bold"/>
                <a:cs typeface="Latin Modern Sans 10 Bold"/>
                <a:sym typeface="Latin Modern Sans 10 Bold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70" y="2485377"/>
            <a:ext cx="8848280" cy="69117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464" y="2653127"/>
            <a:ext cx="8432799" cy="610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569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There is a big emphasis on Pulsars and Transients in the SKA science case</a:t>
            </a:r>
          </a:p>
          <a:p>
            <a:pPr lvl="1"/>
            <a:r>
              <a:rPr lang="en-GB" dirty="0" smtClean="0"/>
              <a:t>High Priority Science Objectives (HPSOs)</a:t>
            </a:r>
          </a:p>
          <a:p>
            <a:pPr lvl="1"/>
            <a:endParaRPr lang="en-GB" dirty="0"/>
          </a:p>
          <a:p>
            <a:pPr lvl="1"/>
            <a:r>
              <a:rPr lang="en-GB" dirty="0" smtClean="0"/>
              <a:t>Pulsar Searches</a:t>
            </a:r>
          </a:p>
          <a:p>
            <a:pPr lvl="1"/>
            <a:r>
              <a:rPr lang="en-GB" dirty="0" smtClean="0"/>
              <a:t>Pulsar Timing</a:t>
            </a:r>
            <a:endParaRPr lang="en-GB" dirty="0"/>
          </a:p>
          <a:p>
            <a:pPr lvl="1"/>
            <a:r>
              <a:rPr lang="en-GB" dirty="0" smtClean="0"/>
              <a:t>Transients – FRBs</a:t>
            </a:r>
          </a:p>
          <a:p>
            <a:pPr lvl="1"/>
            <a:endParaRPr lang="en-GB" dirty="0"/>
          </a:p>
          <a:p>
            <a:pPr lvl="1"/>
            <a:r>
              <a:rPr lang="en-GB" dirty="0" smtClean="0"/>
              <a:t>Precision </a:t>
            </a:r>
            <a:br>
              <a:rPr lang="en-GB" dirty="0" smtClean="0"/>
            </a:br>
            <a:r>
              <a:rPr lang="en-GB" dirty="0" smtClean="0"/>
              <a:t>Astrophysics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Transients and the SKA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156" y="2426880"/>
            <a:ext cx="8721165" cy="65408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114800" y="3213847"/>
            <a:ext cx="8135916" cy="2102365"/>
            <a:chOff x="4114800" y="3213847"/>
            <a:chExt cx="8135916" cy="2102365"/>
          </a:xfrm>
        </p:grpSpPr>
        <p:sp>
          <p:nvSpPr>
            <p:cNvPr id="9" name="Rectangle 8"/>
            <p:cNvSpPr/>
            <p:nvPr/>
          </p:nvSpPr>
          <p:spPr>
            <a:xfrm>
              <a:off x="5748316" y="4115883"/>
              <a:ext cx="6502400" cy="120032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r>
                <a:rPr lang="en-GB" dirty="0">
                  <a:latin typeface="Latin Modern Sans 10" charset="0"/>
                  <a:ea typeface="Latin Modern Sans 10" charset="0"/>
                  <a:cs typeface="Latin Modern Sans 10" charset="0"/>
                </a:rPr>
                <a:t>PSR J0437-4715 has a period of:  </a:t>
              </a:r>
              <a:endParaRPr lang="en-GB" dirty="0" smtClean="0">
                <a:latin typeface="Latin Modern Sans 10" charset="0"/>
                <a:ea typeface="Latin Modern Sans 10" charset="0"/>
                <a:cs typeface="Latin Modern Sans 10" charset="0"/>
              </a:endParaRPr>
            </a:p>
            <a:p>
              <a:r>
                <a:rPr lang="en-GB" dirty="0" smtClean="0">
                  <a:latin typeface="Latin Modern Sans 10" charset="0"/>
                  <a:ea typeface="Latin Modern Sans 10" charset="0"/>
                  <a:cs typeface="Latin Modern Sans 10" charset="0"/>
                </a:rPr>
                <a:t>P </a:t>
              </a:r>
              <a:r>
                <a:rPr lang="en-GB" dirty="0">
                  <a:latin typeface="Latin Modern Sans 10" charset="0"/>
                  <a:ea typeface="Latin Modern Sans 10" charset="0"/>
                  <a:cs typeface="Latin Modern Sans 10" charset="0"/>
                </a:rPr>
                <a:t>= 0.005757451924362137 </a:t>
              </a:r>
              <a:r>
                <a:rPr lang="en-GB" dirty="0" smtClean="0">
                  <a:latin typeface="Latin Modern Sans 10" charset="0"/>
                  <a:ea typeface="Latin Modern Sans 10" charset="0"/>
                  <a:cs typeface="Latin Modern Sans 10" charset="0"/>
                </a:rPr>
                <a:t>seconds</a:t>
              </a:r>
            </a:p>
            <a:p>
              <a:r>
                <a:rPr lang="en-GB" dirty="0">
                  <a:latin typeface="Latin Modern Sans 10" charset="0"/>
                  <a:ea typeface="Latin Modern Sans 10" charset="0"/>
                  <a:cs typeface="Latin Modern Sans 10" charset="0"/>
                </a:rPr>
                <a:t>	</a:t>
              </a:r>
              <a:r>
                <a:rPr lang="en-GB" dirty="0" smtClean="0">
                  <a:latin typeface="Latin Modern Sans 10" charset="0"/>
                  <a:ea typeface="Latin Modern Sans 10" charset="0"/>
                  <a:cs typeface="Latin Modern Sans 10" charset="0"/>
                </a:rPr>
                <a:t>± </a:t>
              </a:r>
              <a:r>
                <a:rPr lang="en-US" dirty="0">
                  <a:latin typeface="Latin Modern Sans 10" charset="0"/>
                  <a:ea typeface="Latin Modern Sans 10" charset="0"/>
                  <a:cs typeface="Latin Modern Sans 10" charset="0"/>
                </a:rPr>
                <a:t>0.0000000000000000002 </a:t>
              </a:r>
              <a:r>
                <a:rPr lang="en-US" dirty="0" smtClean="0">
                  <a:latin typeface="Latin Modern Sans 10" charset="0"/>
                  <a:ea typeface="Latin Modern Sans 10" charset="0"/>
                  <a:cs typeface="Latin Modern Sans 10" charset="0"/>
                </a:rPr>
                <a:t>seconds</a:t>
              </a:r>
              <a:endParaRPr lang="en-US" dirty="0">
                <a:latin typeface="Latin Modern Sans 10" charset="0"/>
                <a:ea typeface="Latin Modern Sans 10" charset="0"/>
                <a:cs typeface="Latin Modern Sans 10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114800" y="3213847"/>
              <a:ext cx="8081682" cy="510988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3" tIns="65023" rIns="65023" bIns="65023" numCol="1" spcCol="38100" rtlCol="0" anchor="ctr">
              <a:spAutoFit/>
            </a:bodyPr>
            <a:lstStyle/>
            <a:p>
              <a:pPr marL="0" marR="0" indent="0" algn="l" defTabSz="650240" rtl="0" fontAlgn="auto" latinLnBrk="0" hangingPunct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spc="0" normalizeH="0" baseline="0">
                <a:ln>
                  <a:noFill/>
                </a:ln>
                <a:solidFill>
                  <a:schemeClr val="accent2">
                    <a:satOff val="-4966"/>
                    <a:lumOff val="-10549"/>
                  </a:schemeClr>
                </a:solidFill>
                <a:effectLst/>
                <a:uFillTx/>
                <a:latin typeface="Latin Modern Sans 10 Bold"/>
                <a:ea typeface="Latin Modern Sans 10 Bold"/>
                <a:cs typeface="Latin Modern Sans 10 Bold"/>
                <a:sym typeface="Latin Modern Sans 10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75257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There is a big emphasis on Pulsars and Transients in the SKA science case</a:t>
            </a:r>
          </a:p>
          <a:p>
            <a:pPr lvl="1"/>
            <a:r>
              <a:rPr lang="en-GB" dirty="0" smtClean="0"/>
              <a:t>High Priority Science Objectives (HPSOs)</a:t>
            </a:r>
          </a:p>
          <a:p>
            <a:pPr lvl="1"/>
            <a:endParaRPr lang="en-GB" dirty="0"/>
          </a:p>
          <a:p>
            <a:pPr lvl="1"/>
            <a:r>
              <a:rPr lang="en-GB" dirty="0" smtClean="0"/>
              <a:t>Pulsar Searches</a:t>
            </a:r>
          </a:p>
          <a:p>
            <a:pPr lvl="1"/>
            <a:r>
              <a:rPr lang="en-GB" dirty="0" smtClean="0"/>
              <a:t>Pulsar Timing</a:t>
            </a:r>
            <a:endParaRPr lang="en-GB" dirty="0"/>
          </a:p>
          <a:p>
            <a:pPr lvl="1"/>
            <a:r>
              <a:rPr lang="en-GB" dirty="0" smtClean="0"/>
              <a:t>Transients – FRBs</a:t>
            </a:r>
          </a:p>
          <a:p>
            <a:pPr lvl="1"/>
            <a:endParaRPr lang="en-GB" dirty="0"/>
          </a:p>
          <a:p>
            <a:pPr lvl="1"/>
            <a:r>
              <a:rPr lang="en-GB" dirty="0" smtClean="0"/>
              <a:t>Precision </a:t>
            </a:r>
            <a:br>
              <a:rPr lang="en-GB" dirty="0" smtClean="0"/>
            </a:br>
            <a:r>
              <a:rPr lang="en-GB" dirty="0" smtClean="0"/>
              <a:t>Astrophysics</a:t>
            </a:r>
          </a:p>
          <a:p>
            <a:pPr lvl="1"/>
            <a:endParaRPr lang="en-GB" dirty="0"/>
          </a:p>
          <a:p>
            <a:pPr lvl="1"/>
            <a:r>
              <a:rPr lang="en-GB" dirty="0" smtClean="0"/>
              <a:t>Gravitational Waves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Transients and the SKA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26118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There is a big emphasis on Pulsars and Transients in the SKA science case</a:t>
            </a:r>
          </a:p>
          <a:p>
            <a:pPr lvl="1"/>
            <a:r>
              <a:rPr lang="en-GB" dirty="0" smtClean="0"/>
              <a:t>High Priority Science Objectives (HPSOs)</a:t>
            </a:r>
          </a:p>
          <a:p>
            <a:pPr lvl="1"/>
            <a:endParaRPr lang="en-GB" dirty="0"/>
          </a:p>
          <a:p>
            <a:pPr lvl="1"/>
            <a:r>
              <a:rPr lang="en-GB" dirty="0" smtClean="0"/>
              <a:t>Pulsar Searches</a:t>
            </a:r>
          </a:p>
          <a:p>
            <a:pPr lvl="1"/>
            <a:r>
              <a:rPr lang="en-GB" dirty="0" smtClean="0"/>
              <a:t>Pulsar Timing</a:t>
            </a:r>
            <a:endParaRPr lang="en-GB" dirty="0"/>
          </a:p>
          <a:p>
            <a:pPr lvl="1"/>
            <a:r>
              <a:rPr lang="en-GB" dirty="0" smtClean="0"/>
              <a:t>Transients – FRBs</a:t>
            </a:r>
          </a:p>
          <a:p>
            <a:pPr lvl="1"/>
            <a:endParaRPr lang="en-GB" dirty="0"/>
          </a:p>
          <a:p>
            <a:pPr lvl="1"/>
            <a:r>
              <a:rPr lang="en-GB" dirty="0" smtClean="0"/>
              <a:t>Precision </a:t>
            </a:r>
            <a:br>
              <a:rPr lang="en-GB" dirty="0" smtClean="0"/>
            </a:br>
            <a:r>
              <a:rPr lang="en-GB" dirty="0" smtClean="0"/>
              <a:t>Astrophysics</a:t>
            </a:r>
          </a:p>
          <a:p>
            <a:pPr lvl="1"/>
            <a:endParaRPr lang="en-GB" dirty="0"/>
          </a:p>
          <a:p>
            <a:pPr lvl="1"/>
            <a:r>
              <a:rPr lang="en-GB" dirty="0" smtClean="0"/>
              <a:t>Gravitational Waves</a:t>
            </a:r>
            <a:endParaRPr lang="en-GB" dirty="0"/>
          </a:p>
          <a:p>
            <a:pPr lvl="1"/>
            <a:r>
              <a:rPr lang="en-GB" dirty="0" smtClean="0"/>
              <a:t>Pulsar Timing Array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Transients and the SKA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185" y="2434291"/>
            <a:ext cx="10096500" cy="67945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486400" y="3058510"/>
            <a:ext cx="6428096" cy="5362786"/>
            <a:chOff x="5486400" y="3058510"/>
            <a:chExt cx="6428096" cy="5362786"/>
          </a:xfrm>
        </p:grpSpPr>
        <p:sp>
          <p:nvSpPr>
            <p:cNvPr id="6" name="Rectangle 5"/>
            <p:cNvSpPr/>
            <p:nvPr/>
          </p:nvSpPr>
          <p:spPr>
            <a:xfrm>
              <a:off x="5486400" y="3058510"/>
              <a:ext cx="2033516" cy="4338577"/>
            </a:xfrm>
            <a:prstGeom prst="rect">
              <a:avLst/>
            </a:prstGeom>
            <a:noFill/>
            <a:ln w="38100" cap="flat">
              <a:solidFill>
                <a:srgbClr val="7030A0"/>
              </a:solidFill>
              <a:prstDash val="solid"/>
              <a:round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3" tIns="65023" rIns="65023" bIns="65023" numCol="1" spcCol="38100" rtlCol="0" anchor="ctr">
              <a:spAutoFit/>
            </a:bodyPr>
            <a:lstStyle/>
            <a:p>
              <a:pPr marL="0" marR="0" indent="0" algn="l" defTabSz="650240" rtl="0" fontAlgn="auto" latinLnBrk="0" hangingPunct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spc="0" normalizeH="0" baseline="0">
                <a:ln>
                  <a:noFill/>
                </a:ln>
                <a:solidFill>
                  <a:schemeClr val="accent2">
                    <a:satOff val="-4966"/>
                    <a:lumOff val="-10549"/>
                  </a:schemeClr>
                </a:solidFill>
                <a:effectLst/>
                <a:uFillTx/>
                <a:latin typeface="Latin Modern Sans 10 Bold"/>
                <a:ea typeface="Latin Modern Sans 10 Bold"/>
                <a:cs typeface="Latin Modern Sans 10 Bold"/>
                <a:sym typeface="Latin Modern Sans 10 Bold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9690099" y="5377218"/>
              <a:ext cx="2224397" cy="3044078"/>
            </a:xfrm>
            <a:prstGeom prst="rect">
              <a:avLst/>
            </a:prstGeom>
            <a:noFill/>
            <a:ln w="38100" cap="flat">
              <a:solidFill>
                <a:srgbClr val="7030A0"/>
              </a:solidFill>
              <a:prstDash val="solid"/>
              <a:round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3" tIns="65023" rIns="65023" bIns="65023" numCol="1" spcCol="38100" rtlCol="0" anchor="ctr">
              <a:spAutoFit/>
            </a:bodyPr>
            <a:lstStyle/>
            <a:p>
              <a:pPr marL="0" marR="0" indent="0" algn="l" defTabSz="650240" rtl="0" fontAlgn="auto" latinLnBrk="0" hangingPunct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spc="0" normalizeH="0" baseline="0">
                <a:ln>
                  <a:noFill/>
                </a:ln>
                <a:solidFill>
                  <a:schemeClr val="accent2">
                    <a:satOff val="-4966"/>
                    <a:lumOff val="-10549"/>
                  </a:schemeClr>
                </a:solidFill>
                <a:effectLst/>
                <a:uFillTx/>
                <a:latin typeface="Latin Modern Sans 10 Bold"/>
                <a:ea typeface="Latin Modern Sans 10 Bold"/>
                <a:cs typeface="Latin Modern Sans 10 Bold"/>
                <a:sym typeface="Latin Modern Sans 10 Bold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549" y="2825626"/>
            <a:ext cx="8020589" cy="601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700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Search capabilities for Transients</a:t>
            </a:r>
          </a:p>
          <a:p>
            <a:pPr lvl="1"/>
            <a:r>
              <a:rPr lang="en-GB" dirty="0" smtClean="0"/>
              <a:t>real-time search capability on both MID and LOW</a:t>
            </a:r>
          </a:p>
          <a:p>
            <a:pPr lvl="1"/>
            <a:r>
              <a:rPr lang="en-GB" dirty="0" smtClean="0"/>
              <a:t>1500 tied array search beams on MID</a:t>
            </a:r>
          </a:p>
          <a:p>
            <a:pPr lvl="1"/>
            <a:r>
              <a:rPr lang="en-GB" dirty="0" smtClean="0"/>
              <a:t>500 tied array search beams on LOW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can place beams within subarrays</a:t>
            </a:r>
          </a:p>
          <a:p>
            <a:pPr lvl="1"/>
            <a:r>
              <a:rPr lang="en-GB" dirty="0" smtClean="0"/>
              <a:t>different subarrays/beams searching different frequency space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can trade number of beams for bandwidth</a:t>
            </a:r>
          </a:p>
          <a:p>
            <a:pPr lvl="1"/>
            <a:r>
              <a:rPr lang="en-GB" dirty="0" smtClean="0"/>
              <a:t>typical observing of 10-mins per pointing</a:t>
            </a:r>
          </a:p>
          <a:p>
            <a:pPr lvl="1"/>
            <a:endParaRPr lang="en-GB" dirty="0"/>
          </a:p>
          <a:p>
            <a:pPr lvl="1"/>
            <a:r>
              <a:rPr lang="en-GB" dirty="0" smtClean="0"/>
              <a:t>transient buffers</a:t>
            </a:r>
          </a:p>
          <a:p>
            <a:pPr lvl="2"/>
            <a:r>
              <a:rPr lang="en-GB" dirty="0" smtClean="0"/>
              <a:t>20-30 sec for MID</a:t>
            </a:r>
          </a:p>
          <a:p>
            <a:pPr lvl="2"/>
            <a:r>
              <a:rPr lang="en-GB" dirty="0" smtClean="0"/>
              <a:t>~7 mins for LOW</a:t>
            </a:r>
          </a:p>
          <a:p>
            <a:pPr lvl="1"/>
            <a:endParaRPr lang="en-GB" dirty="0"/>
          </a:p>
          <a:p>
            <a:pPr lvl="1"/>
            <a:endParaRPr lang="en-GB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SKA Operations &amp; Transients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847377" y="6989779"/>
            <a:ext cx="4612944" cy="19779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6502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sng" strike="noStrike" cap="none" spc="0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Latin Modern Sans 10" charset="0"/>
                <a:ea typeface="Latin Modern Sans 10" charset="0"/>
                <a:cs typeface="Latin Modern Sans 10" charset="0"/>
                <a:sym typeface="Calibri"/>
              </a:rPr>
              <a:t>FRB detection rates</a:t>
            </a:r>
          </a:p>
          <a:p>
            <a:pPr marL="0" marR="0" indent="0" algn="l" defTabSz="6502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7030A0"/>
              </a:solidFill>
              <a:latin typeface="Latin Modern Sans 10" charset="0"/>
              <a:ea typeface="Latin Modern Sans 10" charset="0"/>
              <a:cs typeface="Latin Modern Sans 10" charset="0"/>
            </a:endParaRPr>
          </a:p>
          <a:p>
            <a:pPr marL="0" marR="0" indent="0" algn="l" defTabSz="6502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spc="0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Latin Modern Sans 10" charset="0"/>
                <a:ea typeface="Latin Modern Sans 10" charset="0"/>
                <a:cs typeface="Latin Modern Sans 10" charset="0"/>
                <a:sym typeface="Calibri"/>
              </a:rPr>
              <a:t>Parkes finds ~ 20 FRBs/300</a:t>
            </a:r>
            <a:r>
              <a:rPr kumimoji="0" lang="en-GB" sz="2000" b="0" i="0" u="none" strike="noStrike" cap="none" spc="0" normalizeH="0" dirty="0" smtClean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Latin Modern Sans 10" charset="0"/>
                <a:ea typeface="Latin Modern Sans 10" charset="0"/>
                <a:cs typeface="Latin Modern Sans 10" charset="0"/>
                <a:sym typeface="Calibri"/>
              </a:rPr>
              <a:t> days</a:t>
            </a:r>
          </a:p>
          <a:p>
            <a:pPr marL="0" marR="0" indent="0" algn="l" defTabSz="6502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baseline="0" dirty="0">
              <a:solidFill>
                <a:srgbClr val="7030A0"/>
              </a:solidFill>
              <a:latin typeface="Latin Modern Sans 10" charset="0"/>
              <a:ea typeface="Latin Modern Sans 10" charset="0"/>
              <a:cs typeface="Latin Modern Sans 10" charset="0"/>
            </a:endParaRPr>
          </a:p>
          <a:p>
            <a:pPr marL="0" marR="0" indent="0" algn="l" defTabSz="6502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spc="0" normalizeH="0" dirty="0" smtClean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Latin Modern Sans 10" charset="0"/>
                <a:ea typeface="Latin Modern Sans 10" charset="0"/>
                <a:cs typeface="Latin Modern Sans 10" charset="0"/>
                <a:sym typeface="Calibri"/>
              </a:rPr>
              <a:t>Scaling sensitivity &amp; beam</a:t>
            </a:r>
            <a:endParaRPr lang="en-GB" sz="2000" dirty="0" smtClean="0">
              <a:solidFill>
                <a:srgbClr val="7030A0"/>
              </a:solidFill>
              <a:latin typeface="Latin Modern Sans 10" charset="0"/>
              <a:ea typeface="Latin Modern Sans 10" charset="0"/>
              <a:cs typeface="Latin Modern Sans 10" charset="0"/>
            </a:endParaRPr>
          </a:p>
          <a:p>
            <a:r>
              <a:rPr lang="en-GB" sz="2000" dirty="0" smtClean="0">
                <a:solidFill>
                  <a:srgbClr val="7030A0"/>
                </a:solidFill>
                <a:latin typeface="Latin Modern Sans 10" charset="0"/>
                <a:ea typeface="Latin Modern Sans 10" charset="0"/>
                <a:cs typeface="Latin Modern Sans 10" charset="0"/>
              </a:rPr>
              <a:t> 	</a:t>
            </a:r>
            <a:r>
              <a:rPr lang="en-GB" sz="2000" dirty="0" smtClean="0">
                <a:solidFill>
                  <a:srgbClr val="FF0000"/>
                </a:solidFill>
                <a:latin typeface="Latin Modern Sans 10" charset="0"/>
                <a:ea typeface="Latin Modern Sans 10" charset="0"/>
                <a:cs typeface="Latin Modern Sans 10" charset="0"/>
              </a:rPr>
              <a:t>⇒ </a:t>
            </a:r>
            <a:r>
              <a:rPr lang="en-GB" sz="2000" dirty="0" smtClean="0">
                <a:solidFill>
                  <a:srgbClr val="FF0000"/>
                </a:solidFill>
                <a:latin typeface="Latin Modern Sans 10" charset="0"/>
                <a:ea typeface="Latin Modern Sans 10" charset="0"/>
                <a:cs typeface="Latin Modern Sans 10" charset="0"/>
              </a:rPr>
              <a:t>FRB</a:t>
            </a:r>
            <a:r>
              <a:rPr lang="en-GB" sz="2000" baseline="-25000" dirty="0" smtClean="0">
                <a:solidFill>
                  <a:srgbClr val="FF0000"/>
                </a:solidFill>
                <a:latin typeface="Latin Modern Sans 10" charset="0"/>
                <a:ea typeface="Latin Modern Sans 10" charset="0"/>
                <a:cs typeface="Latin Modern Sans 10" charset="0"/>
              </a:rPr>
              <a:t>SKA </a:t>
            </a:r>
            <a:r>
              <a:rPr lang="en-GB" sz="2000" dirty="0" smtClean="0">
                <a:solidFill>
                  <a:srgbClr val="FF0000"/>
                </a:solidFill>
                <a:latin typeface="Latin Modern Sans 10" charset="0"/>
                <a:ea typeface="Latin Modern Sans 10" charset="0"/>
                <a:cs typeface="Latin Modern Sans 10" charset="0"/>
              </a:rPr>
              <a:t>~ </a:t>
            </a:r>
            <a:r>
              <a:rPr lang="en-GB" sz="2000" dirty="0" smtClean="0">
                <a:solidFill>
                  <a:srgbClr val="FF0000"/>
                </a:solidFill>
                <a:latin typeface="Latin Modern Sans 10" charset="0"/>
                <a:ea typeface="Latin Modern Sans 10" charset="0"/>
                <a:cs typeface="Latin Modern Sans 10" charset="0"/>
              </a:rPr>
              <a:t>1000s </a:t>
            </a:r>
            <a:r>
              <a:rPr lang="en-GB" sz="2000" dirty="0" smtClean="0">
                <a:solidFill>
                  <a:srgbClr val="FF0000"/>
                </a:solidFill>
                <a:latin typeface="Latin Modern Sans 10" charset="0"/>
                <a:ea typeface="Latin Modern Sans 10" charset="0"/>
                <a:cs typeface="Latin Modern Sans 10" charset="0"/>
              </a:rPr>
              <a:t>FRBs/sky/day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Latin Modern Sans 10" charset="0"/>
              <a:ea typeface="Latin Modern Sans 10" charset="0"/>
              <a:cs typeface="Latin Modern Sans 10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5171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44479" y="7260608"/>
            <a:ext cx="11915842" cy="1707145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Independence of operation of the correlator, </a:t>
            </a:r>
            <a:r>
              <a:rPr lang="en-GB" dirty="0" err="1" smtClean="0"/>
              <a:t>beamformer</a:t>
            </a:r>
            <a:r>
              <a:rPr lang="en-GB" dirty="0" smtClean="0"/>
              <a:t>, pulsar search and timing, allows flexibility of operation and commensal operations</a:t>
            </a:r>
          </a:p>
          <a:p>
            <a:pPr lvl="1"/>
            <a:r>
              <a:rPr lang="en-GB" dirty="0" smtClean="0"/>
              <a:t>advantage is to have imaging and non-imaging happening concurrently in the same subarray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SKA Operations &amp; Transients</a:t>
            </a:r>
            <a:endParaRPr lang="en-GB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84" y="1772543"/>
            <a:ext cx="9761321" cy="53384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5671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Frequency Slice Processors on the MID telescope</a:t>
            </a:r>
          </a:p>
          <a:p>
            <a:pPr lvl="1"/>
            <a:r>
              <a:rPr lang="en-GB" dirty="0" smtClean="0"/>
              <a:t>allows for flexibility and commensality amongst observing modes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SKA Operations &amp; Transients</a:t>
            </a:r>
            <a:endParaRPr lang="en-GB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4538"/>
            <a:ext cx="8594016" cy="5330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016" y="1880589"/>
            <a:ext cx="4103470" cy="6871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32977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Our aim is to perform Pulsar/Transient search and timing observations in a commensal fashion</a:t>
            </a:r>
            <a:endParaRPr lang="en-GB" dirty="0"/>
          </a:p>
          <a:p>
            <a:pPr lvl="1"/>
            <a:r>
              <a:rPr lang="en-GB" dirty="0" smtClean="0"/>
              <a:t>Merriam-Webster definition:</a:t>
            </a:r>
          </a:p>
          <a:p>
            <a:endParaRPr lang="en-GB" dirty="0"/>
          </a:p>
          <a:p>
            <a:r>
              <a:rPr lang="en-GB" dirty="0" smtClean="0"/>
              <a:t>Potentially can perform Pulsar</a:t>
            </a:r>
            <a:br>
              <a:rPr lang="en-GB" dirty="0" smtClean="0"/>
            </a:br>
            <a:r>
              <a:rPr lang="en-GB" dirty="0" smtClean="0"/>
              <a:t>and Transient Search/Timing</a:t>
            </a:r>
            <a:br>
              <a:rPr lang="en-GB" dirty="0" smtClean="0"/>
            </a:br>
            <a:r>
              <a:rPr lang="en-GB" dirty="0" smtClean="0"/>
              <a:t>for 100% of the available time!</a:t>
            </a:r>
          </a:p>
          <a:p>
            <a:pPr lvl="1"/>
            <a:r>
              <a:rPr lang="en-GB" dirty="0" smtClean="0"/>
              <a:t>searching with the telescope core</a:t>
            </a:r>
            <a:br>
              <a:rPr lang="en-GB" dirty="0" smtClean="0"/>
            </a:br>
            <a:r>
              <a:rPr lang="en-GB" dirty="0" smtClean="0"/>
              <a:t>while whole telescope is undertaking </a:t>
            </a:r>
            <a:br>
              <a:rPr lang="en-GB" dirty="0" smtClean="0"/>
            </a:br>
            <a:r>
              <a:rPr lang="en-GB" dirty="0" smtClean="0"/>
              <a:t>imaging observations</a:t>
            </a:r>
          </a:p>
          <a:p>
            <a:pPr lvl="1"/>
            <a:r>
              <a:rPr lang="en-GB" dirty="0" smtClean="0"/>
              <a:t>then localise positions with arms and core</a:t>
            </a:r>
          </a:p>
          <a:p>
            <a:pPr lvl="1"/>
            <a:r>
              <a:rPr lang="en-GB" dirty="0" smtClean="0"/>
              <a:t>follow-up with VLBI (available on MID &amp; LOW)</a:t>
            </a:r>
          </a:p>
          <a:p>
            <a:endParaRPr lang="en-GB" dirty="0"/>
          </a:p>
          <a:p>
            <a:r>
              <a:rPr lang="en-GB" dirty="0" smtClean="0"/>
              <a:t>Publish the most interesting </a:t>
            </a:r>
            <a:r>
              <a:rPr lang="en-GB" dirty="0"/>
              <a:t>candidates, using VO </a:t>
            </a:r>
            <a:r>
              <a:rPr lang="en-GB" dirty="0" smtClean="0"/>
              <a:t>standards, for follow-up</a:t>
            </a:r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SKA Operations &amp; Transients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402" y="2332659"/>
            <a:ext cx="5555919" cy="419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253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ctr"/>
          <a:lstStyle/>
          <a:p>
            <a:pPr algn="ctr">
              <a:defRPr sz="3200"/>
            </a:pPr>
            <a:r>
              <a:rPr lang="en-GB" dirty="0" smtClean="0"/>
              <a:t>Introduction to the SKA</a:t>
            </a:r>
          </a:p>
          <a:p>
            <a:pPr algn="ctr">
              <a:defRPr sz="3200"/>
            </a:pPr>
            <a:endParaRPr lang="en-GB" dirty="0"/>
          </a:p>
          <a:p>
            <a:pPr algn="ctr">
              <a:defRPr sz="3200"/>
            </a:pPr>
            <a:r>
              <a:rPr lang="en-GB" dirty="0" smtClean="0"/>
              <a:t>Transient science with the SKA</a:t>
            </a:r>
          </a:p>
          <a:p>
            <a:pPr algn="ctr">
              <a:defRPr sz="3200"/>
            </a:pPr>
            <a:endParaRPr lang="en-GB" dirty="0"/>
          </a:p>
          <a:p>
            <a:pPr algn="ctr">
              <a:defRPr sz="3200"/>
            </a:pPr>
            <a:r>
              <a:rPr lang="en-GB" dirty="0" smtClean="0"/>
              <a:t>SKA Operations for Transient Science</a:t>
            </a:r>
            <a:endParaRPr dirty="0"/>
          </a:p>
        </p:txBody>
      </p:sp>
      <p:sp>
        <p:nvSpPr>
          <p:cNvPr id="102" name="Shape 102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Outline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xfrm>
            <a:off x="12592215" y="9236319"/>
            <a:ext cx="232865" cy="3194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44479" y="5704764"/>
            <a:ext cx="12298064" cy="3548418"/>
          </a:xfrm>
        </p:spPr>
        <p:txBody>
          <a:bodyPr>
            <a:normAutofit/>
          </a:bodyPr>
          <a:lstStyle/>
          <a:p>
            <a:r>
              <a:rPr lang="en-GB" dirty="0" smtClean="0"/>
              <a:t>Digitized signal comes into the CSP</a:t>
            </a:r>
          </a:p>
          <a:p>
            <a:pPr lvl="1"/>
            <a:r>
              <a:rPr lang="en-GB" dirty="0" smtClean="0"/>
              <a:t>processed by the PSS engine with single-pulse events sent to SDP</a:t>
            </a:r>
          </a:p>
          <a:p>
            <a:r>
              <a:rPr lang="en-GB" dirty="0" smtClean="0"/>
              <a:t>SDP makes determination on which events need to be analysed and instructs the Telescope Manager to dump the signal buffer from those events</a:t>
            </a:r>
          </a:p>
          <a:p>
            <a:pPr lvl="1"/>
            <a:r>
              <a:rPr lang="en-GB" dirty="0" smtClean="0"/>
              <a:t>buffered data is delivered and processed</a:t>
            </a:r>
          </a:p>
          <a:p>
            <a:r>
              <a:rPr lang="en-GB" dirty="0" smtClean="0"/>
              <a:t>“Interesting” candidates are published for follow-up via VO events </a:t>
            </a:r>
          </a:p>
          <a:p>
            <a:pPr lvl="1"/>
            <a:r>
              <a:rPr lang="en-GB" dirty="0" smtClean="0"/>
              <a:t>internal and external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SKA Operations &amp; Transients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687" y="1622962"/>
            <a:ext cx="8265426" cy="39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9612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Spend as much time observing as possible!</a:t>
            </a:r>
          </a:p>
          <a:p>
            <a:pPr lvl="1"/>
            <a:r>
              <a:rPr lang="en-GB" dirty="0" smtClean="0"/>
              <a:t>detections are linear with </a:t>
            </a:r>
            <a:r>
              <a:rPr lang="en-GB" dirty="0" err="1" smtClean="0"/>
              <a:t>T</a:t>
            </a:r>
            <a:r>
              <a:rPr lang="en-GB" baseline="-25000" dirty="0" err="1" smtClean="0"/>
              <a:t>obs</a:t>
            </a:r>
            <a:r>
              <a:rPr lang="en-GB" dirty="0" smtClean="0"/>
              <a:t>, unsurprisingly!</a:t>
            </a:r>
          </a:p>
          <a:p>
            <a:r>
              <a:rPr lang="en-GB" dirty="0" smtClean="0"/>
              <a:t>Maximise the observed sky</a:t>
            </a:r>
          </a:p>
          <a:p>
            <a:pPr lvl="1"/>
            <a:r>
              <a:rPr lang="en-GB" dirty="0" smtClean="0"/>
              <a:t>detections are linear with increasing </a:t>
            </a:r>
            <a:r>
              <a:rPr lang="en-GB" dirty="0" err="1" smtClean="0"/>
              <a:t>fov</a:t>
            </a:r>
            <a:endParaRPr lang="en-GB" dirty="0" smtClean="0"/>
          </a:p>
          <a:p>
            <a:pPr lvl="1"/>
            <a:r>
              <a:rPr lang="en-GB" dirty="0" smtClean="0"/>
              <a:t>put lots of beams on the sky</a:t>
            </a:r>
          </a:p>
          <a:p>
            <a:r>
              <a:rPr lang="en-GB" dirty="0" smtClean="0"/>
              <a:t>Get the best sensitivity possible (</a:t>
            </a:r>
            <a:r>
              <a:rPr lang="en-GB" dirty="0" err="1" smtClean="0"/>
              <a:t>A</a:t>
            </a:r>
            <a:r>
              <a:rPr lang="en-GB" baseline="-25000" dirty="0" err="1" smtClean="0"/>
              <a:t>eff</a:t>
            </a:r>
            <a:r>
              <a:rPr lang="en-GB" dirty="0" smtClean="0"/>
              <a:t>, </a:t>
            </a:r>
            <a:r>
              <a:rPr lang="en-GB" dirty="0" err="1" smtClean="0"/>
              <a:t>Δν</a:t>
            </a:r>
            <a:r>
              <a:rPr lang="en-GB" dirty="0" smtClean="0"/>
              <a:t>,...)</a:t>
            </a:r>
          </a:p>
          <a:p>
            <a:pPr lvl="1"/>
            <a:r>
              <a:rPr lang="en-GB" dirty="0" smtClean="0"/>
              <a:t>detections increase with log N – log S</a:t>
            </a:r>
          </a:p>
          <a:p>
            <a:r>
              <a:rPr lang="en-GB" dirty="0" smtClean="0"/>
              <a:t>Continuous operations</a:t>
            </a:r>
          </a:p>
          <a:p>
            <a:pPr lvl="1"/>
            <a:r>
              <a:rPr lang="en-GB" dirty="0" smtClean="0"/>
              <a:t>24/7/365 </a:t>
            </a:r>
          </a:p>
          <a:p>
            <a:pPr lvl="1"/>
            <a:r>
              <a:rPr lang="en-GB" dirty="0" smtClean="0"/>
              <a:t>commensality </a:t>
            </a:r>
            <a:r>
              <a:rPr lang="en-GB" dirty="0"/>
              <a:t>helps </a:t>
            </a:r>
            <a:r>
              <a:rPr lang="is-IS" dirty="0"/>
              <a:t>→</a:t>
            </a:r>
            <a:r>
              <a:rPr lang="en-GB" dirty="0" smtClean="0"/>
              <a:t> buy a big computer </a:t>
            </a:r>
          </a:p>
          <a:p>
            <a:pPr lvl="1"/>
            <a:r>
              <a:rPr lang="en-GB" dirty="0" smtClean="0"/>
              <a:t>get your own telescope</a:t>
            </a:r>
          </a:p>
          <a:p>
            <a:endParaRPr lang="en-GB" dirty="0" smtClean="0"/>
          </a:p>
          <a:p>
            <a:r>
              <a:rPr lang="en-GB" dirty="0" smtClean="0"/>
              <a:t>And when you find something interesting....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How to optimise searches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626" y="5455659"/>
            <a:ext cx="3687796" cy="36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775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SKA will generate many 1000s of alert candidates that will be published via VO clients and will be followed up both internally as well as by other facilities</a:t>
            </a:r>
          </a:p>
          <a:p>
            <a:endParaRPr lang="en-GB" dirty="0"/>
          </a:p>
          <a:p>
            <a:r>
              <a:rPr lang="en-GB" dirty="0" smtClean="0"/>
              <a:t>We will also be able to follow up externally generated alerts</a:t>
            </a:r>
          </a:p>
          <a:p>
            <a:pPr lvl="1"/>
            <a:r>
              <a:rPr lang="en-GB" dirty="0" smtClean="0"/>
              <a:t>commensality will allow us to respond to alerts more efficiently and (perhaps) to minimise the impact on the active science programme</a:t>
            </a:r>
          </a:p>
          <a:p>
            <a:endParaRPr lang="en-GB" dirty="0"/>
          </a:p>
          <a:p>
            <a:r>
              <a:rPr lang="en-GB" dirty="0" smtClean="0"/>
              <a:t>We are still in the design phase and our consortia will be going through their CDRs in the next year or so</a:t>
            </a:r>
          </a:p>
          <a:p>
            <a:endParaRPr lang="en-GB" dirty="0"/>
          </a:p>
          <a:p>
            <a:r>
              <a:rPr lang="en-GB" dirty="0" smtClean="0"/>
              <a:t>This is a good time for us to learn from the experiences of our multi-messenger colleagues to get our systems, procedures and policies in place and fit-for-purpose</a:t>
            </a:r>
          </a:p>
          <a:p>
            <a:pPr lvl="1"/>
            <a:r>
              <a:rPr lang="en-GB" u="sng" dirty="0" smtClean="0">
                <a:solidFill>
                  <a:srgbClr val="FF0000"/>
                </a:solidFill>
              </a:rPr>
              <a:t>find me, talk to me!</a:t>
            </a:r>
          </a:p>
          <a:p>
            <a:endParaRPr lang="en-GB" dirty="0"/>
          </a:p>
          <a:p>
            <a:endParaRPr lang="en-GB" dirty="0"/>
          </a:p>
          <a:p>
            <a:pPr lvl="1"/>
            <a:endParaRPr lang="en-GB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17981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sz="3200" b="1" u="sng" dirty="0">
                <a:solidFill>
                  <a:srgbClr val="C00000"/>
                </a:solidFill>
              </a:rPr>
              <a:t>One Observatory </a:t>
            </a:r>
          </a:p>
          <a:p>
            <a:pPr algn="ctr"/>
            <a:r>
              <a:rPr lang="en-GB" dirty="0"/>
              <a:t>The Square Kilometre </a:t>
            </a:r>
            <a:r>
              <a:rPr lang="en-GB" dirty="0" smtClean="0"/>
              <a:t>Array</a:t>
            </a:r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sz="3200" b="1" u="sng" dirty="0">
                <a:solidFill>
                  <a:srgbClr val="C00000"/>
                </a:solidFill>
              </a:rPr>
              <a:t>Two Telescopes</a:t>
            </a:r>
          </a:p>
          <a:p>
            <a:pPr algn="ctr"/>
            <a:r>
              <a:rPr lang="en-GB" dirty="0"/>
              <a:t>SKA-LOW</a:t>
            </a:r>
          </a:p>
          <a:p>
            <a:pPr algn="ctr"/>
            <a:r>
              <a:rPr lang="en-GB" dirty="0"/>
              <a:t>SKA-MID</a:t>
            </a:r>
          </a:p>
          <a:p>
            <a:pPr algn="ctr"/>
            <a:endParaRPr lang="en-GB" dirty="0"/>
          </a:p>
          <a:p>
            <a:pPr algn="ctr"/>
            <a:r>
              <a:rPr lang="en-GB" sz="3200" b="1" u="sng" dirty="0">
                <a:solidFill>
                  <a:srgbClr val="C00000"/>
                </a:solidFill>
              </a:rPr>
              <a:t>Three Sites</a:t>
            </a:r>
          </a:p>
          <a:p>
            <a:pPr algn="ctr"/>
            <a:r>
              <a:rPr lang="en-GB" dirty="0"/>
              <a:t>Australia (LOW) </a:t>
            </a:r>
          </a:p>
          <a:p>
            <a:pPr algn="ctr"/>
            <a:r>
              <a:rPr lang="en-GB" dirty="0"/>
              <a:t>South Africa (MID)</a:t>
            </a:r>
          </a:p>
          <a:p>
            <a:pPr algn="ctr"/>
            <a:r>
              <a:rPr lang="en-GB" dirty="0"/>
              <a:t>UK (GHQ)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73057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777"/>
            <a:ext cx="7099300" cy="4279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359" y="4684448"/>
            <a:ext cx="6337673" cy="483756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770094" y="538013"/>
            <a:ext cx="8720419" cy="4013200"/>
            <a:chOff x="2770094" y="538013"/>
            <a:chExt cx="8720419" cy="40132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93113" y="538013"/>
              <a:ext cx="4597400" cy="401320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cxnSp>
          <p:nvCxnSpPr>
            <p:cNvPr id="9" name="Straight Connector 8"/>
            <p:cNvCxnSpPr/>
            <p:nvPr/>
          </p:nvCxnSpPr>
          <p:spPr>
            <a:xfrm flipV="1">
              <a:off x="2864224" y="538013"/>
              <a:ext cx="4028889" cy="150594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</a:ln>
            <a:effectLst>
              <a:outerShdw blurRad="50800" dist="254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770094" y="3146612"/>
              <a:ext cx="4123019" cy="1404601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</a:ln>
            <a:effectLst>
              <a:outerShdw blurRad="50800" dist="254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8" name="Group 27"/>
          <p:cNvGrpSpPr/>
          <p:nvPr/>
        </p:nvGrpSpPr>
        <p:grpSpPr>
          <a:xfrm>
            <a:off x="1663152" y="4981029"/>
            <a:ext cx="7332930" cy="4244399"/>
            <a:chOff x="1663152" y="4981029"/>
            <a:chExt cx="7332930" cy="42443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3152" y="4981029"/>
              <a:ext cx="4349923" cy="4244399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cxnSp>
          <p:nvCxnSpPr>
            <p:cNvPr id="22" name="Straight Connector 21"/>
            <p:cNvCxnSpPr/>
            <p:nvPr/>
          </p:nvCxnSpPr>
          <p:spPr>
            <a:xfrm>
              <a:off x="6013075" y="4981030"/>
              <a:ext cx="2770094" cy="50537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</a:ln>
            <a:effectLst>
              <a:outerShdw blurRad="50800" dist="254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6013075" y="6168466"/>
              <a:ext cx="2983007" cy="3056962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</a:ln>
            <a:effectLst>
              <a:outerShdw blurRad="50800" dist="254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9" name="TextBox 28"/>
          <p:cNvSpPr txBox="1"/>
          <p:nvPr/>
        </p:nvSpPr>
        <p:spPr>
          <a:xfrm>
            <a:off x="54846" y="4184030"/>
            <a:ext cx="3635480" cy="500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5023" tIns="65023" rIns="65023" bIns="65023" numCol="1" spcCol="38100" rtlCol="0" anchor="t">
            <a:spAutoFit/>
          </a:bodyPr>
          <a:lstStyle/>
          <a:p>
            <a:pPr marL="0" marR="0" indent="0" algn="l" defTabSz="6502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in Modern Sans 10" charset="0"/>
                <a:ea typeface="Latin Modern Sans 10" charset="0"/>
                <a:cs typeface="Latin Modern Sans 10" charset="0"/>
                <a:sym typeface="Calibri"/>
              </a:rPr>
              <a:t>SKA-1 MID – South Africa</a:t>
            </a:r>
            <a:endParaRPr kumimoji="0" lang="en-GB" sz="24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Latin Modern Sans 10" charset="0"/>
              <a:ea typeface="Latin Modern Sans 10" charset="0"/>
              <a:cs typeface="Latin Modern Sans 10" charset="0"/>
              <a:sym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467069" y="9021363"/>
            <a:ext cx="4319963" cy="500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5023" tIns="65023" rIns="65023" bIns="65023" numCol="1" spcCol="38100" rtlCol="0" anchor="t">
            <a:spAutoFit/>
          </a:bodyPr>
          <a:lstStyle/>
          <a:p>
            <a:pPr marL="0" marR="0" indent="0" algn="l" defTabSz="6502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in Modern Sans 10" charset="0"/>
                <a:ea typeface="Latin Modern Sans 10" charset="0"/>
                <a:cs typeface="Latin Modern Sans 10" charset="0"/>
                <a:sym typeface="Calibri"/>
              </a:rPr>
              <a:t>SKA-1 LOW– </a:t>
            </a:r>
            <a:r>
              <a:rPr kumimoji="0" lang="en-GB" sz="24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in Modern Sans 10" charset="0"/>
                <a:ea typeface="Latin Modern Sans 10" charset="0"/>
                <a:cs typeface="Latin Modern Sans 10" charset="0"/>
                <a:sym typeface="Calibri"/>
              </a:rPr>
              <a:t>Western</a:t>
            </a:r>
            <a:r>
              <a:rPr kumimoji="0" lang="en-GB" sz="2400" b="0" i="0" u="none" strike="noStrike" cap="none" spc="0" normalizeH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in Modern Sans 10" charset="0"/>
                <a:ea typeface="Latin Modern Sans 10" charset="0"/>
                <a:cs typeface="Latin Modern Sans 10" charset="0"/>
                <a:sym typeface="Calibri"/>
              </a:rPr>
              <a:t> Australia</a:t>
            </a: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atin Modern Sans 10" charset="0"/>
              <a:ea typeface="Latin Modern Sans 10" charset="0"/>
              <a:cs typeface="Latin Modern Sans 10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85331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xfrm>
            <a:off x="544479" y="1664670"/>
            <a:ext cx="11915842" cy="1785678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643737">
              <a:defRPr sz="2772"/>
            </a:pPr>
            <a:r>
              <a:rPr dirty="0"/>
              <a:t>133 SKA1 dishes (15m), 64 MeerKAT (13.5m), core + 3 spiral arms,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dirty="0" smtClean="0"/>
              <a:t>150km baseline</a:t>
            </a:r>
            <a:r>
              <a:rPr lang="en-GB" dirty="0" smtClean="0"/>
              <a:t>, </a:t>
            </a:r>
            <a:r>
              <a:rPr dirty="0" smtClean="0"/>
              <a:t>0.35 </a:t>
            </a:r>
            <a:r>
              <a:rPr dirty="0"/>
              <a:t>→ </a:t>
            </a:r>
            <a:r>
              <a:rPr dirty="0" smtClean="0"/>
              <a:t>15</a:t>
            </a:r>
            <a:r>
              <a:rPr lang="en-GB" dirty="0" smtClean="0"/>
              <a:t>-</a:t>
            </a:r>
            <a:r>
              <a:rPr dirty="0" smtClean="0"/>
              <a:t>GHz </a:t>
            </a:r>
            <a:r>
              <a:rPr dirty="0"/>
              <a:t>covered in 5 </a:t>
            </a:r>
            <a:r>
              <a:rPr dirty="0" smtClean="0"/>
              <a:t>bands</a:t>
            </a:r>
            <a:endParaRPr dirty="0"/>
          </a:p>
        </p:txBody>
      </p:sp>
      <p:sp>
        <p:nvSpPr>
          <p:cNvPr id="94" name="Shape 94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SKA1 MID - Karoo, South Africa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xfrm>
            <a:off x="12592215" y="9236319"/>
            <a:ext cx="232865" cy="3194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96" name="SKA-mid dish buildup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40311" y="2863459"/>
            <a:ext cx="10655819" cy="59938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1912370419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9999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/>
          </p:cNvSpPr>
          <p:nvPr>
            <p:ph type="body" sz="quarter" idx="1"/>
          </p:nvPr>
        </p:nvSpPr>
        <p:spPr>
          <a:xfrm>
            <a:off x="544479" y="1664670"/>
            <a:ext cx="11915842" cy="1051234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617727">
              <a:defRPr sz="2660"/>
            </a:pPr>
            <a:r>
              <a:rPr dirty="0"/>
              <a:t>131,072 antennas : 512 stations of 256 antennas, core + 3 spiral arms,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dirty="0" smtClean="0"/>
              <a:t>65km baselines</a:t>
            </a:r>
            <a:r>
              <a:rPr lang="en-GB" dirty="0" smtClean="0"/>
              <a:t>, </a:t>
            </a:r>
            <a:r>
              <a:rPr dirty="0" smtClean="0"/>
              <a:t>50 </a:t>
            </a:r>
            <a:r>
              <a:rPr dirty="0"/>
              <a:t>→ </a:t>
            </a:r>
            <a:r>
              <a:rPr dirty="0" smtClean="0"/>
              <a:t>350</a:t>
            </a:r>
            <a:r>
              <a:rPr lang="en-GB" dirty="0" smtClean="0"/>
              <a:t>-</a:t>
            </a:r>
            <a:r>
              <a:rPr dirty="0" smtClean="0"/>
              <a:t>MHz </a:t>
            </a:r>
            <a:r>
              <a:rPr dirty="0"/>
              <a:t>full instantaneous </a:t>
            </a:r>
            <a:r>
              <a:rPr dirty="0" smtClean="0"/>
              <a:t>bandwidth</a:t>
            </a:r>
            <a:endParaRPr dirty="0"/>
          </a:p>
        </p:txBody>
      </p:sp>
      <p:sp>
        <p:nvSpPr>
          <p:cNvPr id="89" name="Shape 89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SKA1 LOW - Western Australia</a:t>
            </a: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xfrm>
            <a:off x="12592215" y="9236319"/>
            <a:ext cx="232865" cy="3194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91" name="SKA-low aerial buildup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46412" y="2854048"/>
            <a:ext cx="10672549" cy="600331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370272654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9999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Image fidelity – simulated </a:t>
            </a:r>
            <a:r>
              <a:rPr lang="en-GB" u="sng" dirty="0" smtClean="0"/>
              <a:t>snapshot</a:t>
            </a:r>
            <a:r>
              <a:rPr lang="en-GB" dirty="0" smtClean="0"/>
              <a:t> images</a:t>
            </a:r>
            <a:endParaRPr lang="en-GB" dirty="0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2" t="2179" b="7012"/>
          <a:stretch/>
        </p:blipFill>
        <p:spPr>
          <a:xfrm>
            <a:off x="1639614" y="1759336"/>
            <a:ext cx="3732168" cy="37521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3370" y="3452648"/>
            <a:ext cx="875109" cy="500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5023" tIns="65023" rIns="65023" bIns="65023" numCol="1" spcCol="38100" rtlCol="0" anchor="t">
            <a:spAutoFit/>
          </a:bodyPr>
          <a:lstStyle/>
          <a:p>
            <a:pPr marL="0" marR="0" indent="0" algn="l" defTabSz="6502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atin Modern Sans 10" charset="0"/>
                <a:ea typeface="Latin Modern Sans 10" charset="0"/>
                <a:cs typeface="Latin Modern Sans 10" charset="0"/>
                <a:sym typeface="Calibri"/>
              </a:rPr>
              <a:t>SKA1</a:t>
            </a: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Latin Modern Sans 10" charset="0"/>
              <a:ea typeface="Latin Modern Sans 10" charset="0"/>
              <a:cs typeface="Latin Modern Sans 10" charset="0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98600" y="1786833"/>
            <a:ext cx="814195" cy="500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5023" tIns="65023" rIns="65023" bIns="65023" numCol="1" spcCol="38100" rtlCol="0" anchor="t">
            <a:spAutoFit/>
          </a:bodyPr>
          <a:lstStyle/>
          <a:p>
            <a:pPr marL="0" marR="0" indent="0" algn="l" defTabSz="6502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atin Modern Sans 10" charset="0"/>
                <a:ea typeface="Latin Modern Sans 10" charset="0"/>
                <a:cs typeface="Latin Modern Sans 10" charset="0"/>
                <a:sym typeface="Calibri"/>
              </a:rPr>
              <a:t>LOW</a:t>
            </a: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Latin Modern Sans 10" charset="0"/>
              <a:ea typeface="Latin Modern Sans 10" charset="0"/>
              <a:cs typeface="Latin Modern Sans 10" charset="0"/>
              <a:sym typeface="Calibri"/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2" t="2179" b="7012"/>
          <a:stretch/>
        </p:blipFill>
        <p:spPr>
          <a:xfrm>
            <a:off x="1639614" y="5439103"/>
            <a:ext cx="3732168" cy="37521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9556" y="7064875"/>
            <a:ext cx="1102736" cy="500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5023" tIns="65023" rIns="65023" bIns="65023" numCol="1" spcCol="38100" rtlCol="0" anchor="t">
            <a:spAutoFit/>
          </a:bodyPr>
          <a:lstStyle/>
          <a:p>
            <a:pPr marL="0" marR="0" indent="0" algn="l" defTabSz="6502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atin Modern Sans 10" charset="0"/>
                <a:ea typeface="Latin Modern Sans 10" charset="0"/>
                <a:cs typeface="Latin Modern Sans 10" charset="0"/>
                <a:sym typeface="Calibri"/>
              </a:rPr>
              <a:t>LOFAR</a:t>
            </a: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Latin Modern Sans 10" charset="0"/>
              <a:ea typeface="Latin Modern Sans 10" charset="0"/>
              <a:cs typeface="Latin Modern Sans 10" charset="0"/>
              <a:sym typeface="Calibri"/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6" t="3925" b="8746"/>
          <a:stretch/>
        </p:blipFill>
        <p:spPr>
          <a:xfrm>
            <a:off x="6807755" y="1786833"/>
            <a:ext cx="3712784" cy="37296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19705" y="1786833"/>
            <a:ext cx="708397" cy="500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5023" tIns="65023" rIns="65023" bIns="65023" numCol="1" spcCol="38100" rtlCol="0" anchor="t">
            <a:spAutoFit/>
          </a:bodyPr>
          <a:lstStyle/>
          <a:p>
            <a:pPr marL="0" marR="0" indent="0" algn="l" defTabSz="6502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atin Modern Sans 10" charset="0"/>
                <a:ea typeface="Latin Modern Sans 10" charset="0"/>
                <a:cs typeface="Latin Modern Sans 10" charset="0"/>
                <a:sym typeface="Calibri"/>
              </a:rPr>
              <a:t>MID</a:t>
            </a: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Latin Modern Sans 10" charset="0"/>
              <a:ea typeface="Latin Modern Sans 10" charset="0"/>
              <a:cs typeface="Latin Modern Sans 10" charset="0"/>
              <a:sym typeface="Calibri"/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7" t="3853" b="8791"/>
          <a:stretch/>
        </p:blipFill>
        <p:spPr>
          <a:xfrm>
            <a:off x="6807756" y="5462216"/>
            <a:ext cx="3712784" cy="37290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042316" y="3452648"/>
            <a:ext cx="875109" cy="500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5023" tIns="65023" rIns="65023" bIns="65023" numCol="1" spcCol="38100" rtlCol="0" anchor="t">
            <a:spAutoFit/>
          </a:bodyPr>
          <a:lstStyle/>
          <a:p>
            <a:pPr marL="0" marR="0" indent="0" algn="l" defTabSz="6502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atin Modern Sans 10" charset="0"/>
                <a:ea typeface="Latin Modern Sans 10" charset="0"/>
                <a:cs typeface="Latin Modern Sans 10" charset="0"/>
                <a:sym typeface="Calibri"/>
              </a:rPr>
              <a:t>SKA1</a:t>
            </a: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Latin Modern Sans 10" charset="0"/>
              <a:ea typeface="Latin Modern Sans 10" charset="0"/>
              <a:cs typeface="Latin Modern Sans 10" charset="0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20539" y="6880209"/>
            <a:ext cx="1918665" cy="8699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5023" tIns="65023" rIns="65023" bIns="65023" numCol="1" spcCol="38100" rtlCol="0" anchor="t">
            <a:spAutoFit/>
          </a:bodyPr>
          <a:lstStyle/>
          <a:p>
            <a:pPr marL="0" marR="0" indent="0" algn="ctr" defTabSz="6502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atin Modern Sans 10" charset="0"/>
                <a:ea typeface="Latin Modern Sans 10" charset="0"/>
                <a:cs typeface="Latin Modern Sans 10" charset="0"/>
                <a:sym typeface="Calibri"/>
              </a:rPr>
              <a:t>JVLA</a:t>
            </a:r>
            <a:br>
              <a:rPr kumimoji="0" lang="en-GB" sz="24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atin Modern Sans 10" charset="0"/>
                <a:ea typeface="Latin Modern Sans 10" charset="0"/>
                <a:cs typeface="Latin Modern Sans 10" charset="0"/>
                <a:sym typeface="Calibri"/>
              </a:rPr>
            </a:br>
            <a:r>
              <a:rPr kumimoji="0" lang="en-GB" sz="24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atin Modern Sans 10" charset="0"/>
                <a:ea typeface="Latin Modern Sans 10" charset="0"/>
                <a:cs typeface="Latin Modern Sans 10" charset="0"/>
                <a:sym typeface="Calibri"/>
              </a:rPr>
              <a:t>(A+B+C+D)</a:t>
            </a: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Latin Modern Sans 10" charset="0"/>
              <a:ea typeface="Latin Modern Sans 10" charset="0"/>
              <a:cs typeface="Latin Modern Sans 10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50770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0" dirty="0"/>
              <a:t>Data flow</a:t>
            </a:r>
          </a:p>
        </p:txBody>
      </p:sp>
      <p:sp>
        <p:nvSpPr>
          <p:cNvPr id="220" name="Shape 220"/>
          <p:cNvSpPr>
            <a:spLocks noGrp="1"/>
          </p:cNvSpPr>
          <p:nvPr>
            <p:ph type="sldNum" sz="quarter" idx="2"/>
          </p:nvPr>
        </p:nvSpPr>
        <p:spPr>
          <a:xfrm>
            <a:off x="12553221" y="9222643"/>
            <a:ext cx="310852" cy="3467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latin typeface="Source Sans Pro" charset="0"/>
                <a:ea typeface="Source Sans Pro" charset="0"/>
                <a:cs typeface="Source Sans Pro" charset="0"/>
              </a:rPr>
              <a:t>8</a:t>
            </a:fld>
            <a:endParaRPr>
              <a:latin typeface="Source Sans Pro" charset="0"/>
              <a:ea typeface="Source Sans Pro" charset="0"/>
              <a:cs typeface="Source Sans Pr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1600200"/>
            <a:ext cx="12194019" cy="6533866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44478" y="5986272"/>
            <a:ext cx="12086433" cy="3169920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Ordinarily, the science data processor is not considered a part of the telescope</a:t>
            </a:r>
          </a:p>
          <a:p>
            <a:pPr lvl="1"/>
            <a:r>
              <a:rPr lang="en-GB" dirty="0" smtClean="0"/>
              <a:t>data reduction should never hamper or obstruct data acquisition</a:t>
            </a:r>
          </a:p>
          <a:p>
            <a:pPr lvl="1"/>
            <a:r>
              <a:rPr lang="en-GB" dirty="0" smtClean="0"/>
              <a:t>data rates and volumes emerging from central signal processor are so high that we will not be in a position to store the raw data from the CSP</a:t>
            </a:r>
          </a:p>
          <a:p>
            <a:pPr lvl="1"/>
            <a:r>
              <a:rPr lang="en-GB" dirty="0" smtClean="0"/>
              <a:t>it will be cheaper to re-observe than store the raw data indefinitely</a:t>
            </a:r>
          </a:p>
          <a:p>
            <a:r>
              <a:rPr lang="en-GB" dirty="0" smtClean="0"/>
              <a:t>The science data processor becomes a schedulable resource of the telescope for observation planning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>
                <a:latin typeface="Latin Modern Sans 10" charset="0"/>
                <a:ea typeface="Latin Modern Sans 10" charset="0"/>
                <a:cs typeface="Latin Modern Sans 10" charset="0"/>
              </a:rPr>
              <a:t>Data flow</a:t>
            </a:r>
            <a:endParaRPr lang="en-GB" dirty="0">
              <a:latin typeface="Latin Modern Sans 10" charset="0"/>
              <a:ea typeface="Latin Modern Sans 10" charset="0"/>
              <a:cs typeface="Latin Modern Sans 1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84" y="1446784"/>
            <a:ext cx="11059833" cy="44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297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KA_PowerPoint Template Update 150dpi">
  <a:themeElements>
    <a:clrScheme name="SKA_PowerPoint Template Update 150dpi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SKA_PowerPoint Template Update 150dpi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SKA_PowerPoint Template Update 150dpi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5023" tIns="65023" rIns="65023" bIns="65023" numCol="1" spcCol="38100" rtlCol="0" anchor="ctr">
        <a:spAutoFit/>
      </a:bodyPr>
      <a:lstStyle>
        <a:defPPr marL="0" marR="0" indent="0" algn="l" defTabSz="650240" rtl="0" fontAlgn="auto" latinLnBrk="0" hangingPunct="0">
          <a:lnSpc>
            <a:spcPct val="100000"/>
          </a:lnSpc>
          <a:spcBef>
            <a:spcPts val="10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chemeClr val="accent2">
                <a:satOff val="-4966"/>
                <a:lumOff val="-10549"/>
              </a:schemeClr>
            </a:solidFill>
            <a:effectLst/>
            <a:uFillTx/>
            <a:latin typeface="Latin Modern Sans 10 Bold"/>
            <a:ea typeface="Latin Modern Sans 10 Bold"/>
            <a:cs typeface="Latin Modern Sans 10 Bold"/>
            <a:sym typeface="Latin Modern Sans 10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t">
        <a:spAutoFit/>
      </a:bodyPr>
      <a:lstStyle>
        <a:defPPr marL="0" marR="0" indent="0" algn="l" defTabSz="65024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Latin Modern Sans 10" charset="0"/>
            <a:ea typeface="Latin Modern Sans 10" charset="0"/>
            <a:cs typeface="Latin Modern Sans 10" charset="0"/>
            <a:sym typeface="Calibri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KA_PowerPoint Template Update 150dpi">
  <a:themeElements>
    <a:clrScheme name="SKA_PowerPoint Template Update 150dpi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SKA_PowerPoint Template Update 150dpi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SKA_PowerPoint Template Update 150dpi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5023" tIns="65023" rIns="65023" bIns="65023" numCol="1" spcCol="38100" rtlCol="0" anchor="ctr">
        <a:spAutoFit/>
      </a:bodyPr>
      <a:lstStyle>
        <a:defPPr marL="0" marR="0" indent="0" algn="l" defTabSz="650240" rtl="0" fontAlgn="auto" latinLnBrk="0" hangingPunct="0">
          <a:lnSpc>
            <a:spcPct val="100000"/>
          </a:lnSpc>
          <a:spcBef>
            <a:spcPts val="10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chemeClr val="accent2">
                <a:satOff val="-4966"/>
                <a:lumOff val="-10549"/>
              </a:schemeClr>
            </a:solidFill>
            <a:effectLst/>
            <a:uFillTx/>
            <a:latin typeface="Latin Modern Sans 10 Bold"/>
            <a:ea typeface="Latin Modern Sans 10 Bold"/>
            <a:cs typeface="Latin Modern Sans 10 Bold"/>
            <a:sym typeface="Latin Modern Sans 10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t">
        <a:spAutoFit/>
      </a:bodyPr>
      <a:lstStyle>
        <a:defPPr marL="0" marR="0" indent="0" algn="l" defTabSz="65024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2693</TotalTime>
  <Words>781</Words>
  <Application>Microsoft Macintosh PowerPoint</Application>
  <PresentationFormat>Custom</PresentationFormat>
  <Paragraphs>160</Paragraphs>
  <Slides>23</Slides>
  <Notes>0</Notes>
  <HiddenSlides>2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 Rounded MT Bold</vt:lpstr>
      <vt:lpstr>Calibri</vt:lpstr>
      <vt:lpstr>Calibri Light</vt:lpstr>
      <vt:lpstr>Latin Modern Sans 10</vt:lpstr>
      <vt:lpstr>Latin Modern Sans 10 Bold</vt:lpstr>
      <vt:lpstr>Latin Modern Sans 10 Regular</vt:lpstr>
      <vt:lpstr>Source Sans Pro</vt:lpstr>
      <vt:lpstr>Source Sans Pro Light</vt:lpstr>
      <vt:lpstr>Arial</vt:lpstr>
      <vt:lpstr>SKA_PowerPoint Template Update 150dpi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Chrysostomou, Antonio</cp:lastModifiedBy>
  <cp:revision>75</cp:revision>
  <dcterms:modified xsi:type="dcterms:W3CDTF">2017-09-27T12:49:22Z</dcterms:modified>
</cp:coreProperties>
</file>