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5" r:id="rId2"/>
    <p:sldId id="298" r:id="rId3"/>
    <p:sldId id="299" r:id="rId4"/>
    <p:sldId id="302" r:id="rId5"/>
    <p:sldId id="303" r:id="rId6"/>
    <p:sldId id="304" r:id="rId7"/>
    <p:sldId id="315" r:id="rId8"/>
    <p:sldId id="314" r:id="rId9"/>
    <p:sldId id="311" r:id="rId10"/>
    <p:sldId id="312" r:id="rId11"/>
    <p:sldId id="293" r:id="rId12"/>
    <p:sldId id="305" r:id="rId13"/>
    <p:sldId id="309" r:id="rId14"/>
    <p:sldId id="310" r:id="rId15"/>
    <p:sldId id="301" r:id="rId16"/>
    <p:sldId id="313" r:id="rId17"/>
    <p:sldId id="297" r:id="rId18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CBF1F5"/>
    <a:srgbClr val="0E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6021" autoAdjust="0"/>
  </p:normalViewPr>
  <p:slideViewPr>
    <p:cSldViewPr snapToObjects="1">
      <p:cViewPr varScale="1">
        <p:scale>
          <a:sx n="59" d="100"/>
          <a:sy n="59" d="100"/>
        </p:scale>
        <p:origin x="6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3CEB7-4536-40B6-811F-6F07147771F7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A7A94-5925-4467-B6C1-38FCA15144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8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96DB0-C4E0-485D-8C96-EBCB8BD01FEC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0878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338438" y="6046196"/>
            <a:ext cx="4032448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Jean-Paul Le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Fèvre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French science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centers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Project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manager CEA Irfu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708400" y="620713"/>
            <a:ext cx="5327650" cy="4464050"/>
          </a:xfrm>
        </p:spPr>
        <p:txBody>
          <a:bodyPr/>
          <a:lstStyle>
            <a:lvl1pPr marL="180000" algn="ctr">
              <a:defRPr sz="400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784954"/>
            <a:ext cx="1159352" cy="695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0" y="5013176"/>
            <a:ext cx="3008667" cy="9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 smtClean="0"/>
              <a:t>Change the style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052513"/>
            <a:ext cx="8569325" cy="5689600"/>
          </a:xfrm>
        </p:spPr>
        <p:txBody>
          <a:bodyPr/>
          <a:lstStyle>
            <a:lvl1pPr>
              <a:defRPr/>
            </a:lvl1pPr>
            <a:lvl2pPr marL="14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20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782900" indent="-1800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980000" indent="-180000">
              <a:lnSpc>
                <a:spcPct val="150000"/>
              </a:lnSpc>
              <a:buSzPct val="100000"/>
              <a:defRPr sz="1800" baseline="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noProof="0" dirty="0" smtClean="0"/>
              <a:t>Here the text of the slide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759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noProof="0" dirty="0" smtClean="0"/>
              <a:t>This is the title of this slide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76000" y="3707506"/>
            <a:ext cx="8172464" cy="252980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Insert your text here</a:t>
            </a:r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74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395288" y="333375"/>
            <a:ext cx="8497887" cy="6335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An empty slide</a:t>
            </a:r>
          </a:p>
        </p:txBody>
      </p:sp>
    </p:spTree>
    <p:extLst>
      <p:ext uri="{BB962C8B-B14F-4D97-AF65-F5344CB8AC3E}">
        <p14:creationId xmlns:p14="http://schemas.microsoft.com/office/powerpoint/2010/main" val="253185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</a:t>
            </a:r>
            <a:r>
              <a:rPr lang="en-US" noProof="0" dirty="0" smtClean="0"/>
              <a:t>Drawing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608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59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50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Change the fucking style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5256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First line in this crappy presentation</a:t>
            </a:r>
          </a:p>
          <a:p>
            <a:pPr lvl="4"/>
            <a:r>
              <a:rPr lang="en-US" noProof="0" dirty="0" smtClean="0"/>
              <a:t>Second level</a:t>
            </a:r>
          </a:p>
          <a:p>
            <a:pPr lvl="5"/>
            <a:r>
              <a:rPr lang="en-US" noProof="0" dirty="0" smtClean="0"/>
              <a:t>Third level</a:t>
            </a:r>
          </a:p>
          <a:p>
            <a:pPr lvl="6"/>
            <a:r>
              <a:rPr lang="en-US" noProof="0" dirty="0" smtClean="0"/>
              <a:t>Forth level</a:t>
            </a:r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6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9" r:id="rId3"/>
    <p:sldLayoutId id="2147483670" r:id="rId4"/>
    <p:sldLayoutId id="2147483671" r:id="rId5"/>
    <p:sldLayoutId id="2147483674" r:id="rId6"/>
    <p:sldLayoutId id="2147483675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 baseline="0">
          <a:solidFill>
            <a:schemeClr val="tx1">
              <a:lumMod val="50000"/>
              <a:lumOff val="50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1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anose="020B0604020202020204" pitchFamily="34" charset="0"/>
        <a:buNone/>
        <a:defRPr sz="1600" kern="1200">
          <a:solidFill>
            <a:srgbClr val="666666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057275" indent="-28575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60000"/>
        <a:buFont typeface="Wingdings" panose="05000000000000000000" pitchFamily="2" charset="2"/>
        <a:buChar char="§"/>
        <a:defRPr sz="1600" kern="1200">
          <a:solidFill>
            <a:srgbClr val="666666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1440000" indent="-180000" algn="l" defTabSz="914400" rtl="0" eaLnBrk="1" latinLnBrk="0" hangingPunct="1">
        <a:lnSpc>
          <a:spcPct val="150000"/>
        </a:lnSpc>
        <a:spcBef>
          <a:spcPts val="0"/>
        </a:spcBef>
        <a:buClr>
          <a:srgbClr val="666666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50000"/>
              <a:lumOff val="50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1800000" indent="-180000" algn="l" defTabSz="914400" rtl="0" eaLnBrk="1" latinLnBrk="0" hangingPunct="1">
        <a:lnSpc>
          <a:spcPct val="150000"/>
        </a:lnSpc>
        <a:spcBef>
          <a:spcPts val="0"/>
        </a:spcBef>
        <a:buFont typeface="Wingdings" panose="05000000000000000000" pitchFamily="2" charset="2"/>
        <a:buChar char="§"/>
        <a:defRPr sz="1800" kern="1200" baseline="0">
          <a:solidFill>
            <a:schemeClr val="tx1">
              <a:lumMod val="50000"/>
              <a:lumOff val="50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6pPr>
      <a:lvl7pPr marL="2160000" indent="-228600" algn="l" defTabSz="914400" rtl="0" eaLnBrk="1" latinLnBrk="0" hangingPunct="1">
        <a:lnSpc>
          <a:spcPct val="150000"/>
        </a:lnSpc>
        <a:spcBef>
          <a:spcPts val="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gniterealtime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svom.f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 smtClean="0"/>
              <a:t>About the Svom mission</a:t>
            </a:r>
            <a:endParaRPr lang="en-US" sz="3200" dirty="0"/>
          </a:p>
          <a:p>
            <a:r>
              <a:rPr lang="en-US" sz="2000" dirty="0" smtClean="0"/>
              <a:t>September2017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3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our toolbox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266825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smtClean="0"/>
              <a:t>RESTful interfaces based on https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smtClean="0"/>
              <a:t>Java with Jersey, Python with Flask, Go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smtClean="0"/>
              <a:t>Spring framework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smtClean="0"/>
              <a:t>API generated with Swagger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Gitlab</a:t>
            </a:r>
            <a:r>
              <a:rPr lang="en-US" dirty="0" smtClean="0"/>
              <a:t>, </a:t>
            </a:r>
            <a:r>
              <a:rPr lang="en-US" dirty="0" err="1" smtClean="0"/>
              <a:t>Gradle</a:t>
            </a:r>
            <a:r>
              <a:rPr lang="en-US" dirty="0" smtClean="0"/>
              <a:t>, </a:t>
            </a:r>
            <a:r>
              <a:rPr lang="en-US" dirty="0" err="1" smtClean="0"/>
              <a:t>Sonarqube</a:t>
            </a:r>
            <a:r>
              <a:rPr lang="en-US" dirty="0" smtClean="0"/>
              <a:t>, Jenkins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smtClean="0"/>
              <a:t>Docker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Postgresql</a:t>
            </a:r>
            <a:endParaRPr lang="en-US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Nats</a:t>
            </a:r>
            <a:endParaRPr lang="en-US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smtClean="0"/>
              <a:t>Cloud (OpenStack) @ In2p3 Computing Center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OpenVPN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1012544"/>
            <a:ext cx="5904656" cy="582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VTP</a:t>
            </a:r>
            <a:r>
              <a:rPr lang="en-US" dirty="0" smtClean="0"/>
              <a:t> </a:t>
            </a:r>
            <a:r>
              <a:rPr lang="en-US" cap="none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vs</a:t>
            </a:r>
            <a:r>
              <a:rPr lang="en-US" dirty="0" smtClean="0"/>
              <a:t> </a:t>
            </a:r>
            <a:r>
              <a:rPr lang="en-US" dirty="0" err="1" smtClean="0"/>
              <a:t>XMPP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en-US" dirty="0" smtClean="0"/>
              <a:t>A comparison of </a:t>
            </a:r>
            <a:r>
              <a:rPr lang="en-US" dirty="0" err="1" smtClean="0"/>
              <a:t>VTP</a:t>
            </a:r>
            <a:r>
              <a:rPr lang="en-US" dirty="0" smtClean="0"/>
              <a:t> &amp; </a:t>
            </a:r>
            <a:r>
              <a:rPr lang="en-US" dirty="0" err="1" smtClean="0"/>
              <a:t>XMPP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09102" y="2276872"/>
          <a:ext cx="8172450" cy="355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107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VTP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XMPP</a:t>
                      </a:r>
                      <a:endParaRPr lang="fr-FR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107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Simple</a:t>
                      </a:r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Complex</a:t>
                      </a:r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Simplistic</a:t>
                      </a:r>
                      <a:r>
                        <a:rPr lang="en-US" baseline="0" noProof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  <a:endParaRPr lang="en-US" noProof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Powerful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Developed from scratch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Mature technology</a:t>
                      </a:r>
                      <a:r>
                        <a:rPr lang="en-US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born in 1998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107">
                <a:tc>
                  <a:txBody>
                    <a:bodyPr/>
                    <a:lstStyle/>
                    <a:p>
                      <a:r>
                        <a:rPr lang="en-US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Tiny community</a:t>
                      </a:r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Large community</a:t>
                      </a:r>
                      <a:endParaRPr lang="en-US" noProof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107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No</a:t>
                      </a:r>
                      <a:r>
                        <a:rPr lang="en-US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consensus</a:t>
                      </a:r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IETF</a:t>
                      </a:r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standard</a:t>
                      </a:r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107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Used and working for</a:t>
                      </a:r>
                      <a:r>
                        <a:rPr lang="en-US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VOEvent</a:t>
                      </a:r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No longer</a:t>
                      </a:r>
                      <a:r>
                        <a:rPr lang="en-US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used for </a:t>
                      </a:r>
                      <a:r>
                        <a:rPr lang="en-US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VOEvent</a:t>
                      </a:r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107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Specific clients needed</a:t>
                      </a:r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Bunch</a:t>
                      </a:r>
                      <a:r>
                        <a:rPr lang="en-US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 of standard clients available</a:t>
                      </a:r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5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previously implemented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Openfire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server installed, configured and tested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http://www.igniterealtime.org/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Manage the XMPP protocol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It supports the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pubsub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messaging system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Test programs have been implemented.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It has been successfully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Dockerized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recently at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Saclay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5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previously implemented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VTP : </a:t>
            </a:r>
            <a:r>
              <a:rPr lang="en-US" dirty="0" err="1"/>
              <a:t>VOEvent</a:t>
            </a:r>
            <a:r>
              <a:rPr lang="en-US" dirty="0"/>
              <a:t> Transport </a:t>
            </a:r>
            <a:r>
              <a:rPr lang="en-US" dirty="0" smtClean="0"/>
              <a:t>Protocol</a:t>
            </a:r>
          </a:p>
          <a:p>
            <a:endParaRPr lang="en-US" dirty="0"/>
          </a:p>
          <a:p>
            <a:r>
              <a:rPr lang="en-US" dirty="0"/>
              <a:t>Comet: a python implementation of VTP</a:t>
            </a:r>
          </a:p>
          <a:p>
            <a:r>
              <a:rPr lang="en-US" dirty="0"/>
              <a:t>http://comet.transientskp.org/  </a:t>
            </a:r>
          </a:p>
          <a:p>
            <a:r>
              <a:rPr lang="en-US" dirty="0"/>
              <a:t>LOFAR transient key project</a:t>
            </a:r>
          </a:p>
          <a:p>
            <a:endParaRPr lang="en-US" dirty="0"/>
          </a:p>
          <a:p>
            <a:r>
              <a:rPr lang="en-US" dirty="0"/>
              <a:t>A java version has been implemented (code available in </a:t>
            </a:r>
            <a:r>
              <a:rPr lang="en-US" dirty="0" err="1"/>
              <a:t>git</a:t>
            </a:r>
            <a:r>
              <a:rPr lang="en-US" dirty="0"/>
              <a:t>)</a:t>
            </a:r>
          </a:p>
          <a:p>
            <a:r>
              <a:rPr lang="en-US" dirty="0" err="1"/>
              <a:t>fr.svom.xmpp.clients.VtpClient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comet broker has also been </a:t>
            </a:r>
            <a:r>
              <a:rPr lang="en-US" dirty="0" err="1"/>
              <a:t>Dockerized</a:t>
            </a:r>
            <a:r>
              <a:rPr lang="en-US" dirty="0"/>
              <a:t> at </a:t>
            </a:r>
            <a:r>
              <a:rPr lang="en-US" dirty="0" err="1"/>
              <a:t>Saclay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2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Heard : I’m </a:t>
            </a:r>
            <a:r>
              <a:rPr lang="en-US" dirty="0"/>
              <a:t>an open-minded person but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I </a:t>
            </a:r>
            <a:r>
              <a:rPr lang="en-US" sz="1400" dirty="0"/>
              <a:t>don’t want to change the tools I’m used to working with </a:t>
            </a:r>
            <a:r>
              <a:rPr lang="en-US" sz="1400" dirty="0" smtClean="0"/>
              <a:t>!</a:t>
            </a:r>
          </a:p>
          <a:p>
            <a:endParaRPr lang="en-US" sz="1400" dirty="0"/>
          </a:p>
          <a:p>
            <a:r>
              <a:rPr lang="en-US" sz="1400" dirty="0"/>
              <a:t>Everybody</a:t>
            </a:r>
            <a:r>
              <a:rPr lang="fr-FR" sz="1400" dirty="0"/>
              <a:t> has been </a:t>
            </a:r>
            <a:r>
              <a:rPr lang="en-US" sz="1400" dirty="0"/>
              <a:t>using GCN for decades, it is the </a:t>
            </a:r>
            <a:r>
              <a:rPr lang="en-US" sz="1400" i="1" dirty="0"/>
              <a:t>de facto </a:t>
            </a:r>
            <a:r>
              <a:rPr lang="en-US" sz="1400" dirty="0"/>
              <a:t>standard </a:t>
            </a:r>
            <a:r>
              <a:rPr lang="fr-FR" sz="1400" dirty="0"/>
              <a:t>!</a:t>
            </a:r>
          </a:p>
          <a:p>
            <a:r>
              <a:rPr lang="en-US" sz="1400" dirty="0"/>
              <a:t>Actually, the current </a:t>
            </a:r>
            <a:r>
              <a:rPr lang="en-US" sz="1400" dirty="0" err="1"/>
              <a:t>VoEvent</a:t>
            </a:r>
            <a:r>
              <a:rPr lang="en-US" sz="1400" dirty="0"/>
              <a:t> streams are just GCN messages which have been </a:t>
            </a:r>
            <a:r>
              <a:rPr lang="en-US" sz="1400" dirty="0" err="1"/>
              <a:t>xmlified</a:t>
            </a:r>
            <a:r>
              <a:rPr lang="en-US" sz="1400" dirty="0"/>
              <a:t> !</a:t>
            </a:r>
          </a:p>
          <a:p>
            <a:endParaRPr lang="en-US" sz="1400" dirty="0"/>
          </a:p>
          <a:p>
            <a:r>
              <a:rPr lang="en-US" sz="1400" dirty="0"/>
              <a:t>I’ve heard that there is a IVOA recommendation about </a:t>
            </a:r>
            <a:r>
              <a:rPr lang="en-US" sz="1400" dirty="0" err="1"/>
              <a:t>VoEvent</a:t>
            </a:r>
            <a:r>
              <a:rPr lang="en-US" sz="1400" dirty="0"/>
              <a:t>, but I don’t know where to find it !</a:t>
            </a:r>
          </a:p>
          <a:p>
            <a:r>
              <a:rPr lang="en-US" sz="1400" dirty="0"/>
              <a:t>I’ve no time to waste trying to figure out how to deal with XML schema </a:t>
            </a:r>
            <a:r>
              <a:rPr lang="en-US" sz="1400" dirty="0" smtClean="0"/>
              <a:t>!</a:t>
            </a:r>
          </a:p>
          <a:p>
            <a:endParaRPr lang="en-US" sz="1400" dirty="0"/>
          </a:p>
          <a:p>
            <a:r>
              <a:rPr lang="en-US" sz="1400" dirty="0"/>
              <a:t>I’m a high level scientist, XML is boring, it is only for my programmers </a:t>
            </a:r>
            <a:r>
              <a:rPr lang="fr-FR" sz="1400" dirty="0"/>
              <a:t>!</a:t>
            </a:r>
          </a:p>
          <a:p>
            <a:endParaRPr lang="fr-FR" sz="1400" dirty="0"/>
          </a:p>
          <a:p>
            <a:r>
              <a:rPr lang="en-US" sz="1400" dirty="0"/>
              <a:t>A row in a </a:t>
            </a:r>
            <a:r>
              <a:rPr lang="en-US" sz="1400" dirty="0" smtClean="0"/>
              <a:t>table </a:t>
            </a:r>
            <a:r>
              <a:rPr lang="en-US" sz="1400" smtClean="0"/>
              <a:t>looks like </a:t>
            </a:r>
            <a:r>
              <a:rPr lang="en-US" sz="1400" dirty="0"/>
              <a:t>: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&lt;TR&gt;&lt;TD&gt;34.01&lt;/TD&gt;&lt;TD&gt;0.80&lt;/TD&gt;&lt;TD&gt;63.3&lt;/TD&gt;&lt;TD&gt;1997ApJS..109..333W&lt;/TD&gt;&lt;/TR&gt;,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smtClean="0"/>
              <a:t>are </a:t>
            </a:r>
            <a:r>
              <a:rPr lang="en-US" sz="1400" dirty="0"/>
              <a:t>you kidding </a:t>
            </a:r>
            <a:r>
              <a:rPr lang="en-US" sz="1400" dirty="0" smtClean="0"/>
              <a:t>?</a:t>
            </a:r>
          </a:p>
          <a:p>
            <a:endParaRPr lang="en-US" sz="1400" dirty="0"/>
          </a:p>
          <a:p>
            <a:r>
              <a:rPr lang="en-US" sz="1400" dirty="0" err="1"/>
              <a:t>Json</a:t>
            </a:r>
            <a:r>
              <a:rPr lang="en-US" sz="1400" dirty="0"/>
              <a:t> format is much better than XML </a:t>
            </a:r>
            <a:r>
              <a:rPr lang="fr-FR" sz="1400" dirty="0"/>
              <a:t>! </a:t>
            </a:r>
            <a:endParaRPr lang="fr-FR" sz="1400" dirty="0" smtClean="0"/>
          </a:p>
          <a:p>
            <a:endParaRPr lang="fr-FR" sz="1400" dirty="0"/>
          </a:p>
          <a:p>
            <a:r>
              <a:rPr lang="en-US" sz="1400" dirty="0"/>
              <a:t>I could not find any user-friendly tool to process my </a:t>
            </a:r>
            <a:r>
              <a:rPr lang="en-US" sz="1400" dirty="0" err="1"/>
              <a:t>VoEvents</a:t>
            </a:r>
            <a:r>
              <a:rPr lang="en-US" sz="1400" dirty="0"/>
              <a:t> </a:t>
            </a:r>
            <a:r>
              <a:rPr lang="en-US" sz="1400" dirty="0" smtClean="0"/>
              <a:t>!</a:t>
            </a:r>
          </a:p>
          <a:p>
            <a:endParaRPr lang="en-US" sz="1400" dirty="0"/>
          </a:p>
          <a:p>
            <a:r>
              <a:rPr lang="en-US" sz="1400" dirty="0"/>
              <a:t>I doubt that </a:t>
            </a:r>
            <a:r>
              <a:rPr lang="en-US" sz="1400" dirty="0" err="1"/>
              <a:t>VoEvent</a:t>
            </a:r>
            <a:r>
              <a:rPr lang="en-US" sz="1400" dirty="0"/>
              <a:t> format will be able to handle streams of thousands of events by hours !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957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web site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http://www.svom.fr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8" y="1772816"/>
            <a:ext cx="8819948" cy="4392488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771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5860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8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SVOM : a French-Chinese space mission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266825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 scientific collaboration between China and France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/>
              <a:t>A difficult and complex </a:t>
            </a:r>
            <a:r>
              <a:rPr lang="en-US" sz="1800" dirty="0" smtClean="0"/>
              <a:t>history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center of mass moved eastward in 2015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Launch foreseen by end of 2021 by a Long March rocket</a:t>
            </a:r>
            <a:endParaRPr lang="en-US" dirty="0"/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/>
              <a:t>Altitude of the orbit :  630 km, inclination of 30°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/>
              <a:t>Duration  of  the mission 3 (+3) </a:t>
            </a:r>
            <a:r>
              <a:rPr lang="en-US" sz="1800" dirty="0" smtClean="0"/>
              <a:t>years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In France Cnes </a:t>
            </a:r>
            <a:r>
              <a:rPr lang="en-US" sz="1800" dirty="0"/>
              <a:t>– the </a:t>
            </a:r>
            <a:r>
              <a:rPr lang="en-US" sz="1800" dirty="0" smtClean="0"/>
              <a:t>space </a:t>
            </a:r>
            <a:r>
              <a:rPr lang="en-US" sz="1800" dirty="0"/>
              <a:t>agency – manages the project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/>
              <a:t>In China Academy of  Sciences is in </a:t>
            </a:r>
            <a:r>
              <a:rPr lang="en-US" sz="1800" dirty="0" smtClean="0"/>
              <a:t>charge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 err="1" smtClean="0"/>
              <a:t>Dr</a:t>
            </a:r>
            <a:r>
              <a:rPr lang="en-US" sz="1800" dirty="0" smtClean="0"/>
              <a:t> Bertrand Cordier from Irfu is the French PI</a:t>
            </a:r>
            <a:endParaRPr lang="en-US" sz="1800" dirty="0"/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Equipments</a:t>
            </a:r>
            <a:r>
              <a:rPr lang="en-US" sz="1800" dirty="0"/>
              <a:t> are developed by different </a:t>
            </a:r>
            <a:r>
              <a:rPr lang="en-US" sz="1800" dirty="0" smtClean="0"/>
              <a:t>laboratories in France, UK and Germany</a:t>
            </a:r>
            <a:endParaRPr lang="en-US" sz="1800" dirty="0"/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SVOM Scientific Requirements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266825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Permit </a:t>
            </a:r>
            <a:r>
              <a:rPr lang="en-US" sz="1800" dirty="0"/>
              <a:t>the detection of all know types of GRBs, with a special care on high-z GRBs and low-z sub-luminous </a:t>
            </a:r>
            <a:r>
              <a:rPr lang="en-US" sz="1800" dirty="0" smtClean="0"/>
              <a:t>GRBs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/>
              <a:t>Provide fast, reliable and accurate GRB </a:t>
            </a:r>
            <a:r>
              <a:rPr lang="en-US" sz="1800" dirty="0" smtClean="0"/>
              <a:t>positions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/>
              <a:t>Measure the broadband spectral shape of the prompt </a:t>
            </a:r>
            <a:r>
              <a:rPr lang="en-US" sz="1800" dirty="0" smtClean="0"/>
              <a:t>emission (from </a:t>
            </a:r>
            <a:r>
              <a:rPr lang="en-US" sz="1800" dirty="0"/>
              <a:t>visible to MeV</a:t>
            </a:r>
            <a:r>
              <a:rPr lang="en-US" sz="1800" dirty="0" smtClean="0"/>
              <a:t>)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/>
              <a:t>Measure the temporal properties of the prompt </a:t>
            </a:r>
            <a:r>
              <a:rPr lang="en-US" sz="1800" dirty="0" smtClean="0"/>
              <a:t>emission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/>
              <a:t>Quickly identify the afterglows of detected GRBs, including those which are highly redshifted (z&gt;6</a:t>
            </a:r>
            <a:r>
              <a:rPr lang="en-US" sz="1800" dirty="0" smtClean="0"/>
              <a:t>)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/>
              <a:t>Quickly provide (sub-) </a:t>
            </a:r>
            <a:r>
              <a:rPr lang="en-US" sz="1800" dirty="0" err="1"/>
              <a:t>arcsec</a:t>
            </a:r>
            <a:r>
              <a:rPr lang="en-US" sz="1800" dirty="0"/>
              <a:t> positions of detected </a:t>
            </a:r>
            <a:r>
              <a:rPr lang="en-US" sz="1800" dirty="0" smtClean="0"/>
              <a:t>afterglows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1800" dirty="0"/>
              <a:t>Quickly provide redshift indicators of detected GRBs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spacecraft instruments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 Chinese instruments and 2 European ones</a:t>
            </a:r>
            <a:endParaRPr lang="en-US" dirty="0"/>
          </a:p>
        </p:txBody>
      </p:sp>
      <p:pic>
        <p:nvPicPr>
          <p:cNvPr id="4" name="Espace réservé du contenu 3" descr="charge_uti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74" y="2564904"/>
            <a:ext cx="7521575" cy="382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0" y="2708920"/>
            <a:ext cx="339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48" y="2708920"/>
            <a:ext cx="339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7" y="3670546"/>
            <a:ext cx="338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3" descr="drapeau_europe_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18" y="4005064"/>
            <a:ext cx="36036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ground links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 smtClean="0"/>
              <a:t>The French Science Center listens to the spacecraft</a:t>
            </a:r>
            <a:endParaRPr lang="en-US" sz="1800" dirty="0"/>
          </a:p>
        </p:txBody>
      </p:sp>
      <p:pic>
        <p:nvPicPr>
          <p:cNvPr id="4" name="Espace réservé du contenu 3" descr="svom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9710" y="1636902"/>
            <a:ext cx="7521575" cy="5196252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Espace réservé du contenu 3" descr="svom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710" y="1533939"/>
            <a:ext cx="7521575" cy="51962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60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vhf stations network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44617" y="969386"/>
            <a:ext cx="8569325" cy="5689600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2000" dirty="0" smtClean="0"/>
              <a:t>Svom </a:t>
            </a:r>
            <a:r>
              <a:rPr lang="en-US" sz="2000" dirty="0"/>
              <a:t>is based on the same principle as Hete2</a:t>
            </a:r>
          </a:p>
          <a:p>
            <a:r>
              <a:rPr lang="en-US" sz="2000" dirty="0"/>
              <a:t>The spacecraft stays permanently in contact with the ground thanks to a </a:t>
            </a:r>
            <a:r>
              <a:rPr lang="en-US" sz="2000" dirty="0" smtClean="0"/>
              <a:t>VHF radio </a:t>
            </a:r>
            <a:r>
              <a:rPr lang="en-US" sz="2000" dirty="0"/>
              <a:t>link</a:t>
            </a:r>
          </a:p>
          <a:p>
            <a:endParaRPr lang="en-US" dirty="0"/>
          </a:p>
        </p:txBody>
      </p:sp>
      <p:pic>
        <p:nvPicPr>
          <p:cNvPr id="4" name="Picture 12" descr="couverture39st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7473704" cy="413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4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Svom programs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266825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core program</a:t>
            </a:r>
            <a:r>
              <a:rPr lang="en-US" sz="2400" dirty="0" smtClean="0"/>
              <a:t>, </a:t>
            </a:r>
          </a:p>
          <a:p>
            <a:pPr marL="178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Devoted to the GRB detection and the follow-up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general program</a:t>
            </a:r>
          </a:p>
          <a:p>
            <a:pPr marL="178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Svom does not stay idle</a:t>
            </a:r>
          </a:p>
          <a:p>
            <a:pPr marL="178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Observations are programmed</a:t>
            </a:r>
          </a:p>
          <a:p>
            <a:pPr marL="17829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78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8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err="1" smtClean="0"/>
              <a:t>ToO</a:t>
            </a:r>
            <a:r>
              <a:rPr lang="en-US" sz="2800" dirty="0" smtClean="0"/>
              <a:t> program</a:t>
            </a:r>
          </a:p>
          <a:p>
            <a:pPr marL="178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Different kinds of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ToO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are identified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requirements for the CP</a:t>
            </a:r>
            <a:endParaRPr lang="en-US" dirty="0"/>
          </a:p>
        </p:txBody>
      </p:sp>
      <p:pic>
        <p:nvPicPr>
          <p:cNvPr id="48" name="Espace réservé du contenu 4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303006"/>
            <a:ext cx="8172450" cy="52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French Science Center architecture</a:t>
            </a:r>
            <a:endParaRPr lang="en-US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79944" y="1262262"/>
            <a:ext cx="8172464" cy="5256584"/>
          </a:xfrm>
        </p:spPr>
        <p:txBody>
          <a:bodyPr/>
          <a:lstStyle/>
          <a:p>
            <a:pPr marL="19050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2219511" y="1817864"/>
            <a:ext cx="6257706" cy="352358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00" b="1">
              <a:solidFill>
                <a:srgbClr val="000000"/>
              </a:solidFill>
            </a:endParaRPr>
          </a:p>
        </p:txBody>
      </p:sp>
      <p:sp>
        <p:nvSpPr>
          <p:cNvPr id="11274" name="Text Box 42"/>
          <p:cNvSpPr txBox="1">
            <a:spLocks noChangeArrowheads="1"/>
          </p:cNvSpPr>
          <p:nvPr/>
        </p:nvSpPr>
        <p:spPr bwMode="auto">
          <a:xfrm>
            <a:off x="6565363" y="4462052"/>
            <a:ext cx="1833238" cy="4001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err="1" smtClean="0">
                <a:solidFill>
                  <a:srgbClr val="000000"/>
                </a:solidFill>
                <a:latin typeface="Courier New" pitchFamily="49" charset="0"/>
              </a:rPr>
              <a:t>Databases</a:t>
            </a:r>
            <a:endParaRPr lang="fr-FR" sz="1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000000"/>
                </a:solidFill>
                <a:latin typeface="Courier New" pitchFamily="49" charset="0"/>
              </a:rPr>
              <a:t>Data, </a:t>
            </a:r>
            <a:r>
              <a:rPr lang="fr-FR" sz="1000" dirty="0" err="1" smtClean="0">
                <a:solidFill>
                  <a:srgbClr val="000000"/>
                </a:solidFill>
                <a:latin typeface="Courier New" pitchFamily="49" charset="0"/>
              </a:rPr>
              <a:t>metadata</a:t>
            </a:r>
            <a:endParaRPr lang="fr-FR" sz="1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77" name="Text Box 45"/>
          <p:cNvSpPr txBox="1">
            <a:spLocks noChangeArrowheads="1"/>
          </p:cNvSpPr>
          <p:nvPr/>
        </p:nvSpPr>
        <p:spPr bwMode="auto">
          <a:xfrm>
            <a:off x="3653792" y="2984445"/>
            <a:ext cx="1613368" cy="4001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Networking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Communications</a:t>
            </a:r>
            <a:endParaRPr lang="fr-FR" sz="1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80" name="Text Box 50"/>
          <p:cNvSpPr txBox="1">
            <a:spLocks noChangeArrowheads="1"/>
          </p:cNvSpPr>
          <p:nvPr/>
        </p:nvSpPr>
        <p:spPr bwMode="auto">
          <a:xfrm>
            <a:off x="6562664" y="3316693"/>
            <a:ext cx="1842633" cy="2462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System </a:t>
            </a:r>
            <a:r>
              <a:rPr lang="fr-FR" sz="1000" b="1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onitoring</a:t>
            </a:r>
          </a:p>
        </p:txBody>
      </p:sp>
      <p:sp>
        <p:nvSpPr>
          <p:cNvPr id="11284" name="AutoShape 7"/>
          <p:cNvSpPr>
            <a:spLocks noChangeArrowheads="1"/>
          </p:cNvSpPr>
          <p:nvPr/>
        </p:nvSpPr>
        <p:spPr bwMode="auto">
          <a:xfrm>
            <a:off x="2266565" y="5661248"/>
            <a:ext cx="1381125" cy="6096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000000"/>
                </a:solidFill>
              </a:rPr>
              <a:t>ECLAIRs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000000"/>
                </a:solidFill>
              </a:rPr>
              <a:t>Instrument Center</a:t>
            </a:r>
          </a:p>
        </p:txBody>
      </p:sp>
      <p:sp>
        <p:nvSpPr>
          <p:cNvPr id="11291" name="AutoShape 64"/>
          <p:cNvSpPr>
            <a:spLocks noChangeArrowheads="1"/>
          </p:cNvSpPr>
          <p:nvPr/>
        </p:nvSpPr>
        <p:spPr bwMode="auto">
          <a:xfrm>
            <a:off x="3807892" y="5661248"/>
            <a:ext cx="1287814" cy="6096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000000"/>
                </a:solidFill>
              </a:rPr>
              <a:t>MXT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solidFill>
                  <a:srgbClr val="000000"/>
                </a:solidFill>
              </a:rPr>
              <a:t>Instrument Center</a:t>
            </a:r>
          </a:p>
        </p:txBody>
      </p:sp>
      <p:sp>
        <p:nvSpPr>
          <p:cNvPr id="11293" name="Line 66"/>
          <p:cNvSpPr>
            <a:spLocks noChangeShapeType="1"/>
          </p:cNvSpPr>
          <p:nvPr/>
        </p:nvSpPr>
        <p:spPr bwMode="auto">
          <a:xfrm flipH="1">
            <a:off x="2985923" y="5429474"/>
            <a:ext cx="0" cy="231774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1299" name="Rectangle 3"/>
          <p:cNvSpPr>
            <a:spLocks noChangeArrowheads="1"/>
          </p:cNvSpPr>
          <p:nvPr/>
        </p:nvSpPr>
        <p:spPr bwMode="auto">
          <a:xfrm>
            <a:off x="149200" y="2655888"/>
            <a:ext cx="693738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Courier New" pitchFamily="49" charset="0"/>
              </a:rPr>
              <a:t>VHF</a:t>
            </a:r>
          </a:p>
        </p:txBody>
      </p:sp>
      <p:sp>
        <p:nvSpPr>
          <p:cNvPr id="11300" name="Rectangle 3"/>
          <p:cNvSpPr>
            <a:spLocks noChangeArrowheads="1"/>
          </p:cNvSpPr>
          <p:nvPr/>
        </p:nvSpPr>
        <p:spPr bwMode="auto">
          <a:xfrm>
            <a:off x="139675" y="1914524"/>
            <a:ext cx="693738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Courier New" pitchFamily="49" charset="0"/>
              </a:rPr>
              <a:t>VHF</a:t>
            </a:r>
          </a:p>
        </p:txBody>
      </p:sp>
      <p:sp>
        <p:nvSpPr>
          <p:cNvPr id="11301" name="Rectangle 3"/>
          <p:cNvSpPr>
            <a:spLocks noChangeArrowheads="1"/>
          </p:cNvSpPr>
          <p:nvPr/>
        </p:nvSpPr>
        <p:spPr bwMode="auto">
          <a:xfrm>
            <a:off x="149200" y="2311399"/>
            <a:ext cx="693738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</a:rPr>
              <a:t>VHF</a:t>
            </a:r>
          </a:p>
        </p:txBody>
      </p:sp>
      <p:cxnSp>
        <p:nvCxnSpPr>
          <p:cNvPr id="54" name="Connecteur en angle 53"/>
          <p:cNvCxnSpPr>
            <a:stCxn id="11300" idx="3"/>
            <a:endCxn id="11273" idx="1"/>
          </p:cNvCxnSpPr>
          <p:nvPr/>
        </p:nvCxnSpPr>
        <p:spPr bwMode="auto">
          <a:xfrm>
            <a:off x="833413" y="2052637"/>
            <a:ext cx="1386098" cy="152701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1303" name="Oval 6"/>
          <p:cNvSpPr>
            <a:spLocks noChangeArrowheads="1"/>
          </p:cNvSpPr>
          <p:nvPr/>
        </p:nvSpPr>
        <p:spPr bwMode="auto">
          <a:xfrm>
            <a:off x="172219" y="3825875"/>
            <a:ext cx="782638" cy="606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Courier New" pitchFamily="49" charset="0"/>
              </a:rPr>
              <a:t>GFT</a:t>
            </a:r>
          </a:p>
        </p:txBody>
      </p:sp>
      <p:sp>
        <p:nvSpPr>
          <p:cNvPr id="11305" name="Line 66"/>
          <p:cNvSpPr>
            <a:spLocks noChangeShapeType="1"/>
          </p:cNvSpPr>
          <p:nvPr/>
        </p:nvSpPr>
        <p:spPr bwMode="auto">
          <a:xfrm flipH="1">
            <a:off x="954857" y="4152900"/>
            <a:ext cx="1264654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61" name="Text Box 50"/>
          <p:cNvSpPr txBox="1">
            <a:spLocks noChangeArrowheads="1"/>
          </p:cNvSpPr>
          <p:nvPr/>
        </p:nvSpPr>
        <p:spPr bwMode="auto">
          <a:xfrm>
            <a:off x="3636437" y="3470094"/>
            <a:ext cx="1630723" cy="4001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Data </a:t>
            </a:r>
            <a:r>
              <a:rPr lang="fr-FR" sz="1000" b="1" dirty="0" err="1" smtClean="0">
                <a:solidFill>
                  <a:srgbClr val="000000"/>
                </a:solidFill>
                <a:latin typeface="Courier New" pitchFamily="49" charset="0"/>
              </a:rPr>
              <a:t>processing</a:t>
            </a:r>
            <a:endParaRPr lang="fr-FR" sz="1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2" name="Text Box 50"/>
          <p:cNvSpPr txBox="1">
            <a:spLocks noChangeArrowheads="1"/>
          </p:cNvSpPr>
          <p:nvPr/>
        </p:nvSpPr>
        <p:spPr bwMode="auto">
          <a:xfrm>
            <a:off x="6571655" y="2086468"/>
            <a:ext cx="1845989" cy="2462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BA support</a:t>
            </a:r>
            <a:endParaRPr lang="fr-FR" sz="1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3" name="Text Box 42"/>
          <p:cNvSpPr txBox="1">
            <a:spLocks noChangeArrowheads="1"/>
          </p:cNvSpPr>
          <p:nvPr/>
        </p:nvSpPr>
        <p:spPr bwMode="auto">
          <a:xfrm>
            <a:off x="6565362" y="2537737"/>
            <a:ext cx="1836340" cy="2462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Documentation</a:t>
            </a:r>
            <a:endParaRPr lang="fr-FR" sz="1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6" name="Line 66"/>
          <p:cNvSpPr>
            <a:spLocks noChangeShapeType="1"/>
          </p:cNvSpPr>
          <p:nvPr/>
        </p:nvSpPr>
        <p:spPr bwMode="auto">
          <a:xfrm flipH="1">
            <a:off x="4499889" y="5399015"/>
            <a:ext cx="0" cy="26223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2382217" y="4447161"/>
            <a:ext cx="4102376" cy="4001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Data </a:t>
            </a:r>
            <a:r>
              <a:rPr lang="fr-FR" sz="1000" b="1" dirty="0" err="1" smtClean="0">
                <a:solidFill>
                  <a:srgbClr val="000000"/>
                </a:solidFill>
                <a:latin typeface="Courier New" pitchFamily="49" charset="0"/>
              </a:rPr>
              <a:t>storage</a:t>
            </a:r>
            <a:endParaRPr lang="fr-FR" sz="1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err="1" smtClean="0">
                <a:solidFill>
                  <a:srgbClr val="000000"/>
                </a:solidFill>
                <a:latin typeface="Courier New" pitchFamily="49" charset="0"/>
              </a:rPr>
              <a:t>Logfiles</a:t>
            </a: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fr-FR" sz="1000" dirty="0" smtClean="0">
                <a:solidFill>
                  <a:srgbClr val="000000"/>
                </a:solidFill>
                <a:latin typeface="Courier New" pitchFamily="49" charset="0"/>
              </a:rPr>
              <a:t>science data, </a:t>
            </a:r>
            <a:r>
              <a:rPr lang="fr-FR" sz="1000" dirty="0" err="1" smtClean="0">
                <a:solidFill>
                  <a:srgbClr val="000000"/>
                </a:solidFill>
                <a:latin typeface="Courier New" pitchFamily="49" charset="0"/>
              </a:rPr>
              <a:t>ext</a:t>
            </a:r>
            <a:r>
              <a:rPr lang="fr-FR" sz="1000" dirty="0" smtClean="0">
                <a:solidFill>
                  <a:srgbClr val="000000"/>
                </a:solidFill>
                <a:latin typeface="Courier New" pitchFamily="49" charset="0"/>
              </a:rPr>
              <a:t> data, system, etc.</a:t>
            </a:r>
            <a:endParaRPr lang="fr-FR" sz="1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2365831" y="2721739"/>
            <a:ext cx="1203871" cy="163121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VHF </a:t>
            </a:r>
            <a:r>
              <a:rPr lang="fr-FR" sz="1000" b="1" dirty="0" err="1" smtClean="0">
                <a:solidFill>
                  <a:srgbClr val="000000"/>
                </a:solidFill>
                <a:latin typeface="Courier New" pitchFamily="49" charset="0"/>
              </a:rPr>
              <a:t>listener</a:t>
            </a:r>
            <a:endParaRPr lang="fr-FR" sz="1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000000"/>
                </a:solidFill>
                <a:latin typeface="Courier New" pitchFamily="49" charset="0"/>
              </a:rPr>
              <a:t>Read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000000"/>
                </a:solidFill>
                <a:latin typeface="Courier New" pitchFamily="49" charset="0"/>
              </a:rPr>
              <a:t>Log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err="1" smtClean="0">
                <a:solidFill>
                  <a:srgbClr val="000000"/>
                </a:solidFill>
                <a:latin typeface="Courier New" pitchFamily="49" charset="0"/>
              </a:rPr>
              <a:t>Filter</a:t>
            </a:r>
            <a:endParaRPr lang="fr-FR" sz="1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err="1" smtClean="0">
                <a:solidFill>
                  <a:srgbClr val="000000"/>
                </a:solidFill>
                <a:latin typeface="Courier New" pitchFamily="49" charset="0"/>
              </a:rPr>
              <a:t>Dispatch</a:t>
            </a:r>
            <a:endParaRPr lang="fr-FR" sz="1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err="1" smtClean="0">
                <a:solidFill>
                  <a:srgbClr val="000000"/>
                </a:solidFill>
                <a:latin typeface="Courier New" pitchFamily="49" charset="0"/>
              </a:rPr>
              <a:t>Process</a:t>
            </a:r>
            <a:endParaRPr lang="fr-FR" sz="1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000000"/>
                </a:solidFill>
                <a:latin typeface="Courier New" pitchFamily="49" charset="0"/>
              </a:rPr>
              <a:t>Format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000000"/>
                </a:solidFill>
                <a:latin typeface="Courier New" pitchFamily="49" charset="0"/>
              </a:rPr>
              <a:t>Broadcast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err="1" smtClean="0">
                <a:solidFill>
                  <a:srgbClr val="000000"/>
                </a:solidFill>
                <a:latin typeface="Courier New" pitchFamily="49" charset="0"/>
              </a:rPr>
              <a:t>Persist</a:t>
            </a:r>
            <a:endParaRPr lang="fr-FR" sz="1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00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3636437" y="3952845"/>
            <a:ext cx="1630723" cy="4001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Data </a:t>
            </a:r>
            <a:r>
              <a:rPr lang="fr-FR" sz="1000" b="1" dirty="0" err="1" smtClean="0">
                <a:solidFill>
                  <a:srgbClr val="000000"/>
                </a:solidFill>
                <a:latin typeface="Courier New" pitchFamily="49" charset="0"/>
              </a:rPr>
              <a:t>processing</a:t>
            </a:r>
            <a:endParaRPr lang="fr-FR" sz="10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6546318" y="4090439"/>
            <a:ext cx="1852282" cy="2462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System backup</a:t>
            </a:r>
            <a:endParaRPr lang="fr-FR" sz="1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4545331" y="2537737"/>
            <a:ext cx="1845989" cy="2462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err="1" smtClean="0">
                <a:solidFill>
                  <a:srgbClr val="000000"/>
                </a:solidFill>
                <a:latin typeface="Courier New" pitchFamily="49" charset="0"/>
              </a:rPr>
              <a:t>Users</a:t>
            </a: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 management</a:t>
            </a: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4545332" y="2086468"/>
            <a:ext cx="1845989" cy="2462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Publication</a:t>
            </a: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2365831" y="2067911"/>
            <a:ext cx="1470076" cy="4001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Messaging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000000"/>
                </a:solidFill>
                <a:latin typeface="Courier New" pitchFamily="49" charset="0"/>
              </a:rPr>
              <a:t>Science, system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6575011" y="3678951"/>
            <a:ext cx="1842633" cy="2462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System management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2382217" y="4980918"/>
            <a:ext cx="1292750" cy="2462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Data ingestion</a:t>
            </a:r>
            <a:endParaRPr lang="fr-FR" sz="1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3802955" y="4980917"/>
            <a:ext cx="1292750" cy="2462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Data ingestion</a:t>
            </a:r>
            <a:endParaRPr lang="fr-FR" sz="1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5191843" y="4974834"/>
            <a:ext cx="1292750" cy="2462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Data ingestion</a:t>
            </a:r>
            <a:endParaRPr lang="fr-FR" sz="1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5" name="AutoShape 64"/>
          <p:cNvSpPr>
            <a:spLocks noChangeArrowheads="1"/>
          </p:cNvSpPr>
          <p:nvPr/>
        </p:nvSpPr>
        <p:spPr bwMode="auto">
          <a:xfrm>
            <a:off x="5296856" y="5658519"/>
            <a:ext cx="1187737" cy="609600"/>
          </a:xfrm>
          <a:prstGeom prst="roundRect">
            <a:avLst>
              <a:gd name="adj" fmla="val 16667"/>
            </a:avLst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000000"/>
                </a:solidFill>
              </a:rPr>
              <a:t>French</a:t>
            </a:r>
            <a:endParaRPr lang="fr-FR" sz="10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000000"/>
                </a:solidFill>
              </a:rPr>
              <a:t>POC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36" name="AutoShape 64"/>
          <p:cNvSpPr>
            <a:spLocks noChangeArrowheads="1"/>
          </p:cNvSpPr>
          <p:nvPr/>
        </p:nvSpPr>
        <p:spPr bwMode="auto">
          <a:xfrm>
            <a:off x="7096092" y="5626546"/>
            <a:ext cx="1381125" cy="609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err="1" smtClean="0">
                <a:solidFill>
                  <a:srgbClr val="000000"/>
                </a:solidFill>
              </a:rPr>
              <a:t>Chinese</a:t>
            </a:r>
            <a:endParaRPr lang="fr-FR" sz="10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000000"/>
                </a:solidFill>
              </a:rPr>
              <a:t>Science </a:t>
            </a:r>
            <a:r>
              <a:rPr lang="fr-FR" sz="1000" dirty="0">
                <a:solidFill>
                  <a:srgbClr val="000000"/>
                </a:solidFill>
              </a:rPr>
              <a:t>Center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7096092" y="4974834"/>
            <a:ext cx="1292750" cy="2462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Data ingestion</a:t>
            </a:r>
            <a:endParaRPr lang="fr-FR" sz="1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6565362" y="2983603"/>
            <a:ext cx="1842633" cy="2462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Courier New" pitchFamily="49" charset="0"/>
              </a:rPr>
              <a:t>VHF net monitoring</a:t>
            </a:r>
          </a:p>
        </p:txBody>
      </p:sp>
      <p:sp>
        <p:nvSpPr>
          <p:cNvPr id="39" name="Line 66"/>
          <p:cNvSpPr>
            <a:spLocks noChangeShapeType="1"/>
          </p:cNvSpPr>
          <p:nvPr/>
        </p:nvSpPr>
        <p:spPr bwMode="auto">
          <a:xfrm flipH="1">
            <a:off x="5890724" y="5396286"/>
            <a:ext cx="0" cy="26223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H="1">
            <a:off x="7828843" y="5361139"/>
            <a:ext cx="0" cy="26223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2275704" y="922190"/>
            <a:ext cx="1193439" cy="606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</a:rPr>
              <a:t>Telescopes</a:t>
            </a:r>
            <a:endParaRPr lang="en-US" sz="1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6434904" y="960290"/>
            <a:ext cx="1888370" cy="606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Courier New" pitchFamily="49" charset="0"/>
              </a:rPr>
              <a:t>Community</a:t>
            </a:r>
            <a:endParaRPr lang="en-US" sz="1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3" name="Line 66"/>
          <p:cNvSpPr>
            <a:spLocks noChangeShapeType="1"/>
          </p:cNvSpPr>
          <p:nvPr/>
        </p:nvSpPr>
        <p:spPr bwMode="auto">
          <a:xfrm flipH="1">
            <a:off x="2872423" y="1561729"/>
            <a:ext cx="0" cy="231774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44" name="Line 66"/>
          <p:cNvSpPr>
            <a:spLocks noChangeShapeType="1"/>
          </p:cNvSpPr>
          <p:nvPr/>
        </p:nvSpPr>
        <p:spPr bwMode="auto">
          <a:xfrm flipH="1">
            <a:off x="7472459" y="1586090"/>
            <a:ext cx="0" cy="231774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5348364" y="2983603"/>
            <a:ext cx="1086540" cy="1353057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Scheduling</a:t>
            </a:r>
            <a:endParaRPr lang="fr-FR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6833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om_presentation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svom_presentation</Template>
  <TotalTime>488</TotalTime>
  <Words>731</Words>
  <Application>Microsoft Office PowerPoint</Application>
  <PresentationFormat>Affichage à l'écran (4:3)</PresentationFormat>
  <Paragraphs>190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Lucida Sans Unicode</vt:lpstr>
      <vt:lpstr>Wingdings</vt:lpstr>
      <vt:lpstr>svom_presentation</vt:lpstr>
      <vt:lpstr>Présentation PowerPoint</vt:lpstr>
      <vt:lpstr>SVOM : a French-Chinese space mission</vt:lpstr>
      <vt:lpstr>SVOM Scientific Requirements</vt:lpstr>
      <vt:lpstr>The spacecraft instruments</vt:lpstr>
      <vt:lpstr>Space ground links</vt:lpstr>
      <vt:lpstr>The vhf stations network</vt:lpstr>
      <vt:lpstr>Svom programs</vt:lpstr>
      <vt:lpstr>Timing requirements for the CP</vt:lpstr>
      <vt:lpstr> French Science Center architecture</vt:lpstr>
      <vt:lpstr>Inside our toolbox</vt:lpstr>
      <vt:lpstr>Présentation PowerPoint</vt:lpstr>
      <vt:lpstr>VTP vs XMPP</vt:lpstr>
      <vt:lpstr>Tests previously implemented </vt:lpstr>
      <vt:lpstr>Tests previously implemented </vt:lpstr>
      <vt:lpstr>Heard : I’m an open-minded person but …</vt:lpstr>
      <vt:lpstr>The French web site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Fèvre Jean-Paul</dc:creator>
  <cp:keywords>svom sgs</cp:keywords>
  <cp:lastModifiedBy>Le Fèvre Jean-Paul</cp:lastModifiedBy>
  <cp:revision>68</cp:revision>
  <cp:lastPrinted>2015-01-13T15:34:59Z</cp:lastPrinted>
  <dcterms:created xsi:type="dcterms:W3CDTF">2015-03-25T09:44:04Z</dcterms:created>
  <dcterms:modified xsi:type="dcterms:W3CDTF">2017-09-26T17:02:28Z</dcterms:modified>
</cp:coreProperties>
</file>