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56" r:id="rId2"/>
    <p:sldId id="279" r:id="rId3"/>
    <p:sldId id="271" r:id="rId4"/>
    <p:sldId id="272" r:id="rId5"/>
    <p:sldId id="289" r:id="rId6"/>
    <p:sldId id="274" r:id="rId7"/>
    <p:sldId id="298" r:id="rId8"/>
    <p:sldId id="299" r:id="rId9"/>
    <p:sldId id="302" r:id="rId10"/>
    <p:sldId id="300" r:id="rId11"/>
    <p:sldId id="301" r:id="rId12"/>
    <p:sldId id="303" r:id="rId13"/>
    <p:sldId id="295" r:id="rId14"/>
    <p:sldId id="293" r:id="rId15"/>
    <p:sldId id="297" r:id="rId16"/>
    <p:sldId id="275" r:id="rId17"/>
    <p:sldId id="276" r:id="rId18"/>
    <p:sldId id="280" r:id="rId19"/>
    <p:sldId id="290" r:id="rId20"/>
    <p:sldId id="263" r:id="rId21"/>
    <p:sldId id="264" r:id="rId22"/>
    <p:sldId id="265" r:id="rId23"/>
    <p:sldId id="266" r:id="rId24"/>
    <p:sldId id="286" r:id="rId25"/>
    <p:sldId id="267" r:id="rId26"/>
    <p:sldId id="277" r:id="rId27"/>
    <p:sldId id="278" r:id="rId28"/>
  </p:sldIdLst>
  <p:sldSz cx="9144000" cy="6858000" type="screen4x3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0000FF"/>
    <a:srgbClr val="204C8A"/>
    <a:srgbClr val="C321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64" autoAdjust="0"/>
    <p:restoredTop sz="94660"/>
  </p:normalViewPr>
  <p:slideViewPr>
    <p:cSldViewPr showGuides="1">
      <p:cViewPr varScale="1">
        <p:scale>
          <a:sx n="81" d="100"/>
          <a:sy n="81" d="100"/>
        </p:scale>
        <p:origin x="518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C4A2BF-976E-44F2-88B1-C470A87F993B}" type="datetimeFigureOut">
              <a:rPr lang="en-GB" smtClean="0"/>
              <a:t>24/02/2017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1CD2C4-000E-4DE0-B2F3-81B0B7F9DD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53310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5D7BA5-086C-47C7-940D-9E705F57DC77}" type="datetimeFigureOut">
              <a:rPr lang="en-US" smtClean="0"/>
              <a:t>2/24/2017</a:t>
            </a:fld>
            <a:endParaRPr lang="en-US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DD0C50-DECB-42D6-A7BD-AEABC140C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2308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DD0C50-DECB-42D6-A7BD-AEABC140C9F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465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C110B-1C27-4A5B-8007-E6BF4BB6C5F7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04383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cím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Subtitle of presentation</a:t>
            </a:r>
            <a:endParaRPr lang="hu-HU" dirty="0"/>
          </a:p>
        </p:txBody>
      </p:sp>
      <p:sp>
        <p:nvSpPr>
          <p:cNvPr id="9" name="Dátum helye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70448-3647-46CB-B7E5-44568BC699E0}" type="datetime1">
              <a:rPr lang="en-US" smtClean="0"/>
              <a:t>2/24/2017</a:t>
            </a:fld>
            <a:endParaRPr lang="en-US"/>
          </a:p>
        </p:txBody>
      </p:sp>
      <p:sp>
        <p:nvSpPr>
          <p:cNvPr id="10" name="Élőláb helye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Richard Hughes-Jones  AENEAS WP4 Workshop / Den Haag</a:t>
            </a:r>
            <a:endParaRPr lang="en-US"/>
          </a:p>
        </p:txBody>
      </p:sp>
      <p:sp>
        <p:nvSpPr>
          <p:cNvPr id="11" name="Dia számának hely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23383-0AE7-40E5-9F87-76DEF8E7EADA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Cím 12"/>
          <p:cNvSpPr>
            <a:spLocks noGrp="1"/>
          </p:cNvSpPr>
          <p:nvPr>
            <p:ph type="title" hasCustomPrompt="1"/>
          </p:nvPr>
        </p:nvSpPr>
        <p:spPr>
          <a:xfrm>
            <a:off x="457200" y="2132856"/>
            <a:ext cx="8229600" cy="936104"/>
          </a:xfrm>
        </p:spPr>
        <p:txBody>
          <a:bodyPr/>
          <a:lstStyle>
            <a:lvl1pPr>
              <a:defRPr>
                <a:solidFill>
                  <a:srgbClr val="204C8A"/>
                </a:solidFill>
                <a:latin typeface="+mj-lt"/>
              </a:defRPr>
            </a:lvl1pPr>
          </a:lstStyle>
          <a:p>
            <a:r>
              <a:rPr lang="nl-NL" dirty="0" smtClean="0"/>
              <a:t>Title of the presentation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5104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 hasCustomPrompt="1"/>
          </p:nvPr>
        </p:nvSpPr>
        <p:spPr>
          <a:xfrm>
            <a:off x="457200" y="980728"/>
            <a:ext cx="8229600" cy="936104"/>
          </a:xfrm>
        </p:spPr>
        <p:txBody>
          <a:bodyPr/>
          <a:lstStyle>
            <a:lvl1pPr>
              <a:defRPr/>
            </a:lvl1pPr>
          </a:lstStyle>
          <a:p>
            <a:r>
              <a:rPr lang="nl-NL" dirty="0" smtClean="0"/>
              <a:t>Title of Slide</a:t>
            </a:r>
            <a:endParaRPr lang="en-US" dirty="0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nl-NL" dirty="0" smtClean="0"/>
              <a:t>Add text to first level</a:t>
            </a:r>
            <a:endParaRPr lang="hu-HU" dirty="0" smtClean="0"/>
          </a:p>
          <a:p>
            <a:pPr lvl="1"/>
            <a:r>
              <a:rPr lang="nl-NL" dirty="0" smtClean="0"/>
              <a:t>Second level</a:t>
            </a:r>
            <a:endParaRPr lang="hu-HU" dirty="0" smtClean="0"/>
          </a:p>
          <a:p>
            <a:pPr lvl="2"/>
            <a:r>
              <a:rPr lang="nl-NL" dirty="0" smtClean="0"/>
              <a:t>Third level</a:t>
            </a:r>
            <a:endParaRPr lang="hu-HU" dirty="0" smtClean="0"/>
          </a:p>
          <a:p>
            <a:pPr lvl="3"/>
            <a:r>
              <a:rPr lang="nl-NL" dirty="0" smtClean="0"/>
              <a:t>Fourth level</a:t>
            </a:r>
            <a:endParaRPr lang="hu-HU" dirty="0" smtClean="0"/>
          </a:p>
          <a:p>
            <a:pPr lvl="4"/>
            <a:r>
              <a:rPr lang="nl-NL" dirty="0" smtClean="0"/>
              <a:t>Fifth level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82F80-23FE-496A-9608-4B8798889975}" type="datetime1">
              <a:rPr lang="en-US" smtClean="0"/>
              <a:t>2/24/2017</a:t>
            </a:fld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Richard Hughes-Jones  AENEAS WP4 Workshop / Den Haag</a:t>
            </a:r>
            <a:endParaRPr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23383-0AE7-40E5-9F87-76DEF8E7EA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861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 hasCustomPrompt="1"/>
          </p:nvPr>
        </p:nvSpPr>
        <p:spPr>
          <a:xfrm>
            <a:off x="6629400" y="980728"/>
            <a:ext cx="2057400" cy="5145435"/>
          </a:xfrm>
        </p:spPr>
        <p:txBody>
          <a:bodyPr vert="eaVert"/>
          <a:lstStyle>
            <a:lvl1pPr>
              <a:defRPr/>
            </a:lvl1pPr>
          </a:lstStyle>
          <a:p>
            <a:r>
              <a:rPr lang="nl-NL" dirty="0" smtClean="0"/>
              <a:t>Title of Slide</a:t>
            </a:r>
            <a:endParaRPr lang="en-US" dirty="0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980728"/>
            <a:ext cx="6019800" cy="5145435"/>
          </a:xfrm>
        </p:spPr>
        <p:txBody>
          <a:bodyPr vert="eaVert"/>
          <a:lstStyle/>
          <a:p>
            <a:pPr lvl="0"/>
            <a:r>
              <a:rPr lang="nl-NL" dirty="0" smtClean="0"/>
              <a:t>Add text to first level</a:t>
            </a:r>
            <a:endParaRPr lang="hu-HU" dirty="0" smtClean="0"/>
          </a:p>
          <a:p>
            <a:pPr lvl="1"/>
            <a:r>
              <a:rPr lang="nl-NL" dirty="0" smtClean="0"/>
              <a:t>Second level</a:t>
            </a:r>
            <a:endParaRPr lang="hu-HU" dirty="0" smtClean="0"/>
          </a:p>
          <a:p>
            <a:pPr lvl="2"/>
            <a:r>
              <a:rPr lang="nl-NL" dirty="0" smtClean="0"/>
              <a:t>Third level</a:t>
            </a:r>
            <a:endParaRPr lang="hu-HU" dirty="0" smtClean="0"/>
          </a:p>
          <a:p>
            <a:pPr lvl="3"/>
            <a:r>
              <a:rPr lang="nl-NL" dirty="0" smtClean="0"/>
              <a:t>Fourth level</a:t>
            </a:r>
            <a:endParaRPr lang="hu-HU" dirty="0" smtClean="0"/>
          </a:p>
          <a:p>
            <a:pPr lvl="4"/>
            <a:r>
              <a:rPr lang="nl-NL" dirty="0" smtClean="0"/>
              <a:t>Fifth level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AC8EC-2C10-41FB-9338-444198FE7396}" type="datetime1">
              <a:rPr lang="en-US" smtClean="0"/>
              <a:t>2/24/2017</a:t>
            </a:fld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Richard Hughes-Jones  AENEAS WP4 Workshop / Den Haag</a:t>
            </a:r>
            <a:endParaRPr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23383-0AE7-40E5-9F87-76DEF8E7EA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9942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500">
                <a:latin typeface="+mn-lt"/>
              </a:defRPr>
            </a:lvl1pPr>
            <a:lvl2pPr>
              <a:defRPr>
                <a:solidFill>
                  <a:srgbClr val="004361"/>
                </a:solidFill>
                <a:latin typeface="+mn-lt"/>
              </a:defRPr>
            </a:lvl2pPr>
            <a:lvl3pPr>
              <a:defRPr>
                <a:solidFill>
                  <a:srgbClr val="003F5E"/>
                </a:solidFill>
                <a:latin typeface="+mn-lt"/>
              </a:defRPr>
            </a:lvl3pPr>
            <a:lvl4pPr>
              <a:defRPr>
                <a:latin typeface="+mn-lt"/>
              </a:defRPr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6F576E6A-F32A-4612-884C-86870357C6B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341736" y="74649"/>
            <a:ext cx="720906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5751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dirty="0" smtClean="0"/>
              <a:t>Title of Slide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 hasCustomPrompt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</a:lstStyle>
          <a:p>
            <a:pPr lvl="0"/>
            <a:r>
              <a:rPr lang="nl-NL" dirty="0" smtClean="0"/>
              <a:t>Add text to first level</a:t>
            </a:r>
            <a:endParaRPr lang="hu-HU" dirty="0" smtClean="0"/>
          </a:p>
          <a:p>
            <a:pPr lvl="1"/>
            <a:r>
              <a:rPr lang="nl-NL" dirty="0" smtClean="0"/>
              <a:t>Second level</a:t>
            </a:r>
            <a:endParaRPr lang="hu-HU" dirty="0" smtClean="0"/>
          </a:p>
          <a:p>
            <a:pPr lvl="2"/>
            <a:r>
              <a:rPr lang="nl-NL" dirty="0" smtClean="0"/>
              <a:t>Third level</a:t>
            </a:r>
            <a:endParaRPr lang="hu-HU" dirty="0" smtClean="0"/>
          </a:p>
          <a:p>
            <a:pPr lvl="3"/>
            <a:r>
              <a:rPr lang="nl-NL" dirty="0" smtClean="0"/>
              <a:t>Fourth level</a:t>
            </a:r>
            <a:endParaRPr lang="hu-HU" dirty="0" smtClean="0"/>
          </a:p>
          <a:p>
            <a:pPr lvl="4"/>
            <a:r>
              <a:rPr lang="nl-NL" dirty="0" smtClean="0"/>
              <a:t>Fifth level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BFD91-A903-4F2F-9DF8-FA7E0B2BB12A}" type="datetime1">
              <a:rPr lang="en-US" smtClean="0"/>
              <a:t>2/24/2017</a:t>
            </a:fld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Richard Hughes-Jones  AENEAS WP4 Workshop / Den Haag</a:t>
            </a:r>
            <a:endParaRPr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23383-0AE7-40E5-9F87-76DEF8E7EA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664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204C8A"/>
                </a:solidFill>
              </a:defRPr>
            </a:lvl1pPr>
          </a:lstStyle>
          <a:p>
            <a:r>
              <a:rPr lang="nl-NL" dirty="0" smtClean="0"/>
              <a:t>Title of SLide</a:t>
            </a:r>
            <a:endParaRPr lang="en-US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Edit text</a:t>
            </a:r>
            <a:endParaRPr lang="hu-HU" dirty="0" smtClean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73BB2-772D-497D-B9C4-A12CB8A57752}" type="datetime1">
              <a:rPr lang="en-US" smtClean="0"/>
              <a:t>2/24/2017</a:t>
            </a:fld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Richard Hughes-Jones  AENEAS WP4 Workshop / Den Haag</a:t>
            </a:r>
            <a:endParaRPr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23383-0AE7-40E5-9F87-76DEF8E7EA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815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dirty="0" smtClean="0"/>
              <a:t>Title of Slide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 hasCustomPrompt="1"/>
          </p:nvPr>
        </p:nvSpPr>
        <p:spPr>
          <a:xfrm>
            <a:off x="457200" y="1844824"/>
            <a:ext cx="4038600" cy="428133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Add text to first level</a:t>
            </a:r>
            <a:endParaRPr lang="hu-HU" dirty="0" smtClean="0"/>
          </a:p>
          <a:p>
            <a:pPr lvl="1"/>
            <a:r>
              <a:rPr lang="nl-NL" dirty="0" smtClean="0"/>
              <a:t>Second level</a:t>
            </a:r>
            <a:endParaRPr lang="hu-HU" dirty="0" smtClean="0"/>
          </a:p>
          <a:p>
            <a:pPr lvl="2"/>
            <a:r>
              <a:rPr lang="nl-NL" dirty="0" smtClean="0"/>
              <a:t>Third level</a:t>
            </a:r>
            <a:endParaRPr lang="hu-HU" dirty="0" smtClean="0"/>
          </a:p>
          <a:p>
            <a:pPr lvl="3"/>
            <a:r>
              <a:rPr lang="nl-NL" dirty="0" smtClean="0"/>
              <a:t>Fourth level</a:t>
            </a:r>
            <a:endParaRPr lang="hu-HU" dirty="0" smtClean="0"/>
          </a:p>
          <a:p>
            <a:pPr lvl="4"/>
            <a:r>
              <a:rPr lang="nl-NL" dirty="0" smtClean="0"/>
              <a:t>Fifth level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 hasCustomPrompt="1"/>
          </p:nvPr>
        </p:nvSpPr>
        <p:spPr>
          <a:xfrm>
            <a:off x="4648200" y="1844824"/>
            <a:ext cx="4038600" cy="428133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Add text to first level</a:t>
            </a:r>
            <a:endParaRPr lang="hu-HU" dirty="0" smtClean="0"/>
          </a:p>
          <a:p>
            <a:pPr lvl="1"/>
            <a:r>
              <a:rPr lang="nl-NL" dirty="0" smtClean="0"/>
              <a:t>Second level</a:t>
            </a:r>
            <a:endParaRPr lang="hu-HU" dirty="0" smtClean="0"/>
          </a:p>
          <a:p>
            <a:pPr lvl="2"/>
            <a:r>
              <a:rPr lang="nl-NL" dirty="0" smtClean="0"/>
              <a:t>Third level</a:t>
            </a:r>
            <a:endParaRPr lang="hu-HU" dirty="0" smtClean="0"/>
          </a:p>
          <a:p>
            <a:pPr lvl="3"/>
            <a:r>
              <a:rPr lang="nl-NL" dirty="0" smtClean="0"/>
              <a:t>Fourth level</a:t>
            </a:r>
            <a:endParaRPr lang="hu-HU" dirty="0" smtClean="0"/>
          </a:p>
          <a:p>
            <a:pPr lvl="4"/>
            <a:r>
              <a:rPr lang="nl-NL" dirty="0" smtClean="0"/>
              <a:t>Fifth level</a:t>
            </a:r>
            <a:endParaRPr lang="hu-HU" dirty="0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74AA2-3DAE-47CE-8FA0-B747332822B9}" type="datetime1">
              <a:rPr lang="en-US" smtClean="0"/>
              <a:t>2/24/2017</a:t>
            </a:fld>
            <a:endParaRPr lang="en-US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Richard Hughes-Jones  AENEAS WP4 Workshop / Den Haag</a:t>
            </a:r>
            <a:endParaRPr lang="en-US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23383-0AE7-40E5-9F87-76DEF8E7EA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195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dirty="0" smtClean="0"/>
              <a:t>Title of Slide</a:t>
            </a:r>
            <a:endParaRPr lang="en-US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 hasCustomPrompt="1"/>
          </p:nvPr>
        </p:nvSpPr>
        <p:spPr>
          <a:xfrm>
            <a:off x="467544" y="198884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dirty="0" smtClean="0"/>
              <a:t>Edit text</a:t>
            </a:r>
            <a:endParaRPr lang="hu-HU" dirty="0" smtClean="0"/>
          </a:p>
        </p:txBody>
      </p:sp>
      <p:sp>
        <p:nvSpPr>
          <p:cNvPr id="4" name="Tartalom helye 3"/>
          <p:cNvSpPr>
            <a:spLocks noGrp="1"/>
          </p:cNvSpPr>
          <p:nvPr>
            <p:ph sz="half" idx="2" hasCustomPrompt="1"/>
          </p:nvPr>
        </p:nvSpPr>
        <p:spPr>
          <a:xfrm>
            <a:off x="457200" y="2636911"/>
            <a:ext cx="4040188" cy="348925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dirty="0" smtClean="0"/>
              <a:t>Add text to first level</a:t>
            </a:r>
            <a:endParaRPr lang="hu-HU" dirty="0" smtClean="0"/>
          </a:p>
          <a:p>
            <a:pPr lvl="1"/>
            <a:r>
              <a:rPr lang="nl-NL" dirty="0" smtClean="0"/>
              <a:t>Second level</a:t>
            </a:r>
            <a:endParaRPr lang="hu-HU" dirty="0" smtClean="0"/>
          </a:p>
          <a:p>
            <a:pPr lvl="2"/>
            <a:r>
              <a:rPr lang="nl-NL" dirty="0" smtClean="0"/>
              <a:t>Third level</a:t>
            </a:r>
            <a:endParaRPr lang="hu-HU" dirty="0" smtClean="0"/>
          </a:p>
          <a:p>
            <a:pPr lvl="3"/>
            <a:r>
              <a:rPr lang="nl-NL" dirty="0" smtClean="0"/>
              <a:t>Fourth level</a:t>
            </a:r>
            <a:endParaRPr lang="hu-HU" dirty="0" smtClean="0"/>
          </a:p>
          <a:p>
            <a:pPr lvl="4"/>
            <a:r>
              <a:rPr lang="nl-NL" dirty="0" smtClean="0"/>
              <a:t>Fifth level</a:t>
            </a:r>
            <a:endParaRPr lang="hu-HU" dirty="0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 hasCustomPrompt="1"/>
          </p:nvPr>
        </p:nvSpPr>
        <p:spPr>
          <a:xfrm>
            <a:off x="4644008" y="198884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dirty="0" smtClean="0"/>
              <a:t>Edit text</a:t>
            </a:r>
            <a:endParaRPr lang="hu-HU" dirty="0" smtClean="0"/>
          </a:p>
        </p:txBody>
      </p:sp>
      <p:sp>
        <p:nvSpPr>
          <p:cNvPr id="6" name="Tartalom helye 5"/>
          <p:cNvSpPr>
            <a:spLocks noGrp="1"/>
          </p:cNvSpPr>
          <p:nvPr>
            <p:ph sz="quarter" idx="4" hasCustomPrompt="1"/>
          </p:nvPr>
        </p:nvSpPr>
        <p:spPr>
          <a:xfrm>
            <a:off x="4645025" y="2636911"/>
            <a:ext cx="4041775" cy="348925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dirty="0" smtClean="0"/>
              <a:t>Add text to first level</a:t>
            </a:r>
            <a:endParaRPr lang="hu-HU" dirty="0" smtClean="0"/>
          </a:p>
          <a:p>
            <a:pPr lvl="1"/>
            <a:r>
              <a:rPr lang="nl-NL" dirty="0" smtClean="0"/>
              <a:t>Second level</a:t>
            </a:r>
            <a:endParaRPr lang="hu-HU" dirty="0" smtClean="0"/>
          </a:p>
          <a:p>
            <a:pPr lvl="2"/>
            <a:r>
              <a:rPr lang="nl-NL" dirty="0" smtClean="0"/>
              <a:t>Third level</a:t>
            </a:r>
            <a:endParaRPr lang="hu-HU" dirty="0" smtClean="0"/>
          </a:p>
          <a:p>
            <a:pPr lvl="3"/>
            <a:r>
              <a:rPr lang="nl-NL" dirty="0" smtClean="0"/>
              <a:t>Fourth level</a:t>
            </a:r>
            <a:endParaRPr lang="hu-HU" dirty="0" smtClean="0"/>
          </a:p>
          <a:p>
            <a:pPr lvl="4"/>
            <a:r>
              <a:rPr lang="nl-NL" dirty="0" smtClean="0"/>
              <a:t>Fifth level</a:t>
            </a:r>
            <a:endParaRPr lang="hu-HU" dirty="0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3295F-45C6-4229-AFFB-B3896DF4199B}" type="datetime1">
              <a:rPr lang="en-US" smtClean="0"/>
              <a:t>2/24/2017</a:t>
            </a:fld>
            <a:endParaRPr lang="en-US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Richard Hughes-Jones  AENEAS WP4 Workshop / Den Haag</a:t>
            </a:r>
            <a:endParaRPr lang="en-US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23383-0AE7-40E5-9F87-76DEF8E7EA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626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dirty="0" smtClean="0"/>
              <a:t>Title of Slide</a:t>
            </a:r>
            <a:endParaRPr lang="en-US" dirty="0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8B4C1-5C93-4924-98B0-0E7E6E5B23CB}" type="datetime1">
              <a:rPr lang="en-US" smtClean="0"/>
              <a:t>2/24/2017</a:t>
            </a:fld>
            <a:endParaRPr lang="en-US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Richard Hughes-Jones  AENEAS WP4 Workshop / Den Haag</a:t>
            </a:r>
            <a:endParaRPr lang="en-US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23383-0AE7-40E5-9F87-76DEF8E7EA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111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9D760-D628-4993-A763-4131ECBE360D}" type="datetime1">
              <a:rPr lang="en-US" smtClean="0"/>
              <a:t>2/24/2017</a:t>
            </a:fld>
            <a:endParaRPr lang="en-US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Richard Hughes-Jones  AENEAS WP4 Workshop / Den Haag</a:t>
            </a:r>
            <a:endParaRPr lang="en-US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23383-0AE7-40E5-9F87-76DEF8E7EA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338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 hasCustomPrompt="1"/>
          </p:nvPr>
        </p:nvSpPr>
        <p:spPr>
          <a:xfrm>
            <a:off x="457200" y="908720"/>
            <a:ext cx="3008313" cy="100811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dirty="0" smtClean="0"/>
              <a:t>Title of Slide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 hasCustomPrompt="1"/>
          </p:nvPr>
        </p:nvSpPr>
        <p:spPr>
          <a:xfrm>
            <a:off x="3575050" y="908720"/>
            <a:ext cx="5111750" cy="521744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dirty="0" smtClean="0"/>
              <a:t>Add text to first level</a:t>
            </a:r>
            <a:endParaRPr lang="hu-HU" dirty="0" smtClean="0"/>
          </a:p>
          <a:p>
            <a:pPr lvl="1"/>
            <a:r>
              <a:rPr lang="nl-NL" dirty="0" smtClean="0"/>
              <a:t>Second level</a:t>
            </a:r>
            <a:endParaRPr lang="hu-HU" dirty="0" smtClean="0"/>
          </a:p>
          <a:p>
            <a:pPr lvl="2"/>
            <a:r>
              <a:rPr lang="nl-NL" dirty="0" smtClean="0"/>
              <a:t>Third level</a:t>
            </a:r>
            <a:endParaRPr lang="hu-HU" dirty="0" smtClean="0"/>
          </a:p>
          <a:p>
            <a:pPr lvl="3"/>
            <a:r>
              <a:rPr lang="nl-NL" dirty="0" smtClean="0"/>
              <a:t>Fourth level</a:t>
            </a:r>
            <a:endParaRPr lang="hu-HU" dirty="0" smtClean="0"/>
          </a:p>
          <a:p>
            <a:pPr lvl="4"/>
            <a:r>
              <a:rPr lang="nl-NL" dirty="0" smtClean="0"/>
              <a:t>Fifth level</a:t>
            </a:r>
            <a:endParaRPr lang="hu-HU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916832"/>
            <a:ext cx="3008313" cy="420933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dirty="0" smtClean="0"/>
              <a:t>Edit text</a:t>
            </a:r>
            <a:endParaRPr lang="hu-HU" dirty="0" smtClean="0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20E0B-8798-4B8B-82DA-AFA683B3A00B}" type="datetime1">
              <a:rPr lang="en-US" smtClean="0"/>
              <a:t>2/24/2017</a:t>
            </a:fld>
            <a:endParaRPr lang="en-US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Richard Hughes-Jones  AENEAS WP4 Workshop / Den Haag</a:t>
            </a:r>
            <a:endParaRPr lang="en-US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23383-0AE7-40E5-9F87-76DEF8E7EA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688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dirty="0" smtClean="0"/>
              <a:t>Title of Slide</a:t>
            </a:r>
            <a:endParaRPr lang="en-US" dirty="0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836711"/>
            <a:ext cx="5486400" cy="38908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dirty="0" smtClean="0"/>
              <a:t>Edit text</a:t>
            </a:r>
            <a:endParaRPr lang="hu-HU" dirty="0" smtClean="0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0CE8D-C0BD-466F-8F84-53AF1CCC1930}" type="datetime1">
              <a:rPr lang="en-US" smtClean="0"/>
              <a:t>2/24/2017</a:t>
            </a:fld>
            <a:endParaRPr lang="en-US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Richard Hughes-Jones  AENEAS WP4 Workshop / Den Haag</a:t>
            </a:r>
            <a:endParaRPr lang="en-US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23383-0AE7-40E5-9F87-76DEF8E7EA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331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églalap 9"/>
          <p:cNvSpPr/>
          <p:nvPr/>
        </p:nvSpPr>
        <p:spPr>
          <a:xfrm>
            <a:off x="0" y="6381328"/>
            <a:ext cx="9144000" cy="360040"/>
          </a:xfrm>
          <a:prstGeom prst="rect">
            <a:avLst/>
          </a:prstGeom>
          <a:solidFill>
            <a:srgbClr val="204C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909820"/>
            <a:ext cx="8229600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 smtClean="0"/>
              <a:t>This is the title of the slide</a:t>
            </a:r>
            <a:endParaRPr lang="en-US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2060848"/>
            <a:ext cx="8229600" cy="40653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 smtClean="0"/>
              <a:t>Add text to first level</a:t>
            </a:r>
            <a:endParaRPr lang="hu-HU" dirty="0" smtClean="0"/>
          </a:p>
          <a:p>
            <a:pPr lvl="1"/>
            <a:r>
              <a:rPr lang="nl-NL" dirty="0" smtClean="0"/>
              <a:t>Second level</a:t>
            </a:r>
            <a:endParaRPr lang="hu-HU" dirty="0" smtClean="0"/>
          </a:p>
          <a:p>
            <a:pPr lvl="2"/>
            <a:r>
              <a:rPr lang="nl-NL" dirty="0" smtClean="0"/>
              <a:t>Third level</a:t>
            </a:r>
            <a:endParaRPr lang="hu-HU" dirty="0" smtClean="0"/>
          </a:p>
          <a:p>
            <a:pPr lvl="3"/>
            <a:r>
              <a:rPr lang="nl-NL" dirty="0" smtClean="0"/>
              <a:t>Fourth level</a:t>
            </a:r>
            <a:endParaRPr lang="hu-HU" dirty="0" smtClean="0"/>
          </a:p>
          <a:p>
            <a:pPr lvl="4"/>
            <a:r>
              <a:rPr lang="nl-NL" dirty="0" smtClean="0"/>
              <a:t>Fifth level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2344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E40AA6AD-345F-4253-80B1-B729920D278C}" type="datetime1">
              <a:rPr lang="en-US" smtClean="0"/>
              <a:t>2/24/2017</a:t>
            </a:fld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1691680" y="6356350"/>
            <a:ext cx="59046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Richard Hughes-Jones  AENEAS WP4 Workshop / Den Haag</a:t>
            </a:r>
            <a:endParaRPr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7596336" y="6356350"/>
            <a:ext cx="10904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21C23383-0AE7-40E5-9F87-76DEF8E7EADA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Kép 6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 flipV="1">
            <a:off x="7956376" y="332656"/>
            <a:ext cx="720080" cy="476686"/>
          </a:xfrm>
          <a:prstGeom prst="rect">
            <a:avLst/>
          </a:prstGeom>
        </p:spPr>
      </p:pic>
      <p:pic>
        <p:nvPicPr>
          <p:cNvPr id="8" name="Kép 7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87460"/>
            <a:ext cx="968529" cy="519886"/>
          </a:xfrm>
          <a:prstGeom prst="rect">
            <a:avLst/>
          </a:prstGeom>
        </p:spPr>
      </p:pic>
      <p:sp>
        <p:nvSpPr>
          <p:cNvPr id="9" name="Szövegdoboz 8"/>
          <p:cNvSpPr txBox="1"/>
          <p:nvPr/>
        </p:nvSpPr>
        <p:spPr>
          <a:xfrm>
            <a:off x="3995936" y="345681"/>
            <a:ext cx="38884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i="1" dirty="0" smtClean="0">
                <a:solidFill>
                  <a:schemeClr val="bg1">
                    <a:lumMod val="50000"/>
                  </a:schemeClr>
                </a:solidFill>
              </a:rPr>
              <a:t>Advanced European Network of E-infrastructures </a:t>
            </a:r>
          </a:p>
          <a:p>
            <a:pPr algn="r"/>
            <a:r>
              <a:rPr lang="en-US" sz="1200" i="1" dirty="0" smtClean="0">
                <a:solidFill>
                  <a:schemeClr val="bg1">
                    <a:lumMod val="50000"/>
                  </a:schemeClr>
                </a:solidFill>
              </a:rPr>
              <a:t>for Astronomy with the </a:t>
            </a:r>
            <a:r>
              <a:rPr lang="en-US" sz="1200" i="1" smtClean="0">
                <a:solidFill>
                  <a:schemeClr val="bg1">
                    <a:lumMod val="50000"/>
                  </a:schemeClr>
                </a:solidFill>
              </a:rPr>
              <a:t>SKA     AENEAS - 731016</a:t>
            </a:r>
            <a:endParaRPr lang="en-US" sz="1200" i="1" dirty="0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7024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rgbClr val="204C8A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eneas2020.eu/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dirty="0"/>
              <a:t>AENEAS </a:t>
            </a:r>
            <a:r>
              <a:rPr lang="en-GB" dirty="0" smtClean="0"/>
              <a:t>WP4 Workshop</a:t>
            </a:r>
            <a:endParaRPr lang="en-US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0A9CA-D6EC-4C7A-897A-5E306B4C3AF5}" type="datetime1">
              <a:rPr lang="en-US" smtClean="0"/>
              <a:t>2/24/2017</a:t>
            </a:fld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Richard Hughes-Jones  AENEAS WP4 Workshop / Den Haag</a:t>
            </a:r>
            <a:endParaRPr lang="en-US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23383-0AE7-40E5-9F87-76DEF8E7EAD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5109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936104"/>
          </a:xfrm>
        </p:spPr>
        <p:txBody>
          <a:bodyPr>
            <a:normAutofit/>
          </a:bodyPr>
          <a:lstStyle/>
          <a:p>
            <a:r>
              <a:rPr lang="en-GB" sz="3200" dirty="0" smtClean="0"/>
              <a:t>Delivering the Data – Requirements Input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523925"/>
            <a:ext cx="8928992" cy="4832425"/>
          </a:xfrm>
        </p:spPr>
        <p:txBody>
          <a:bodyPr>
            <a:norm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SDP HPC processing places SKA data in telescope archives.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Tiered Model to provide access to the astronomy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community:</a:t>
            </a:r>
          </a:p>
          <a:p>
            <a:pPr lvl="1"/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Having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a replica is a basic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requirement.</a:t>
            </a:r>
          </a:p>
          <a:p>
            <a:pPr lvl="1"/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Only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move the data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once.</a:t>
            </a:r>
          </a:p>
          <a:p>
            <a:pPr lvl="1"/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Protocols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must be suitable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for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high bandwidth and </a:t>
            </a:r>
            <a:b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real-time transfers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Input from</a:t>
            </a:r>
            <a:b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WP3 &amp; WP5</a:t>
            </a:r>
          </a:p>
          <a:p>
            <a:endParaRPr lang="en-GB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do we get the inputs? </a:t>
            </a:r>
            <a:endParaRPr lang="en-GB" sz="24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8D807-155A-421D-993C-6FBC178E5A26}" type="datetime1">
              <a:rPr lang="en-US" smtClean="0"/>
              <a:t>2/28/2017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Richard Hughes-Jones  AENEAS Kick-off Meeting / Den Haag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23383-0AE7-40E5-9F87-76DEF8E7EADA}" type="slidenum">
              <a:rPr lang="en-US" smtClean="0"/>
              <a:t>10</a:t>
            </a:fld>
            <a:endParaRPr lang="en-US"/>
          </a:p>
        </p:txBody>
      </p:sp>
      <p:pic>
        <p:nvPicPr>
          <p:cNvPr id="7" name="Picture 6" descr="C:\Users\Paul Alexander\Dropbox\Science Data Processor\RFP Submission\Figure DataFlow Overall Tiered.em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1783" y="2924944"/>
            <a:ext cx="6596333" cy="35010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6805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909820"/>
            <a:ext cx="8856984" cy="936104"/>
          </a:xfrm>
        </p:spPr>
        <p:txBody>
          <a:bodyPr>
            <a:noAutofit/>
          </a:bodyPr>
          <a:lstStyle/>
          <a:p>
            <a:r>
              <a:rPr lang="en-GB" sz="2800" dirty="0"/>
              <a:t>Task 4.3: Optimized design and cost model for a distributed ESDC data topology with world connectivity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71997"/>
            <a:ext cx="8507288" cy="4065315"/>
          </a:xfrm>
        </p:spPr>
        <p:txBody>
          <a:bodyPr>
            <a:normAutofit lnSpcReduction="10000"/>
          </a:bodyPr>
          <a:lstStyle/>
          <a:p>
            <a:r>
              <a:rPr lang="en-GB" sz="2200" dirty="0" smtClean="0"/>
              <a:t>Close links with WP3 &amp; WP5 establish network requirements</a:t>
            </a:r>
          </a:p>
          <a:p>
            <a:pPr lvl="1"/>
            <a:r>
              <a:rPr lang="en-GB" sz="2000" dirty="0" smtClean="0"/>
              <a:t>General user access</a:t>
            </a:r>
          </a:p>
          <a:p>
            <a:pPr lvl="1"/>
            <a:r>
              <a:rPr lang="en-GB" sz="2000" dirty="0" smtClean="0"/>
              <a:t>High bandwidth data moving</a:t>
            </a:r>
          </a:p>
          <a:p>
            <a:r>
              <a:rPr lang="en-GB" sz="2200" dirty="0" smtClean="0"/>
              <a:t>Design &amp; spec. network infrastructure for a distributed ESDC</a:t>
            </a:r>
          </a:p>
          <a:p>
            <a:pPr lvl="1"/>
            <a:r>
              <a:rPr lang="en-GB" sz="2000" dirty="0" smtClean="0"/>
              <a:t>Support internal ESDC, remote access &amp; data transfers with DTNs</a:t>
            </a:r>
          </a:p>
          <a:p>
            <a:pPr lvl="1"/>
            <a:r>
              <a:rPr lang="en-GB" sz="2000" dirty="0" smtClean="0"/>
              <a:t>What form of connectivity?</a:t>
            </a:r>
          </a:p>
          <a:p>
            <a:pPr lvl="1"/>
            <a:r>
              <a:rPr lang="en-GB" sz="2000" dirty="0" smtClean="0"/>
              <a:t>Formation of De-Militarised Zones at the sites</a:t>
            </a:r>
          </a:p>
          <a:p>
            <a:r>
              <a:rPr lang="en-GB" sz="2200" dirty="0" smtClean="0"/>
              <a:t>Assess capability &amp; use of Software Defined Networking</a:t>
            </a:r>
          </a:p>
          <a:p>
            <a:r>
              <a:rPr lang="en-GB" sz="2200" dirty="0" smtClean="0"/>
              <a:t>Design &amp; specify a SKA replica manager for ESDC</a:t>
            </a:r>
          </a:p>
          <a:p>
            <a:r>
              <a:rPr lang="en-GB" sz="2200" dirty="0" smtClean="0"/>
              <a:t>Develop a global network architecture for moving SKA data </a:t>
            </a:r>
          </a:p>
          <a:p>
            <a:r>
              <a:rPr lang="en-GB" sz="2200" dirty="0" smtClean="0"/>
              <a:t>Provide indicative cost models for European and global links.</a:t>
            </a:r>
            <a:endParaRPr lang="en-GB" sz="2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BFD91-A903-4F2F-9DF8-FA7E0B2BB12A}" type="datetime1">
              <a:rPr lang="en-US" smtClean="0"/>
              <a:t>2/28/2017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Richard Hughes-Jones  AENEAS WP4 Workshop / Den Haag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23383-0AE7-40E5-9F87-76DEF8E7EADA}" type="slidenum">
              <a:rPr lang="en-US" smtClean="0"/>
              <a:t>11</a:t>
            </a:fld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0" y="1844824"/>
            <a:ext cx="9144000" cy="4236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400" dirty="0">
                <a:solidFill>
                  <a:srgbClr val="0070C0"/>
                </a:solidFill>
              </a:rPr>
              <a:t>Partners: GÉANT </a:t>
            </a:r>
            <a:r>
              <a:rPr lang="en-GB" sz="1400" dirty="0" smtClean="0">
                <a:solidFill>
                  <a:srgbClr val="0070C0"/>
                </a:solidFill>
              </a:rPr>
              <a:t>Ltd </a:t>
            </a:r>
            <a:r>
              <a:rPr lang="en-GB" sz="1400" dirty="0">
                <a:solidFill>
                  <a:srgbClr val="0070C0"/>
                </a:solidFill>
              </a:rPr>
              <a:t>(lead), INAF, Chalmers, </a:t>
            </a:r>
            <a:r>
              <a:rPr lang="en-GB" sz="1400" dirty="0" err="1">
                <a:solidFill>
                  <a:srgbClr val="0070C0"/>
                </a:solidFill>
              </a:rPr>
              <a:t>Jülich</a:t>
            </a:r>
            <a:r>
              <a:rPr lang="en-GB" sz="1400" dirty="0">
                <a:solidFill>
                  <a:srgbClr val="0070C0"/>
                </a:solidFill>
              </a:rPr>
              <a:t>, </a:t>
            </a:r>
            <a:r>
              <a:rPr lang="en-GB" sz="1400" dirty="0" smtClean="0">
                <a:solidFill>
                  <a:srgbClr val="0070C0"/>
                </a:solidFill>
              </a:rPr>
              <a:t>UMAN</a:t>
            </a:r>
            <a:r>
              <a:rPr lang="en-GB" sz="1400" dirty="0">
                <a:solidFill>
                  <a:srgbClr val="0070C0"/>
                </a:solidFill>
              </a:rPr>
              <a:t> </a:t>
            </a:r>
            <a:r>
              <a:rPr lang="en-GB" sz="1400" dirty="0" smtClean="0">
                <a:solidFill>
                  <a:srgbClr val="0070C0"/>
                </a:solidFill>
              </a:rPr>
              <a:t>              Stakeholders</a:t>
            </a:r>
            <a:r>
              <a:rPr lang="en-GB" sz="1400" dirty="0">
                <a:solidFill>
                  <a:srgbClr val="0070C0"/>
                </a:solidFill>
              </a:rPr>
              <a:t>: </a:t>
            </a:r>
            <a:r>
              <a:rPr lang="en-GB" sz="1400" dirty="0" err="1">
                <a:solidFill>
                  <a:srgbClr val="0070C0"/>
                </a:solidFill>
              </a:rPr>
              <a:t>AARNet</a:t>
            </a:r>
            <a:r>
              <a:rPr lang="en-GB" sz="1400" dirty="0" smtClean="0">
                <a:solidFill>
                  <a:srgbClr val="0070C0"/>
                </a:solidFill>
              </a:rPr>
              <a:t>, CSIRO</a:t>
            </a:r>
            <a:r>
              <a:rPr lang="en-GB" sz="1400" dirty="0">
                <a:solidFill>
                  <a:srgbClr val="0070C0"/>
                </a:solidFill>
              </a:rPr>
              <a:t>, </a:t>
            </a:r>
            <a:r>
              <a:rPr lang="en-GB" sz="1400" dirty="0" err="1" smtClean="0">
                <a:solidFill>
                  <a:srgbClr val="0070C0"/>
                </a:solidFill>
              </a:rPr>
              <a:t>SANReN</a:t>
            </a:r>
            <a:r>
              <a:rPr lang="en-GB" sz="1400" dirty="0" smtClean="0">
                <a:solidFill>
                  <a:srgbClr val="0070C0"/>
                </a:solidFill>
              </a:rPr>
              <a:t>, IT   </a:t>
            </a:r>
            <a:endParaRPr lang="en-GB" sz="1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1128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836712"/>
            <a:ext cx="8928992" cy="936103"/>
          </a:xfrm>
        </p:spPr>
        <p:txBody>
          <a:bodyPr>
            <a:noAutofit/>
          </a:bodyPr>
          <a:lstStyle/>
          <a:p>
            <a:r>
              <a:rPr lang="en-GB" sz="2000" dirty="0"/>
              <a:t>Task 4.4: Proof of Concept Activities: </a:t>
            </a:r>
            <a:br>
              <a:rPr lang="en-GB" sz="2000" dirty="0"/>
            </a:br>
            <a:r>
              <a:rPr lang="en-GB" sz="2000" dirty="0"/>
              <a:t> Data access and transport within Europe and </a:t>
            </a:r>
            <a:br>
              <a:rPr lang="en-GB" sz="2000" dirty="0"/>
            </a:br>
            <a:r>
              <a:rPr lang="en-GB" sz="2000" dirty="0"/>
              <a:t>from the Host countries to Europe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2316013"/>
            <a:ext cx="8928992" cy="4065315"/>
          </a:xfrm>
        </p:spPr>
        <p:txBody>
          <a:bodyPr>
            <a:normAutofit fontScale="92500" lnSpcReduction="10000"/>
          </a:bodyPr>
          <a:lstStyle/>
          <a:p>
            <a:r>
              <a:rPr lang="en-GB" sz="2200" dirty="0" smtClean="0"/>
              <a:t>Work with End Sites &amp; GEANT/NRENs to set up European paths </a:t>
            </a:r>
          </a:p>
          <a:p>
            <a:r>
              <a:rPr lang="en-GB" sz="2200" dirty="0" smtClean="0"/>
              <a:t>Work with </a:t>
            </a:r>
            <a:r>
              <a:rPr lang="en-GB" sz="2200" dirty="0" err="1" smtClean="0"/>
              <a:t>AARNet</a:t>
            </a:r>
            <a:r>
              <a:rPr lang="en-GB" sz="2200" dirty="0" smtClean="0"/>
              <a:t> &amp; </a:t>
            </a:r>
            <a:r>
              <a:rPr lang="en-GB" sz="2200" dirty="0" err="1" smtClean="0"/>
              <a:t>SANReN</a:t>
            </a:r>
            <a:r>
              <a:rPr lang="en-GB" sz="2200" dirty="0" smtClean="0"/>
              <a:t> to set up inter-continental paths</a:t>
            </a:r>
          </a:p>
          <a:p>
            <a:r>
              <a:rPr lang="en-GB" sz="2200" dirty="0" smtClean="0"/>
              <a:t>Test DMZ specs as a pilot at an AENEAS partner site </a:t>
            </a:r>
            <a:r>
              <a:rPr lang="en-GB" sz="2200" dirty="0" smtClean="0">
                <a:solidFill>
                  <a:srgbClr val="0070C0"/>
                </a:solidFill>
              </a:rPr>
              <a:t>JBO</a:t>
            </a:r>
          </a:p>
          <a:p>
            <a:pPr lvl="1"/>
            <a:r>
              <a:rPr lang="en-GB" sz="2000" dirty="0" smtClean="0"/>
              <a:t>Facilitate discussions of (existing) security policies</a:t>
            </a:r>
          </a:p>
          <a:p>
            <a:pPr lvl="1"/>
            <a:r>
              <a:rPr lang="en-GB" sz="2000" dirty="0" smtClean="0"/>
              <a:t>Testing performance</a:t>
            </a:r>
          </a:p>
          <a:p>
            <a:r>
              <a:rPr lang="en-GB" sz="2200" dirty="0" smtClean="0"/>
              <a:t>Measure performance between GEANT DTN &amp; likely ESDC sites</a:t>
            </a:r>
          </a:p>
          <a:p>
            <a:pPr lvl="1"/>
            <a:r>
              <a:rPr lang="en-GB" sz="2000" dirty="0" smtClean="0"/>
              <a:t>Network tests</a:t>
            </a:r>
          </a:p>
          <a:p>
            <a:pPr lvl="1"/>
            <a:r>
              <a:rPr lang="en-GB" sz="2000" dirty="0" smtClean="0"/>
              <a:t>Storage – storage transfer tests</a:t>
            </a:r>
          </a:p>
          <a:p>
            <a:r>
              <a:rPr lang="en-GB" sz="2200" dirty="0" smtClean="0"/>
              <a:t>With </a:t>
            </a:r>
            <a:r>
              <a:rPr lang="en-GB" sz="2200" dirty="0" err="1"/>
              <a:t>AARNet</a:t>
            </a:r>
            <a:r>
              <a:rPr lang="en-GB" sz="2200" dirty="0"/>
              <a:t> &amp; </a:t>
            </a:r>
            <a:r>
              <a:rPr lang="en-GB" sz="2200" dirty="0" err="1"/>
              <a:t>SANReN</a:t>
            </a:r>
            <a:r>
              <a:rPr lang="en-GB" sz="2200" dirty="0"/>
              <a:t> </a:t>
            </a:r>
            <a:r>
              <a:rPr lang="en-GB" sz="2200" dirty="0" smtClean="0"/>
              <a:t> inter-continental performance </a:t>
            </a:r>
            <a:r>
              <a:rPr lang="en-GB" sz="2200" dirty="0" smtClean="0">
                <a:solidFill>
                  <a:srgbClr val="0070C0"/>
                </a:solidFill>
              </a:rPr>
              <a:t>check timescales</a:t>
            </a:r>
          </a:p>
          <a:p>
            <a:pPr lvl="1"/>
            <a:r>
              <a:rPr lang="en-GB" sz="2000" dirty="0"/>
              <a:t>Network </a:t>
            </a:r>
            <a:r>
              <a:rPr lang="en-GB" sz="2000" dirty="0" smtClean="0"/>
              <a:t>tests – protocols &amp; long haul effects – multiple 10 Gigabit</a:t>
            </a:r>
            <a:endParaRPr lang="en-GB" sz="2000" dirty="0"/>
          </a:p>
          <a:p>
            <a:pPr lvl="1"/>
            <a:r>
              <a:rPr lang="en-GB" sz="2000" dirty="0"/>
              <a:t>Storage – storage transfer </a:t>
            </a:r>
            <a:r>
              <a:rPr lang="en-GB" sz="2000" dirty="0" smtClean="0"/>
              <a:t>tests (</a:t>
            </a:r>
            <a:r>
              <a:rPr lang="en-GB" sz="2000" dirty="0" smtClean="0">
                <a:solidFill>
                  <a:srgbClr val="0070C0"/>
                </a:solidFill>
              </a:rPr>
              <a:t>NREN-NREN &amp; </a:t>
            </a:r>
            <a:r>
              <a:rPr lang="en-GB" sz="2000" dirty="0" err="1" smtClean="0">
                <a:solidFill>
                  <a:srgbClr val="0070C0"/>
                </a:solidFill>
              </a:rPr>
              <a:t>EndSite-EndSite</a:t>
            </a:r>
            <a:r>
              <a:rPr lang="en-GB" sz="2000" dirty="0" smtClean="0"/>
              <a:t>)</a:t>
            </a:r>
            <a:endParaRPr lang="en-GB" sz="2200" dirty="0" smtClean="0"/>
          </a:p>
          <a:p>
            <a:pPr lvl="1"/>
            <a:r>
              <a:rPr lang="en-GB" sz="2200" dirty="0" smtClean="0"/>
              <a:t>Move Radio Astronomy data with WP3 (</a:t>
            </a:r>
            <a:r>
              <a:rPr lang="en-GB" sz="2000" dirty="0" err="1"/>
              <a:t>EndSite-EndSite</a:t>
            </a:r>
            <a:r>
              <a:rPr lang="en-GB" sz="2000" dirty="0"/>
              <a:t>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BFD91-A903-4F2F-9DF8-FA7E0B2BB12A}" type="datetime1">
              <a:rPr lang="en-US" smtClean="0"/>
              <a:t>2/28/2017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Richard Hughes-Jones  AENEAS WP4 Workshop / Den Haag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23383-0AE7-40E5-9F87-76DEF8E7EADA}" type="slidenum">
              <a:rPr lang="en-US" smtClean="0"/>
              <a:t>12</a:t>
            </a:fld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0" y="1844824"/>
            <a:ext cx="9144000" cy="38514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400" dirty="0">
                <a:solidFill>
                  <a:srgbClr val="0070C0"/>
                </a:solidFill>
              </a:rPr>
              <a:t>Partners: </a:t>
            </a:r>
            <a:r>
              <a:rPr lang="en-GB" sz="1400" dirty="0" smtClean="0">
                <a:solidFill>
                  <a:srgbClr val="0070C0"/>
                </a:solidFill>
              </a:rPr>
              <a:t>GÉANT Ltd </a:t>
            </a:r>
            <a:r>
              <a:rPr lang="en-GB" sz="1400" dirty="0">
                <a:solidFill>
                  <a:srgbClr val="0070C0"/>
                </a:solidFill>
              </a:rPr>
              <a:t>(lead), Chalmers, UCAM, UMAN</a:t>
            </a:r>
            <a:r>
              <a:rPr lang="en-GB" sz="1400" dirty="0" smtClean="0">
                <a:solidFill>
                  <a:srgbClr val="0070C0"/>
                </a:solidFill>
              </a:rPr>
              <a:t>	Stakeholders</a:t>
            </a:r>
            <a:r>
              <a:rPr lang="en-GB" sz="1400" dirty="0">
                <a:solidFill>
                  <a:srgbClr val="0070C0"/>
                </a:solidFill>
              </a:rPr>
              <a:t>: </a:t>
            </a:r>
            <a:r>
              <a:rPr lang="en-GB" sz="1400" dirty="0" err="1">
                <a:solidFill>
                  <a:srgbClr val="0070C0"/>
                </a:solidFill>
              </a:rPr>
              <a:t>AARNet</a:t>
            </a:r>
            <a:r>
              <a:rPr lang="en-GB" sz="1400" dirty="0">
                <a:solidFill>
                  <a:srgbClr val="0070C0"/>
                </a:solidFill>
              </a:rPr>
              <a:t>, CSIRO, JIV-ERIC, </a:t>
            </a:r>
            <a:r>
              <a:rPr lang="en-GB" sz="1400" dirty="0" err="1">
                <a:solidFill>
                  <a:srgbClr val="0070C0"/>
                </a:solidFill>
              </a:rPr>
              <a:t>SANReN</a:t>
            </a:r>
            <a:r>
              <a:rPr lang="en-GB" sz="1400" dirty="0">
                <a:solidFill>
                  <a:srgbClr val="0070C0"/>
                </a:solidFill>
              </a:rPr>
              <a:t>, IT</a:t>
            </a:r>
          </a:p>
        </p:txBody>
      </p:sp>
    </p:spTree>
    <p:extLst>
      <p:ext uri="{BB962C8B-B14F-4D97-AF65-F5344CB8AC3E}">
        <p14:creationId xmlns:p14="http://schemas.microsoft.com/office/powerpoint/2010/main" val="1855381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0256" y="700502"/>
            <a:ext cx="8229600" cy="685859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Timelines: </a:t>
            </a:r>
            <a:r>
              <a:rPr lang="en-GB" dirty="0" smtClean="0">
                <a:solidFill>
                  <a:srgbClr val="00FF00"/>
                </a:solidFill>
              </a:rPr>
              <a:t>Joint</a:t>
            </a:r>
            <a:r>
              <a:rPr lang="en-GB" dirty="0" smtClean="0"/>
              <a:t> &amp; </a:t>
            </a:r>
            <a:r>
              <a:rPr lang="en-GB" dirty="0" smtClean="0">
                <a:solidFill>
                  <a:srgbClr val="7030A0"/>
                </a:solidFill>
              </a:rPr>
              <a:t>WP4</a:t>
            </a:r>
            <a:r>
              <a:rPr lang="en-GB" dirty="0" smtClean="0"/>
              <a:t> Mile Stones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E4D8C-4371-49B2-8D0D-19394C769291}" type="datetime1">
              <a:rPr lang="en-US" smtClean="0"/>
              <a:t>2/26/2017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Richard Hughes-Jones  AENEAS WP4 Workshop / Den Haag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23383-0AE7-40E5-9F87-76DEF8E7EADA}" type="slidenum">
              <a:rPr lang="en-US" smtClean="0"/>
              <a:t>13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702980" y="1515834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rgbClr val="00FF00"/>
                </a:solidFill>
              </a:rPr>
              <a:t>M9</a:t>
            </a:r>
            <a:endParaRPr lang="en-GB" sz="1400" dirty="0">
              <a:solidFill>
                <a:srgbClr val="00FF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644008" y="1491302"/>
            <a:ext cx="5325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rgbClr val="00FF00"/>
                </a:solidFill>
              </a:rPr>
              <a:t>M14</a:t>
            </a:r>
            <a:endParaRPr lang="en-GB" sz="1400" dirty="0">
              <a:solidFill>
                <a:srgbClr val="00FF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975065" y="1508766"/>
            <a:ext cx="5325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rgbClr val="00FF00"/>
                </a:solidFill>
              </a:rPr>
              <a:t>M21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598048" y="1514228"/>
            <a:ext cx="5325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rgbClr val="00FF00"/>
                </a:solidFill>
              </a:rPr>
              <a:t>M19</a:t>
            </a:r>
            <a:endParaRPr lang="en-GB" sz="1400" dirty="0">
              <a:solidFill>
                <a:srgbClr val="00FF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662846" y="1532484"/>
            <a:ext cx="5325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rgbClr val="00FF00"/>
                </a:solidFill>
              </a:rPr>
              <a:t>M24</a:t>
            </a:r>
            <a:endParaRPr lang="en-GB" sz="1400" dirty="0">
              <a:solidFill>
                <a:srgbClr val="00FF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981959" y="1502782"/>
            <a:ext cx="5325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rgbClr val="00FF00"/>
                </a:solidFill>
              </a:rPr>
              <a:t>M31</a:t>
            </a:r>
            <a:endParaRPr lang="en-GB" sz="1400" dirty="0">
              <a:solidFill>
                <a:srgbClr val="00FF00"/>
              </a:solidFill>
            </a:endParaRPr>
          </a:p>
        </p:txBody>
      </p:sp>
      <p:grpSp>
        <p:nvGrpSpPr>
          <p:cNvPr id="35" name="Group 34"/>
          <p:cNvGrpSpPr/>
          <p:nvPr/>
        </p:nvGrpSpPr>
        <p:grpSpPr>
          <a:xfrm>
            <a:off x="0" y="1822039"/>
            <a:ext cx="9144000" cy="4602885"/>
            <a:chOff x="0" y="1822039"/>
            <a:chExt cx="9144000" cy="4602885"/>
          </a:xfrm>
        </p:grpSpPr>
        <p:pic>
          <p:nvPicPr>
            <p:cNvPr id="19" name="Picture 1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1822039"/>
              <a:ext cx="9144000" cy="4581915"/>
            </a:xfrm>
            <a:prstGeom prst="rect">
              <a:avLst/>
            </a:prstGeom>
          </p:spPr>
        </p:pic>
        <p:sp>
          <p:nvSpPr>
            <p:cNvPr id="7" name="Oval 6"/>
            <p:cNvSpPr/>
            <p:nvPr/>
          </p:nvSpPr>
          <p:spPr>
            <a:xfrm>
              <a:off x="3834568" y="2132856"/>
              <a:ext cx="144016" cy="144016"/>
            </a:xfrm>
            <a:prstGeom prst="ellipse">
              <a:avLst/>
            </a:prstGeom>
            <a:noFill/>
            <a:ln>
              <a:solidFill>
                <a:srgbClr val="00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Oval 7"/>
            <p:cNvSpPr/>
            <p:nvPr/>
          </p:nvSpPr>
          <p:spPr>
            <a:xfrm>
              <a:off x="4820365" y="2740896"/>
              <a:ext cx="144016" cy="144016"/>
            </a:xfrm>
            <a:prstGeom prst="ellipse">
              <a:avLst/>
            </a:prstGeom>
            <a:noFill/>
            <a:ln>
              <a:solidFill>
                <a:srgbClr val="00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Oval 8"/>
            <p:cNvSpPr/>
            <p:nvPr/>
          </p:nvSpPr>
          <p:spPr>
            <a:xfrm>
              <a:off x="4865703" y="3825418"/>
              <a:ext cx="144016" cy="144016"/>
            </a:xfrm>
            <a:prstGeom prst="ellipse">
              <a:avLst/>
            </a:prstGeom>
            <a:noFill/>
            <a:ln>
              <a:solidFill>
                <a:srgbClr val="00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Oval 9"/>
            <p:cNvSpPr/>
            <p:nvPr/>
          </p:nvSpPr>
          <p:spPr>
            <a:xfrm>
              <a:off x="5796136" y="5621216"/>
              <a:ext cx="144016" cy="144016"/>
            </a:xfrm>
            <a:prstGeom prst="ellipse">
              <a:avLst/>
            </a:prstGeom>
            <a:noFill/>
            <a:ln>
              <a:solidFill>
                <a:srgbClr val="00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Oval 10"/>
            <p:cNvSpPr/>
            <p:nvPr/>
          </p:nvSpPr>
          <p:spPr>
            <a:xfrm>
              <a:off x="6156176" y="4040988"/>
              <a:ext cx="144016" cy="144016"/>
            </a:xfrm>
            <a:prstGeom prst="ellipse">
              <a:avLst/>
            </a:prstGeom>
            <a:noFill/>
            <a:ln>
              <a:solidFill>
                <a:srgbClr val="00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Oval 11"/>
            <p:cNvSpPr/>
            <p:nvPr/>
          </p:nvSpPr>
          <p:spPr>
            <a:xfrm>
              <a:off x="8104202" y="4967838"/>
              <a:ext cx="144016" cy="144016"/>
            </a:xfrm>
            <a:prstGeom prst="ellipse">
              <a:avLst/>
            </a:prstGeom>
            <a:noFill/>
            <a:ln>
              <a:solidFill>
                <a:srgbClr val="00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Oval 19"/>
            <p:cNvSpPr/>
            <p:nvPr/>
          </p:nvSpPr>
          <p:spPr>
            <a:xfrm>
              <a:off x="6820262" y="6106529"/>
              <a:ext cx="144016" cy="144016"/>
            </a:xfrm>
            <a:prstGeom prst="ellipse">
              <a:avLst/>
            </a:prstGeom>
            <a:noFill/>
            <a:ln>
              <a:solidFill>
                <a:srgbClr val="00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21" name="Picture 20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1843009"/>
              <a:ext cx="9144000" cy="4581915"/>
            </a:xfrm>
            <a:prstGeom prst="rect">
              <a:avLst/>
            </a:prstGeom>
          </p:spPr>
        </p:pic>
        <p:sp>
          <p:nvSpPr>
            <p:cNvPr id="22" name="Oval 21"/>
            <p:cNvSpPr/>
            <p:nvPr/>
          </p:nvSpPr>
          <p:spPr>
            <a:xfrm>
              <a:off x="3834568" y="2153826"/>
              <a:ext cx="144016" cy="144016"/>
            </a:xfrm>
            <a:prstGeom prst="ellipse">
              <a:avLst/>
            </a:prstGeom>
            <a:noFill/>
            <a:ln>
              <a:solidFill>
                <a:srgbClr val="00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Oval 22"/>
            <p:cNvSpPr/>
            <p:nvPr/>
          </p:nvSpPr>
          <p:spPr>
            <a:xfrm>
              <a:off x="3397394" y="2386980"/>
              <a:ext cx="144016" cy="144016"/>
            </a:xfrm>
            <a:prstGeom prst="ellipse">
              <a:avLst/>
            </a:prstGeom>
            <a:noFill/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" name="Oval 23"/>
            <p:cNvSpPr/>
            <p:nvPr/>
          </p:nvSpPr>
          <p:spPr>
            <a:xfrm>
              <a:off x="3574411" y="2479576"/>
              <a:ext cx="144016" cy="144016"/>
            </a:xfrm>
            <a:prstGeom prst="ellipse">
              <a:avLst/>
            </a:prstGeom>
            <a:noFill/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" name="Oval 24"/>
            <p:cNvSpPr/>
            <p:nvPr/>
          </p:nvSpPr>
          <p:spPr>
            <a:xfrm>
              <a:off x="4820365" y="2763404"/>
              <a:ext cx="144016" cy="144016"/>
            </a:xfrm>
            <a:prstGeom prst="ellipse">
              <a:avLst/>
            </a:prstGeom>
            <a:noFill/>
            <a:ln>
              <a:solidFill>
                <a:srgbClr val="00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" name="Oval 25"/>
            <p:cNvSpPr/>
            <p:nvPr/>
          </p:nvSpPr>
          <p:spPr>
            <a:xfrm>
              <a:off x="4865703" y="3835903"/>
              <a:ext cx="144016" cy="144016"/>
            </a:xfrm>
            <a:prstGeom prst="ellipse">
              <a:avLst/>
            </a:prstGeom>
            <a:noFill/>
            <a:ln>
              <a:solidFill>
                <a:srgbClr val="00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" name="Oval 26"/>
            <p:cNvSpPr/>
            <p:nvPr/>
          </p:nvSpPr>
          <p:spPr>
            <a:xfrm>
              <a:off x="6156176" y="4061958"/>
              <a:ext cx="144016" cy="144016"/>
            </a:xfrm>
            <a:prstGeom prst="ellipse">
              <a:avLst/>
            </a:prstGeom>
            <a:noFill/>
            <a:ln>
              <a:solidFill>
                <a:srgbClr val="00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" name="Oval 27"/>
            <p:cNvSpPr/>
            <p:nvPr/>
          </p:nvSpPr>
          <p:spPr>
            <a:xfrm>
              <a:off x="4950277" y="3918396"/>
              <a:ext cx="144016" cy="144016"/>
            </a:xfrm>
            <a:prstGeom prst="ellipse">
              <a:avLst/>
            </a:prstGeom>
            <a:noFill/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" name="Oval 28"/>
            <p:cNvSpPr/>
            <p:nvPr/>
          </p:nvSpPr>
          <p:spPr>
            <a:xfrm>
              <a:off x="6300192" y="4133966"/>
              <a:ext cx="144016" cy="144016"/>
            </a:xfrm>
            <a:prstGeom prst="ellipse">
              <a:avLst/>
            </a:prstGeom>
            <a:noFill/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Oval 29"/>
            <p:cNvSpPr/>
            <p:nvPr/>
          </p:nvSpPr>
          <p:spPr>
            <a:xfrm>
              <a:off x="4679072" y="5549208"/>
              <a:ext cx="144016" cy="144016"/>
            </a:xfrm>
            <a:prstGeom prst="ellipse">
              <a:avLst/>
            </a:prstGeom>
            <a:noFill/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1" name="Oval 30"/>
            <p:cNvSpPr/>
            <p:nvPr/>
          </p:nvSpPr>
          <p:spPr>
            <a:xfrm>
              <a:off x="5796136" y="5639483"/>
              <a:ext cx="144016" cy="144016"/>
            </a:xfrm>
            <a:prstGeom prst="ellipse">
              <a:avLst/>
            </a:prstGeom>
            <a:noFill/>
            <a:ln>
              <a:solidFill>
                <a:srgbClr val="00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2" name="Oval 31"/>
            <p:cNvSpPr/>
            <p:nvPr/>
          </p:nvSpPr>
          <p:spPr>
            <a:xfrm>
              <a:off x="7524328" y="4941520"/>
              <a:ext cx="144016" cy="144016"/>
            </a:xfrm>
            <a:prstGeom prst="ellipse">
              <a:avLst/>
            </a:prstGeom>
            <a:noFill/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" name="Oval 32"/>
            <p:cNvSpPr/>
            <p:nvPr/>
          </p:nvSpPr>
          <p:spPr>
            <a:xfrm>
              <a:off x="8104202" y="4989502"/>
              <a:ext cx="144016" cy="144016"/>
            </a:xfrm>
            <a:prstGeom prst="ellipse">
              <a:avLst/>
            </a:prstGeom>
            <a:noFill/>
            <a:ln>
              <a:solidFill>
                <a:srgbClr val="00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Oval 33"/>
            <p:cNvSpPr/>
            <p:nvPr/>
          </p:nvSpPr>
          <p:spPr>
            <a:xfrm>
              <a:off x="7308304" y="6028349"/>
              <a:ext cx="144016" cy="144016"/>
            </a:xfrm>
            <a:prstGeom prst="ellipse">
              <a:avLst/>
            </a:prstGeom>
            <a:noFill/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36" name="Oval 35"/>
          <p:cNvSpPr/>
          <p:nvPr/>
        </p:nvSpPr>
        <p:spPr>
          <a:xfrm>
            <a:off x="6820262" y="6125927"/>
            <a:ext cx="144016" cy="144016"/>
          </a:xfrm>
          <a:prstGeom prst="ellipse">
            <a:avLst/>
          </a:pr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/>
          <p:cNvSpPr/>
          <p:nvPr/>
        </p:nvSpPr>
        <p:spPr>
          <a:xfrm>
            <a:off x="3694278" y="2916021"/>
            <a:ext cx="144016" cy="1581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/>
          <p:cNvSpPr/>
          <p:nvPr/>
        </p:nvSpPr>
        <p:spPr>
          <a:xfrm>
            <a:off x="5743024" y="3404489"/>
            <a:ext cx="144016" cy="1581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/>
          <p:cNvSpPr/>
          <p:nvPr/>
        </p:nvSpPr>
        <p:spPr>
          <a:xfrm>
            <a:off x="3787833" y="2127885"/>
            <a:ext cx="229462" cy="21653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8067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3574" y="836712"/>
            <a:ext cx="8229600" cy="936104"/>
          </a:xfrm>
        </p:spPr>
        <p:txBody>
          <a:bodyPr>
            <a:normAutofit/>
          </a:bodyPr>
          <a:lstStyle/>
          <a:p>
            <a:r>
              <a:rPr lang="en-GB" sz="3600" dirty="0"/>
              <a:t>WP4 </a:t>
            </a:r>
            <a:r>
              <a:rPr lang="en-GB" sz="3600" dirty="0" smtClean="0"/>
              <a:t>Deliverables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6368" y="1628800"/>
            <a:ext cx="8435280" cy="4582754"/>
          </a:xfrm>
        </p:spPr>
        <p:txBody>
          <a:bodyPr>
            <a:noAutofit/>
          </a:bodyPr>
          <a:lstStyle/>
          <a:p>
            <a:r>
              <a:rPr lang="en-GB" sz="2000" dirty="0"/>
              <a:t>D4.1	Best practice recommendations Data moving applications, protocols and storage </a:t>
            </a:r>
            <a:br>
              <a:rPr lang="en-GB" sz="2000" dirty="0"/>
            </a:br>
            <a:r>
              <a:rPr lang="en-GB" sz="2000" dirty="0"/>
              <a:t>						</a:t>
            </a:r>
            <a:r>
              <a:rPr lang="en-GB" sz="1600" dirty="0" smtClean="0">
                <a:sym typeface="Wingdings" panose="05000000000000000000" pitchFamily="2" charset="2"/>
              </a:rPr>
              <a:t></a:t>
            </a:r>
            <a:r>
              <a:rPr lang="en-GB" sz="1600" dirty="0" smtClean="0"/>
              <a:t> </a:t>
            </a:r>
            <a:r>
              <a:rPr lang="en-GB" sz="1600" dirty="0"/>
              <a:t>T0+14 </a:t>
            </a:r>
            <a:r>
              <a:rPr lang="en-GB" sz="1600" dirty="0" smtClean="0"/>
              <a:t>months</a:t>
            </a:r>
          </a:p>
          <a:p>
            <a:endParaRPr lang="en-GB" sz="1000" dirty="0"/>
          </a:p>
          <a:p>
            <a:r>
              <a:rPr lang="en-GB" sz="2000" dirty="0"/>
              <a:t>D4.2	Site Catalogue of the storage and network capabilities 		</a:t>
            </a:r>
            <a:r>
              <a:rPr lang="en-GB" sz="2000" dirty="0" smtClean="0"/>
              <a:t>						</a:t>
            </a:r>
            <a:r>
              <a:rPr lang="en-GB" sz="1600" dirty="0" smtClean="0">
                <a:sym typeface="Wingdings" panose="05000000000000000000" pitchFamily="2" charset="2"/>
              </a:rPr>
              <a:t></a:t>
            </a:r>
            <a:r>
              <a:rPr lang="en-GB" sz="1600" dirty="0" smtClean="0"/>
              <a:t> </a:t>
            </a:r>
            <a:r>
              <a:rPr lang="en-GB" sz="1600" dirty="0"/>
              <a:t>T0+18 </a:t>
            </a:r>
            <a:r>
              <a:rPr lang="en-GB" sz="1600" dirty="0" smtClean="0"/>
              <a:t>months</a:t>
            </a:r>
          </a:p>
          <a:p>
            <a:endParaRPr lang="en-GB" sz="1000" dirty="0"/>
          </a:p>
          <a:p>
            <a:r>
              <a:rPr lang="en-GB" sz="2000" dirty="0"/>
              <a:t>D4.3	Architecture and cost model for European ESDN network 		</a:t>
            </a:r>
            <a:r>
              <a:rPr lang="en-GB" sz="2000" dirty="0" smtClean="0"/>
              <a:t>					</a:t>
            </a:r>
            <a:r>
              <a:rPr lang="en-GB" sz="1600" dirty="0" smtClean="0">
                <a:sym typeface="Wingdings" panose="05000000000000000000" pitchFamily="2" charset="2"/>
              </a:rPr>
              <a:t></a:t>
            </a:r>
            <a:r>
              <a:rPr lang="en-GB" sz="1600" dirty="0" smtClean="0"/>
              <a:t> </a:t>
            </a:r>
            <a:r>
              <a:rPr lang="en-GB" sz="1600" dirty="0"/>
              <a:t>T0+27 </a:t>
            </a:r>
            <a:r>
              <a:rPr lang="en-GB" sz="1600" dirty="0" smtClean="0"/>
              <a:t>months</a:t>
            </a:r>
          </a:p>
          <a:p>
            <a:endParaRPr lang="en-GB" sz="1000" dirty="0"/>
          </a:p>
          <a:p>
            <a:r>
              <a:rPr lang="en-GB" sz="2000" dirty="0"/>
              <a:t>D4.4	Architecture and cost model for World-wide network for SKA 	</a:t>
            </a:r>
            <a:r>
              <a:rPr lang="en-GB" sz="2000" dirty="0" smtClean="0"/>
              <a:t>						</a:t>
            </a:r>
            <a:r>
              <a:rPr lang="en-GB" sz="1600" dirty="0" smtClean="0">
                <a:sym typeface="Wingdings" panose="05000000000000000000" pitchFamily="2" charset="2"/>
              </a:rPr>
              <a:t></a:t>
            </a:r>
            <a:r>
              <a:rPr lang="en-GB" sz="1600" dirty="0" smtClean="0"/>
              <a:t> </a:t>
            </a:r>
            <a:r>
              <a:rPr lang="en-GB" sz="1600" dirty="0"/>
              <a:t>T0+32 </a:t>
            </a:r>
            <a:r>
              <a:rPr lang="en-GB" sz="1600" dirty="0" smtClean="0"/>
              <a:t>months</a:t>
            </a:r>
          </a:p>
          <a:p>
            <a:endParaRPr lang="en-GB" sz="1000" dirty="0"/>
          </a:p>
          <a:p>
            <a:r>
              <a:rPr lang="en-GB" sz="2000" dirty="0"/>
              <a:t>D4.5	Report on Data Transport Tests and Recommendations 		</a:t>
            </a:r>
            <a:r>
              <a:rPr lang="en-GB" sz="2000" dirty="0" smtClean="0"/>
              <a:t>						</a:t>
            </a:r>
            <a:r>
              <a:rPr lang="en-GB" sz="1600" dirty="0" smtClean="0">
                <a:sym typeface="Wingdings" panose="05000000000000000000" pitchFamily="2" charset="2"/>
              </a:rPr>
              <a:t></a:t>
            </a:r>
            <a:r>
              <a:rPr lang="en-GB" sz="1600" dirty="0" smtClean="0"/>
              <a:t> </a:t>
            </a:r>
            <a:r>
              <a:rPr lang="en-GB" sz="1600" dirty="0"/>
              <a:t>T0+34 </a:t>
            </a:r>
            <a:r>
              <a:rPr lang="en-GB" sz="1600" dirty="0" smtClean="0"/>
              <a:t>months</a:t>
            </a:r>
            <a:endParaRPr lang="en-GB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51B5C-4077-43E3-A35A-D69FE8E31E36}" type="datetime1">
              <a:rPr lang="en-US" smtClean="0"/>
              <a:t>2/24/2017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Richard Hughes-Jones  AENEAS Kick-off Meeting / Den Haag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23383-0AE7-40E5-9F87-76DEF8E7EAD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183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2358223"/>
              </p:ext>
            </p:extLst>
          </p:nvPr>
        </p:nvGraphicFramePr>
        <p:xfrm>
          <a:off x="4183495" y="1639233"/>
          <a:ext cx="4925008" cy="4598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29384"/>
                <a:gridCol w="1650220"/>
                <a:gridCol w="803734"/>
                <a:gridCol w="410418"/>
                <a:gridCol w="1231252"/>
              </a:tblGrid>
              <a:tr h="339456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u="none" strike="noStrike" dirty="0">
                          <a:effectLst/>
                        </a:rPr>
                        <a:t>Milestone number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23" marR="3323" marT="33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u="none" strike="noStrike" dirty="0">
                          <a:effectLst/>
                        </a:rPr>
                        <a:t>Milestone name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23" marR="3323" marT="33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u="none" strike="noStrike" dirty="0">
                          <a:effectLst/>
                        </a:rPr>
                        <a:t>Related work package(s)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23" marR="3323" marT="33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u="none" strike="noStrike" dirty="0">
                          <a:effectLst/>
                        </a:rPr>
                        <a:t>Due date (in month)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23" marR="3323" marT="33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u="none" strike="noStrike" dirty="0">
                          <a:effectLst/>
                        </a:rPr>
                        <a:t>Means of verification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23" marR="3323" marT="33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16129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 dirty="0">
                          <a:effectLst/>
                        </a:rPr>
                        <a:t>6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23" marR="3323" marT="33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u="none" strike="noStrike">
                          <a:effectLst/>
                        </a:rPr>
                        <a:t>Protocols and end hosts evaluation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23" marR="3323" marT="33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WP4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23" marR="3323" marT="33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7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23" marR="3323" marT="33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u="none" strike="noStrike">
                          <a:effectLst/>
                        </a:rPr>
                        <a:t>Technical note written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23" marR="3323" marT="33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16129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 dirty="0">
                          <a:effectLst/>
                        </a:rPr>
                        <a:t>7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23" marR="3323" marT="33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u="none" strike="noStrike" dirty="0">
                          <a:effectLst/>
                        </a:rPr>
                        <a:t>Storage sub-systems evaluation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23" marR="3323" marT="33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 dirty="0">
                          <a:effectLst/>
                        </a:rPr>
                        <a:t>WP4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23" marR="3323" marT="33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 dirty="0">
                          <a:effectLst/>
                        </a:rPr>
                        <a:t>8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23" marR="3323" marT="33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u="none" strike="noStrike" dirty="0">
                          <a:effectLst/>
                        </a:rPr>
                        <a:t>Technical note written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23" marR="3323" marT="33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2779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10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23" marR="3323" marT="33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u="none" strike="noStrike">
                          <a:effectLst/>
                        </a:rPr>
                        <a:t>Joint Milestone (WP4) on data moving applications &amp; tools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23" marR="3323" marT="33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WP3 WP4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23" marR="3323" marT="33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 dirty="0">
                          <a:effectLst/>
                        </a:rPr>
                        <a:t>9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23" marR="3323" marT="33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u="none" strike="noStrike" dirty="0">
                          <a:effectLst/>
                        </a:rPr>
                        <a:t>Internal memo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23" marR="3323" marT="33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79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 dirty="0">
                          <a:effectLst/>
                        </a:rPr>
                        <a:t>11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23" marR="3323" marT="33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u="none" strike="noStrike" dirty="0">
                          <a:effectLst/>
                        </a:rPr>
                        <a:t>List of possible regional site locations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23" marR="3323" marT="33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 dirty="0">
                          <a:effectLst/>
                        </a:rPr>
                        <a:t>WP2 WP4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23" marR="3323" marT="33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 dirty="0">
                          <a:effectLst/>
                        </a:rPr>
                        <a:t>9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23" marR="3323" marT="33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u="none" strike="noStrike" dirty="0">
                          <a:effectLst/>
                        </a:rPr>
                        <a:t>List of possible sites established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23" marR="3323" marT="33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779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 dirty="0">
                          <a:effectLst/>
                        </a:rPr>
                        <a:t>19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23" marR="3323" marT="33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u="none" strike="noStrike" dirty="0">
                          <a:effectLst/>
                        </a:rPr>
                        <a:t>Data transfer test South African site to European site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23" marR="3323" marT="33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 dirty="0">
                          <a:effectLst/>
                        </a:rPr>
                        <a:t>WP4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23" marR="3323" marT="33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 dirty="0">
                          <a:effectLst/>
                        </a:rPr>
                        <a:t>13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23" marR="3323" marT="33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u="none" strike="noStrike" dirty="0">
                          <a:effectLst/>
                        </a:rPr>
                        <a:t>Technical note written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23" marR="3323" marT="33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72457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20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23" marR="3323" marT="33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u="none" strike="noStrike">
                          <a:effectLst/>
                        </a:rPr>
                        <a:t>Joint Milestone (WP4) on SKA Sci DMZ recommendations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23" marR="3323" marT="33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WP3 WP4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23" marR="3323" marT="33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14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23" marR="3323" marT="33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u="none" strike="noStrike" dirty="0">
                          <a:effectLst/>
                        </a:rPr>
                        <a:t>Internal memo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23" marR="3323" marT="33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432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 dirty="0">
                          <a:effectLst/>
                        </a:rPr>
                        <a:t>21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23" marR="3323" marT="33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u="none" strike="noStrike" dirty="0">
                          <a:effectLst/>
                        </a:rPr>
                        <a:t>Best practice recommendations Data moving applications, protocols and storage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23" marR="3323" marT="33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 dirty="0">
                          <a:effectLst/>
                        </a:rPr>
                        <a:t>WP3 WP4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23" marR="3323" marT="33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 dirty="0">
                          <a:effectLst/>
                        </a:rPr>
                        <a:t>14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23" marR="3323" marT="33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u="none" strike="noStrike" dirty="0">
                          <a:effectLst/>
                        </a:rPr>
                        <a:t>D 4.1 written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23" marR="3323" marT="33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779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 dirty="0">
                          <a:effectLst/>
                        </a:rPr>
                        <a:t>22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23" marR="3323" marT="33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u="none" strike="noStrike" dirty="0">
                          <a:effectLst/>
                        </a:rPr>
                        <a:t>Specification for SKA Science DMZ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23" marR="3323" marT="33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 dirty="0">
                          <a:effectLst/>
                        </a:rPr>
                        <a:t>WP3 WP4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23" marR="3323" marT="33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 dirty="0">
                          <a:effectLst/>
                        </a:rPr>
                        <a:t>14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23" marR="3323" marT="33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u="none" strike="noStrike" dirty="0">
                          <a:effectLst/>
                        </a:rPr>
                        <a:t>Specification document written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23" marR="3323" marT="33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779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25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23" marR="3323" marT="33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u="none" strike="noStrike">
                          <a:effectLst/>
                        </a:rPr>
                        <a:t>radio astronomy data over global routes from  South Africa to Europe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23" marR="3323" marT="33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 dirty="0">
                          <a:effectLst/>
                        </a:rPr>
                        <a:t>WP3 WP4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23" marR="3323" marT="33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18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23" marR="3323" marT="33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u="none" strike="noStrike" dirty="0">
                          <a:effectLst/>
                        </a:rPr>
                        <a:t>WP3 Technical note written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23" marR="3323" marT="33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456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 dirty="0">
                          <a:effectLst/>
                        </a:rPr>
                        <a:t>27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23" marR="3323" marT="33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u="none" strike="noStrike" dirty="0">
                          <a:effectLst/>
                        </a:rPr>
                        <a:t>Joint Milestone (WP4) on demonstration of moving data from observatory sites (SA) to ESDC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23" marR="3323" marT="33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WP3 WP4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23" marR="3323" marT="33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19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23" marR="3323" marT="33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u="none" strike="noStrike" dirty="0">
                          <a:effectLst/>
                        </a:rPr>
                        <a:t>Demonstration completed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23" marR="3323" marT="33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79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30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23" marR="3323" marT="33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u="none" strike="noStrike">
                          <a:effectLst/>
                        </a:rPr>
                        <a:t>Joint Milestone (WP4) on data replica manager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23" marR="3323" marT="33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WP3 WP4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23" marR="3323" marT="33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21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23" marR="3323" marT="33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u="none" strike="noStrike">
                          <a:effectLst/>
                        </a:rPr>
                        <a:t>Internal memo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23" marR="3323" marT="33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125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 dirty="0">
                          <a:effectLst/>
                        </a:rPr>
                        <a:t>31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23" marR="3323" marT="33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u="none" strike="noStrike" dirty="0">
                          <a:effectLst/>
                        </a:rPr>
                        <a:t>Specifications for SKA Replica Manager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23" marR="3323" marT="33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 dirty="0">
                          <a:effectLst/>
                        </a:rPr>
                        <a:t>WP3 WP4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23" marR="3323" marT="33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 dirty="0">
                          <a:effectLst/>
                        </a:rPr>
                        <a:t>21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23" marR="3323" marT="33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u="none" strike="noStrike" dirty="0">
                          <a:effectLst/>
                        </a:rPr>
                        <a:t>Specification document written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23" marR="3323" marT="33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1577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23" marR="3323" marT="33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00" u="none" strike="noStrike" dirty="0" smtClean="0">
                          <a:effectLst/>
                        </a:rPr>
                        <a:t>Joint Milestone (WP4) on demonstration of moving data from observatory sites (AUS) to ESDC</a:t>
                      </a:r>
                      <a:endParaRPr lang="en-GB" sz="7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23" marR="3323" marT="33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00" u="none" strike="noStrike" dirty="0" smtClean="0">
                          <a:effectLst/>
                        </a:rPr>
                        <a:t>WP3 WP4</a:t>
                      </a:r>
                      <a:endParaRPr lang="en-GB" sz="7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23" marR="3323" marT="33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23" marR="3323" marT="33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GB" sz="700" u="none" strike="noStrike" dirty="0" smtClean="0">
                          <a:effectLst/>
                        </a:rPr>
                        <a:t>Demonstration completed</a:t>
                      </a:r>
                      <a:endParaRPr lang="en-GB" sz="7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ctr"/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23" marR="3323" marT="33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79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 dirty="0">
                          <a:effectLst/>
                        </a:rPr>
                        <a:t>35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23" marR="3323" marT="33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u="none" strike="noStrike" dirty="0">
                          <a:effectLst/>
                        </a:rPr>
                        <a:t>Data transfer test Australian site to European site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23" marR="3323" marT="33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 dirty="0">
                          <a:effectLst/>
                        </a:rPr>
                        <a:t>WP4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23" marR="3323" marT="33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27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23" marR="3323" marT="33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u="none" strike="noStrike" dirty="0">
                          <a:effectLst/>
                        </a:rPr>
                        <a:t>Technical note written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23" marR="3323" marT="33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58294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 dirty="0">
                          <a:effectLst/>
                        </a:rPr>
                        <a:t>36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23" marR="3323" marT="33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u="none" strike="noStrike" dirty="0">
                          <a:effectLst/>
                        </a:rPr>
                        <a:t>Report on Data Transport ESDC within Europe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23" marR="3323" marT="33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 dirty="0">
                          <a:effectLst/>
                        </a:rPr>
                        <a:t>WP3 WP4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23" marR="3323" marT="33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 dirty="0">
                          <a:effectLst/>
                        </a:rPr>
                        <a:t>28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23" marR="3323" marT="33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u="none" strike="noStrike" dirty="0">
                          <a:effectLst/>
                        </a:rPr>
                        <a:t>Technical note written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23" marR="3323" marT="33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779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37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23" marR="3323" marT="33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u="none" strike="noStrike">
                          <a:effectLst/>
                        </a:rPr>
                        <a:t>radio astronomy data over global routes from  Australia to Europe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23" marR="3323" marT="33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 dirty="0">
                          <a:effectLst/>
                        </a:rPr>
                        <a:t>WP3 WP4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23" marR="3323" marT="33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30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23" marR="3323" marT="33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u="none" strike="noStrike">
                          <a:effectLst/>
                        </a:rPr>
                        <a:t>WP3 Technical note written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23" marR="3323" marT="33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79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 dirty="0">
                          <a:effectLst/>
                        </a:rPr>
                        <a:t>40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23" marR="3323" marT="33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u="none" strike="noStrike" dirty="0">
                          <a:effectLst/>
                        </a:rPr>
                        <a:t>Joint Milestone (WP4) on demonstration of moving data within ESDC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23" marR="3323" marT="33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WP3 WP4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23" marR="3323" marT="33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31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23" marR="3323" marT="33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u="none" strike="noStrike" dirty="0">
                          <a:effectLst/>
                        </a:rPr>
                        <a:t>Demonstration completed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23" marR="3323" marT="33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79512" y="642887"/>
            <a:ext cx="8964488" cy="1325563"/>
          </a:xfrm>
        </p:spPr>
        <p:txBody>
          <a:bodyPr>
            <a:normAutofit/>
          </a:bodyPr>
          <a:lstStyle/>
          <a:p>
            <a:r>
              <a:rPr lang="en-GB" sz="3200" dirty="0" smtClean="0"/>
              <a:t>Interactions </a:t>
            </a:r>
            <a:r>
              <a:rPr lang="en-GB" sz="3200" dirty="0"/>
              <a:t>and Dependencies with other WP</a:t>
            </a:r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251520" y="3969566"/>
            <a:ext cx="8685724" cy="205172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1500" kern="1200">
                <a:solidFill>
                  <a:srgbClr val="004360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rgbClr val="00436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200" kern="1200">
                <a:solidFill>
                  <a:srgbClr val="003F5E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200" kern="1200">
                <a:solidFill>
                  <a:srgbClr val="004360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200" kern="1200">
                <a:solidFill>
                  <a:srgbClr val="004360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600" b="1" dirty="0">
                <a:solidFill>
                  <a:schemeClr val="tx1"/>
                </a:solidFill>
              </a:rPr>
              <a:t>Input</a:t>
            </a:r>
            <a:r>
              <a:rPr lang="en-GB" sz="1600" dirty="0">
                <a:solidFill>
                  <a:schemeClr val="tx1"/>
                </a:solidFill>
              </a:rPr>
              <a:t> </a:t>
            </a:r>
            <a:endParaRPr lang="en-GB" sz="1600" dirty="0" smtClean="0">
              <a:solidFill>
                <a:schemeClr val="tx1"/>
              </a:solidFill>
            </a:endParaRPr>
          </a:p>
          <a:p>
            <a:r>
              <a:rPr lang="en-GB" sz="1600" dirty="0">
                <a:solidFill>
                  <a:schemeClr val="tx1"/>
                </a:solidFill>
              </a:rPr>
              <a:t>F</a:t>
            </a:r>
            <a:r>
              <a:rPr lang="en-GB" sz="1600" dirty="0" smtClean="0">
                <a:solidFill>
                  <a:schemeClr val="tx1"/>
                </a:solidFill>
              </a:rPr>
              <a:t>rom WP2: </a:t>
            </a:r>
            <a:r>
              <a:rPr lang="en-GB" sz="1600" dirty="0">
                <a:solidFill>
                  <a:schemeClr val="tx1"/>
                </a:solidFill>
              </a:rPr>
              <a:t>T1 to form list of possible</a:t>
            </a:r>
            <a:br>
              <a:rPr lang="en-GB" sz="1600" dirty="0">
                <a:solidFill>
                  <a:schemeClr val="tx1"/>
                </a:solidFill>
              </a:rPr>
            </a:br>
            <a:r>
              <a:rPr lang="en-GB" sz="1600" dirty="0">
                <a:solidFill>
                  <a:schemeClr val="tx1"/>
                </a:solidFill>
              </a:rPr>
              <a:t>sites for ESDC. T4.2 (M9 Jul17)</a:t>
            </a:r>
          </a:p>
          <a:p>
            <a:endParaRPr lang="en-GB" sz="1600" dirty="0">
              <a:solidFill>
                <a:schemeClr val="tx1"/>
              </a:solidFill>
            </a:endParaRPr>
          </a:p>
          <a:p>
            <a:r>
              <a:rPr lang="en-GB" sz="1600" dirty="0" smtClean="0">
                <a:solidFill>
                  <a:schemeClr val="tx1"/>
                </a:solidFill>
              </a:rPr>
              <a:t>From WP5: </a:t>
            </a:r>
            <a:r>
              <a:rPr lang="en-GB" sz="1600" dirty="0">
                <a:solidFill>
                  <a:schemeClr val="tx1"/>
                </a:solidFill>
              </a:rPr>
              <a:t>User locations &amp; </a:t>
            </a:r>
            <a:br>
              <a:rPr lang="en-GB" sz="1600" dirty="0">
                <a:solidFill>
                  <a:schemeClr val="tx1"/>
                </a:solidFill>
              </a:rPr>
            </a:br>
            <a:r>
              <a:rPr lang="en-GB" sz="1600" dirty="0">
                <a:solidFill>
                  <a:schemeClr val="tx1"/>
                </a:solidFill>
              </a:rPr>
              <a:t>Data access requirements T4.3 </a:t>
            </a:r>
            <a:br>
              <a:rPr lang="en-GB" sz="1600" dirty="0">
                <a:solidFill>
                  <a:schemeClr val="tx1"/>
                </a:solidFill>
              </a:rPr>
            </a:br>
            <a:r>
              <a:rPr lang="en-GB" sz="1600" dirty="0">
                <a:solidFill>
                  <a:schemeClr val="tx1"/>
                </a:solidFill>
              </a:rPr>
              <a:t>~</a:t>
            </a:r>
            <a:r>
              <a:rPr lang="en-GB" sz="1600" dirty="0" smtClean="0">
                <a:solidFill>
                  <a:schemeClr val="tx1"/>
                </a:solidFill>
              </a:rPr>
              <a:t>M20 Jul18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1520" y="1698019"/>
            <a:ext cx="8685724" cy="3867667"/>
          </a:xfrm>
        </p:spPr>
        <p:txBody>
          <a:bodyPr>
            <a:normAutofit/>
          </a:bodyPr>
          <a:lstStyle/>
          <a:p>
            <a:r>
              <a:rPr lang="en-GB" sz="1600" dirty="0"/>
              <a:t>Strong supporting links between </a:t>
            </a:r>
            <a:br>
              <a:rPr lang="en-GB" sz="1600" dirty="0"/>
            </a:br>
            <a:r>
              <a:rPr lang="en-GB" sz="1600" dirty="0"/>
              <a:t>WP3 and WP4</a:t>
            </a:r>
            <a:br>
              <a:rPr lang="en-GB" sz="1600" dirty="0"/>
            </a:br>
            <a:r>
              <a:rPr lang="en-GB" sz="1600" dirty="0"/>
              <a:t>T4.1 &amp; T3.2 Data volumes &amp; rates</a:t>
            </a:r>
            <a:br>
              <a:rPr lang="en-GB" sz="1600" dirty="0"/>
            </a:br>
            <a:r>
              <a:rPr lang="en-GB" sz="1600" dirty="0"/>
              <a:t>T4.1 &amp; T3.5.2 requirements for </a:t>
            </a:r>
            <a:r>
              <a:rPr lang="en-GB" sz="1600" dirty="0" smtClean="0"/>
              <a:t/>
            </a:r>
            <a:br>
              <a:rPr lang="en-GB" sz="1600" dirty="0" smtClean="0"/>
            </a:br>
            <a:r>
              <a:rPr lang="en-GB" sz="1600" dirty="0" smtClean="0"/>
              <a:t>data moving tools</a:t>
            </a:r>
            <a:r>
              <a:rPr lang="en-GB" sz="1600" dirty="0"/>
              <a:t/>
            </a:r>
            <a:br>
              <a:rPr lang="en-GB" sz="1600" dirty="0"/>
            </a:br>
            <a:r>
              <a:rPr lang="en-GB" sz="1600" dirty="0"/>
              <a:t>T4.4 &amp; WP3 </a:t>
            </a:r>
            <a:r>
              <a:rPr lang="en-GB" sz="1600" dirty="0" err="1"/>
              <a:t>PoC</a:t>
            </a:r>
            <a:r>
              <a:rPr lang="en-GB" sz="1600" dirty="0"/>
              <a:t> tests of science data</a:t>
            </a:r>
          </a:p>
          <a:p>
            <a:r>
              <a:rPr lang="en-GB" sz="1600" dirty="0"/>
              <a:t>Many joint Mile Stones </a:t>
            </a:r>
          </a:p>
          <a:p>
            <a:endParaRPr lang="en-GB" sz="1600" i="1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6129306"/>
              </p:ext>
            </p:extLst>
          </p:nvPr>
        </p:nvGraphicFramePr>
        <p:xfrm>
          <a:off x="3131840" y="5714878"/>
          <a:ext cx="1008112" cy="6664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08112"/>
              </a:tblGrid>
              <a:tr h="222150"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1" u="none" strike="noStrike" dirty="0">
                          <a:effectLst/>
                        </a:rPr>
                        <a:t>Joint </a:t>
                      </a:r>
                      <a:r>
                        <a:rPr lang="en-GB" sz="800" b="1" u="none" strike="noStrike" dirty="0" smtClean="0">
                          <a:effectLst/>
                        </a:rPr>
                        <a:t>Milestone</a:t>
                      </a:r>
                      <a:endParaRPr lang="en-GB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23" marR="3323" marT="33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150"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1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Related </a:t>
                      </a:r>
                      <a:r>
                        <a:rPr lang="en-GB" sz="800" b="1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WP</a:t>
                      </a:r>
                      <a:endParaRPr lang="en-GB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23" marR="3323" marT="33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2150"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1" u="none" strike="noStrike" dirty="0" smtClean="0">
                          <a:effectLst/>
                        </a:rPr>
                        <a:t>WP4  </a:t>
                      </a:r>
                      <a:r>
                        <a:rPr lang="en-GB" sz="800" b="1" u="none" strike="noStrike" dirty="0" smtClean="0">
                          <a:effectLst/>
                        </a:rPr>
                        <a:t>Lead</a:t>
                      </a:r>
                      <a:endParaRPr lang="en-GB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23" marR="3323" marT="33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6383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Some Current Work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8B4C1-5C93-4924-98B0-0E7E6E5B23CB}" type="datetime1">
              <a:rPr lang="en-US" smtClean="0"/>
              <a:t>2/24/2017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Richard Hughes-Jones  AENEAS WP4 Workshop / Den Haag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23383-0AE7-40E5-9F87-76DEF8E7EADA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381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3574" y="836712"/>
            <a:ext cx="8229600" cy="936104"/>
          </a:xfrm>
        </p:spPr>
        <p:txBody>
          <a:bodyPr>
            <a:normAutofit/>
          </a:bodyPr>
          <a:lstStyle/>
          <a:p>
            <a:r>
              <a:rPr lang="en-GB" sz="3600" dirty="0" smtClean="0"/>
              <a:t>Agenda WP4 Workshop Session B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628800"/>
            <a:ext cx="9001000" cy="4582754"/>
          </a:xfrm>
        </p:spPr>
        <p:txBody>
          <a:bodyPr>
            <a:noAutofit/>
          </a:bodyPr>
          <a:lstStyle/>
          <a:p>
            <a:r>
              <a:rPr lang="en-GB" sz="2000" dirty="0"/>
              <a:t>The work within each Task 20' </a:t>
            </a:r>
            <a:r>
              <a:rPr lang="en-GB" sz="2000" dirty="0" smtClean="0"/>
              <a:t>		All</a:t>
            </a:r>
          </a:p>
          <a:p>
            <a:pPr marL="400050" lvl="1" indent="0">
              <a:buNone/>
            </a:pPr>
            <a:r>
              <a:rPr lang="en-GB" sz="1600" dirty="0" smtClean="0"/>
              <a:t>Task Leaders </a:t>
            </a:r>
            <a:r>
              <a:rPr lang="en-GB" sz="1600" dirty="0"/>
              <a:t>Simon Casey, Mauro Nanni, Richard Hughes-Jones </a:t>
            </a:r>
          </a:p>
          <a:p>
            <a:r>
              <a:rPr lang="en-GB" sz="2000" dirty="0"/>
              <a:t>Agreement Linking People to Tasks 20'</a:t>
            </a:r>
            <a:r>
              <a:rPr lang="en-GB" sz="2000" dirty="0" smtClean="0"/>
              <a:t>	All</a:t>
            </a:r>
            <a:endParaRPr lang="en-GB" sz="2000" dirty="0"/>
          </a:p>
          <a:p>
            <a:r>
              <a:rPr lang="en-GB" sz="2000" dirty="0"/>
              <a:t>Timescales &amp; </a:t>
            </a:r>
            <a:r>
              <a:rPr lang="en-GB" sz="2000" dirty="0" smtClean="0"/>
              <a:t>Interaction </a:t>
            </a:r>
            <a:r>
              <a:rPr lang="en-GB" sz="2000" dirty="0"/>
              <a:t>with WP3 5'</a:t>
            </a:r>
            <a:r>
              <a:rPr lang="en-GB" sz="2000" dirty="0" smtClean="0"/>
              <a:t> 	All</a:t>
            </a:r>
            <a:endParaRPr lang="en-GB" sz="2000" dirty="0"/>
          </a:p>
          <a:p>
            <a:r>
              <a:rPr lang="en-GB" sz="2000" dirty="0" smtClean="0"/>
              <a:t>Functioning </a:t>
            </a:r>
            <a:r>
              <a:rPr lang="en-GB" sz="2000" dirty="0"/>
              <a:t>of WP4</a:t>
            </a:r>
            <a:endParaRPr lang="en-GB" sz="2000" dirty="0" smtClean="0"/>
          </a:p>
          <a:p>
            <a:pPr lvl="1"/>
            <a:r>
              <a:rPr lang="en-GB" sz="1600" dirty="0"/>
              <a:t>Initial Work Steps 5'</a:t>
            </a:r>
            <a:r>
              <a:rPr lang="en-GB" sz="1600" dirty="0" smtClean="0"/>
              <a:t>				All</a:t>
            </a:r>
          </a:p>
          <a:p>
            <a:pPr lvl="1"/>
            <a:r>
              <a:rPr lang="en-GB" sz="1600" dirty="0"/>
              <a:t>Identify Sites and Work in Progress 5'</a:t>
            </a:r>
            <a:r>
              <a:rPr lang="en-GB" sz="1600" dirty="0" smtClean="0"/>
              <a:t>		All</a:t>
            </a:r>
          </a:p>
          <a:p>
            <a:pPr lvl="1"/>
            <a:r>
              <a:rPr lang="en-GB" sz="1600" dirty="0"/>
              <a:t>Collaboration Tools </a:t>
            </a:r>
            <a:r>
              <a:rPr lang="en-GB" sz="1600" dirty="0" smtClean="0"/>
              <a:t>5' 				Richard </a:t>
            </a:r>
            <a:r>
              <a:rPr lang="en-GB" sz="1600" dirty="0"/>
              <a:t>Hughes-Jones</a:t>
            </a:r>
            <a:endParaRPr lang="en-GB" sz="1600" dirty="0" smtClean="0"/>
          </a:p>
          <a:p>
            <a:r>
              <a:rPr lang="en-GB" sz="2000" dirty="0" smtClean="0"/>
              <a:t>Lunch Break 60'</a:t>
            </a:r>
            <a:endParaRPr lang="en-GB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815D2-2E86-4964-B779-E6B8F0ED969A}" type="datetime1">
              <a:rPr lang="en-US" smtClean="0"/>
              <a:t>2/24/2017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Richard Hughes-Jones  AENEAS WP4 Workshop / Den Haag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23383-0AE7-40E5-9F87-76DEF8E7EADA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242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The work within each Task 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8B4C1-5C93-4924-98B0-0E7E6E5B23CB}" type="datetime1">
              <a:rPr lang="en-US" smtClean="0"/>
              <a:t>2/24/2017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Richard Hughes-Jones  AENEAS WP4 Workshop / Den Haag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23383-0AE7-40E5-9F87-76DEF8E7EADA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9560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Linking People to Tasks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8B4C1-5C93-4924-98B0-0E7E6E5B23CB}" type="datetime1">
              <a:rPr lang="en-US" smtClean="0"/>
              <a:t>2/24/2017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Richard Hughes-Jones  AENEAS WP4 Workshop / Den Haag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23383-0AE7-40E5-9F87-76DEF8E7EADA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937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3574" y="836712"/>
            <a:ext cx="8229600" cy="936104"/>
          </a:xfrm>
        </p:spPr>
        <p:txBody>
          <a:bodyPr>
            <a:normAutofit/>
          </a:bodyPr>
          <a:lstStyle/>
          <a:p>
            <a:r>
              <a:rPr lang="en-GB" sz="3600" dirty="0" smtClean="0"/>
              <a:t>Agenda WP4 Workshop Session A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628800"/>
            <a:ext cx="9001000" cy="4582754"/>
          </a:xfrm>
        </p:spPr>
        <p:txBody>
          <a:bodyPr>
            <a:noAutofit/>
          </a:bodyPr>
          <a:lstStyle/>
          <a:p>
            <a:r>
              <a:rPr lang="en-GB" sz="2000" dirty="0"/>
              <a:t>Welcome &amp; Agenda bashing </a:t>
            </a:r>
            <a:r>
              <a:rPr lang="en-GB" sz="2000" dirty="0" smtClean="0"/>
              <a:t>5' 	</a:t>
            </a:r>
            <a:endParaRPr lang="en-GB" sz="2000" dirty="0"/>
          </a:p>
          <a:p>
            <a:r>
              <a:rPr lang="en-GB" sz="2000" dirty="0" smtClean="0"/>
              <a:t>Round </a:t>
            </a:r>
            <a:r>
              <a:rPr lang="en-GB" sz="2000" dirty="0"/>
              <a:t>Table Introductions 15' </a:t>
            </a:r>
            <a:r>
              <a:rPr lang="en-GB" sz="2000" dirty="0" smtClean="0"/>
              <a:t>		All</a:t>
            </a:r>
            <a:endParaRPr lang="en-GB" sz="2000" dirty="0"/>
          </a:p>
          <a:p>
            <a:pPr marL="400050" lvl="1" indent="0">
              <a:buNone/>
            </a:pPr>
            <a:r>
              <a:rPr lang="en-GB" sz="1600" dirty="0" smtClean="0"/>
              <a:t>Who </a:t>
            </a:r>
            <a:r>
              <a:rPr lang="en-GB" sz="1600" dirty="0"/>
              <a:t>I am, My institute &amp; Group, My work interests &amp; </a:t>
            </a:r>
            <a:r>
              <a:rPr lang="en-GB" sz="1600" dirty="0" smtClean="0"/>
              <a:t>expertise</a:t>
            </a:r>
          </a:p>
          <a:p>
            <a:r>
              <a:rPr lang="en-GB" sz="2000" dirty="0" smtClean="0"/>
              <a:t>Plans </a:t>
            </a:r>
            <a:r>
              <a:rPr lang="en-GB" sz="2000" dirty="0"/>
              <a:t>and Discussion of the WP4 Tasks 20' </a:t>
            </a:r>
            <a:r>
              <a:rPr lang="en-GB" sz="2000" dirty="0" smtClean="0"/>
              <a:t>	All</a:t>
            </a:r>
            <a:endParaRPr lang="en-GB" sz="2000" dirty="0"/>
          </a:p>
          <a:p>
            <a:pPr marL="400050" lvl="1" indent="0">
              <a:buNone/>
            </a:pPr>
            <a:r>
              <a:rPr lang="en-GB" sz="1600" dirty="0"/>
              <a:t>Outline of how the Tasks support the Statement of Work</a:t>
            </a:r>
          </a:p>
          <a:p>
            <a:pPr marL="400050" lvl="1" indent="0">
              <a:buNone/>
            </a:pPr>
            <a:r>
              <a:rPr lang="en-GB" sz="1600" dirty="0"/>
              <a:t>Discussion of the </a:t>
            </a:r>
            <a:r>
              <a:rPr lang="en-GB" sz="1600" dirty="0" smtClean="0"/>
              <a:t>Timelines</a:t>
            </a:r>
          </a:p>
          <a:p>
            <a:pPr marL="400050" lvl="1" indent="0">
              <a:buNone/>
            </a:pPr>
            <a:r>
              <a:rPr lang="en-GB" sz="1600" dirty="0" smtClean="0"/>
              <a:t>Technical Notes, Milestones &amp; Deliverables</a:t>
            </a:r>
            <a:endParaRPr lang="en-GB" sz="1600" dirty="0"/>
          </a:p>
          <a:p>
            <a:pPr marL="400050" lvl="1" indent="0">
              <a:buNone/>
            </a:pPr>
            <a:r>
              <a:rPr lang="en-GB" sz="1600" dirty="0"/>
              <a:t>Interactions and inter-dependencies with other WP</a:t>
            </a:r>
          </a:p>
          <a:p>
            <a:r>
              <a:rPr lang="en-GB" sz="2000" dirty="0" smtClean="0"/>
              <a:t>Some </a:t>
            </a:r>
            <a:r>
              <a:rPr lang="en-GB" sz="2000" dirty="0"/>
              <a:t>Current Work</a:t>
            </a:r>
          </a:p>
          <a:p>
            <a:pPr lvl="1"/>
            <a:r>
              <a:rPr lang="en-GB" sz="1600" dirty="0" smtClean="0"/>
              <a:t>Work </a:t>
            </a:r>
            <a:r>
              <a:rPr lang="en-GB" sz="1600" dirty="0"/>
              <a:t>at </a:t>
            </a:r>
            <a:r>
              <a:rPr lang="en-GB" sz="1600" dirty="0" err="1"/>
              <a:t>Onsala</a:t>
            </a:r>
            <a:r>
              <a:rPr lang="en-GB" sz="1600" dirty="0"/>
              <a:t> on protocols &amp; data transfers </a:t>
            </a:r>
            <a:r>
              <a:rPr lang="en-GB" sz="1600" dirty="0" smtClean="0"/>
              <a:t>5‘		Simon </a:t>
            </a:r>
            <a:r>
              <a:rPr lang="en-GB" sz="1600" dirty="0"/>
              <a:t>Casey</a:t>
            </a:r>
          </a:p>
          <a:p>
            <a:pPr lvl="1"/>
            <a:r>
              <a:rPr lang="en-GB" sz="1600" dirty="0" smtClean="0"/>
              <a:t>Work </a:t>
            </a:r>
            <a:r>
              <a:rPr lang="en-GB" sz="1600" dirty="0"/>
              <a:t>at </a:t>
            </a:r>
            <a:r>
              <a:rPr lang="en-GB" sz="1600" dirty="0" err="1"/>
              <a:t>Juelich</a:t>
            </a:r>
            <a:r>
              <a:rPr lang="en-GB" sz="1600" dirty="0"/>
              <a:t> on </a:t>
            </a:r>
            <a:r>
              <a:rPr lang="en-GB" sz="1600" dirty="0" err="1"/>
              <a:t>dCache</a:t>
            </a:r>
            <a:r>
              <a:rPr lang="en-GB" sz="1600" dirty="0"/>
              <a:t> for LOFAR </a:t>
            </a:r>
            <a:r>
              <a:rPr lang="en-GB" sz="1600" dirty="0" smtClean="0"/>
              <a:t>5‘			Oleg </a:t>
            </a:r>
            <a:r>
              <a:rPr lang="en-GB" sz="1600" dirty="0" err="1"/>
              <a:t>Tsigenov</a:t>
            </a:r>
            <a:endParaRPr lang="en-GB" sz="1600" dirty="0"/>
          </a:p>
          <a:p>
            <a:pPr lvl="1"/>
            <a:r>
              <a:rPr lang="en-GB" sz="1600" dirty="0" smtClean="0"/>
              <a:t>Work </a:t>
            </a:r>
            <a:r>
              <a:rPr lang="en-GB" sz="1600" dirty="0"/>
              <a:t>at Trieste on Data Transfer Nodes and Physics T</a:t>
            </a:r>
            <a:r>
              <a:rPr lang="en-GB" sz="1600" dirty="0" smtClean="0"/>
              <a:t>ransfers 5‘ Riccardo </a:t>
            </a:r>
            <a:r>
              <a:rPr lang="en-GB" sz="1600" dirty="0"/>
              <a:t>Smareglia</a:t>
            </a:r>
          </a:p>
          <a:p>
            <a:pPr lvl="1"/>
            <a:r>
              <a:rPr lang="en-GB" sz="1600" dirty="0" smtClean="0"/>
              <a:t>Tests </a:t>
            </a:r>
            <a:r>
              <a:rPr lang="en-GB" sz="1600" dirty="0"/>
              <a:t>of 100Gigabit Ethernet on PCs &amp; long haul to </a:t>
            </a:r>
            <a:r>
              <a:rPr lang="en-GB" sz="1600" dirty="0" err="1"/>
              <a:t>AARNet</a:t>
            </a:r>
            <a:r>
              <a:rPr lang="en-GB" sz="1600" dirty="0"/>
              <a:t> </a:t>
            </a:r>
            <a:r>
              <a:rPr lang="en-GB" sz="1600" dirty="0" smtClean="0"/>
              <a:t>5‘     Richard </a:t>
            </a:r>
            <a:r>
              <a:rPr lang="en-GB" sz="1600" dirty="0"/>
              <a:t>Hughes-Jones</a:t>
            </a:r>
          </a:p>
          <a:p>
            <a:r>
              <a:rPr lang="en-GB" sz="2000" dirty="0"/>
              <a:t>Coffee </a:t>
            </a:r>
            <a:r>
              <a:rPr lang="en-GB" sz="2000" dirty="0" smtClean="0"/>
              <a:t>15'</a:t>
            </a:r>
            <a:endParaRPr lang="en-GB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815D2-2E86-4964-B779-E6B8F0ED969A}" type="datetime1">
              <a:rPr lang="en-US" smtClean="0"/>
              <a:t>2/24/2017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Richard Hughes-Jones  AENEAS WP4 Workshop / Den Haag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23383-0AE7-40E5-9F87-76DEF8E7EAD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165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800" dirty="0"/>
              <a:t>Task 4.1: Evaluation of existing data transfer protocols, storage sub-systems and applications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FBFF1-7916-488E-B96E-E5A73A5F7596}" type="datetime1">
              <a:rPr lang="en-US" smtClean="0"/>
              <a:t>2/24/2017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Richard Hughes-Jones  AENEAS WP4 Workshop / Den Haag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23383-0AE7-40E5-9F87-76DEF8E7EADA}" type="slidenum">
              <a:rPr lang="en-US" smtClean="0"/>
              <a:t>20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6079435"/>
              </p:ext>
            </p:extLst>
          </p:nvPr>
        </p:nvGraphicFramePr>
        <p:xfrm>
          <a:off x="755576" y="2060848"/>
          <a:ext cx="6840760" cy="417646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10190"/>
                <a:gridCol w="1710190"/>
                <a:gridCol w="645733"/>
                <a:gridCol w="2774647"/>
              </a:tblGrid>
              <a:tr h="379679"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u="none" strike="noStrike" dirty="0">
                          <a:effectLst/>
                        </a:rPr>
                        <a:t>Institute</a:t>
                      </a:r>
                      <a:endParaRPr lang="en-GB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u="none" strike="noStrike" dirty="0">
                          <a:effectLst/>
                        </a:rPr>
                        <a:t>Person</a:t>
                      </a:r>
                      <a:endParaRPr lang="en-GB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u="none" strike="noStrike" dirty="0">
                          <a:effectLst/>
                        </a:rPr>
                        <a:t>PM</a:t>
                      </a:r>
                      <a:endParaRPr lang="en-GB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u="none" strike="noStrike" dirty="0">
                          <a:effectLst/>
                        </a:rPr>
                        <a:t>Role / comments</a:t>
                      </a:r>
                      <a:endParaRPr lang="en-GB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9679"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Chalmers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Simon Casey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Lead Network </a:t>
                      </a:r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protocols</a:t>
                      </a:r>
                    </a:p>
                  </a:txBody>
                  <a:tcPr marL="7620" marR="7620" marT="7620" marB="0" anchor="b"/>
                </a:tc>
              </a:tr>
              <a:tr h="379679"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GÉANT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Richard Hughes-Jones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Network protocols</a:t>
                      </a:r>
                    </a:p>
                  </a:txBody>
                  <a:tcPr marL="7620" marR="7620" marT="7620" marB="0" anchor="b"/>
                </a:tc>
              </a:tr>
              <a:tr h="379679"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Jülich</a:t>
                      </a:r>
                      <a:endParaRPr lang="en-GB" sz="15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Oleg </a:t>
                      </a:r>
                      <a:r>
                        <a:rPr lang="en-GB" sz="15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Tsigenov</a:t>
                      </a:r>
                      <a:endParaRPr lang="en-GB" sz="15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Storage / Replica Manager</a:t>
                      </a:r>
                    </a:p>
                  </a:txBody>
                  <a:tcPr marL="7620" marR="7620" marT="7620" marB="0" anchor="b"/>
                </a:tc>
              </a:tr>
              <a:tr h="379679">
                <a:tc rowSpan="2"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INAF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Cristina Knapic (OATS)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/>
                </a:tc>
              </a:tr>
              <a:tr h="379679">
                <a:tc vMerge="1">
                  <a:txBody>
                    <a:bodyPr/>
                    <a:lstStyle/>
                    <a:p>
                      <a:pPr algn="l" fontAlgn="b"/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Mauro Nanni (ORA)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/>
                </a:tc>
              </a:tr>
              <a:tr h="379679"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UMAN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Jimmy Cullen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Network protocols</a:t>
                      </a:r>
                    </a:p>
                  </a:txBody>
                  <a:tcPr marL="7620" marR="7620" marT="7620" marB="0" anchor="b"/>
                </a:tc>
              </a:tr>
              <a:tr h="379679"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CSIRO</a:t>
                      </a:r>
                    </a:p>
                  </a:txBody>
                  <a:tcPr marL="7620" marR="7620" marT="762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Shaun Amy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379679"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IT</a:t>
                      </a:r>
                    </a:p>
                  </a:txBody>
                  <a:tcPr marL="7620" marR="7620" marT="762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>
                          <a:solidFill>
                            <a:srgbClr val="CC0000"/>
                          </a:solidFill>
                          <a:effectLst/>
                          <a:latin typeface="Calibri" panose="020F0502020204030204" pitchFamily="34" charset="0"/>
                        </a:rPr>
                        <a:t>?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500" b="0" i="0" u="none" strike="noStrike" dirty="0" smtClean="0">
                          <a:solidFill>
                            <a:srgbClr val="CC0000"/>
                          </a:solidFill>
                          <a:effectLst/>
                          <a:latin typeface="Calibri" panose="020F0502020204030204" pitchFamily="34" charset="0"/>
                        </a:rPr>
                        <a:t>?</a:t>
                      </a:r>
                      <a:endParaRPr lang="en-GB" sz="1500" b="0" i="0" u="none" strike="noStrike" dirty="0">
                        <a:solidFill>
                          <a:srgbClr val="CC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379679">
                <a:tc rowSpan="2"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SANReN</a:t>
                      </a:r>
                      <a:endParaRPr lang="en-GB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Uli Horn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Storage / Replica Manager</a:t>
                      </a:r>
                    </a:p>
                  </a:txBody>
                  <a:tcPr marL="7620" marR="7620" marT="7620" marB="0" anchor="b"/>
                </a:tc>
              </a:tr>
              <a:tr h="379679">
                <a:tc vMerge="1">
                  <a:txBody>
                    <a:bodyPr/>
                    <a:lstStyle/>
                    <a:p>
                      <a:pPr algn="l" fontAlgn="b"/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SiJu Mammen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Network protocols</a:t>
                      </a: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98109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909820"/>
            <a:ext cx="8928992" cy="1079020"/>
          </a:xfrm>
        </p:spPr>
        <p:txBody>
          <a:bodyPr>
            <a:noAutofit/>
          </a:bodyPr>
          <a:lstStyle/>
          <a:p>
            <a:r>
              <a:rPr lang="en-GB" sz="2800" dirty="0"/>
              <a:t>Task 4.2: Inventory of the storage and network capabilities of existing and planned European Facilities for SKA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8AEEE-44E4-4ED8-A0DE-DB2FC5B6BD18}" type="datetime1">
              <a:rPr lang="en-US" smtClean="0"/>
              <a:t>2/24/2017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Richard Hughes-Jones  AENEAS WP4 Workshop / Den Haag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23383-0AE7-40E5-9F87-76DEF8E7EADA}" type="slidenum">
              <a:rPr lang="en-US" smtClean="0"/>
              <a:t>21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5431868"/>
              </p:ext>
            </p:extLst>
          </p:nvPr>
        </p:nvGraphicFramePr>
        <p:xfrm>
          <a:off x="683568" y="2636912"/>
          <a:ext cx="6840760" cy="24482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10190"/>
                <a:gridCol w="1710190"/>
                <a:gridCol w="645733"/>
                <a:gridCol w="2774647"/>
              </a:tblGrid>
              <a:tr h="408045"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u="none" strike="noStrike" dirty="0">
                          <a:effectLst/>
                        </a:rPr>
                        <a:t>Institute</a:t>
                      </a:r>
                      <a:endParaRPr lang="en-GB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u="none" strike="noStrike" dirty="0">
                          <a:effectLst/>
                        </a:rPr>
                        <a:t>Person</a:t>
                      </a:r>
                      <a:endParaRPr lang="en-GB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u="none" strike="noStrike" dirty="0">
                          <a:effectLst/>
                        </a:rPr>
                        <a:t>PM</a:t>
                      </a:r>
                      <a:endParaRPr lang="en-GB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u="none" strike="noStrike" dirty="0">
                          <a:effectLst/>
                        </a:rPr>
                        <a:t>Role / comments</a:t>
                      </a:r>
                      <a:endParaRPr lang="en-GB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08045">
                <a:tc rowSpan="2"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INAF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Mauro Nanni (ORA)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Lead</a:t>
                      </a:r>
                    </a:p>
                  </a:txBody>
                  <a:tcPr marL="7620" marR="7620" marT="7620" marB="0" anchor="b"/>
                </a:tc>
              </a:tr>
              <a:tr h="408045">
                <a:tc vMerge="1"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1" i="0" u="none" strike="noStrike" dirty="0">
                          <a:solidFill>
                            <a:srgbClr val="CC0000"/>
                          </a:solidFill>
                          <a:effectLst/>
                          <a:latin typeface="Calibri" panose="020F0502020204030204" pitchFamily="34" charset="0"/>
                        </a:rPr>
                        <a:t>Contractor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408045"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GÉANT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Vincenzo Capone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408045"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ASTRON</a:t>
                      </a:r>
                    </a:p>
                  </a:txBody>
                  <a:tcPr marL="7620" marR="7620" marT="762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Hanno Holties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408045"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IT</a:t>
                      </a:r>
                    </a:p>
                  </a:txBody>
                  <a:tcPr marL="7620" marR="7620" marT="762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 dirty="0">
                          <a:solidFill>
                            <a:srgbClr val="CC0000"/>
                          </a:solidFill>
                          <a:effectLst/>
                          <a:latin typeface="Calibri" panose="020F0502020204030204" pitchFamily="34" charset="0"/>
                        </a:rPr>
                        <a:t>?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500" b="0" i="0" u="none" strike="noStrike" dirty="0">
                          <a:solidFill>
                            <a:srgbClr val="CC0000"/>
                          </a:solidFill>
                          <a:effectLst/>
                          <a:latin typeface="Calibri" panose="020F0502020204030204" pitchFamily="34" charset="0"/>
                        </a:rPr>
                        <a:t>?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44643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09820"/>
            <a:ext cx="9144000" cy="936104"/>
          </a:xfrm>
        </p:spPr>
        <p:txBody>
          <a:bodyPr>
            <a:noAutofit/>
          </a:bodyPr>
          <a:lstStyle/>
          <a:p>
            <a:r>
              <a:rPr lang="en-GB" sz="2800" dirty="0"/>
              <a:t>Task 4.3: Optimized design and cost model for a distributed ESDC data topology with world connectivity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DC43F-4318-4DDC-A283-3487EC983590}" type="datetime1">
              <a:rPr lang="en-US" smtClean="0"/>
              <a:t>2/24/2017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Richard Hughes-Jones  AENEAS WP4 Workshop / Den Haag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23383-0AE7-40E5-9F87-76DEF8E7EADA}" type="slidenum">
              <a:rPr lang="en-US" smtClean="0"/>
              <a:t>22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6079435"/>
              </p:ext>
            </p:extLst>
          </p:nvPr>
        </p:nvGraphicFramePr>
        <p:xfrm>
          <a:off x="755576" y="2060848"/>
          <a:ext cx="6840760" cy="417646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10190"/>
                <a:gridCol w="1710190"/>
                <a:gridCol w="645733"/>
                <a:gridCol w="2774647"/>
              </a:tblGrid>
              <a:tr h="379679"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u="none" strike="noStrike" dirty="0">
                          <a:effectLst/>
                        </a:rPr>
                        <a:t>Institute</a:t>
                      </a:r>
                      <a:endParaRPr lang="en-GB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u="none" strike="noStrike" dirty="0">
                          <a:effectLst/>
                        </a:rPr>
                        <a:t>Person</a:t>
                      </a:r>
                      <a:endParaRPr lang="en-GB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u="none" strike="noStrike" dirty="0">
                          <a:effectLst/>
                        </a:rPr>
                        <a:t>PM</a:t>
                      </a:r>
                      <a:endParaRPr lang="en-GB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u="none" strike="noStrike" dirty="0">
                          <a:effectLst/>
                        </a:rPr>
                        <a:t>Role / comments</a:t>
                      </a:r>
                      <a:endParaRPr lang="en-GB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9679"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Chalmers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Simon Casey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Lead Network </a:t>
                      </a:r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protocols</a:t>
                      </a:r>
                    </a:p>
                  </a:txBody>
                  <a:tcPr marL="7620" marR="7620" marT="7620" marB="0" anchor="b"/>
                </a:tc>
              </a:tr>
              <a:tr h="379679"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GÉANT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Richard Hughes-Jones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Network protocols</a:t>
                      </a:r>
                    </a:p>
                  </a:txBody>
                  <a:tcPr marL="7620" marR="7620" marT="7620" marB="0" anchor="b"/>
                </a:tc>
              </a:tr>
              <a:tr h="379679"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Jülich</a:t>
                      </a:r>
                      <a:endParaRPr lang="en-GB" sz="15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Oleg </a:t>
                      </a:r>
                      <a:r>
                        <a:rPr lang="en-GB" sz="15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Tsigenov</a:t>
                      </a:r>
                      <a:endParaRPr lang="en-GB" sz="15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Storage / Replica Manager</a:t>
                      </a:r>
                    </a:p>
                  </a:txBody>
                  <a:tcPr marL="7620" marR="7620" marT="7620" marB="0" anchor="b"/>
                </a:tc>
              </a:tr>
              <a:tr h="379679">
                <a:tc rowSpan="2"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INAF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Cristina Knapic (OATS)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/>
                </a:tc>
              </a:tr>
              <a:tr h="379679">
                <a:tc vMerge="1">
                  <a:txBody>
                    <a:bodyPr/>
                    <a:lstStyle/>
                    <a:p>
                      <a:pPr algn="l" fontAlgn="b"/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Mauro Nanni (ORA)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/>
                </a:tc>
              </a:tr>
              <a:tr h="379679"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UMAN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Jimmy Cullen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Network protocols</a:t>
                      </a:r>
                    </a:p>
                  </a:txBody>
                  <a:tcPr marL="7620" marR="7620" marT="7620" marB="0" anchor="b"/>
                </a:tc>
              </a:tr>
              <a:tr h="379679"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CSIRO</a:t>
                      </a:r>
                    </a:p>
                  </a:txBody>
                  <a:tcPr marL="7620" marR="7620" marT="762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Shaun Amy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379679"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IT</a:t>
                      </a:r>
                    </a:p>
                  </a:txBody>
                  <a:tcPr marL="7620" marR="7620" marT="762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>
                          <a:solidFill>
                            <a:srgbClr val="CC0000"/>
                          </a:solidFill>
                          <a:effectLst/>
                          <a:latin typeface="Calibri" panose="020F0502020204030204" pitchFamily="34" charset="0"/>
                        </a:rPr>
                        <a:t>?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500" b="0" i="0" u="none" strike="noStrike" dirty="0" smtClean="0">
                          <a:solidFill>
                            <a:srgbClr val="CC0000"/>
                          </a:solidFill>
                          <a:effectLst/>
                          <a:latin typeface="Calibri" panose="020F0502020204030204" pitchFamily="34" charset="0"/>
                        </a:rPr>
                        <a:t>?</a:t>
                      </a:r>
                      <a:endParaRPr lang="en-GB" sz="1500" b="0" i="0" u="none" strike="noStrike" dirty="0">
                        <a:solidFill>
                          <a:srgbClr val="CC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379679">
                <a:tc rowSpan="2"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SANReN</a:t>
                      </a:r>
                      <a:endParaRPr lang="en-GB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Uli Horn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Storage / Replica Manager</a:t>
                      </a:r>
                    </a:p>
                  </a:txBody>
                  <a:tcPr marL="7620" marR="7620" marT="7620" marB="0" anchor="b"/>
                </a:tc>
              </a:tr>
              <a:tr h="379679">
                <a:tc vMerge="1">
                  <a:txBody>
                    <a:bodyPr/>
                    <a:lstStyle/>
                    <a:p>
                      <a:pPr algn="l" fontAlgn="b"/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SiJu Mammen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Network protocols</a:t>
                      </a: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638701"/>
              </p:ext>
            </p:extLst>
          </p:nvPr>
        </p:nvGraphicFramePr>
        <p:xfrm>
          <a:off x="725628" y="1851729"/>
          <a:ext cx="6870708" cy="44977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18788"/>
                <a:gridCol w="2237291"/>
                <a:gridCol w="574543"/>
                <a:gridCol w="2540086"/>
              </a:tblGrid>
              <a:tr h="321266"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1" u="none" strike="noStrike" dirty="0">
                          <a:effectLst/>
                        </a:rPr>
                        <a:t>Institute</a:t>
                      </a:r>
                      <a:endParaRPr lang="en-GB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1" u="none" strike="noStrike" dirty="0">
                          <a:effectLst/>
                        </a:rPr>
                        <a:t>Person</a:t>
                      </a:r>
                      <a:endParaRPr lang="en-GB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1" u="none" strike="noStrike">
                          <a:effectLst/>
                        </a:rPr>
                        <a:t>PM</a:t>
                      </a:r>
                      <a:endParaRPr lang="en-GB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1" u="none" strike="noStrike" dirty="0">
                          <a:effectLst/>
                        </a:rPr>
                        <a:t>Role / comments</a:t>
                      </a:r>
                      <a:endParaRPr lang="en-GB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</a:tr>
              <a:tr h="321266"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GÉANT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Richard Hughes-Jones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Lead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</a:tr>
              <a:tr h="321266">
                <a:tc>
                  <a:txBody>
                    <a:bodyPr/>
                    <a:lstStyle/>
                    <a:p>
                      <a:pPr algn="l" fontAlgn="b"/>
                      <a:endParaRPr lang="en-GB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Vincenzo Capone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</a:tr>
              <a:tr h="321266"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Chalmers 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Simon Casey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</a:tr>
              <a:tr h="321266"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INAF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Riccardo Smareglia (</a:t>
                      </a:r>
                      <a:r>
                        <a:rPr lang="en-GB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OATS)</a:t>
                      </a:r>
                      <a:endParaRPr lang="en-GB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</a:tr>
              <a:tr h="321266"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Jülich</a:t>
                      </a:r>
                      <a:endParaRPr lang="en-GB" sz="15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Oleg </a:t>
                      </a:r>
                      <a:r>
                        <a:rPr lang="en-GB" sz="15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Tsigenov</a:t>
                      </a:r>
                      <a:endParaRPr lang="en-GB" sz="15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GB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Specs. for SKA Replica Manager, </a:t>
                      </a:r>
                      <a:endParaRPr lang="en-GB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</a:tr>
              <a:tr h="321266"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UMAN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Jimmy Cullen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</a:tr>
              <a:tr h="321266">
                <a:tc rowSpan="3"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AARNet</a:t>
                      </a:r>
                      <a:endParaRPr lang="en-GB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Guido Aben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</a:tr>
              <a:tr h="321266">
                <a:tc vMerge="1">
                  <a:txBody>
                    <a:bodyPr/>
                    <a:lstStyle/>
                    <a:p>
                      <a:pPr algn="l" fontAlgn="b"/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Peter Elford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</a:tr>
              <a:tr h="321266">
                <a:tc vMerge="1">
                  <a:txBody>
                    <a:bodyPr/>
                    <a:lstStyle/>
                    <a:p>
                      <a:pPr algn="l" fontAlgn="b"/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John Nichols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</a:tr>
              <a:tr h="321266"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CSIRO</a:t>
                      </a:r>
                    </a:p>
                  </a:txBody>
                  <a:tcPr marL="7620" marR="7620" marT="762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Shaun Amy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</a:tr>
              <a:tr h="321266"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IT</a:t>
                      </a:r>
                    </a:p>
                  </a:txBody>
                  <a:tcPr marL="7620" marR="7620" marT="762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>
                          <a:solidFill>
                            <a:srgbClr val="CC0000"/>
                          </a:solidFill>
                          <a:effectLst/>
                          <a:latin typeface="Calibri" panose="020F0502020204030204" pitchFamily="34" charset="0"/>
                        </a:rPr>
                        <a:t>?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500" b="0" i="0" u="none" strike="noStrike" dirty="0" smtClean="0">
                          <a:solidFill>
                            <a:srgbClr val="CC0000"/>
                          </a:solidFill>
                          <a:effectLst/>
                          <a:latin typeface="Calibri" panose="020F0502020204030204" pitchFamily="34" charset="0"/>
                        </a:rPr>
                        <a:t>?</a:t>
                      </a:r>
                      <a:endParaRPr lang="en-GB" sz="1500" b="0" i="0" u="none" strike="noStrike" dirty="0">
                        <a:solidFill>
                          <a:srgbClr val="CC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</a:tr>
              <a:tr h="321266">
                <a:tc rowSpan="2"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SANReN</a:t>
                      </a:r>
                      <a:endParaRPr lang="en-GB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Uli Horn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</a:tr>
              <a:tr h="321266">
                <a:tc vMerge="1">
                  <a:txBody>
                    <a:bodyPr/>
                    <a:lstStyle/>
                    <a:p>
                      <a:pPr algn="l" fontAlgn="b"/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SiJu</a:t>
                      </a:r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Mammen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7387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800" dirty="0"/>
              <a:t>Task 4.4: Proof of Concept </a:t>
            </a:r>
            <a:r>
              <a:rPr lang="en-GB" sz="2800" dirty="0" smtClean="0"/>
              <a:t>Activities: </a:t>
            </a:r>
            <a:br>
              <a:rPr lang="en-GB" sz="2800" dirty="0" smtClean="0"/>
            </a:br>
            <a:r>
              <a:rPr lang="en-GB" sz="2800" dirty="0" smtClean="0"/>
              <a:t> Data </a:t>
            </a:r>
            <a:r>
              <a:rPr lang="en-GB" sz="2800" dirty="0"/>
              <a:t>access and transport within Europe and </a:t>
            </a:r>
            <a:br>
              <a:rPr lang="en-GB" sz="2800" dirty="0"/>
            </a:br>
            <a:r>
              <a:rPr lang="en-GB" sz="2800" dirty="0"/>
              <a:t>from the Host countries to Europe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EAA1B-570D-49B6-AB12-1EA664DB89D9}" type="datetime1">
              <a:rPr lang="en-US" smtClean="0"/>
              <a:t>2/24/2017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Richard Hughes-Jones  AENEAS WP4 Workshop / Den Haag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23383-0AE7-40E5-9F87-76DEF8E7EADA}" type="slidenum">
              <a:rPr lang="en-US" smtClean="0"/>
              <a:t>23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3734844"/>
              </p:ext>
            </p:extLst>
          </p:nvPr>
        </p:nvGraphicFramePr>
        <p:xfrm>
          <a:off x="1163779" y="2117244"/>
          <a:ext cx="6408712" cy="4251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68152"/>
                <a:gridCol w="1836204"/>
                <a:gridCol w="604950"/>
                <a:gridCol w="2599406"/>
              </a:tblGrid>
              <a:tr h="232026"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1" u="none" strike="noStrike" dirty="0">
                          <a:effectLst/>
                        </a:rPr>
                        <a:t>Institute</a:t>
                      </a:r>
                      <a:endParaRPr lang="en-GB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1" u="none" strike="noStrike" dirty="0">
                          <a:effectLst/>
                        </a:rPr>
                        <a:t>Person</a:t>
                      </a:r>
                      <a:endParaRPr lang="en-GB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1" u="none" strike="noStrike">
                          <a:effectLst/>
                        </a:rPr>
                        <a:t>PM</a:t>
                      </a:r>
                      <a:endParaRPr lang="en-GB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1" u="none" strike="noStrike" dirty="0">
                          <a:effectLst/>
                        </a:rPr>
                        <a:t>Role / comments</a:t>
                      </a:r>
                      <a:endParaRPr lang="en-GB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2026"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GÉANT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Richard Hughes-Jones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Lead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</a:tr>
              <a:tr h="232026">
                <a:tc>
                  <a:txBody>
                    <a:bodyPr/>
                    <a:lstStyle/>
                    <a:p>
                      <a:pPr algn="l" fontAlgn="b"/>
                      <a:endParaRPr lang="en-GB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Vincenzo Capone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</a:tr>
              <a:tr h="232026"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Chalmers 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Simon Casey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Network</a:t>
                      </a:r>
                      <a:endParaRPr lang="en-GB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</a:tr>
              <a:tr h="232026"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Jülich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Oleg </a:t>
                      </a:r>
                      <a:r>
                        <a:rPr lang="en-GB" sz="15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Tsigenov</a:t>
                      </a:r>
                      <a:endParaRPr lang="en-GB" sz="15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GB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</a:tr>
              <a:tr h="232026"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UMAN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Jimmy Cullen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Network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</a:tr>
              <a:tr h="232026">
                <a:tc rowSpan="3">
                  <a:txBody>
                    <a:bodyPr/>
                    <a:lstStyle/>
                    <a:p>
                      <a:pPr algn="l" fontAlgn="b"/>
                      <a:endParaRPr lang="en-GB" sz="15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GB" sz="15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AARNet</a:t>
                      </a:r>
                      <a:endParaRPr lang="en-GB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Guido Aben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Network</a:t>
                      </a:r>
                      <a:endParaRPr lang="en-GB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</a:tr>
              <a:tr h="232026">
                <a:tc vMerge="1">
                  <a:txBody>
                    <a:bodyPr/>
                    <a:lstStyle/>
                    <a:p>
                      <a:pPr algn="l" fontAlgn="b"/>
                      <a:endParaRPr lang="en-GB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Peter Elford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</a:tr>
              <a:tr h="232026">
                <a:tc vMerge="1">
                  <a:txBody>
                    <a:bodyPr/>
                    <a:lstStyle/>
                    <a:p>
                      <a:pPr algn="l" fontAlgn="b"/>
                      <a:endParaRPr lang="en-GB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John Nichols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</a:tr>
              <a:tr h="232026"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CSIRO</a:t>
                      </a:r>
                    </a:p>
                  </a:txBody>
                  <a:tcPr marL="7620" marR="7620" marT="762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Shaun Amy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</a:tr>
              <a:tr h="232026"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IT</a:t>
                      </a:r>
                    </a:p>
                  </a:txBody>
                  <a:tcPr marL="7620" marR="7620" marT="762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>
                          <a:solidFill>
                            <a:srgbClr val="CC0000"/>
                          </a:solidFill>
                          <a:effectLst/>
                          <a:latin typeface="Calibri" panose="020F0502020204030204" pitchFamily="34" charset="0"/>
                        </a:rPr>
                        <a:t>?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500" b="0" i="0" u="none" strike="noStrike" dirty="0">
                          <a:solidFill>
                            <a:srgbClr val="CC0000"/>
                          </a:solidFill>
                          <a:effectLst/>
                          <a:latin typeface="Calibri" panose="020F0502020204030204" pitchFamily="34" charset="0"/>
                        </a:rPr>
                        <a:t>?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</a:tr>
              <a:tr h="232026">
                <a:tc rowSpan="2"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JIV-ERIC</a:t>
                      </a:r>
                    </a:p>
                    <a:p>
                      <a:pPr algn="l" fontAlgn="b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Arpad Szomoru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</a:tr>
              <a:tr h="232026">
                <a:tc vMerge="1">
                  <a:txBody>
                    <a:bodyPr/>
                    <a:lstStyle/>
                    <a:p>
                      <a:pPr algn="l" fontAlgn="b"/>
                      <a:endParaRPr lang="en-GB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Harro Verkouter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</a:tr>
              <a:tr h="232026"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Max-Planck</a:t>
                      </a:r>
                    </a:p>
                  </a:txBody>
                  <a:tcPr marL="7620" marR="7620" marT="762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Hans-Rainer Klöckner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</a:tr>
              <a:tr h="232026"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SANReN</a:t>
                      </a:r>
                      <a:endParaRPr lang="en-GB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Uli Horn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Network &amp; storage</a:t>
                      </a:r>
                      <a:endParaRPr lang="en-GB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</a:tr>
              <a:tr h="232026"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SiJu Mammen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Network</a:t>
                      </a:r>
                      <a:endParaRPr lang="en-GB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</a:tr>
              <a:tr h="232026"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UCAM</a:t>
                      </a:r>
                    </a:p>
                  </a:txBody>
                  <a:tcPr marL="7620" marR="7620" marT="762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Anna Scaife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</a:tr>
              <a:tr h="232026"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UMAN</a:t>
                      </a:r>
                    </a:p>
                  </a:txBody>
                  <a:tcPr marL="7620" marR="7620" marT="762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Rosie Bolton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414732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Functioning of WP4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8B4C1-5C93-4924-98B0-0E7E6E5B23CB}" type="datetime1">
              <a:rPr lang="en-US" smtClean="0"/>
              <a:t>2/24/2017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Richard Hughes-Jones  AENEAS WP4 Workshop / Den Haag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23383-0AE7-40E5-9F87-76DEF8E7EADA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92454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Initial </a:t>
            </a:r>
            <a:r>
              <a:rPr lang="en-GB" dirty="0"/>
              <a:t>Work </a:t>
            </a:r>
            <a:r>
              <a:rPr lang="en-GB" dirty="0" smtClean="0"/>
              <a:t>Steps,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>Identify Sites and Work in Progress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5924"/>
            <a:ext cx="8435280" cy="431938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200" b="1" dirty="0" smtClean="0"/>
              <a:t>T4.1:</a:t>
            </a:r>
            <a:endParaRPr lang="en-GB" sz="2200" b="1" dirty="0"/>
          </a:p>
          <a:p>
            <a:r>
              <a:rPr lang="en-GB" sz="1450" dirty="0" smtClean="0"/>
              <a:t>Locate </a:t>
            </a:r>
            <a:r>
              <a:rPr lang="en-GB" sz="1450" dirty="0"/>
              <a:t>test systems and login </a:t>
            </a:r>
            <a:r>
              <a:rPr lang="en-GB" sz="1450" dirty="0" smtClean="0"/>
              <a:t>access. </a:t>
            </a:r>
            <a:r>
              <a:rPr lang="en-GB" sz="1450" dirty="0"/>
              <a:t>Start investigations of protocols. </a:t>
            </a:r>
          </a:p>
          <a:p>
            <a:r>
              <a:rPr lang="en-GB" sz="1450" dirty="0"/>
              <a:t>Survey and evaluate data replica and data transfer managers, file systems and storage </a:t>
            </a:r>
            <a:r>
              <a:rPr lang="en-GB" sz="1450" dirty="0" smtClean="0"/>
              <a:t>sub-systems.</a:t>
            </a:r>
            <a:endParaRPr lang="en-GB" sz="1450" dirty="0"/>
          </a:p>
          <a:p>
            <a:pPr marL="0" indent="0">
              <a:buNone/>
            </a:pPr>
            <a:r>
              <a:rPr lang="en-GB" sz="2200" b="1" dirty="0" smtClean="0"/>
              <a:t>T4.2 </a:t>
            </a:r>
            <a:r>
              <a:rPr lang="en-GB" sz="2200" b="1" dirty="0"/>
              <a:t>:</a:t>
            </a:r>
          </a:p>
          <a:p>
            <a:r>
              <a:rPr lang="en-GB" sz="1450" dirty="0"/>
              <a:t>Consideration of technology required for the online </a:t>
            </a:r>
            <a:r>
              <a:rPr lang="en-GB" sz="1450" dirty="0" smtClean="0"/>
              <a:t>catalogue. </a:t>
            </a:r>
            <a:endParaRPr lang="en-GB" sz="1450" dirty="0"/>
          </a:p>
          <a:p>
            <a:r>
              <a:rPr lang="en-GB" sz="1450" dirty="0"/>
              <a:t>Location of the server </a:t>
            </a:r>
            <a:r>
              <a:rPr lang="en-GB" sz="1450" dirty="0" smtClean="0"/>
              <a:t>– </a:t>
            </a:r>
            <a:r>
              <a:rPr lang="en-GB" sz="1450" dirty="0">
                <a:hlinkClick r:id="rId2"/>
              </a:rPr>
              <a:t>www.aeneas2020.eu</a:t>
            </a:r>
            <a:r>
              <a:rPr lang="en-GB" sz="1450" dirty="0"/>
              <a:t> </a:t>
            </a:r>
            <a:endParaRPr lang="en-GB" sz="1450" dirty="0" smtClean="0"/>
          </a:p>
          <a:p>
            <a:pPr marL="57150" indent="0">
              <a:buNone/>
            </a:pPr>
            <a:r>
              <a:rPr lang="en-GB" sz="2200" b="1" dirty="0" smtClean="0"/>
              <a:t>T4.3 :</a:t>
            </a:r>
          </a:p>
          <a:p>
            <a:r>
              <a:rPr lang="en-GB" sz="1450" dirty="0"/>
              <a:t>Initial spec for a DMZ on a SKA site</a:t>
            </a:r>
          </a:p>
          <a:p>
            <a:pPr marL="0" indent="0">
              <a:buNone/>
            </a:pPr>
            <a:r>
              <a:rPr lang="en-GB" sz="2200" b="1" dirty="0" smtClean="0"/>
              <a:t>T4.4 </a:t>
            </a:r>
            <a:r>
              <a:rPr lang="en-GB" sz="2200" b="1" dirty="0"/>
              <a:t>: </a:t>
            </a:r>
          </a:p>
          <a:p>
            <a:r>
              <a:rPr lang="en-GB" sz="1450" dirty="0" err="1"/>
              <a:t>PoC</a:t>
            </a:r>
            <a:r>
              <a:rPr lang="en-GB" sz="1450" dirty="0"/>
              <a:t> tests with Australia and South Africa</a:t>
            </a:r>
          </a:p>
          <a:p>
            <a:r>
              <a:rPr lang="en-GB" sz="1450" dirty="0"/>
              <a:t>Establish locations and suitable servers in the NRENs</a:t>
            </a:r>
          </a:p>
          <a:p>
            <a:r>
              <a:rPr lang="en-GB" sz="1450" dirty="0"/>
              <a:t>Contact with other projects: </a:t>
            </a:r>
            <a:r>
              <a:rPr lang="en-GB" sz="1450" dirty="0" err="1"/>
              <a:t>eg</a:t>
            </a:r>
            <a:r>
              <a:rPr lang="en-GB" sz="1450" dirty="0"/>
              <a:t> Enlighten my Research (NZ, </a:t>
            </a:r>
            <a:r>
              <a:rPr lang="en-GB" sz="1450" dirty="0" err="1"/>
              <a:t>Aus</a:t>
            </a:r>
            <a:r>
              <a:rPr lang="en-GB" sz="1450" dirty="0"/>
              <a:t>, NL); </a:t>
            </a:r>
            <a:r>
              <a:rPr lang="en-GB" sz="1450" dirty="0" err="1"/>
              <a:t>Asterics</a:t>
            </a:r>
            <a:endParaRPr lang="en-GB" sz="145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6E44-044D-41B8-A431-A0257F991D00}" type="datetime1">
              <a:rPr lang="en-US" smtClean="0"/>
              <a:t>2/24/2017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Richard Hughes-Jones  AENEAS WP4 Workshop / Den Haag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23383-0AE7-40E5-9F87-76DEF8E7EADA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04916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34793"/>
            <a:ext cx="8229600" cy="936104"/>
          </a:xfrm>
        </p:spPr>
        <p:txBody>
          <a:bodyPr>
            <a:normAutofit/>
          </a:bodyPr>
          <a:lstStyle/>
          <a:p>
            <a:r>
              <a:rPr lang="en-GB" sz="3600" dirty="0"/>
              <a:t>WP4 Collaboration Tools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435280" cy="46805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200" b="1" dirty="0"/>
              <a:t>Mailing </a:t>
            </a:r>
            <a:r>
              <a:rPr lang="en-GB" sz="2200" b="1" dirty="0" smtClean="0"/>
              <a:t>lists:</a:t>
            </a:r>
            <a:endParaRPr lang="en-GB" sz="2200" b="1" dirty="0"/>
          </a:p>
          <a:p>
            <a:r>
              <a:rPr lang="en-GB" sz="2000" dirty="0"/>
              <a:t>aeneas-wp4@astron.nl </a:t>
            </a:r>
            <a:endParaRPr lang="en-GB" sz="2000" dirty="0" smtClean="0"/>
          </a:p>
          <a:p>
            <a:pPr marL="0" indent="0">
              <a:buNone/>
            </a:pPr>
            <a:r>
              <a:rPr lang="en-GB" sz="2200" b="1" dirty="0"/>
              <a:t>WP4 VCs / </a:t>
            </a:r>
            <a:r>
              <a:rPr lang="en-GB" sz="2200" b="1" dirty="0" err="1"/>
              <a:t>Telcons</a:t>
            </a:r>
            <a:endParaRPr lang="en-GB" sz="2200" b="1" dirty="0"/>
          </a:p>
          <a:p>
            <a:r>
              <a:rPr lang="en-GB" sz="2000" dirty="0"/>
              <a:t>Skype ad hoc</a:t>
            </a:r>
          </a:p>
          <a:p>
            <a:r>
              <a:rPr lang="en-GB" sz="2000" dirty="0"/>
              <a:t>Zoom regular monthly meetings &amp; extended every 3 months</a:t>
            </a:r>
          </a:p>
          <a:p>
            <a:pPr marL="0" indent="0">
              <a:buNone/>
            </a:pPr>
            <a:r>
              <a:rPr lang="en-GB" sz="2200" b="1" dirty="0" err="1" smtClean="0"/>
              <a:t>Indico</a:t>
            </a:r>
            <a:r>
              <a:rPr lang="en-GB" sz="2200" b="1" dirty="0" smtClean="0"/>
              <a:t> </a:t>
            </a:r>
            <a:r>
              <a:rPr lang="en-GB" sz="2200" b="1" dirty="0"/>
              <a:t>for </a:t>
            </a:r>
            <a:r>
              <a:rPr lang="en-GB" sz="2200" b="1" dirty="0" smtClean="0"/>
              <a:t>Meetings:</a:t>
            </a:r>
            <a:endParaRPr lang="en-GB" sz="2200" b="1" dirty="0"/>
          </a:p>
          <a:p>
            <a:r>
              <a:rPr lang="en-GB" sz="2000" dirty="0"/>
              <a:t>https://indico.astron.nl/categoryDisplay.py?categId=28 </a:t>
            </a:r>
          </a:p>
          <a:p>
            <a:pPr marL="0" indent="0">
              <a:buNone/>
            </a:pPr>
            <a:r>
              <a:rPr lang="en-GB" sz="2200" b="1" dirty="0"/>
              <a:t>AENEAS Wiki </a:t>
            </a:r>
            <a:r>
              <a:rPr lang="en-GB" sz="2200" b="1" dirty="0" smtClean="0"/>
              <a:t>Open </a:t>
            </a:r>
            <a:r>
              <a:rPr lang="en-GB" sz="2200" b="1" dirty="0"/>
              <a:t>and intra </a:t>
            </a:r>
            <a:r>
              <a:rPr lang="en-GB" sz="2200" b="1" dirty="0" smtClean="0"/>
              <a:t>pages:</a:t>
            </a:r>
            <a:endParaRPr lang="en-GB" sz="2200" b="1" dirty="0"/>
          </a:p>
          <a:p>
            <a:r>
              <a:rPr lang="en-GB" sz="2000" dirty="0"/>
              <a:t>https://www.astron.nl/aeneas2020/doku.php</a:t>
            </a:r>
          </a:p>
          <a:p>
            <a:pPr marL="0" indent="0">
              <a:buNone/>
            </a:pPr>
            <a:r>
              <a:rPr lang="en-GB" sz="2200" b="1" dirty="0"/>
              <a:t>WP4 Wiki intra </a:t>
            </a:r>
            <a:r>
              <a:rPr lang="en-GB" sz="2200" b="1" dirty="0" smtClean="0"/>
              <a:t>pages: </a:t>
            </a:r>
            <a:endParaRPr lang="en-GB" sz="2200" b="1" dirty="0"/>
          </a:p>
          <a:p>
            <a:r>
              <a:rPr lang="en-GB" sz="2000" dirty="0"/>
              <a:t>R</a:t>
            </a:r>
            <a:r>
              <a:rPr lang="en-GB" sz="2000" dirty="0" smtClean="0"/>
              <a:t>equest </a:t>
            </a:r>
            <a:r>
              <a:rPr lang="en-GB" sz="2000" dirty="0"/>
              <a:t>a login</a:t>
            </a:r>
          </a:p>
          <a:p>
            <a:r>
              <a:rPr lang="en-GB" sz="2000" dirty="0"/>
              <a:t>https://</a:t>
            </a:r>
            <a:r>
              <a:rPr lang="en-GB" sz="2000" dirty="0" smtClean="0"/>
              <a:t>www.astron.nl/aeneas2020/doku.php?id=intra:wp4:start</a:t>
            </a:r>
            <a:endParaRPr lang="en-GB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3DF3E-3089-4AED-AF81-1C563FC7C746}" type="datetime1">
              <a:rPr lang="en-US" smtClean="0"/>
              <a:t>2/24/2017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Richard Hughes-Jones, GÉANT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23383-0AE7-40E5-9F87-76DEF8E7EADA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98094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3574" y="836712"/>
            <a:ext cx="8229600" cy="936104"/>
          </a:xfrm>
        </p:spPr>
        <p:txBody>
          <a:bodyPr>
            <a:normAutofit/>
          </a:bodyPr>
          <a:lstStyle/>
          <a:p>
            <a:r>
              <a:rPr lang="en-GB" sz="3600" dirty="0" smtClean="0"/>
              <a:t>Agenda WP3-WP4 Joint Session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628800"/>
            <a:ext cx="9001000" cy="4582754"/>
          </a:xfrm>
        </p:spPr>
        <p:txBody>
          <a:bodyPr>
            <a:noAutofit/>
          </a:bodyPr>
          <a:lstStyle/>
          <a:p>
            <a:r>
              <a:rPr lang="en-GB" sz="2000" dirty="0"/>
              <a:t>Sketch of WP3 Plans 15' </a:t>
            </a:r>
            <a:r>
              <a:rPr lang="en-GB" sz="2000" dirty="0" smtClean="0"/>
              <a:t>		</a:t>
            </a:r>
          </a:p>
          <a:p>
            <a:r>
              <a:rPr lang="en-GB" sz="2000" dirty="0"/>
              <a:t>Sketch of </a:t>
            </a:r>
            <a:r>
              <a:rPr lang="en-GB" sz="2000" dirty="0" smtClean="0"/>
              <a:t>WP4 </a:t>
            </a:r>
            <a:r>
              <a:rPr lang="en-GB" sz="2000" dirty="0"/>
              <a:t>Plans 15' </a:t>
            </a:r>
            <a:endParaRPr lang="en-GB" sz="2000" dirty="0" smtClean="0"/>
          </a:p>
          <a:p>
            <a:r>
              <a:rPr lang="en-GB" sz="2000" dirty="0"/>
              <a:t>Discussions </a:t>
            </a:r>
            <a:r>
              <a:rPr lang="en-GB" sz="2000" dirty="0" smtClean="0"/>
              <a:t>Covering:</a:t>
            </a:r>
            <a:r>
              <a:rPr lang="en-GB" sz="2000" dirty="0"/>
              <a:t> </a:t>
            </a:r>
            <a:r>
              <a:rPr lang="en-GB" sz="2000" dirty="0" smtClean="0"/>
              <a:t>30'</a:t>
            </a:r>
            <a:r>
              <a:rPr lang="en-GB" sz="2000" dirty="0"/>
              <a:t>  </a:t>
            </a:r>
            <a:endParaRPr lang="en-GB" sz="2000" dirty="0" smtClean="0"/>
          </a:p>
          <a:p>
            <a:pPr lvl="1"/>
            <a:r>
              <a:rPr lang="en-GB" sz="1600" dirty="0" smtClean="0"/>
              <a:t>Time Scales</a:t>
            </a:r>
          </a:p>
          <a:p>
            <a:pPr lvl="1"/>
            <a:r>
              <a:rPr lang="en-GB" sz="1600" dirty="0" smtClean="0"/>
              <a:t>Joint Milestones and Deliverables</a:t>
            </a:r>
          </a:p>
          <a:p>
            <a:pPr lvl="1"/>
            <a:r>
              <a:rPr lang="en-GB" sz="1600" dirty="0" smtClean="0"/>
              <a:t>Data Locality</a:t>
            </a:r>
          </a:p>
          <a:p>
            <a:pPr lvl="1"/>
            <a:r>
              <a:rPr lang="en-GB" sz="1600" dirty="0" smtClean="0"/>
              <a:t>A Data Replica Manager for SKA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815D2-2E86-4964-B779-E6B8F0ED969A}" type="datetime1">
              <a:rPr lang="en-US" smtClean="0"/>
              <a:t>2/24/2017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Richard Hughes-Jones  AENEAS WP4 Workshop / Den Haag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23383-0AE7-40E5-9F87-76DEF8E7EADA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529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3574" y="836712"/>
            <a:ext cx="8229600" cy="936104"/>
          </a:xfrm>
        </p:spPr>
        <p:txBody>
          <a:bodyPr>
            <a:normAutofit/>
          </a:bodyPr>
          <a:lstStyle/>
          <a:p>
            <a:r>
              <a:rPr lang="en-GB" sz="3600" dirty="0" smtClean="0"/>
              <a:t>Agenda WP4 Workshop Session B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628800"/>
            <a:ext cx="9001000" cy="4582754"/>
          </a:xfrm>
        </p:spPr>
        <p:txBody>
          <a:bodyPr>
            <a:noAutofit/>
          </a:bodyPr>
          <a:lstStyle/>
          <a:p>
            <a:r>
              <a:rPr lang="en-GB" sz="2000" dirty="0"/>
              <a:t>The work within each Task 20' </a:t>
            </a:r>
            <a:r>
              <a:rPr lang="en-GB" sz="2000" dirty="0" smtClean="0"/>
              <a:t>		All</a:t>
            </a:r>
          </a:p>
          <a:p>
            <a:pPr marL="400050" lvl="1" indent="0">
              <a:buNone/>
            </a:pPr>
            <a:r>
              <a:rPr lang="en-GB" sz="1600" dirty="0" smtClean="0"/>
              <a:t>Task Leaders </a:t>
            </a:r>
            <a:r>
              <a:rPr lang="en-GB" sz="1600" dirty="0"/>
              <a:t>Simon Casey, Mauro Nanni, Richard Hughes-Jones </a:t>
            </a:r>
          </a:p>
          <a:p>
            <a:r>
              <a:rPr lang="en-GB" sz="2000" dirty="0"/>
              <a:t>Agreement Linking People to Tasks 20'</a:t>
            </a:r>
            <a:r>
              <a:rPr lang="en-GB" sz="2000" dirty="0" smtClean="0"/>
              <a:t>	All</a:t>
            </a:r>
            <a:endParaRPr lang="en-GB" sz="2000" dirty="0"/>
          </a:p>
          <a:p>
            <a:r>
              <a:rPr lang="en-GB" sz="2000" dirty="0"/>
              <a:t>Timescales &amp; </a:t>
            </a:r>
            <a:r>
              <a:rPr lang="en-GB" sz="2000" dirty="0" smtClean="0"/>
              <a:t>Interaction </a:t>
            </a:r>
            <a:r>
              <a:rPr lang="en-GB" sz="2000" dirty="0"/>
              <a:t>with WP3 5'</a:t>
            </a:r>
            <a:r>
              <a:rPr lang="en-GB" sz="2000" dirty="0" smtClean="0"/>
              <a:t> 	All</a:t>
            </a:r>
            <a:endParaRPr lang="en-GB" sz="2000" dirty="0"/>
          </a:p>
          <a:p>
            <a:r>
              <a:rPr lang="en-GB" sz="2000" dirty="0" smtClean="0"/>
              <a:t>Functioning </a:t>
            </a:r>
            <a:r>
              <a:rPr lang="en-GB" sz="2000" dirty="0"/>
              <a:t>of WP4</a:t>
            </a:r>
            <a:endParaRPr lang="en-GB" sz="2000" dirty="0" smtClean="0"/>
          </a:p>
          <a:p>
            <a:pPr lvl="1"/>
            <a:r>
              <a:rPr lang="en-GB" sz="1600" dirty="0"/>
              <a:t>Initial Work Steps 5'</a:t>
            </a:r>
            <a:r>
              <a:rPr lang="en-GB" sz="1600" dirty="0" smtClean="0"/>
              <a:t>				All</a:t>
            </a:r>
          </a:p>
          <a:p>
            <a:pPr lvl="1"/>
            <a:r>
              <a:rPr lang="en-GB" sz="1600" dirty="0"/>
              <a:t>Identify Sites and Work in Progress 5'</a:t>
            </a:r>
            <a:r>
              <a:rPr lang="en-GB" sz="1600" dirty="0" smtClean="0"/>
              <a:t>		All</a:t>
            </a:r>
          </a:p>
          <a:p>
            <a:pPr lvl="1"/>
            <a:r>
              <a:rPr lang="en-GB" sz="1600" dirty="0"/>
              <a:t>Collaboration Tools </a:t>
            </a:r>
            <a:r>
              <a:rPr lang="en-GB" sz="1600" dirty="0" smtClean="0"/>
              <a:t>5' 				Richard </a:t>
            </a:r>
            <a:r>
              <a:rPr lang="en-GB" sz="1600" dirty="0"/>
              <a:t>Hughes-Jones</a:t>
            </a:r>
            <a:endParaRPr lang="en-GB" sz="1600" dirty="0" smtClean="0"/>
          </a:p>
          <a:p>
            <a:r>
              <a:rPr lang="en-GB" sz="2000" dirty="0" smtClean="0"/>
              <a:t>Lunch Break 60'</a:t>
            </a:r>
            <a:endParaRPr lang="en-GB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815D2-2E86-4964-B779-E6B8F0ED969A}" type="datetime1">
              <a:rPr lang="en-US" smtClean="0"/>
              <a:t>2/24/2017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Richard Hughes-Jones  AENEAS WP4 Workshop / Den Haag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23383-0AE7-40E5-9F87-76DEF8E7EAD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945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3574" y="836712"/>
            <a:ext cx="8229600" cy="936104"/>
          </a:xfrm>
        </p:spPr>
        <p:txBody>
          <a:bodyPr>
            <a:normAutofit/>
          </a:bodyPr>
          <a:lstStyle/>
          <a:p>
            <a:r>
              <a:rPr lang="en-GB" sz="3600" dirty="0" smtClean="0"/>
              <a:t>Agenda WP3-WP4 Joint Session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628800"/>
            <a:ext cx="9001000" cy="4582754"/>
          </a:xfrm>
        </p:spPr>
        <p:txBody>
          <a:bodyPr>
            <a:noAutofit/>
          </a:bodyPr>
          <a:lstStyle/>
          <a:p>
            <a:r>
              <a:rPr lang="en-GB" sz="2000" dirty="0"/>
              <a:t>Sketch of WP3 Plans 15' </a:t>
            </a:r>
            <a:r>
              <a:rPr lang="en-GB" sz="2000" dirty="0" smtClean="0"/>
              <a:t>		</a:t>
            </a:r>
          </a:p>
          <a:p>
            <a:r>
              <a:rPr lang="en-GB" sz="2000" dirty="0"/>
              <a:t>Sketch of </a:t>
            </a:r>
            <a:r>
              <a:rPr lang="en-GB" sz="2000" dirty="0" smtClean="0"/>
              <a:t>WP4 </a:t>
            </a:r>
            <a:r>
              <a:rPr lang="en-GB" sz="2000" dirty="0"/>
              <a:t>Plans 15' </a:t>
            </a:r>
            <a:endParaRPr lang="en-GB" sz="2000" dirty="0" smtClean="0"/>
          </a:p>
          <a:p>
            <a:r>
              <a:rPr lang="en-GB" sz="2000" dirty="0"/>
              <a:t>Discussions </a:t>
            </a:r>
            <a:r>
              <a:rPr lang="en-GB" sz="2000" dirty="0" smtClean="0"/>
              <a:t>Covering:</a:t>
            </a:r>
            <a:r>
              <a:rPr lang="en-GB" sz="2000" dirty="0"/>
              <a:t> </a:t>
            </a:r>
            <a:r>
              <a:rPr lang="en-GB" sz="2000" dirty="0" smtClean="0"/>
              <a:t>30'</a:t>
            </a:r>
            <a:r>
              <a:rPr lang="en-GB" sz="2000" dirty="0"/>
              <a:t>  </a:t>
            </a:r>
            <a:endParaRPr lang="en-GB" sz="2000" dirty="0" smtClean="0"/>
          </a:p>
          <a:p>
            <a:pPr lvl="1"/>
            <a:r>
              <a:rPr lang="en-GB" sz="1600" dirty="0" smtClean="0"/>
              <a:t>Time Scales</a:t>
            </a:r>
          </a:p>
          <a:p>
            <a:pPr lvl="1"/>
            <a:r>
              <a:rPr lang="en-GB" sz="1600" dirty="0" smtClean="0"/>
              <a:t>Joint Milestones and Deliverables</a:t>
            </a:r>
          </a:p>
          <a:p>
            <a:pPr lvl="1"/>
            <a:r>
              <a:rPr lang="en-GB" sz="1600" dirty="0" smtClean="0"/>
              <a:t>Data Locality</a:t>
            </a:r>
          </a:p>
          <a:p>
            <a:pPr lvl="1"/>
            <a:r>
              <a:rPr lang="en-GB" sz="1600" dirty="0" smtClean="0"/>
              <a:t>A Data Replica Manager for SKA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815D2-2E86-4964-B779-E6B8F0ED969A}" type="datetime1">
              <a:rPr lang="en-US" smtClean="0"/>
              <a:t>2/24/2017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Richard Hughes-Jones  AENEAS WP4 Workshop / Den Haag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23383-0AE7-40E5-9F87-76DEF8E7EAD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157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3574" y="836712"/>
            <a:ext cx="8229600" cy="936104"/>
          </a:xfrm>
        </p:spPr>
        <p:txBody>
          <a:bodyPr>
            <a:normAutofit/>
          </a:bodyPr>
          <a:lstStyle/>
          <a:p>
            <a:r>
              <a:rPr lang="en-GB" sz="3600" dirty="0" smtClean="0"/>
              <a:t>Agenda WP4 Workshop Session A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628800"/>
            <a:ext cx="9001000" cy="4582754"/>
          </a:xfrm>
        </p:spPr>
        <p:txBody>
          <a:bodyPr>
            <a:noAutofit/>
          </a:bodyPr>
          <a:lstStyle/>
          <a:p>
            <a:r>
              <a:rPr lang="en-GB" sz="2000" dirty="0"/>
              <a:t>Welcome &amp; Agenda bashing </a:t>
            </a:r>
            <a:r>
              <a:rPr lang="en-GB" sz="2000" dirty="0" smtClean="0"/>
              <a:t>5' 	</a:t>
            </a:r>
            <a:endParaRPr lang="en-GB" sz="2000" dirty="0"/>
          </a:p>
          <a:p>
            <a:r>
              <a:rPr lang="en-GB" sz="2000" dirty="0" smtClean="0"/>
              <a:t>Round </a:t>
            </a:r>
            <a:r>
              <a:rPr lang="en-GB" sz="2000" dirty="0"/>
              <a:t>Table Introductions 15' </a:t>
            </a:r>
            <a:r>
              <a:rPr lang="en-GB" sz="2000" dirty="0" smtClean="0"/>
              <a:t>		All</a:t>
            </a:r>
            <a:endParaRPr lang="en-GB" sz="2000" dirty="0"/>
          </a:p>
          <a:p>
            <a:pPr marL="400050" lvl="1" indent="0">
              <a:buNone/>
            </a:pPr>
            <a:r>
              <a:rPr lang="en-GB" sz="1600" dirty="0" smtClean="0"/>
              <a:t>Who </a:t>
            </a:r>
            <a:r>
              <a:rPr lang="en-GB" sz="1600" dirty="0"/>
              <a:t>I am, My institute &amp; Group, My work interests &amp; </a:t>
            </a:r>
            <a:r>
              <a:rPr lang="en-GB" sz="1600" dirty="0" smtClean="0"/>
              <a:t>expertise</a:t>
            </a:r>
          </a:p>
          <a:p>
            <a:r>
              <a:rPr lang="en-GB" sz="2000" dirty="0" smtClean="0"/>
              <a:t>Plans </a:t>
            </a:r>
            <a:r>
              <a:rPr lang="en-GB" sz="2000" dirty="0"/>
              <a:t>and Discussion of the WP4 Tasks 20' </a:t>
            </a:r>
            <a:r>
              <a:rPr lang="en-GB" sz="2000" dirty="0" smtClean="0"/>
              <a:t>	All</a:t>
            </a:r>
            <a:endParaRPr lang="en-GB" sz="2000" dirty="0"/>
          </a:p>
          <a:p>
            <a:pPr marL="400050" lvl="1" indent="0">
              <a:buNone/>
            </a:pPr>
            <a:r>
              <a:rPr lang="en-GB" sz="1600" dirty="0"/>
              <a:t>Outline of how the Tasks support the Statement of Work</a:t>
            </a:r>
          </a:p>
          <a:p>
            <a:pPr marL="400050" lvl="1" indent="0">
              <a:buNone/>
            </a:pPr>
            <a:r>
              <a:rPr lang="en-GB" sz="1600" dirty="0"/>
              <a:t>Discussion of the </a:t>
            </a:r>
            <a:r>
              <a:rPr lang="en-GB" sz="1600" dirty="0" smtClean="0"/>
              <a:t>Timelines</a:t>
            </a:r>
          </a:p>
          <a:p>
            <a:pPr marL="400050" lvl="1" indent="0">
              <a:buNone/>
            </a:pPr>
            <a:r>
              <a:rPr lang="en-GB" sz="1600" dirty="0" smtClean="0"/>
              <a:t>Technical Notes, Milestones &amp; Deliverables</a:t>
            </a:r>
            <a:endParaRPr lang="en-GB" sz="1600" dirty="0"/>
          </a:p>
          <a:p>
            <a:pPr marL="400050" lvl="1" indent="0">
              <a:buNone/>
            </a:pPr>
            <a:r>
              <a:rPr lang="en-GB" sz="1600" dirty="0"/>
              <a:t>Interactions and inter-dependencies with other WP</a:t>
            </a:r>
          </a:p>
          <a:p>
            <a:r>
              <a:rPr lang="en-GB" sz="2000" dirty="0" smtClean="0"/>
              <a:t>Some </a:t>
            </a:r>
            <a:r>
              <a:rPr lang="en-GB" sz="2000" dirty="0"/>
              <a:t>Current Work</a:t>
            </a:r>
          </a:p>
          <a:p>
            <a:pPr lvl="1"/>
            <a:r>
              <a:rPr lang="en-GB" sz="1600" dirty="0" smtClean="0"/>
              <a:t>Work </a:t>
            </a:r>
            <a:r>
              <a:rPr lang="en-GB" sz="1600" dirty="0"/>
              <a:t>at </a:t>
            </a:r>
            <a:r>
              <a:rPr lang="en-GB" sz="1600" dirty="0" err="1"/>
              <a:t>Onsala</a:t>
            </a:r>
            <a:r>
              <a:rPr lang="en-GB" sz="1600" dirty="0"/>
              <a:t> on protocols &amp; data transfers </a:t>
            </a:r>
            <a:r>
              <a:rPr lang="en-GB" sz="1600" dirty="0" smtClean="0"/>
              <a:t>5‘		Simon </a:t>
            </a:r>
            <a:r>
              <a:rPr lang="en-GB" sz="1600" dirty="0"/>
              <a:t>Casey</a:t>
            </a:r>
          </a:p>
          <a:p>
            <a:pPr lvl="1"/>
            <a:r>
              <a:rPr lang="en-GB" sz="1600" dirty="0" smtClean="0"/>
              <a:t>Work </a:t>
            </a:r>
            <a:r>
              <a:rPr lang="en-GB" sz="1600" dirty="0"/>
              <a:t>at </a:t>
            </a:r>
            <a:r>
              <a:rPr lang="en-GB" sz="1600" dirty="0" err="1"/>
              <a:t>Juelich</a:t>
            </a:r>
            <a:r>
              <a:rPr lang="en-GB" sz="1600" dirty="0"/>
              <a:t> on </a:t>
            </a:r>
            <a:r>
              <a:rPr lang="en-GB" sz="1600" dirty="0" err="1"/>
              <a:t>dCache</a:t>
            </a:r>
            <a:r>
              <a:rPr lang="en-GB" sz="1600" dirty="0"/>
              <a:t> for LOFAR </a:t>
            </a:r>
            <a:r>
              <a:rPr lang="en-GB" sz="1600" dirty="0" smtClean="0"/>
              <a:t>5‘			Oleg </a:t>
            </a:r>
            <a:r>
              <a:rPr lang="en-GB" sz="1600" dirty="0" err="1"/>
              <a:t>Tsigenov</a:t>
            </a:r>
            <a:endParaRPr lang="en-GB" sz="1600" dirty="0"/>
          </a:p>
          <a:p>
            <a:pPr lvl="1"/>
            <a:r>
              <a:rPr lang="en-GB" sz="1600" dirty="0" smtClean="0"/>
              <a:t>Work </a:t>
            </a:r>
            <a:r>
              <a:rPr lang="en-GB" sz="1600" dirty="0"/>
              <a:t>at Trieste on Data Transfer Nodes and Physics T</a:t>
            </a:r>
            <a:r>
              <a:rPr lang="en-GB" sz="1600" dirty="0" smtClean="0"/>
              <a:t>ransfers 5‘ Riccardo </a:t>
            </a:r>
            <a:r>
              <a:rPr lang="en-GB" sz="1600" dirty="0"/>
              <a:t>Smareglia</a:t>
            </a:r>
          </a:p>
          <a:p>
            <a:pPr lvl="1"/>
            <a:r>
              <a:rPr lang="en-GB" sz="1600" dirty="0" smtClean="0"/>
              <a:t>Tests </a:t>
            </a:r>
            <a:r>
              <a:rPr lang="en-GB" sz="1600" dirty="0"/>
              <a:t>of 100Gigabit Ethernet on PCs &amp; long haul to </a:t>
            </a:r>
            <a:r>
              <a:rPr lang="en-GB" sz="1600" dirty="0" err="1"/>
              <a:t>AARNet</a:t>
            </a:r>
            <a:r>
              <a:rPr lang="en-GB" sz="1600" dirty="0"/>
              <a:t> </a:t>
            </a:r>
            <a:r>
              <a:rPr lang="en-GB" sz="1600" dirty="0" smtClean="0"/>
              <a:t>5‘     Richard </a:t>
            </a:r>
            <a:r>
              <a:rPr lang="en-GB" sz="1600" dirty="0"/>
              <a:t>Hughes-Jones</a:t>
            </a:r>
          </a:p>
          <a:p>
            <a:r>
              <a:rPr lang="en-GB" sz="2000" dirty="0"/>
              <a:t>Coffee </a:t>
            </a:r>
            <a:r>
              <a:rPr lang="en-GB" sz="2000" dirty="0" smtClean="0"/>
              <a:t>15'</a:t>
            </a:r>
            <a:endParaRPr lang="en-GB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815D2-2E86-4964-B779-E6B8F0ED969A}" type="datetime1">
              <a:rPr lang="en-US" smtClean="0"/>
              <a:t>2/24/2017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Richard Hughes-Jones  AENEAS WP4 Workshop / Den Haag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23383-0AE7-40E5-9F87-76DEF8E7EAD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692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Plans and Discussion of the WP4 Tasks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8B4C1-5C93-4924-98B0-0E7E6E5B23CB}" type="datetime1">
              <a:rPr lang="en-US" smtClean="0"/>
              <a:t>2/24/2017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Richard Hughes-Jones  AENEAS WP4 Workshop / Den Haag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23383-0AE7-40E5-9F87-76DEF8E7EAD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7743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800" dirty="0"/>
              <a:t>Task </a:t>
            </a:r>
            <a:r>
              <a:rPr lang="en-GB" sz="2800" dirty="0" smtClean="0"/>
              <a:t>4.1 (1) : </a:t>
            </a:r>
            <a:r>
              <a:rPr lang="en-GB" sz="2800" dirty="0"/>
              <a:t>Evaluation of existing data transfer protocols, storage sub-systems and applications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888432"/>
          </a:xfrm>
        </p:spPr>
        <p:txBody>
          <a:bodyPr>
            <a:normAutofit/>
          </a:bodyPr>
          <a:lstStyle/>
          <a:p>
            <a:r>
              <a:rPr lang="en-GB" sz="2200" dirty="0" smtClean="0"/>
              <a:t>Test network protocols and end-host performance </a:t>
            </a:r>
          </a:p>
          <a:p>
            <a:pPr lvl="1"/>
            <a:r>
              <a:rPr lang="en-GB" sz="2000" dirty="0" smtClean="0"/>
              <a:t>10 40 100 GE, UDP, TCP &amp; variants, RDA, RDMA</a:t>
            </a:r>
          </a:p>
          <a:p>
            <a:pPr lvl="1"/>
            <a:r>
              <a:rPr lang="en-GB" sz="2000" dirty="0" smtClean="0"/>
              <a:t>The effect of CPU socket, core and app locations</a:t>
            </a:r>
          </a:p>
          <a:p>
            <a:r>
              <a:rPr lang="en-GB" sz="2200" dirty="0" smtClean="0"/>
              <a:t>Evaluate &amp; test data transfer protocols &amp; applications</a:t>
            </a:r>
          </a:p>
          <a:p>
            <a:pPr lvl="1"/>
            <a:r>
              <a:rPr lang="en-GB" sz="2000" dirty="0" smtClean="0"/>
              <a:t>High performance, long distance environment</a:t>
            </a:r>
          </a:p>
          <a:p>
            <a:pPr lvl="1"/>
            <a:r>
              <a:rPr lang="en-GB" sz="2000" dirty="0" err="1" smtClean="0"/>
              <a:t>Gridftp</a:t>
            </a:r>
            <a:r>
              <a:rPr lang="en-GB" sz="2000" dirty="0" smtClean="0"/>
              <a:t>, </a:t>
            </a:r>
            <a:r>
              <a:rPr lang="en-GB" sz="2000" dirty="0" err="1" smtClean="0"/>
              <a:t>aspera</a:t>
            </a:r>
            <a:r>
              <a:rPr lang="en-GB" sz="2000" dirty="0" smtClean="0"/>
              <a:t>, mk5B, http, … </a:t>
            </a:r>
          </a:p>
          <a:p>
            <a:r>
              <a:rPr lang="en-GB" sz="2000" dirty="0" smtClean="0">
                <a:solidFill>
                  <a:srgbClr val="0070C0"/>
                </a:solidFill>
              </a:rPr>
              <a:t>Test locations for networking – GEANT DTN, </a:t>
            </a:r>
            <a:r>
              <a:rPr lang="en-GB" sz="2000" dirty="0" err="1" smtClean="0">
                <a:solidFill>
                  <a:srgbClr val="0070C0"/>
                </a:solidFill>
              </a:rPr>
              <a:t>Onsala</a:t>
            </a:r>
            <a:r>
              <a:rPr lang="en-GB" sz="2000" dirty="0" smtClean="0">
                <a:solidFill>
                  <a:srgbClr val="0070C0"/>
                </a:solidFill>
              </a:rPr>
              <a:t>, JBO, ??</a:t>
            </a:r>
          </a:p>
          <a:p>
            <a:r>
              <a:rPr lang="en-GB" sz="2000" dirty="0" smtClean="0">
                <a:solidFill>
                  <a:srgbClr val="0070C0"/>
                </a:solidFill>
              </a:rPr>
              <a:t>Who has </a:t>
            </a:r>
            <a:r>
              <a:rPr lang="en-GB" sz="2000" dirty="0" err="1" smtClean="0">
                <a:solidFill>
                  <a:srgbClr val="0070C0"/>
                </a:solidFill>
              </a:rPr>
              <a:t>aspera</a:t>
            </a:r>
            <a:r>
              <a:rPr lang="en-GB" sz="2000" dirty="0" smtClean="0">
                <a:solidFill>
                  <a:srgbClr val="0070C0"/>
                </a:solidFill>
              </a:rPr>
              <a:t>?</a:t>
            </a:r>
          </a:p>
          <a:p>
            <a:r>
              <a:rPr lang="en-GB" sz="2000" dirty="0" smtClean="0">
                <a:solidFill>
                  <a:srgbClr val="0070C0"/>
                </a:solidFill>
              </a:rPr>
              <a:t>RDMA experience?</a:t>
            </a:r>
          </a:p>
          <a:p>
            <a:endParaRPr lang="en-GB" sz="2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BFD91-A903-4F2F-9DF8-FA7E0B2BB12A}" type="datetime1">
              <a:rPr lang="en-US" smtClean="0"/>
              <a:t>2/28/2017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Richard Hughes-Jones  AENEAS WP4 Workshop / Den Haag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23383-0AE7-40E5-9F87-76DEF8E7EADA}" type="slidenum">
              <a:rPr lang="en-US" smtClean="0"/>
              <a:t>7</a:t>
            </a:fld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79512" y="1916832"/>
            <a:ext cx="8712968" cy="4236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400" dirty="0" smtClean="0">
                <a:solidFill>
                  <a:srgbClr val="0070C0"/>
                </a:solidFill>
              </a:rPr>
              <a:t>Partners: Chalmers (lead), GÉANT Ltd, </a:t>
            </a:r>
            <a:r>
              <a:rPr lang="en-GB" sz="1400" dirty="0" err="1" smtClean="0">
                <a:solidFill>
                  <a:srgbClr val="0070C0"/>
                </a:solidFill>
              </a:rPr>
              <a:t>Jülich</a:t>
            </a:r>
            <a:r>
              <a:rPr lang="en-GB" sz="1400" dirty="0" smtClean="0">
                <a:solidFill>
                  <a:srgbClr val="0070C0"/>
                </a:solidFill>
              </a:rPr>
              <a:t>, INAF, UMAN	Stakeholders: CSIRO, </a:t>
            </a:r>
            <a:r>
              <a:rPr lang="en-GB" sz="1400" dirty="0" err="1" smtClean="0">
                <a:solidFill>
                  <a:srgbClr val="0070C0"/>
                </a:solidFill>
              </a:rPr>
              <a:t>SANReN</a:t>
            </a:r>
            <a:r>
              <a:rPr lang="en-GB" sz="1400" dirty="0" smtClean="0">
                <a:solidFill>
                  <a:srgbClr val="0070C0"/>
                </a:solidFill>
              </a:rPr>
              <a:t>,</a:t>
            </a:r>
            <a:r>
              <a:rPr lang="en-GB" sz="1400" dirty="0">
                <a:solidFill>
                  <a:srgbClr val="0070C0"/>
                </a:solidFill>
              </a:rPr>
              <a:t> </a:t>
            </a:r>
            <a:r>
              <a:rPr lang="en-GB" sz="1400" dirty="0" smtClean="0">
                <a:solidFill>
                  <a:srgbClr val="0070C0"/>
                </a:solidFill>
              </a:rPr>
              <a:t>IT</a:t>
            </a:r>
            <a:endParaRPr lang="en-GB" sz="1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2435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800" dirty="0"/>
              <a:t>Task </a:t>
            </a:r>
            <a:r>
              <a:rPr lang="en-GB" sz="2800" dirty="0" smtClean="0"/>
              <a:t>4.1 (2) : </a:t>
            </a:r>
            <a:r>
              <a:rPr lang="en-GB" sz="2800" dirty="0"/>
              <a:t>Evaluation of existing data transfer protocols, storage sub-systems and applications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888432"/>
          </a:xfrm>
        </p:spPr>
        <p:txBody>
          <a:bodyPr>
            <a:normAutofit/>
          </a:bodyPr>
          <a:lstStyle/>
          <a:p>
            <a:r>
              <a:rPr lang="en-GB" sz="2200" dirty="0" smtClean="0"/>
              <a:t>Test &amp; evaluate storage sub-systems and file systems</a:t>
            </a:r>
          </a:p>
          <a:p>
            <a:pPr lvl="1"/>
            <a:r>
              <a:rPr lang="en-GB" sz="2000" dirty="0" smtClean="0"/>
              <a:t>i/o performance &amp; scaling</a:t>
            </a:r>
          </a:p>
          <a:p>
            <a:pPr lvl="1"/>
            <a:r>
              <a:rPr lang="en-GB" sz="2000" dirty="0" smtClean="0"/>
              <a:t>Data curation and safety of the data – modern </a:t>
            </a:r>
            <a:r>
              <a:rPr lang="en-GB" sz="2000" dirty="0" err="1" smtClean="0"/>
              <a:t>RAIDx</a:t>
            </a:r>
            <a:r>
              <a:rPr lang="en-GB" sz="2000" dirty="0" smtClean="0"/>
              <a:t> !</a:t>
            </a:r>
          </a:p>
          <a:p>
            <a:r>
              <a:rPr lang="en-GB" sz="2200" dirty="0" smtClean="0"/>
              <a:t>Survey and evaluate data replica and data transfer managers</a:t>
            </a:r>
          </a:p>
          <a:p>
            <a:pPr lvl="1"/>
            <a:r>
              <a:rPr lang="en-GB" sz="2000" dirty="0" err="1" smtClean="0"/>
              <a:t>dCache</a:t>
            </a:r>
            <a:r>
              <a:rPr lang="en-GB" sz="2000" dirty="0" smtClean="0"/>
              <a:t>, Hadoop, </a:t>
            </a:r>
            <a:r>
              <a:rPr lang="en-GB" sz="2000" dirty="0" err="1"/>
              <a:t>c</a:t>
            </a:r>
            <a:r>
              <a:rPr lang="en-GB" sz="2000" dirty="0" err="1" smtClean="0"/>
              <a:t>eph</a:t>
            </a:r>
            <a:r>
              <a:rPr lang="en-GB" sz="2000" dirty="0" smtClean="0"/>
              <a:t>, </a:t>
            </a:r>
            <a:r>
              <a:rPr lang="en-GB" sz="2000" dirty="0" err="1" smtClean="0"/>
              <a:t>xroot</a:t>
            </a:r>
            <a:r>
              <a:rPr lang="en-GB" sz="2000" dirty="0" smtClean="0"/>
              <a:t>, …</a:t>
            </a:r>
          </a:p>
          <a:p>
            <a:r>
              <a:rPr lang="en-GB" sz="2000" dirty="0" smtClean="0">
                <a:solidFill>
                  <a:srgbClr val="0070C0"/>
                </a:solidFill>
              </a:rPr>
              <a:t>What file systems?</a:t>
            </a:r>
          </a:p>
          <a:p>
            <a:r>
              <a:rPr lang="en-GB" sz="2000" dirty="0">
                <a:solidFill>
                  <a:srgbClr val="0070C0"/>
                </a:solidFill>
              </a:rPr>
              <a:t>What data replica and data transfer </a:t>
            </a:r>
            <a:r>
              <a:rPr lang="en-GB" sz="2000" dirty="0" smtClean="0">
                <a:solidFill>
                  <a:srgbClr val="0070C0"/>
                </a:solidFill>
              </a:rPr>
              <a:t>managers</a:t>
            </a:r>
          </a:p>
          <a:p>
            <a:r>
              <a:rPr lang="en-GB" sz="2000" dirty="0" smtClean="0">
                <a:solidFill>
                  <a:srgbClr val="0070C0"/>
                </a:solidFill>
              </a:rPr>
              <a:t>Test locations for storage</a:t>
            </a:r>
          </a:p>
          <a:p>
            <a:endParaRPr lang="en-GB" sz="2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BFD91-A903-4F2F-9DF8-FA7E0B2BB12A}" type="datetime1">
              <a:rPr lang="en-US" smtClean="0"/>
              <a:t>2/28/2017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Richard Hughes-Jones  AENEAS WP4 Workshop / Den Haag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23383-0AE7-40E5-9F87-76DEF8E7EADA}" type="slidenum">
              <a:rPr lang="en-US" smtClean="0"/>
              <a:t>8</a:t>
            </a:fld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79512" y="1916832"/>
            <a:ext cx="8712968" cy="4236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400" dirty="0" smtClean="0">
                <a:solidFill>
                  <a:srgbClr val="0070C0"/>
                </a:solidFill>
              </a:rPr>
              <a:t>Partners: Chalmers (lead), GÉANT Ltd, </a:t>
            </a:r>
            <a:r>
              <a:rPr lang="en-GB" sz="1400" dirty="0" err="1" smtClean="0">
                <a:solidFill>
                  <a:srgbClr val="0070C0"/>
                </a:solidFill>
              </a:rPr>
              <a:t>Jülich</a:t>
            </a:r>
            <a:r>
              <a:rPr lang="en-GB" sz="1400" dirty="0" smtClean="0">
                <a:solidFill>
                  <a:srgbClr val="0070C0"/>
                </a:solidFill>
              </a:rPr>
              <a:t>, INAF, UMAN	Stakeholders: CSIRO, </a:t>
            </a:r>
            <a:r>
              <a:rPr lang="en-GB" sz="1400" dirty="0" err="1" smtClean="0">
                <a:solidFill>
                  <a:srgbClr val="0070C0"/>
                </a:solidFill>
              </a:rPr>
              <a:t>SANReN</a:t>
            </a:r>
            <a:r>
              <a:rPr lang="en-GB" sz="1400" dirty="0" smtClean="0">
                <a:solidFill>
                  <a:srgbClr val="0070C0"/>
                </a:solidFill>
              </a:rPr>
              <a:t>,</a:t>
            </a:r>
            <a:r>
              <a:rPr lang="en-GB" sz="1400" dirty="0">
                <a:solidFill>
                  <a:srgbClr val="0070C0"/>
                </a:solidFill>
              </a:rPr>
              <a:t> </a:t>
            </a:r>
            <a:r>
              <a:rPr lang="en-GB" sz="1400" dirty="0" smtClean="0">
                <a:solidFill>
                  <a:srgbClr val="0070C0"/>
                </a:solidFill>
              </a:rPr>
              <a:t>IT</a:t>
            </a:r>
            <a:endParaRPr lang="en-GB" sz="1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3496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6" y="893589"/>
            <a:ext cx="9086397" cy="936104"/>
          </a:xfrm>
        </p:spPr>
        <p:txBody>
          <a:bodyPr>
            <a:noAutofit/>
          </a:bodyPr>
          <a:lstStyle/>
          <a:p>
            <a:r>
              <a:rPr lang="en-GB" sz="2700" dirty="0"/>
              <a:t>Task 4.2: Inventory of the storage and network capabilities of </a:t>
            </a:r>
            <a:r>
              <a:rPr lang="en-GB" sz="2700" dirty="0" smtClean="0"/>
              <a:t>existing </a:t>
            </a:r>
            <a:r>
              <a:rPr lang="en-GB" sz="2700" dirty="0"/>
              <a:t>and planned European Facilities for SKA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79636"/>
            <a:ext cx="8229600" cy="3641652"/>
          </a:xfrm>
        </p:spPr>
        <p:txBody>
          <a:bodyPr>
            <a:normAutofit fontScale="85000" lnSpcReduction="20000"/>
          </a:bodyPr>
          <a:lstStyle/>
          <a:p>
            <a:r>
              <a:rPr lang="en-GB" sz="2400" dirty="0" smtClean="0"/>
              <a:t>Online catalogue of technical capabilities</a:t>
            </a:r>
          </a:p>
          <a:p>
            <a:pPr lvl="1"/>
            <a:r>
              <a:rPr lang="en-GB" sz="2200" dirty="0" smtClean="0"/>
              <a:t>Connectivity of the site</a:t>
            </a:r>
          </a:p>
          <a:p>
            <a:pPr lvl="1"/>
            <a:r>
              <a:rPr lang="en-GB" sz="2200" dirty="0" smtClean="0"/>
              <a:t>Network topology to compute and storage elements</a:t>
            </a:r>
          </a:p>
          <a:p>
            <a:pPr lvl="1"/>
            <a:r>
              <a:rPr lang="en-GB" sz="2200" dirty="0" smtClean="0"/>
              <a:t>Details of the storage technology</a:t>
            </a:r>
          </a:p>
          <a:p>
            <a:r>
              <a:rPr lang="en-GB" sz="2400" dirty="0" smtClean="0"/>
              <a:t>WP 2.1 provides an initial list of possible ESDC sites including</a:t>
            </a:r>
          </a:p>
          <a:p>
            <a:pPr lvl="1"/>
            <a:r>
              <a:rPr lang="en-GB" sz="2200" dirty="0" smtClean="0"/>
              <a:t>Existing &amp; proposed radio astronomy locations</a:t>
            </a:r>
          </a:p>
          <a:p>
            <a:pPr lvl="1"/>
            <a:r>
              <a:rPr lang="en-GB" sz="2200" dirty="0" smtClean="0"/>
              <a:t>National Tier 1 centres</a:t>
            </a:r>
          </a:p>
          <a:p>
            <a:pPr lvl="1"/>
            <a:r>
              <a:rPr lang="en-GB" sz="2200" dirty="0" smtClean="0"/>
              <a:t>Clouds</a:t>
            </a:r>
          </a:p>
          <a:p>
            <a:r>
              <a:rPr lang="en-GB" sz="2400" dirty="0">
                <a:solidFill>
                  <a:srgbClr val="0070C0"/>
                </a:solidFill>
              </a:rPr>
              <a:t>Liaison with WP2 on questions &amp; how to approach sites</a:t>
            </a:r>
          </a:p>
          <a:p>
            <a:pPr lvl="1"/>
            <a:r>
              <a:rPr lang="en-GB" sz="2400" dirty="0">
                <a:solidFill>
                  <a:srgbClr val="0070C0"/>
                </a:solidFill>
              </a:rPr>
              <a:t>avoid duplication and </a:t>
            </a:r>
          </a:p>
          <a:p>
            <a:pPr lvl="1"/>
            <a:r>
              <a:rPr lang="en-GB" sz="2400" dirty="0">
                <a:solidFill>
                  <a:srgbClr val="0070C0"/>
                </a:solidFill>
              </a:rPr>
              <a:t>aware of political aspects</a:t>
            </a:r>
          </a:p>
          <a:p>
            <a:r>
              <a:rPr lang="en-GB" sz="2400" dirty="0">
                <a:solidFill>
                  <a:srgbClr val="0070C0"/>
                </a:solidFill>
              </a:rPr>
              <a:t>Interaction with NRENs via GÉANT for connectivity &amp; </a:t>
            </a:r>
            <a:r>
              <a:rPr lang="en-GB" sz="2400" dirty="0" err="1">
                <a:solidFill>
                  <a:srgbClr val="0070C0"/>
                </a:solidFill>
              </a:rPr>
              <a:t>costings</a:t>
            </a:r>
            <a:endParaRPr lang="en-GB" sz="2400" dirty="0">
              <a:solidFill>
                <a:srgbClr val="0070C0"/>
              </a:solidFill>
            </a:endParaRPr>
          </a:p>
          <a:p>
            <a:endParaRPr lang="en-GB" sz="2200" dirty="0" smtClean="0"/>
          </a:p>
          <a:p>
            <a:endParaRPr lang="en-GB" sz="2400" dirty="0" smtClean="0"/>
          </a:p>
          <a:p>
            <a:endParaRPr lang="en-GB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BFD91-A903-4F2F-9DF8-FA7E0B2BB12A}" type="datetime1">
              <a:rPr lang="en-US" smtClean="0"/>
              <a:t>2/28/2017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Richard Hughes-Jones  AENEAS WP4 Workshop / Den Haag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23383-0AE7-40E5-9F87-76DEF8E7EADA}" type="slidenum">
              <a:rPr lang="en-US" smtClean="0"/>
              <a:t>9</a:t>
            </a:fld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1997224"/>
            <a:ext cx="8229600" cy="423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800" dirty="0">
                <a:solidFill>
                  <a:srgbClr val="0070C0"/>
                </a:solidFill>
              </a:rPr>
              <a:t>Partners: INAF (lead), GÉANT </a:t>
            </a:r>
            <a:r>
              <a:rPr lang="en-GB" sz="1800" dirty="0" smtClean="0">
                <a:solidFill>
                  <a:srgbClr val="0070C0"/>
                </a:solidFill>
              </a:rPr>
              <a:t>Ltd 		Stakeholders</a:t>
            </a:r>
            <a:r>
              <a:rPr lang="en-GB" sz="1800" dirty="0">
                <a:solidFill>
                  <a:srgbClr val="0070C0"/>
                </a:solidFill>
              </a:rPr>
              <a:t>: ASTRON, IT</a:t>
            </a:r>
            <a:endParaRPr lang="en-GB" sz="1800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GB" sz="1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3776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eneas_eu">
  <a:themeElements>
    <a:clrScheme name="Custom 3">
      <a:dk1>
        <a:sysClr val="windowText" lastClr="000000"/>
      </a:dk1>
      <a:lt1>
        <a:sysClr val="window" lastClr="FFFFFF"/>
      </a:lt1>
      <a:dk2>
        <a:srgbClr val="C00000"/>
      </a:dk2>
      <a:lt2>
        <a:srgbClr val="EEECE1"/>
      </a:lt2>
      <a:accent1>
        <a:srgbClr val="C0504D"/>
      </a:accent1>
      <a:accent2>
        <a:srgbClr val="C00000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B0F0"/>
      </a:hlink>
      <a:folHlink>
        <a:srgbClr val="FFFFFF"/>
      </a:folHlink>
    </a:clrScheme>
    <a:fontScheme name="Aeneas">
      <a:majorFont>
        <a:latin typeface="Open Sans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98A7C27C-A25E-4363-8E17-BA047CB93A29}" vid="{8D942F69-660F-45F5-B06F-FE443D9D0D26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AENEAS-template - Copy (2)</Template>
  <TotalTime>7633</TotalTime>
  <Words>1751</Words>
  <Application>Microsoft Office PowerPoint</Application>
  <PresentationFormat>On-screen Show (4:3)</PresentationFormat>
  <Paragraphs>569</Paragraphs>
  <Slides>27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4" baseType="lpstr">
      <vt:lpstr>Arial</vt:lpstr>
      <vt:lpstr>Calibri</vt:lpstr>
      <vt:lpstr>Open Sans</vt:lpstr>
      <vt:lpstr>Times New Roman</vt:lpstr>
      <vt:lpstr>Verdana</vt:lpstr>
      <vt:lpstr>Wingdings</vt:lpstr>
      <vt:lpstr>Aeneas_eu</vt:lpstr>
      <vt:lpstr>AENEAS WP4 Workshop</vt:lpstr>
      <vt:lpstr>Agenda WP4 Workshop Session A</vt:lpstr>
      <vt:lpstr>Agenda WP4 Workshop Session B</vt:lpstr>
      <vt:lpstr>Agenda WP3-WP4 Joint Session</vt:lpstr>
      <vt:lpstr>Agenda WP4 Workshop Session A</vt:lpstr>
      <vt:lpstr>Plans and Discussion of the WP4 Tasks</vt:lpstr>
      <vt:lpstr>Task 4.1 (1) : Evaluation of existing data transfer protocols, storage sub-systems and applications</vt:lpstr>
      <vt:lpstr>Task 4.1 (2) : Evaluation of existing data transfer protocols, storage sub-systems and applications</vt:lpstr>
      <vt:lpstr>Task 4.2: Inventory of the storage and network capabilities of existing and planned European Facilities for SKA</vt:lpstr>
      <vt:lpstr>Delivering the Data – Requirements Input</vt:lpstr>
      <vt:lpstr>Task 4.3: Optimized design and cost model for a distributed ESDC data topology with world connectivity</vt:lpstr>
      <vt:lpstr>Task 4.4: Proof of Concept Activities:   Data access and transport within Europe and  from the Host countries to Europe</vt:lpstr>
      <vt:lpstr>Timelines: Joint &amp; WP4 Mile Stones</vt:lpstr>
      <vt:lpstr>WP4 Deliverables</vt:lpstr>
      <vt:lpstr>Interactions and Dependencies with other WP</vt:lpstr>
      <vt:lpstr>Some Current Work</vt:lpstr>
      <vt:lpstr>Agenda WP4 Workshop Session B</vt:lpstr>
      <vt:lpstr>The work within each Task </vt:lpstr>
      <vt:lpstr>Linking People to Tasks</vt:lpstr>
      <vt:lpstr>Task 4.1: Evaluation of existing data transfer protocols, storage sub-systems and applications</vt:lpstr>
      <vt:lpstr>Task 4.2: Inventory of the storage and network capabilities of existing and planned European Facilities for SKA</vt:lpstr>
      <vt:lpstr>Task 4.3: Optimized design and cost model for a distributed ESDC data topology with world connectivity</vt:lpstr>
      <vt:lpstr>Task 4.4: Proof of Concept Activities:   Data access and transport within Europe and  from the Host countries to Europe</vt:lpstr>
      <vt:lpstr>Functioning of WP4</vt:lpstr>
      <vt:lpstr>Initial Work Steps, Identify Sites and Work in Progress</vt:lpstr>
      <vt:lpstr>WP4 Collaboration Tools</vt:lpstr>
      <vt:lpstr>Agenda WP3-WP4 Joint Session</vt:lpstr>
    </vt:vector>
  </TitlesOfParts>
  <Company>DANTE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 Hughes-Jones</dc:creator>
  <cp:lastModifiedBy>Richard Hughes-Jones</cp:lastModifiedBy>
  <cp:revision>48</cp:revision>
  <cp:lastPrinted>2017-02-24T17:12:50Z</cp:lastPrinted>
  <dcterms:created xsi:type="dcterms:W3CDTF">2017-02-23T17:10:16Z</dcterms:created>
  <dcterms:modified xsi:type="dcterms:W3CDTF">2017-03-01T06:10:26Z</dcterms:modified>
</cp:coreProperties>
</file>