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1" r:id="rId3"/>
    <p:sldId id="272" r:id="rId4"/>
    <p:sldId id="274" r:id="rId5"/>
    <p:sldId id="275" r:id="rId6"/>
    <p:sldId id="27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C8A"/>
    <a:srgbClr val="C3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howGuides="1">
      <p:cViewPr varScale="1">
        <p:scale>
          <a:sx n="81" d="100"/>
          <a:sy n="81" d="100"/>
        </p:scale>
        <p:origin x="55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D7BA5-086C-47C7-940D-9E705F57DC77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D0C50-DECB-42D6-A7BD-AEABC140C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3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D0C50-DECB-42D6-A7BD-AEABC140C9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ADBDD1-DAD8-443E-B655-F95A225646D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97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Subtitle of presentation</a:t>
            </a:r>
            <a:endParaRPr lang="hu-HU" dirty="0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C2EE-403C-4F4F-A829-800A3371D210}" type="datetime1">
              <a:rPr lang="en-US" smtClean="0"/>
              <a:t>3/1/2017</a:t>
            </a:fld>
            <a:endParaRPr lang="en-US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ím 12"/>
          <p:cNvSpPr>
            <a:spLocks noGrp="1"/>
          </p:cNvSpPr>
          <p:nvPr>
            <p:ph type="title" hasCustomPrompt="1"/>
          </p:nvPr>
        </p:nvSpPr>
        <p:spPr>
          <a:xfrm>
            <a:off x="457200" y="2132856"/>
            <a:ext cx="8229600" cy="936104"/>
          </a:xfrm>
        </p:spPr>
        <p:txBody>
          <a:bodyPr/>
          <a:lstStyle>
            <a:lvl1pPr>
              <a:defRPr>
                <a:solidFill>
                  <a:srgbClr val="204C8A"/>
                </a:solidFill>
                <a:latin typeface="+mj-lt"/>
              </a:defRPr>
            </a:lvl1pPr>
          </a:lstStyle>
          <a:p>
            <a:r>
              <a:rPr lang="nl-NL" dirty="0" smtClean="0"/>
              <a:t>Title of the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0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8229600" cy="93610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Title of Slide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l-NL" dirty="0" smtClean="0"/>
              <a:t>Add text to first level</a:t>
            </a:r>
            <a:endParaRPr lang="hu-HU" dirty="0" smtClean="0"/>
          </a:p>
          <a:p>
            <a:pPr lvl="1"/>
            <a:r>
              <a:rPr lang="nl-NL" dirty="0" smtClean="0"/>
              <a:t>Second level</a:t>
            </a:r>
            <a:endParaRPr lang="hu-HU" dirty="0" smtClean="0"/>
          </a:p>
          <a:p>
            <a:pPr lvl="2"/>
            <a:r>
              <a:rPr lang="nl-NL" dirty="0" smtClean="0"/>
              <a:t>Third level</a:t>
            </a:r>
            <a:endParaRPr lang="hu-HU" dirty="0" smtClean="0"/>
          </a:p>
          <a:p>
            <a:pPr lvl="3"/>
            <a:r>
              <a:rPr lang="nl-NL" dirty="0" smtClean="0"/>
              <a:t>Fourth level</a:t>
            </a:r>
            <a:endParaRPr lang="hu-HU" dirty="0" smtClean="0"/>
          </a:p>
          <a:p>
            <a:pPr lvl="4"/>
            <a:r>
              <a:rPr lang="nl-NL" dirty="0" smtClean="0"/>
              <a:t>Fifth level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D31E-C4A5-45C4-93B9-F0485E2C9B61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6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980728"/>
            <a:ext cx="2057400" cy="514543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nl-NL" dirty="0" smtClean="0"/>
              <a:t>Title of Slide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980728"/>
            <a:ext cx="6019800" cy="5145435"/>
          </a:xfrm>
        </p:spPr>
        <p:txBody>
          <a:bodyPr vert="eaVert"/>
          <a:lstStyle/>
          <a:p>
            <a:pPr lvl="0"/>
            <a:r>
              <a:rPr lang="nl-NL" dirty="0" smtClean="0"/>
              <a:t>Add text to first level</a:t>
            </a:r>
            <a:endParaRPr lang="hu-HU" dirty="0" smtClean="0"/>
          </a:p>
          <a:p>
            <a:pPr lvl="1"/>
            <a:r>
              <a:rPr lang="nl-NL" dirty="0" smtClean="0"/>
              <a:t>Second level</a:t>
            </a:r>
            <a:endParaRPr lang="hu-HU" dirty="0" smtClean="0"/>
          </a:p>
          <a:p>
            <a:pPr lvl="2"/>
            <a:r>
              <a:rPr lang="nl-NL" dirty="0" smtClean="0"/>
              <a:t>Third level</a:t>
            </a:r>
            <a:endParaRPr lang="hu-HU" dirty="0" smtClean="0"/>
          </a:p>
          <a:p>
            <a:pPr lvl="3"/>
            <a:r>
              <a:rPr lang="nl-NL" dirty="0" smtClean="0"/>
              <a:t>Fourth level</a:t>
            </a:r>
            <a:endParaRPr lang="hu-HU" dirty="0" smtClean="0"/>
          </a:p>
          <a:p>
            <a:pPr lvl="4"/>
            <a:r>
              <a:rPr lang="nl-NL" dirty="0" smtClean="0"/>
              <a:t>Fifth level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4827-DB9B-4A87-B9A8-50435E1980BA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9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Title of Slide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nl-NL" dirty="0" smtClean="0"/>
              <a:t>Add text to first level</a:t>
            </a:r>
            <a:endParaRPr lang="hu-HU" dirty="0" smtClean="0"/>
          </a:p>
          <a:p>
            <a:pPr lvl="1"/>
            <a:r>
              <a:rPr lang="nl-NL" dirty="0" smtClean="0"/>
              <a:t>Second level</a:t>
            </a:r>
            <a:endParaRPr lang="hu-HU" dirty="0" smtClean="0"/>
          </a:p>
          <a:p>
            <a:pPr lvl="2"/>
            <a:r>
              <a:rPr lang="nl-NL" dirty="0" smtClean="0"/>
              <a:t>Third level</a:t>
            </a:r>
            <a:endParaRPr lang="hu-HU" dirty="0" smtClean="0"/>
          </a:p>
          <a:p>
            <a:pPr lvl="3"/>
            <a:r>
              <a:rPr lang="nl-NL" dirty="0" smtClean="0"/>
              <a:t>Fourth level</a:t>
            </a:r>
            <a:endParaRPr lang="hu-HU" dirty="0" smtClean="0"/>
          </a:p>
          <a:p>
            <a:pPr lvl="4"/>
            <a:r>
              <a:rPr lang="nl-NL" dirty="0" smtClean="0"/>
              <a:t>Fifth level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D807-155A-421D-993C-6FBC178E5A26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6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04C8A"/>
                </a:solidFill>
              </a:defRPr>
            </a:lvl1pPr>
          </a:lstStyle>
          <a:p>
            <a:r>
              <a:rPr lang="nl-NL" dirty="0" smtClean="0"/>
              <a:t>Title of SLide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Edit text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3096-33AE-4D5C-B3E1-D04501A99195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1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Title of Slide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Add text to first level</a:t>
            </a:r>
            <a:endParaRPr lang="hu-HU" dirty="0" smtClean="0"/>
          </a:p>
          <a:p>
            <a:pPr lvl="1"/>
            <a:r>
              <a:rPr lang="nl-NL" dirty="0" smtClean="0"/>
              <a:t>Second level</a:t>
            </a:r>
            <a:endParaRPr lang="hu-HU" dirty="0" smtClean="0"/>
          </a:p>
          <a:p>
            <a:pPr lvl="2"/>
            <a:r>
              <a:rPr lang="nl-NL" dirty="0" smtClean="0"/>
              <a:t>Third level</a:t>
            </a:r>
            <a:endParaRPr lang="hu-HU" dirty="0" smtClean="0"/>
          </a:p>
          <a:p>
            <a:pPr lvl="3"/>
            <a:r>
              <a:rPr lang="nl-NL" dirty="0" smtClean="0"/>
              <a:t>Fourth level</a:t>
            </a:r>
            <a:endParaRPr lang="hu-HU" dirty="0" smtClean="0"/>
          </a:p>
          <a:p>
            <a:pPr lvl="4"/>
            <a:r>
              <a:rPr lang="nl-NL" dirty="0" smtClean="0"/>
              <a:t>Fifth level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Add text to first level</a:t>
            </a:r>
            <a:endParaRPr lang="hu-HU" dirty="0" smtClean="0"/>
          </a:p>
          <a:p>
            <a:pPr lvl="1"/>
            <a:r>
              <a:rPr lang="nl-NL" dirty="0" smtClean="0"/>
              <a:t>Second level</a:t>
            </a:r>
            <a:endParaRPr lang="hu-HU" dirty="0" smtClean="0"/>
          </a:p>
          <a:p>
            <a:pPr lvl="2"/>
            <a:r>
              <a:rPr lang="nl-NL" dirty="0" smtClean="0"/>
              <a:t>Third level</a:t>
            </a:r>
            <a:endParaRPr lang="hu-HU" dirty="0" smtClean="0"/>
          </a:p>
          <a:p>
            <a:pPr lvl="3"/>
            <a:r>
              <a:rPr lang="nl-NL" dirty="0" smtClean="0"/>
              <a:t>Fourth level</a:t>
            </a:r>
            <a:endParaRPr lang="hu-HU" dirty="0" smtClean="0"/>
          </a:p>
          <a:p>
            <a:pPr lvl="4"/>
            <a:r>
              <a:rPr lang="nl-NL" dirty="0" smtClean="0"/>
              <a:t>Fifth level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38A6-B4A9-4E71-87D7-84B6E2080FF0}" type="datetime1">
              <a:rPr lang="en-US" smtClean="0"/>
              <a:t>3/1/2017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Title of Slide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Edit text</a:t>
            </a:r>
            <a:endParaRPr lang="hu-HU" dirty="0" smtClean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57200" y="2636911"/>
            <a:ext cx="4040188" cy="34892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Add text to first level</a:t>
            </a:r>
            <a:endParaRPr lang="hu-HU" dirty="0" smtClean="0"/>
          </a:p>
          <a:p>
            <a:pPr lvl="1"/>
            <a:r>
              <a:rPr lang="nl-NL" dirty="0" smtClean="0"/>
              <a:t>Second level</a:t>
            </a:r>
            <a:endParaRPr lang="hu-HU" dirty="0" smtClean="0"/>
          </a:p>
          <a:p>
            <a:pPr lvl="2"/>
            <a:r>
              <a:rPr lang="nl-NL" dirty="0" smtClean="0"/>
              <a:t>Third level</a:t>
            </a:r>
            <a:endParaRPr lang="hu-HU" dirty="0" smtClean="0"/>
          </a:p>
          <a:p>
            <a:pPr lvl="3"/>
            <a:r>
              <a:rPr lang="nl-NL" dirty="0" smtClean="0"/>
              <a:t>Fourth level</a:t>
            </a:r>
            <a:endParaRPr lang="hu-HU" dirty="0" smtClean="0"/>
          </a:p>
          <a:p>
            <a:pPr lvl="4"/>
            <a:r>
              <a:rPr lang="nl-NL" dirty="0" smtClean="0"/>
              <a:t>Fifth level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Edit text</a:t>
            </a:r>
            <a:endParaRPr lang="hu-HU" dirty="0" smtClean="0"/>
          </a:p>
        </p:txBody>
      </p:sp>
      <p:sp>
        <p:nvSpPr>
          <p:cNvPr id="6" name="Tartalom helye 5"/>
          <p:cNvSpPr>
            <a:spLocks noGrp="1"/>
          </p:cNvSpPr>
          <p:nvPr>
            <p:ph sz="quarter" idx="4" hasCustomPrompt="1"/>
          </p:nvPr>
        </p:nvSpPr>
        <p:spPr>
          <a:xfrm>
            <a:off x="4645025" y="2636911"/>
            <a:ext cx="4041775" cy="34892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Add text to first level</a:t>
            </a:r>
            <a:endParaRPr lang="hu-HU" dirty="0" smtClean="0"/>
          </a:p>
          <a:p>
            <a:pPr lvl="1"/>
            <a:r>
              <a:rPr lang="nl-NL" dirty="0" smtClean="0"/>
              <a:t>Second level</a:t>
            </a:r>
            <a:endParaRPr lang="hu-HU" dirty="0" smtClean="0"/>
          </a:p>
          <a:p>
            <a:pPr lvl="2"/>
            <a:r>
              <a:rPr lang="nl-NL" dirty="0" smtClean="0"/>
              <a:t>Third level</a:t>
            </a:r>
            <a:endParaRPr lang="hu-HU" dirty="0" smtClean="0"/>
          </a:p>
          <a:p>
            <a:pPr lvl="3"/>
            <a:r>
              <a:rPr lang="nl-NL" dirty="0" smtClean="0"/>
              <a:t>Fourth level</a:t>
            </a:r>
            <a:endParaRPr lang="hu-HU" dirty="0" smtClean="0"/>
          </a:p>
          <a:p>
            <a:pPr lvl="4"/>
            <a:r>
              <a:rPr lang="nl-NL" dirty="0" smtClean="0"/>
              <a:t>Fifth level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AEC6-BAFA-4A67-9241-5D21AD53F884}" type="datetime1">
              <a:rPr lang="en-US" smtClean="0"/>
              <a:t>3/1/2017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2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Title of Slide</a:t>
            </a:r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6A1B-636C-4ADF-AADB-2266FD91899C}" type="datetime1">
              <a:rPr lang="en-US" smtClean="0"/>
              <a:t>3/1/2017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1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6EF4-6320-407C-9AC7-E373CAE2C295}" type="datetime1">
              <a:rPr lang="en-US" smtClean="0"/>
              <a:t>3/1/2017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3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908720"/>
            <a:ext cx="3008313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Title of Slide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3575050" y="908720"/>
            <a:ext cx="5111750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Add text to first level</a:t>
            </a:r>
            <a:endParaRPr lang="hu-HU" dirty="0" smtClean="0"/>
          </a:p>
          <a:p>
            <a:pPr lvl="1"/>
            <a:r>
              <a:rPr lang="nl-NL" dirty="0" smtClean="0"/>
              <a:t>Second level</a:t>
            </a:r>
            <a:endParaRPr lang="hu-HU" dirty="0" smtClean="0"/>
          </a:p>
          <a:p>
            <a:pPr lvl="2"/>
            <a:r>
              <a:rPr lang="nl-NL" dirty="0" smtClean="0"/>
              <a:t>Third level</a:t>
            </a:r>
            <a:endParaRPr lang="hu-HU" dirty="0" smtClean="0"/>
          </a:p>
          <a:p>
            <a:pPr lvl="3"/>
            <a:r>
              <a:rPr lang="nl-NL" dirty="0" smtClean="0"/>
              <a:t>Fourth level</a:t>
            </a:r>
            <a:endParaRPr lang="hu-HU" dirty="0" smtClean="0"/>
          </a:p>
          <a:p>
            <a:pPr lvl="4"/>
            <a:r>
              <a:rPr lang="nl-NL" dirty="0" smtClean="0"/>
              <a:t>Fifth level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916832"/>
            <a:ext cx="3008313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Edit text</a:t>
            </a:r>
            <a:endParaRPr lang="hu-HU" dirty="0" smtClean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5B2-3DBD-4B71-B2CE-392691FCA368}" type="datetime1">
              <a:rPr lang="en-US" smtClean="0"/>
              <a:t>3/1/2017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8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Title of Slide</a:t>
            </a:r>
            <a:endParaRPr lang="en-US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Edit text</a:t>
            </a:r>
            <a:endParaRPr lang="hu-HU" dirty="0" smtClean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49FE-ECEC-4362-AC33-F014A5497CAB}" type="datetime1">
              <a:rPr lang="en-US" smtClean="0"/>
              <a:t>3/1/2017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3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6381328"/>
            <a:ext cx="9144000" cy="360040"/>
          </a:xfrm>
          <a:prstGeom prst="rect">
            <a:avLst/>
          </a:prstGeom>
          <a:solidFill>
            <a:srgbClr val="204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90982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This is the title of the slide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Add text to first level</a:t>
            </a:r>
            <a:endParaRPr lang="hu-HU" dirty="0" smtClean="0"/>
          </a:p>
          <a:p>
            <a:pPr lvl="1"/>
            <a:r>
              <a:rPr lang="nl-NL" dirty="0" smtClean="0"/>
              <a:t>Second level</a:t>
            </a:r>
            <a:endParaRPr lang="hu-HU" dirty="0" smtClean="0"/>
          </a:p>
          <a:p>
            <a:pPr lvl="2"/>
            <a:r>
              <a:rPr lang="nl-NL" dirty="0" smtClean="0"/>
              <a:t>Third level</a:t>
            </a:r>
            <a:endParaRPr lang="hu-HU" dirty="0" smtClean="0"/>
          </a:p>
          <a:p>
            <a:pPr lvl="3"/>
            <a:r>
              <a:rPr lang="nl-NL" dirty="0" smtClean="0"/>
              <a:t>Fourth level</a:t>
            </a:r>
            <a:endParaRPr lang="hu-HU" dirty="0" smtClean="0"/>
          </a:p>
          <a:p>
            <a:pPr lvl="4"/>
            <a:r>
              <a:rPr lang="nl-NL" dirty="0" smtClean="0"/>
              <a:t>Fifth level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E80C728-64F8-4A62-81F0-244E800AC871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691680" y="6356350"/>
            <a:ext cx="5904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1C23383-0AE7-40E5-9F87-76DEF8E7EA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956376" y="332656"/>
            <a:ext cx="720080" cy="47668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7460"/>
            <a:ext cx="968529" cy="51988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3995936" y="34568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Advanced European Network of E-infrastructures </a:t>
            </a:r>
          </a:p>
          <a:p>
            <a:pPr algn="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for Astronomy with the </a:t>
            </a:r>
            <a:r>
              <a:rPr lang="en-US" sz="1200" i="1" smtClean="0">
                <a:solidFill>
                  <a:schemeClr val="bg1">
                    <a:lumMod val="50000"/>
                  </a:schemeClr>
                </a:solidFill>
              </a:rPr>
              <a:t>SKA     AENEAS - 731016</a:t>
            </a:r>
            <a:endParaRPr lang="en-US" sz="12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C8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8856984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Testing 100Gigabit </a:t>
            </a:r>
            <a:r>
              <a:rPr lang="en-GB" b="1" dirty="0"/>
              <a:t>Ethernet on PCs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and </a:t>
            </a:r>
            <a:br>
              <a:rPr lang="en-GB" b="1" dirty="0" smtClean="0"/>
            </a:br>
            <a:r>
              <a:rPr lang="en-GB" b="1" dirty="0" smtClean="0"/>
              <a:t>10Gig </a:t>
            </a:r>
            <a:r>
              <a:rPr lang="en-GB" b="1" dirty="0" smtClean="0"/>
              <a:t>long </a:t>
            </a:r>
            <a:r>
              <a:rPr lang="en-GB" b="1" dirty="0"/>
              <a:t>haul to </a:t>
            </a:r>
            <a:r>
              <a:rPr lang="en-GB" b="1" dirty="0" err="1"/>
              <a:t>AARNet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912768" cy="1752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D82-93A6-4382-AF2F-84296716A1DE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1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iperf3: TCP Throughput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using different </a:t>
            </a:r>
            <a:r>
              <a:rPr lang="en-GB" dirty="0"/>
              <a:t>CPU </a:t>
            </a:r>
            <a:r>
              <a:rPr lang="en-GB" dirty="0" smtClean="0"/>
              <a:t>cores </a:t>
            </a:r>
            <a:r>
              <a:rPr lang="en-GB" dirty="0"/>
              <a:t>and </a:t>
            </a:r>
            <a:r>
              <a:rPr lang="en-GB" dirty="0" smtClean="0"/>
              <a:t>Nodes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027981"/>
            <a:ext cx="7283152" cy="4281339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Firewalls OFF, TCP offload on,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TCP </a:t>
            </a:r>
            <a:r>
              <a:rPr lang="en-GB" sz="2000" dirty="0"/>
              <a:t>cubic </a:t>
            </a:r>
            <a:r>
              <a:rPr lang="en-GB" sz="2000" dirty="0" smtClean="0"/>
              <a:t>stack</a:t>
            </a:r>
          </a:p>
          <a:p>
            <a:r>
              <a:rPr lang="en-GB" sz="2000" dirty="0"/>
              <a:t>RTT 0.4 </a:t>
            </a:r>
            <a:r>
              <a:rPr lang="en-GB" sz="2000" dirty="0" err="1"/>
              <a:t>ms</a:t>
            </a:r>
            <a:r>
              <a:rPr lang="en-GB" sz="2000" dirty="0"/>
              <a:t>.  </a:t>
            </a:r>
          </a:p>
          <a:p>
            <a:r>
              <a:rPr lang="en-GB" sz="2000" dirty="0" smtClean="0"/>
              <a:t>Delay </a:t>
            </a:r>
            <a:r>
              <a:rPr lang="en-GB" sz="2000" dirty="0"/>
              <a:t>Bandwidth Product 0.5 </a:t>
            </a:r>
            <a:r>
              <a:rPr lang="en-GB" sz="2000" dirty="0" smtClean="0"/>
              <a:t>MB.</a:t>
            </a:r>
            <a:endParaRPr lang="en-GB" sz="2000" dirty="0"/>
          </a:p>
          <a:p>
            <a:r>
              <a:rPr lang="en-GB" sz="2000" dirty="0"/>
              <a:t>Rises smoothly to the plateau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at 0.5 </a:t>
            </a:r>
            <a:r>
              <a:rPr lang="en-GB" sz="2000" dirty="0" err="1" smtClean="0"/>
              <a:t>MBytes</a:t>
            </a:r>
            <a:r>
              <a:rPr lang="en-GB" sz="2000" dirty="0" smtClean="0"/>
              <a:t>.</a:t>
            </a:r>
            <a:endParaRPr lang="en-GB" sz="2000" dirty="0"/>
          </a:p>
          <a:p>
            <a:r>
              <a:rPr lang="en-GB" sz="2000" dirty="0"/>
              <a:t>Throughput:</a:t>
            </a:r>
          </a:p>
          <a:p>
            <a:pPr lvl="1"/>
            <a:r>
              <a:rPr lang="en-GB" sz="1800" dirty="0"/>
              <a:t> 75 </a:t>
            </a:r>
            <a:r>
              <a:rPr lang="en-GB" sz="1800" dirty="0" err="1"/>
              <a:t>Gbit</a:t>
            </a:r>
            <a:r>
              <a:rPr lang="en-GB" sz="1800" dirty="0"/>
              <a:t>/s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Both send </a:t>
            </a:r>
            <a:r>
              <a:rPr lang="en-GB" sz="1800" dirty="0"/>
              <a:t>&amp; </a:t>
            </a:r>
            <a:r>
              <a:rPr lang="en-GB" sz="1800" dirty="0" smtClean="0"/>
              <a:t>receive </a:t>
            </a:r>
            <a:r>
              <a:rPr lang="en-GB" sz="1800" dirty="0"/>
              <a:t>on node 1 </a:t>
            </a:r>
          </a:p>
          <a:p>
            <a:pPr lvl="1"/>
            <a:r>
              <a:rPr lang="en-GB" sz="1800" dirty="0"/>
              <a:t>60  </a:t>
            </a:r>
            <a:r>
              <a:rPr lang="en-GB" sz="1800" dirty="0" err="1"/>
              <a:t>Gbit</a:t>
            </a:r>
            <a:r>
              <a:rPr lang="en-GB" sz="1800" dirty="0"/>
              <a:t>/s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Send </a:t>
            </a:r>
            <a:r>
              <a:rPr lang="en-GB" sz="1800" dirty="0"/>
              <a:t>on node 0 r</a:t>
            </a:r>
            <a:r>
              <a:rPr lang="en-GB" sz="1800" dirty="0" smtClean="0"/>
              <a:t>eceive </a:t>
            </a:r>
            <a:r>
              <a:rPr lang="en-GB" sz="1800" dirty="0"/>
              <a:t>on node 1 </a:t>
            </a:r>
          </a:p>
          <a:p>
            <a:pPr lvl="1"/>
            <a:r>
              <a:rPr lang="en-GB" sz="1800" dirty="0"/>
              <a:t>35 </a:t>
            </a:r>
            <a:r>
              <a:rPr lang="en-GB" sz="1800" dirty="0" err="1"/>
              <a:t>Gbit</a:t>
            </a:r>
            <a:r>
              <a:rPr lang="en-GB" sz="1800" dirty="0"/>
              <a:t>/s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/>
              <a:t>B</a:t>
            </a:r>
            <a:r>
              <a:rPr lang="en-GB" sz="1800" dirty="0" smtClean="0"/>
              <a:t>oth </a:t>
            </a:r>
            <a:r>
              <a:rPr lang="en-GB" sz="1800" dirty="0"/>
              <a:t>s</a:t>
            </a:r>
            <a:r>
              <a:rPr lang="en-GB" sz="1800" dirty="0" smtClean="0"/>
              <a:t>end </a:t>
            </a:r>
            <a:r>
              <a:rPr lang="en-GB" sz="1800" dirty="0"/>
              <a:t>&amp; </a:t>
            </a:r>
            <a:r>
              <a:rPr lang="en-GB" sz="1800" dirty="0" smtClean="0"/>
              <a:t>receive </a:t>
            </a:r>
            <a:r>
              <a:rPr lang="en-GB" sz="1800" dirty="0"/>
              <a:t>on node 0</a:t>
            </a:r>
          </a:p>
          <a:p>
            <a:r>
              <a:rPr lang="en-GB" sz="2000" dirty="0"/>
              <a:t>Very few TCP re-transmitted segments observed</a:t>
            </a:r>
          </a:p>
          <a:p>
            <a:endParaRPr lang="en-GB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38A6-B4A9-4E71-87D7-84B6E2080FF0}" type="datetime1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25498"/>
            <a:ext cx="4584791" cy="27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5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815" y="764704"/>
            <a:ext cx="6849034" cy="648072"/>
          </a:xfrm>
        </p:spPr>
        <p:txBody>
          <a:bodyPr>
            <a:noAutofit/>
          </a:bodyPr>
          <a:lstStyle/>
          <a:p>
            <a:r>
              <a:rPr lang="en-GB" sz="3200" b="0" dirty="0" err="1" smtClean="0"/>
              <a:t>iperf</a:t>
            </a:r>
            <a:r>
              <a:rPr lang="en-GB" sz="3200" b="0" dirty="0" smtClean="0"/>
              <a:t>: TCP throughput </a:t>
            </a:r>
            <a:r>
              <a:rPr lang="en-GB" sz="3200" b="0" dirty="0"/>
              <a:t>multiple </a:t>
            </a:r>
            <a:r>
              <a:rPr lang="en-GB" sz="3200" b="0" dirty="0" smtClean="0"/>
              <a:t>flows</a:t>
            </a:r>
            <a:endParaRPr lang="en-GB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54" y="1485218"/>
            <a:ext cx="8562502" cy="4680086"/>
          </a:xfrm>
        </p:spPr>
        <p:txBody>
          <a:bodyPr>
            <a:noAutofit/>
          </a:bodyPr>
          <a:lstStyle/>
          <a:p>
            <a:r>
              <a:rPr lang="en-GB" sz="2000" dirty="0" smtClean="0"/>
              <a:t>Distribut</a:t>
            </a:r>
            <a:r>
              <a:rPr lang="en-GB" sz="2000" dirty="0"/>
              <a:t>e</a:t>
            </a:r>
            <a:r>
              <a:rPr lang="en-GB" sz="2000" dirty="0" smtClean="0"/>
              <a:t> IRQs over all cores on node 1</a:t>
            </a:r>
          </a:p>
          <a:p>
            <a:r>
              <a:rPr lang="en-GB" sz="2000" dirty="0" smtClean="0"/>
              <a:t>Each flow on pair of cores 6-11 </a:t>
            </a:r>
            <a:br>
              <a:rPr lang="en-GB" sz="2000" dirty="0" smtClean="0"/>
            </a:br>
            <a:r>
              <a:rPr lang="en-GB" sz="2000" dirty="0" smtClean="0"/>
              <a:t>for both receive and sending </a:t>
            </a:r>
          </a:p>
          <a:p>
            <a:r>
              <a:rPr lang="en-GB" sz="2000" dirty="0" smtClean="0"/>
              <a:t>Firewalls ON, TCP offload on, </a:t>
            </a:r>
            <a:br>
              <a:rPr lang="en-GB" sz="2000" dirty="0" smtClean="0"/>
            </a:br>
            <a:r>
              <a:rPr lang="en-GB" sz="2000" dirty="0" smtClean="0"/>
              <a:t>TCP cubic</a:t>
            </a:r>
          </a:p>
          <a:p>
            <a:r>
              <a:rPr lang="en-GB" sz="2000" dirty="0" smtClean="0"/>
              <a:t>Total throughput:</a:t>
            </a:r>
            <a:br>
              <a:rPr lang="en-GB" sz="2000" dirty="0" smtClean="0"/>
            </a:br>
            <a:r>
              <a:rPr lang="en-GB" sz="2000" dirty="0" smtClean="0"/>
              <a:t>increase 60 </a:t>
            </a:r>
            <a:r>
              <a:rPr lang="en-GB" sz="2000" dirty="0" smtClean="0">
                <a:sym typeface="Wingdings" panose="05000000000000000000" pitchFamily="2" charset="2"/>
              </a:rPr>
              <a:t> 86 2  </a:t>
            </a:r>
            <a:r>
              <a:rPr lang="en-GB" sz="2000" dirty="0" smtClean="0"/>
              <a:t>3 flows</a:t>
            </a:r>
            <a:br>
              <a:rPr lang="en-GB" sz="2000" dirty="0" smtClean="0"/>
            </a:br>
            <a:r>
              <a:rPr lang="en-GB" sz="2000" dirty="0" smtClean="0"/>
              <a:t>98 </a:t>
            </a:r>
            <a:r>
              <a:rPr lang="en-GB" sz="2000" dirty="0" err="1" smtClean="0"/>
              <a:t>Gbit</a:t>
            </a:r>
            <a:r>
              <a:rPr lang="en-GB" sz="2000" dirty="0" smtClean="0"/>
              <a:t>/s for 4 &amp; 5 flows</a:t>
            </a:r>
            <a:br>
              <a:rPr lang="en-GB" sz="2000" dirty="0" smtClean="0"/>
            </a:br>
            <a:r>
              <a:rPr lang="en-GB" sz="2000" dirty="0" smtClean="0"/>
              <a:t>then starts to fall</a:t>
            </a:r>
          </a:p>
          <a:p>
            <a:r>
              <a:rPr lang="en-GB" sz="2000" dirty="0" smtClean="0"/>
              <a:t>10</a:t>
            </a:r>
            <a:r>
              <a:rPr lang="en-GB" sz="2000" baseline="30000" dirty="0" smtClean="0"/>
              <a:t>-4</a:t>
            </a:r>
            <a:r>
              <a:rPr lang="en-GB" sz="2000" dirty="0" smtClean="0"/>
              <a:t> - 10</a:t>
            </a:r>
            <a:r>
              <a:rPr lang="en-GB" sz="2000" baseline="30000" dirty="0" smtClean="0"/>
              <a:t>-5</a:t>
            </a:r>
            <a:r>
              <a:rPr lang="en-GB" sz="2000" dirty="0" smtClean="0"/>
              <a:t> % re-</a:t>
            </a:r>
            <a:r>
              <a:rPr lang="en-GB" sz="2000" dirty="0" err="1" smtClean="0"/>
              <a:t>tx</a:t>
            </a:r>
            <a:r>
              <a:rPr lang="en-GB" sz="2000" dirty="0" smtClean="0"/>
              <a:t> 2, 3 flows</a:t>
            </a:r>
          </a:p>
          <a:p>
            <a:r>
              <a:rPr lang="en-GB" sz="2000" dirty="0"/>
              <a:t>10</a:t>
            </a:r>
            <a:r>
              <a:rPr lang="en-GB" sz="2000" baseline="30000" dirty="0"/>
              <a:t>-4</a:t>
            </a:r>
            <a:r>
              <a:rPr lang="en-GB" sz="2000" dirty="0"/>
              <a:t> </a:t>
            </a:r>
            <a:r>
              <a:rPr lang="en-GB" sz="2000" dirty="0" smtClean="0"/>
              <a:t> </a:t>
            </a:r>
            <a:r>
              <a:rPr lang="en-GB" sz="2000" dirty="0"/>
              <a:t>% re-</a:t>
            </a:r>
            <a:r>
              <a:rPr lang="en-GB" sz="2000" dirty="0" err="1"/>
              <a:t>tx</a:t>
            </a:r>
            <a:r>
              <a:rPr lang="en-GB" sz="2000" dirty="0"/>
              <a:t> </a:t>
            </a:r>
            <a:r>
              <a:rPr lang="en-GB" sz="2000" dirty="0" smtClean="0"/>
              <a:t> 4, 5 flows</a:t>
            </a:r>
          </a:p>
          <a:p>
            <a:r>
              <a:rPr lang="en-GB" sz="2000" dirty="0" smtClean="0"/>
              <a:t>10</a:t>
            </a:r>
            <a:r>
              <a:rPr lang="en-GB" sz="2000" baseline="30000" dirty="0" smtClean="0"/>
              <a:t>-3  </a:t>
            </a:r>
            <a:r>
              <a:rPr lang="en-GB" sz="2000" dirty="0" smtClean="0"/>
              <a:t>% </a:t>
            </a:r>
            <a:r>
              <a:rPr lang="en-GB" sz="2000" dirty="0"/>
              <a:t>re-</a:t>
            </a:r>
            <a:r>
              <a:rPr lang="en-GB" sz="2000" dirty="0" err="1"/>
              <a:t>tx</a:t>
            </a:r>
            <a:r>
              <a:rPr lang="en-GB" sz="2000" dirty="0"/>
              <a:t> 8</a:t>
            </a:r>
            <a:r>
              <a:rPr lang="en-GB" sz="2000" dirty="0" smtClean="0"/>
              <a:t>, 10 flows</a:t>
            </a:r>
          </a:p>
          <a:p>
            <a:r>
              <a:rPr lang="en-GB" sz="2000" dirty="0" smtClean="0"/>
              <a:t>Individual flows can vary </a:t>
            </a:r>
            <a:br>
              <a:rPr lang="en-GB" sz="2000" dirty="0" smtClean="0"/>
            </a:br>
            <a:r>
              <a:rPr lang="en-GB" sz="2000" dirty="0" smtClean="0"/>
              <a:t>by ± 5 </a:t>
            </a:r>
            <a:r>
              <a:rPr lang="en-GB" sz="2000" dirty="0" err="1" smtClean="0"/>
              <a:t>Gbit</a:t>
            </a:r>
            <a:r>
              <a:rPr lang="en-GB" sz="2000" dirty="0" smtClean="0"/>
              <a:t>/s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753" r="8119"/>
          <a:stretch/>
        </p:blipFill>
        <p:spPr>
          <a:xfrm>
            <a:off x="4161941" y="1772816"/>
            <a:ext cx="501857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10 Gigabit TCP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GÉANT London to </a:t>
            </a:r>
            <a:r>
              <a:rPr lang="en-GB" dirty="0" err="1" smtClean="0"/>
              <a:t>AARNet</a:t>
            </a:r>
            <a:r>
              <a:rPr lang="en-GB" dirty="0" smtClean="0"/>
              <a:t> Canberra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008410"/>
            <a:ext cx="7283152" cy="4281339"/>
          </a:xfrm>
        </p:spPr>
        <p:txBody>
          <a:bodyPr>
            <a:normAutofit/>
          </a:bodyPr>
          <a:lstStyle/>
          <a:p>
            <a:r>
              <a:rPr lang="en-GB" sz="2000" dirty="0" smtClean="0"/>
              <a:t>Route using ANA300 &amp; </a:t>
            </a:r>
            <a:r>
              <a:rPr lang="en-GB" sz="2000" dirty="0" err="1" smtClean="0"/>
              <a:t>AARNet</a:t>
            </a:r>
            <a:r>
              <a:rPr lang="en-GB" sz="2000" dirty="0" smtClean="0"/>
              <a:t> 100Gig:</a:t>
            </a:r>
            <a:br>
              <a:rPr lang="en-GB" sz="2000" dirty="0" smtClean="0"/>
            </a:br>
            <a:r>
              <a:rPr lang="en-GB" sz="1600" dirty="0" smtClean="0"/>
              <a:t>London-Washington-</a:t>
            </a:r>
            <a:r>
              <a:rPr lang="en-GB" sz="1600" dirty="0" err="1" smtClean="0"/>
              <a:t>LosAngeles</a:t>
            </a:r>
            <a:r>
              <a:rPr lang="en-GB" sz="1600" dirty="0" smtClean="0"/>
              <a:t>-Sydney-Canberra</a:t>
            </a:r>
          </a:p>
          <a:p>
            <a:r>
              <a:rPr lang="en-GB" sz="2000" dirty="0" smtClean="0"/>
              <a:t>TCP </a:t>
            </a:r>
            <a:r>
              <a:rPr lang="en-GB" sz="2000" dirty="0"/>
              <a:t>offload on, </a:t>
            </a:r>
            <a:r>
              <a:rPr lang="en-GB" sz="2000" dirty="0" smtClean="0"/>
              <a:t>TCP </a:t>
            </a:r>
            <a:r>
              <a:rPr lang="en-GB" sz="2000" dirty="0"/>
              <a:t>cubic </a:t>
            </a:r>
            <a:r>
              <a:rPr lang="en-GB" sz="2000" dirty="0" smtClean="0"/>
              <a:t>stack</a:t>
            </a:r>
          </a:p>
          <a:p>
            <a:r>
              <a:rPr lang="en-GB" sz="2000" dirty="0"/>
              <a:t>RTT </a:t>
            </a:r>
            <a:r>
              <a:rPr lang="en-GB" sz="2000" dirty="0" smtClean="0"/>
              <a:t>304 </a:t>
            </a:r>
            <a:r>
              <a:rPr lang="en-GB" sz="2000" dirty="0" err="1"/>
              <a:t>ms</a:t>
            </a:r>
            <a:r>
              <a:rPr lang="en-GB" sz="2000" dirty="0"/>
              <a:t>.  </a:t>
            </a:r>
          </a:p>
          <a:p>
            <a:r>
              <a:rPr lang="en-GB" sz="2000" dirty="0" smtClean="0"/>
              <a:t>Delay </a:t>
            </a:r>
            <a:r>
              <a:rPr lang="en-GB" sz="2000" dirty="0"/>
              <a:t>Bandwidth Product </a:t>
            </a:r>
            <a:r>
              <a:rPr lang="en-GB" sz="2000" dirty="0" smtClean="0"/>
              <a:t>280 MB.</a:t>
            </a:r>
          </a:p>
          <a:p>
            <a:endParaRPr lang="en-GB" sz="1000" dirty="0"/>
          </a:p>
          <a:p>
            <a:r>
              <a:rPr lang="en-GB" sz="2000" dirty="0" smtClean="0"/>
              <a:t>One TCP flow rises </a:t>
            </a:r>
            <a:r>
              <a:rPr lang="en-GB" sz="2000" dirty="0"/>
              <a:t>smoothly to the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plateau at </a:t>
            </a:r>
            <a:r>
              <a:rPr lang="en-GB" sz="2000" dirty="0" smtClean="0"/>
              <a:t>350 </a:t>
            </a:r>
            <a:r>
              <a:rPr lang="en-GB" sz="2000" dirty="0" err="1" smtClean="0"/>
              <a:t>MBytes</a:t>
            </a:r>
            <a:r>
              <a:rPr lang="en-GB" sz="2000" dirty="0" smtClean="0"/>
              <a:t>.</a:t>
            </a:r>
            <a:endParaRPr lang="en-GB" sz="2000" dirty="0"/>
          </a:p>
          <a:p>
            <a:r>
              <a:rPr lang="en-GB" sz="2000" dirty="0"/>
              <a:t>Throughput:</a:t>
            </a:r>
          </a:p>
          <a:p>
            <a:pPr lvl="1"/>
            <a:r>
              <a:rPr lang="en-GB" sz="1800" dirty="0"/>
              <a:t> Average </a:t>
            </a:r>
            <a:r>
              <a:rPr lang="en-GB" sz="1800" dirty="0" smtClean="0"/>
              <a:t>including </a:t>
            </a:r>
            <a:r>
              <a:rPr lang="en-GB" sz="1800" dirty="0"/>
              <a:t>slow </a:t>
            </a:r>
            <a:r>
              <a:rPr lang="en-GB" sz="1800" dirty="0" smtClean="0"/>
              <a:t>start </a:t>
            </a:r>
            <a:r>
              <a:rPr lang="en-GB" sz="1800" dirty="0"/>
              <a:t>9.09 </a:t>
            </a:r>
            <a:r>
              <a:rPr lang="en-GB" sz="1800" dirty="0" err="1" smtClean="0"/>
              <a:t>Gbit</a:t>
            </a:r>
            <a:r>
              <a:rPr lang="en-GB" sz="1800" dirty="0" smtClean="0"/>
              <a:t>/s</a:t>
            </a:r>
          </a:p>
          <a:p>
            <a:pPr lvl="1"/>
            <a:r>
              <a:rPr lang="en-GB" sz="1800" dirty="0" smtClean="0"/>
              <a:t>Plateau from </a:t>
            </a:r>
            <a:r>
              <a:rPr lang="en-GB" sz="1800" dirty="0"/>
              <a:t>5s onwards 9.73 </a:t>
            </a:r>
            <a:r>
              <a:rPr lang="en-GB" sz="1800" dirty="0" err="1"/>
              <a:t>Gbit</a:t>
            </a:r>
            <a:r>
              <a:rPr lang="en-GB" sz="1800" dirty="0"/>
              <a:t>/s. </a:t>
            </a:r>
          </a:p>
          <a:p>
            <a:pPr lvl="1"/>
            <a:endParaRPr lang="en-GB" sz="1000" dirty="0" smtClean="0"/>
          </a:p>
          <a:p>
            <a:r>
              <a:rPr lang="en-GB" sz="2000" dirty="0" smtClean="0"/>
              <a:t>NO TCP re-transmitted segments </a:t>
            </a:r>
          </a:p>
          <a:p>
            <a:endParaRPr lang="en-GB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38A6-B4A9-4E71-87D7-84B6E2080FF0}" type="datetime1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327" y="1918841"/>
            <a:ext cx="3719168" cy="2230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624" y="4153839"/>
            <a:ext cx="3721872" cy="223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9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Time </a:t>
            </a:r>
            <a:r>
              <a:rPr lang="en-GB" sz="3200" dirty="0"/>
              <a:t>Series of Achievable TCP Throughput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10" y="1944166"/>
            <a:ext cx="8579296" cy="208823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Route as on the last slide.</a:t>
            </a:r>
          </a:p>
          <a:p>
            <a:r>
              <a:rPr lang="en-GB" sz="2000" dirty="0" smtClean="0"/>
              <a:t>Achievable throughput </a:t>
            </a:r>
            <a:r>
              <a:rPr lang="en-GB" sz="2000" dirty="0"/>
              <a:t>recorded every 10s for </a:t>
            </a:r>
            <a:r>
              <a:rPr lang="en-GB" sz="2000" dirty="0" smtClean="0"/>
              <a:t>40 hours.</a:t>
            </a:r>
          </a:p>
          <a:p>
            <a:r>
              <a:rPr lang="en-GB" sz="2000" dirty="0"/>
              <a:t>A </a:t>
            </a:r>
            <a:r>
              <a:rPr lang="en-GB" sz="2000"/>
              <a:t>constant </a:t>
            </a:r>
            <a:r>
              <a:rPr lang="en-GB" sz="2000" smtClean="0"/>
              <a:t>rate of 9.73 </a:t>
            </a:r>
            <a:r>
              <a:rPr lang="en-GB" sz="2000" dirty="0" err="1"/>
              <a:t>Gbit</a:t>
            </a:r>
            <a:r>
              <a:rPr lang="en-GB" sz="2000" dirty="0"/>
              <a:t>/s was </a:t>
            </a:r>
            <a:r>
              <a:rPr lang="en-GB" sz="2000" dirty="0" smtClean="0"/>
              <a:t>achieved.</a:t>
            </a:r>
          </a:p>
          <a:p>
            <a:r>
              <a:rPr lang="en-GB" sz="2000" dirty="0"/>
              <a:t>S</a:t>
            </a:r>
            <a:r>
              <a:rPr lang="en-GB" sz="2000" dirty="0" smtClean="0"/>
              <a:t>low </a:t>
            </a:r>
            <a:r>
              <a:rPr lang="en-GB" sz="2000" dirty="0"/>
              <a:t>start </a:t>
            </a:r>
            <a:r>
              <a:rPr lang="en-GB" sz="2000" dirty="0" smtClean="0"/>
              <a:t>points </a:t>
            </a:r>
            <a:r>
              <a:rPr lang="en-GB" sz="2000" dirty="0"/>
              <a:t>clearly visible at 6 </a:t>
            </a:r>
            <a:r>
              <a:rPr lang="en-GB" sz="2000" dirty="0" err="1"/>
              <a:t>Gbit</a:t>
            </a:r>
            <a:r>
              <a:rPr lang="en-GB" sz="2000" dirty="0"/>
              <a:t>/s at the start of every period. </a:t>
            </a:r>
            <a:endParaRPr lang="en-GB" sz="2000" dirty="0" smtClean="0"/>
          </a:p>
          <a:p>
            <a:r>
              <a:rPr lang="en-GB" sz="2000" dirty="0" smtClean="0"/>
              <a:t>No </a:t>
            </a:r>
            <a:r>
              <a:rPr lang="en-GB" sz="2000" dirty="0"/>
              <a:t>TCP segment re-transmissions were observed during these tests.</a:t>
            </a:r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D807-155A-421D-993C-6FBC178E5A26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565" y="3933056"/>
            <a:ext cx="5392885" cy="2247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35" t="4571" r="71960" b="12135"/>
          <a:stretch/>
        </p:blipFill>
        <p:spPr>
          <a:xfrm>
            <a:off x="107504" y="4437112"/>
            <a:ext cx="1440161" cy="187220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843808" y="4261544"/>
            <a:ext cx="216024" cy="21602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619672" y="4430151"/>
            <a:ext cx="1224136" cy="607616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75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52636"/>
            <a:ext cx="4752528" cy="936104"/>
          </a:xfrm>
        </p:spPr>
        <p:txBody>
          <a:bodyPr/>
          <a:lstStyle/>
          <a:p>
            <a:r>
              <a:rPr lang="en-GB" dirty="0" smtClean="0"/>
              <a:t>Questions 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6A1B-636C-4ADF-AADB-2266FD91899C}" type="datetime1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Hughes-Jones  AENEAS Kick-off Meeting / Den Haag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4" b="25216"/>
          <a:stretch/>
        </p:blipFill>
        <p:spPr>
          <a:xfrm>
            <a:off x="-7925" y="1058754"/>
            <a:ext cx="9144000" cy="3600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12769" y="4005064"/>
            <a:ext cx="2460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Thanks to Richard Hughes-Jones</a:t>
            </a:r>
            <a:endParaRPr lang="en-GB" sz="1200" dirty="0">
              <a:solidFill>
                <a:schemeClr val="bg1"/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363476"/>
              </p:ext>
            </p:extLst>
          </p:nvPr>
        </p:nvGraphicFramePr>
        <p:xfrm>
          <a:off x="0" y="4681363"/>
          <a:ext cx="9117221" cy="21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5882640" imgH="1362456" progId="Word.Document.8">
                  <p:embed/>
                </p:oleObj>
              </mc:Choice>
              <mc:Fallback>
                <p:oleObj name="Document" r:id="rId4" imgW="5882640" imgH="13624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81363"/>
                        <a:ext cx="9117221" cy="21320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58669" y="6428872"/>
            <a:ext cx="1936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Thanks to Shaun Amy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neas_eu">
  <a:themeElements>
    <a:clrScheme name="Custom 3">
      <a:dk1>
        <a:sysClr val="windowText" lastClr="000000"/>
      </a:dk1>
      <a:lt1>
        <a:sysClr val="window" lastClr="FFFFFF"/>
      </a:lt1>
      <a:dk2>
        <a:srgbClr val="C00000"/>
      </a:dk2>
      <a:lt2>
        <a:srgbClr val="EEECE1"/>
      </a:lt2>
      <a:accent1>
        <a:srgbClr val="C0504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FFFFFF"/>
      </a:folHlink>
    </a:clrScheme>
    <a:fontScheme name="Aenea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8A7C27C-A25E-4363-8E17-BA047CB93A29}" vid="{8D942F69-660F-45F5-B06F-FE443D9D0D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AENEAS-template - Copy (2)</Template>
  <TotalTime>1347</TotalTime>
  <Words>165</Words>
  <Application>Microsoft Office PowerPoint</Application>
  <PresentationFormat>On-screen Show (4:3)</PresentationFormat>
  <Paragraphs>58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Open Sans</vt:lpstr>
      <vt:lpstr>Wingdings</vt:lpstr>
      <vt:lpstr>Aeneas_eu</vt:lpstr>
      <vt:lpstr>Document</vt:lpstr>
      <vt:lpstr>Testing 100Gigabit Ethernet on PCs  and  10Gig long haul to AARNet</vt:lpstr>
      <vt:lpstr>iperf3: TCP Throughput  using different CPU cores and Nodes</vt:lpstr>
      <vt:lpstr>iperf: TCP throughput multiple flows</vt:lpstr>
      <vt:lpstr>10 Gigabit TCP GÉANT London to AARNet Canberra </vt:lpstr>
      <vt:lpstr>Time Series of Achievable TCP Throughput </vt:lpstr>
      <vt:lpstr>Questions ?</vt:lpstr>
    </vt:vector>
  </TitlesOfParts>
  <Company>DANTE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Hughes-Jones</dc:creator>
  <cp:lastModifiedBy>Richard Hughes-Jones</cp:lastModifiedBy>
  <cp:revision>33</cp:revision>
  <dcterms:created xsi:type="dcterms:W3CDTF">2017-02-23T17:10:16Z</dcterms:created>
  <dcterms:modified xsi:type="dcterms:W3CDTF">2017-03-01T06:21:06Z</dcterms:modified>
</cp:coreProperties>
</file>