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91" autoAdjust="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2BCB-A711-8C4C-8CC9-DDF647D24E6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80FF-E367-7347-ADA0-0E0277F7D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15AD-1F91-4043-A1E1-A04B73D9DF7B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9F34-ECF3-2B49-9473-28679C16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3209" cy="6874130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" y="2545"/>
            <a:ext cx="9173216" cy="687713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z="2500" smtClean="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04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6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4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918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15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3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ASTERICS Kick-Off Meeting: SKA links and interaction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48269" y="5944654"/>
            <a:ext cx="4395731" cy="354613"/>
          </a:xfrm>
        </p:spPr>
        <p:txBody>
          <a:bodyPr/>
          <a:lstStyle/>
          <a:p>
            <a:r>
              <a:rPr lang="en-US" sz="1400" dirty="0" smtClean="0"/>
              <a:t>Simon Berry: Director Policy Development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90701" y="6335904"/>
            <a:ext cx="3433865" cy="354613"/>
          </a:xfrm>
        </p:spPr>
        <p:txBody>
          <a:bodyPr/>
          <a:lstStyle/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3244" y="521799"/>
            <a:ext cx="8684258" cy="619941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SKA-LOW, Murchison, Australia: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Phase 1: </a:t>
            </a:r>
            <a:r>
              <a:rPr lang="en-US" sz="2400" b="0" dirty="0" smtClean="0">
                <a:latin typeface="+mn-lt"/>
              </a:rPr>
              <a:t>130,000 dipole antennas over 80km (2018 – 2023)</a:t>
            </a:r>
          </a:p>
          <a:p>
            <a:r>
              <a:rPr lang="en-US" sz="2400" dirty="0" smtClean="0">
                <a:latin typeface="+mn-lt"/>
              </a:rPr>
              <a:t>Phase 2: </a:t>
            </a:r>
            <a:r>
              <a:rPr lang="en-US" sz="2400" b="0" dirty="0" smtClean="0">
                <a:latin typeface="+mn-lt"/>
              </a:rPr>
              <a:t>500,000 dipoles over 250km (2025 – 2033)</a:t>
            </a:r>
            <a:endParaRPr lang="en-US" sz="2400" b="0" dirty="0">
              <a:latin typeface="+mn-lt"/>
            </a:endParaRPr>
          </a:p>
        </p:txBody>
      </p:sp>
      <p:pic>
        <p:nvPicPr>
          <p:cNvPr id="2" name="Picture 1" descr="SKA1_AU_closeup_lowre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051"/>
          <a:stretch/>
        </p:blipFill>
        <p:spPr>
          <a:xfrm>
            <a:off x="3647886" y="2666081"/>
            <a:ext cx="5309615" cy="5309615"/>
          </a:xfrm>
          <a:prstGeom prst="rect">
            <a:avLst/>
          </a:prstGeom>
        </p:spPr>
      </p:pic>
      <p:pic>
        <p:nvPicPr>
          <p:cNvPr id="4" name="Picture 3" descr="Screen Shot 2015-05-13 at 10.01.2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6" y="2950391"/>
            <a:ext cx="2616492" cy="201821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862405" y="3889771"/>
            <a:ext cx="231703" cy="237066"/>
          </a:xfrm>
          <a:prstGeom prst="frame">
            <a:avLst>
              <a:gd name="adj1" fmla="val 2722"/>
            </a:avLst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9246" y="459640"/>
            <a:ext cx="9002889" cy="619941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SKA-MID, Karoo, South Africa: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+mn-lt"/>
              </a:rPr>
              <a:t>Phase 1: </a:t>
            </a:r>
            <a:r>
              <a:rPr lang="en-US" sz="2400" b="0" dirty="0" smtClean="0">
                <a:latin typeface="+mn-lt"/>
              </a:rPr>
              <a:t>200 dishes spread over 150km (2018 – 2023)</a:t>
            </a:r>
          </a:p>
          <a:p>
            <a:r>
              <a:rPr lang="en-US" sz="2400" dirty="0" smtClean="0">
                <a:latin typeface="+mn-lt"/>
              </a:rPr>
              <a:t>Phase 2: </a:t>
            </a:r>
            <a:r>
              <a:rPr lang="en-US" sz="2400" b="0" dirty="0" smtClean="0">
                <a:latin typeface="+mn-lt"/>
              </a:rPr>
              <a:t>2500 dishes spread over 3500km (2025 – 2033)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1333" y="1552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 descr="SKA1_SA_wideangle_midre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99"/>
          <a:stretch/>
        </p:blipFill>
        <p:spPr>
          <a:xfrm>
            <a:off x="4412172" y="2500828"/>
            <a:ext cx="4445011" cy="4473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67" y="2742539"/>
            <a:ext cx="3080680" cy="25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233847"/>
            <a:ext cx="6276872" cy="619941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2015 progress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1812" y="955226"/>
            <a:ext cx="8705918" cy="5581754"/>
          </a:xfrm>
        </p:spPr>
        <p:txBody>
          <a:bodyPr>
            <a:normAutofit fontScale="92500" lnSpcReduction="20000"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Significant progress and important decisions</a:t>
            </a:r>
            <a:r>
              <a:rPr lang="en-GB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endParaRPr lang="en-GB" sz="3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</a:rPr>
              <a:t>Baseline technical and science shape of SKA1 </a:t>
            </a:r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established</a:t>
            </a:r>
            <a:endParaRPr lang="en-GB" sz="2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Engineering </a:t>
            </a:r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</a:rPr>
              <a:t>process – PDR phase completed now moving to CDR activities → </a:t>
            </a:r>
            <a:r>
              <a:rPr lang="en-GB" sz="26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highly related to ASTERICS technical </a:t>
            </a:r>
            <a:r>
              <a:rPr lang="en-GB" sz="26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developments</a:t>
            </a:r>
            <a:endParaRPr lang="en-GB" sz="2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H2020 </a:t>
            </a:r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</a:rPr>
              <a:t>IN-SKA proposal funded; negotiations </a:t>
            </a:r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underway</a:t>
            </a:r>
            <a:endParaRPr lang="en-GB" sz="2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Move to </a:t>
            </a:r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formal negotiations towards SKA IGO</a:t>
            </a:r>
            <a:endParaRPr lang="en-GB" sz="26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3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Key Document </a:t>
            </a:r>
            <a:r>
              <a:rPr lang="en-GB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Set</a:t>
            </a:r>
            <a:endParaRPr lang="en-GB" sz="3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Development of base governance/critical planning </a:t>
            </a:r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documents</a:t>
            </a:r>
            <a:endParaRPr lang="en-GB" sz="2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Supporting policy developments:  procurement, financials, access principles </a:t>
            </a:r>
            <a:r>
              <a:rPr lang="en-GB" sz="2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etc</a:t>
            </a:r>
            <a:endParaRPr lang="en-GB" sz="2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Development of SKA Observatory functional vision, Operations planning </a:t>
            </a:r>
            <a:r>
              <a:rPr lang="en-GB" sz="2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etc</a:t>
            </a:r>
            <a:endParaRPr lang="en-GB" sz="2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2"/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SKA in ASTERICS (1)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75" y="1612992"/>
            <a:ext cx="8377238" cy="43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9" y="1645535"/>
            <a:ext cx="9145710" cy="398727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387" b="8303"/>
          <a:stretch/>
        </p:blipFill>
        <p:spPr>
          <a:xfrm>
            <a:off x="1883884" y="4753778"/>
            <a:ext cx="5387248" cy="21042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SKA in ASTERICS (2)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270736"/>
            <a:ext cx="8378326" cy="490972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WP1: Management and consortium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SKAO Interested participant in high-level policy and coordination discussions, AGA, AEAB </a:t>
            </a:r>
            <a:r>
              <a:rPr lang="en-GB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etc</a:t>
            </a:r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Primary direct contact and reporting route through MG: also SKA Board Director </a:t>
            </a: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WP2: Dissemination and Citizen Science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Clear potential with SKA but limited in-house resources; keen to support and work with team to maximise opportunities</a:t>
            </a: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WP3: OBELICS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Data challenge of SKA clear; primary route for linkage through common participants in ASTERICS and SKA Design activities</a:t>
            </a: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WP4: DADI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Currently limited resources towards preparing tools and approaches for user-interface and associated matters: SKA representation through ASTRON and link to design process</a:t>
            </a: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WP5: CLEOPATRA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Links with SKA through SADT design consortium activities: timing and synchronisation studies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Real-time alerts: will map well into operations planning/scheduling </a:t>
            </a:r>
          </a:p>
          <a:p>
            <a:pPr lvl="1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SKA in ASTERICS (3)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282" y="1262926"/>
            <a:ext cx="6101718" cy="36867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SKA in ASTERICS (4)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371" y="1467864"/>
            <a:ext cx="27999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SKA1 Schedule aggressive to construction start (2018) </a:t>
            </a:r>
          </a:p>
          <a:p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CDRs end 2016→2017</a:t>
            </a:r>
          </a:p>
          <a:p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ASTERICS work, particularly where focused on design choices; </a:t>
            </a:r>
            <a:r>
              <a:rPr lang="en-GB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timely</a:t>
            </a:r>
          </a:p>
          <a:p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‘User’ preparation for early science 2020+; </a:t>
            </a:r>
            <a:r>
              <a:rPr lang="en-GB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timely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964" y="5161183"/>
            <a:ext cx="8309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key issue in SKA will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Complex structure within project, let alone across ESFRI projects (!); need to ensure processes are right to allow outputs to be properly followed up and followed through → need to develop an early plan (ASTERICS-SKA) 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_PowerPoint Template Update 150dpi">
  <a:themeElements>
    <a:clrScheme name="SKA theme">
      <a:dk1>
        <a:sysClr val="windowText" lastClr="000000"/>
      </a:dk1>
      <a:lt1>
        <a:sysClr val="window" lastClr="FFFFFF"/>
      </a:lt1>
      <a:dk2>
        <a:srgbClr val="0068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404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SKA_PowerPoint Template Update 150dpi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Footitt</dc:creator>
  <cp:lastModifiedBy>Berry, Simon</cp:lastModifiedBy>
  <cp:revision>51</cp:revision>
  <dcterms:created xsi:type="dcterms:W3CDTF">2014-02-11T10:41:18Z</dcterms:created>
  <dcterms:modified xsi:type="dcterms:W3CDTF">2015-05-26T09:38:14Z</dcterms:modified>
</cp:coreProperties>
</file>