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1" r:id="rId3"/>
    <p:sldId id="303" r:id="rId4"/>
    <p:sldId id="302" r:id="rId5"/>
    <p:sldId id="261" r:id="rId6"/>
    <p:sldId id="305" r:id="rId7"/>
    <p:sldId id="304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28A0-1A40-402A-9607-6153B71B9F65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9752-BD53-4F25-ADBD-F4A12C133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6B78-9228-4849-908C-893C427DA10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6B78-9228-4849-908C-893C427DA1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8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6B78-9228-4849-908C-893C427DA1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2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728-70BD-442E-BA66-5F56E3B97443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ABEF-2EFB-47B4-832C-D750579FFDCC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3BE5-C020-46A9-81EE-DA1DB96BB89A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37F-C847-4136-BFC7-33D1D467AEF9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0FA-C73D-4193-ADCB-E33516005171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198E-BFE3-4BAF-B985-F59ADB041E91}" type="datetime1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96F9-749E-4136-B195-7976C3206F02}" type="datetime1">
              <a:rPr lang="en-GB" smtClean="0"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B1A-D6A1-45A0-83F3-BC999CD03C64}" type="datetime1">
              <a:rPr lang="en-GB" smtClean="0"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6D8-4D3D-4D82-AB0D-10EC84BE7150}" type="datetime1">
              <a:rPr lang="en-GB" smtClean="0"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464FA2D2-B08E-479C-8EFA-F462BF97C6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6428-6586-4A25-B869-39267129F1DF}" type="datetime1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6E3-B1DC-4C4A-95D6-3968BAB6B1E8}" type="datetime1">
              <a:rPr lang="en-GB" smtClean="0"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18C1-C4E2-46BA-9A7D-82B016BBE976}" type="datetime1">
              <a:rPr lang="en-GB" smtClean="0"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A2D2-B08E-479C-8EFA-F462BF97C6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3net.org/images/internal/website-barcod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km3net.org/logo/oldLogo/KM3NeT_logo_web_no_shade.gif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570420" y="1412904"/>
            <a:ext cx="79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KM3NeT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570420" y="5150202"/>
            <a:ext cx="7992000" cy="12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prstClr val="white"/>
                </a:solidFill>
              </a:rPr>
              <a:t>ASTERICS kick-off meeting</a:t>
            </a:r>
          </a:p>
          <a:p>
            <a:pPr marL="0" lv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prstClr val="white"/>
                </a:solidFill>
              </a:rPr>
              <a:t>26</a:t>
            </a:r>
            <a:r>
              <a:rPr lang="en-GB" sz="1900" dirty="0" smtClean="0">
                <a:solidFill>
                  <a:prstClr val="white"/>
                </a:solidFill>
                <a:sym typeface="Symbol" panose="05050102010706020507" pitchFamily="18" charset="2"/>
              </a:rPr>
              <a:t>27</a:t>
            </a:r>
            <a:r>
              <a:rPr lang="en-GB" sz="1900" dirty="0" smtClean="0">
                <a:solidFill>
                  <a:prstClr val="white"/>
                </a:solidFill>
              </a:rPr>
              <a:t> May 2015, ASTRON, </a:t>
            </a:r>
            <a:r>
              <a:rPr lang="en-GB" sz="1900" smtClean="0">
                <a:solidFill>
                  <a:prstClr val="white"/>
                </a:solidFill>
              </a:rPr>
              <a:t>the </a:t>
            </a:r>
            <a:r>
              <a:rPr lang="en-GB" sz="1900" smtClean="0">
                <a:solidFill>
                  <a:prstClr val="white"/>
                </a:solidFill>
              </a:rPr>
              <a:t>Netherlands</a:t>
            </a:r>
            <a:endParaRPr lang="en-GB" sz="19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schemeClr val="bg1"/>
                </a:solidFill>
              </a:rPr>
              <a:t>Maarten de Jong 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570420" y="2925072"/>
            <a:ext cx="7992000" cy="1368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1" u="sng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GB" sz="28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stro-particle and </a:t>
            </a:r>
            <a:r>
              <a:rPr kumimoji="0" lang="en-GB" sz="2800" b="0" i="1" u="sng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28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scillations </a:t>
            </a:r>
            <a:r>
              <a:rPr kumimoji="0" lang="en-GB" sz="2800" b="0" i="1" u="sng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GB" sz="28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 </a:t>
            </a:r>
            <a:r>
              <a:rPr lang="en-GB" sz="2800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osmics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GB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(ARCA</a:t>
            </a:r>
            <a:r>
              <a:rPr kumimoji="0" lang="en-GB" sz="2800" b="0" i="1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&amp; ORCA)</a:t>
            </a:r>
            <a:endParaRPr kumimoji="0" lang="en-GB" sz="2800" b="0" i="1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km3net.org/images/internal/website-barco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249" y="5373216"/>
            <a:ext cx="827999" cy="828000"/>
          </a:xfrm>
          <a:prstGeom prst="rect">
            <a:avLst/>
          </a:prstGeom>
          <a:noFill/>
        </p:spPr>
      </p:pic>
      <p:pic>
        <p:nvPicPr>
          <p:cNvPr id="7" name="Picture 4" descr="http://www.km3net.org/logo/oldLogo/KM3NeT_logo_web_no_shade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0840" y="5302463"/>
            <a:ext cx="972000" cy="100602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15"/>
          <p:cNvSpPr txBox="1">
            <a:spLocks/>
          </p:cNvSpPr>
          <p:nvPr/>
        </p:nvSpPr>
        <p:spPr>
          <a:xfrm>
            <a:off x="323528" y="4077296"/>
            <a:ext cx="8460000" cy="201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Discovery and subsequent observation </a:t>
            </a:r>
            <a:r>
              <a:rPr lang="en-GB" dirty="0">
                <a:solidFill>
                  <a:schemeClr val="bg1"/>
                </a:solidFill>
              </a:rPr>
              <a:t>of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high-energy neutrino sources in </a:t>
            </a:r>
            <a:r>
              <a:rPr lang="en-GB" dirty="0" smtClean="0">
                <a:solidFill>
                  <a:schemeClr val="bg1"/>
                </a:solidFill>
              </a:rPr>
              <a:t>Universe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Measurement of neutrino mass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Synergy with Earth &amp; Sea sciences</a:t>
            </a: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23528" y="1700808"/>
            <a:ext cx="8460000" cy="1944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KM3NeT is a new Research Infrastructure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n</a:t>
            </a:r>
            <a:r>
              <a:rPr lang="en-GB" sz="2400" dirty="0" smtClean="0">
                <a:solidFill>
                  <a:schemeClr val="bg1"/>
                </a:solidFill>
              </a:rPr>
              <a:t>etwork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cabled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observatories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400" dirty="0">
                <a:solidFill>
                  <a:schemeClr val="bg1"/>
                </a:solidFill>
              </a:rPr>
              <a:t>located in deep waters of Mediterranean </a:t>
            </a:r>
            <a:r>
              <a:rPr lang="en-GB" sz="2400" dirty="0" smtClean="0">
                <a:solidFill>
                  <a:schemeClr val="bg1"/>
                </a:solidFill>
              </a:rPr>
              <a:t>Sea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400" baseline="0" dirty="0" smtClean="0">
                <a:solidFill>
                  <a:schemeClr val="bg1"/>
                </a:solidFill>
              </a:rPr>
              <a:t>hosting multi-</a:t>
            </a:r>
            <a:r>
              <a:rPr lang="en-GB" sz="2400" u="sng" baseline="0" dirty="0" smtClean="0">
                <a:solidFill>
                  <a:schemeClr val="bg1"/>
                </a:solidFill>
              </a:rPr>
              <a:t>km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3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u="sng" dirty="0">
                <a:solidFill>
                  <a:schemeClr val="bg1"/>
                </a:solidFill>
              </a:rPr>
              <a:t>N</a:t>
            </a:r>
            <a:r>
              <a:rPr kumimoji="0" lang="en-GB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utrino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u="sng" dirty="0">
                <a:solidFill>
                  <a:schemeClr val="bg1"/>
                </a:solidFill>
              </a:rPr>
              <a:t>T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elescope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4820945" y="4395084"/>
            <a:ext cx="459039" cy="648040"/>
            <a:chOff x="4820945" y="4395084"/>
            <a:chExt cx="459039" cy="648040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4847984" y="4395084"/>
              <a:ext cx="43200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4847984" y="4755124"/>
              <a:ext cx="432000" cy="28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4820945" y="4668126"/>
              <a:ext cx="72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Multi-messenger astronomy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98398" y="2807902"/>
            <a:ext cx="2124000" cy="1965496"/>
            <a:chOff x="503816" y="4638146"/>
            <a:chExt cx="2412000" cy="2232000"/>
          </a:xfrm>
        </p:grpSpPr>
        <p:sp>
          <p:nvSpPr>
            <p:cNvPr id="51" name="Rectangle 50"/>
            <p:cNvSpPr/>
            <p:nvPr/>
          </p:nvSpPr>
          <p:spPr>
            <a:xfrm rot="5400000">
              <a:off x="666080" y="4620154"/>
              <a:ext cx="2124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458" name="Picture 2" descr="http://www.astro.princeton.edu/~lilew/images/gallery/agn.jpg"/>
            <p:cNvPicPr>
              <a:picLocks noChangeAspect="1" noChangeArrowheads="1"/>
            </p:cNvPicPr>
            <p:nvPr/>
          </p:nvPicPr>
          <p:blipFill>
            <a:blip r:embed="rId3" cstate="print"/>
            <a:srcRect l="19377" r="19377"/>
            <a:stretch>
              <a:fillRect/>
            </a:stretch>
          </p:blipFill>
          <p:spPr bwMode="auto">
            <a:xfrm rot="6360000">
              <a:off x="813659" y="4920674"/>
              <a:ext cx="1800000" cy="1836857"/>
            </a:xfrm>
            <a:prstGeom prst="rect">
              <a:avLst/>
            </a:prstGeom>
            <a:noFill/>
          </p:spPr>
        </p:pic>
        <p:sp>
          <p:nvSpPr>
            <p:cNvPr id="55" name="Rectangle 54"/>
            <p:cNvSpPr/>
            <p:nvPr/>
          </p:nvSpPr>
          <p:spPr>
            <a:xfrm>
              <a:off x="503816" y="4638146"/>
              <a:ext cx="2412000" cy="2232000"/>
            </a:xfrm>
            <a:prstGeom prst="rect">
              <a:avLst/>
            </a:prstGeom>
            <a:noFill/>
            <a:ln w="203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http://i.istockimg.com/file_thumbview_approve/3138313/2/stock-photo-3138313-earth-model-europe-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066" y="2938549"/>
            <a:ext cx="1800000" cy="18000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141660" y="2651838"/>
            <a:ext cx="3348000" cy="1080000"/>
          </a:xfrm>
          <a:custGeom>
            <a:avLst/>
            <a:gdLst>
              <a:gd name="connsiteX0" fmla="*/ 0 w 4706911"/>
              <a:gd name="connsiteY0" fmla="*/ 1289154 h 1481528"/>
              <a:gd name="connsiteX1" fmla="*/ 1768839 w 4706911"/>
              <a:gd name="connsiteY1" fmla="*/ 1289154 h 1481528"/>
              <a:gd name="connsiteX2" fmla="*/ 3477718 w 4706911"/>
              <a:gd name="connsiteY2" fmla="*/ 134911 h 1481528"/>
              <a:gd name="connsiteX3" fmla="*/ 4706911 w 4706911"/>
              <a:gd name="connsiteY3" fmla="*/ 479685 h 1481528"/>
              <a:gd name="connsiteX0" fmla="*/ 0 w 4706911"/>
              <a:gd name="connsiteY0" fmla="*/ 1289154 h 1289154"/>
              <a:gd name="connsiteX1" fmla="*/ 3477718 w 4706911"/>
              <a:gd name="connsiteY1" fmla="*/ 134911 h 1289154"/>
              <a:gd name="connsiteX2" fmla="*/ 4706911 w 4706911"/>
              <a:gd name="connsiteY2" fmla="*/ 479685 h 1289154"/>
              <a:gd name="connsiteX0" fmla="*/ 0 w 4706911"/>
              <a:gd name="connsiteY0" fmla="*/ 1289154 h 1289154"/>
              <a:gd name="connsiteX1" fmla="*/ 3477718 w 4706911"/>
              <a:gd name="connsiteY1" fmla="*/ 134911 h 1289154"/>
              <a:gd name="connsiteX2" fmla="*/ 4706911 w 4706911"/>
              <a:gd name="connsiteY2" fmla="*/ 479685 h 1289154"/>
              <a:gd name="connsiteX0" fmla="*/ 0 w 4443334"/>
              <a:gd name="connsiteY0" fmla="*/ 1289154 h 1289154"/>
              <a:gd name="connsiteX1" fmla="*/ 3477718 w 4443334"/>
              <a:gd name="connsiteY1" fmla="*/ 134911 h 1289154"/>
              <a:gd name="connsiteX2" fmla="*/ 4443334 w 4443334"/>
              <a:gd name="connsiteY2" fmla="*/ 612098 h 1289154"/>
              <a:gd name="connsiteX0" fmla="*/ 0 w 4443334"/>
              <a:gd name="connsiteY0" fmla="*/ 1289154 h 1289154"/>
              <a:gd name="connsiteX1" fmla="*/ 3477718 w 4443334"/>
              <a:gd name="connsiteY1" fmla="*/ 134911 h 1289154"/>
              <a:gd name="connsiteX2" fmla="*/ 4443334 w 4443334"/>
              <a:gd name="connsiteY2" fmla="*/ 612098 h 1289154"/>
              <a:gd name="connsiteX0" fmla="*/ 0 w 4611007"/>
              <a:gd name="connsiteY0" fmla="*/ 1289154 h 1289154"/>
              <a:gd name="connsiteX1" fmla="*/ 3477718 w 4611007"/>
              <a:gd name="connsiteY1" fmla="*/ 134911 h 1289154"/>
              <a:gd name="connsiteX2" fmla="*/ 4611007 w 4611007"/>
              <a:gd name="connsiteY2" fmla="*/ 598770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1007" h="1289154">
                <a:moveTo>
                  <a:pt x="0" y="1289154"/>
                </a:moveTo>
                <a:cubicBezTo>
                  <a:pt x="2203555" y="1269792"/>
                  <a:pt x="2693233" y="269823"/>
                  <a:pt x="3477718" y="134911"/>
                </a:cubicBezTo>
                <a:cubicBezTo>
                  <a:pt x="3967397" y="0"/>
                  <a:pt x="4451112" y="486343"/>
                  <a:pt x="4611007" y="598770"/>
                </a:cubicBezTo>
              </a:path>
            </a:pathLst>
          </a:cu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253988" y="2204429"/>
            <a:ext cx="12394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i="1" dirty="0" smtClean="0">
                <a:latin typeface="Times" pitchFamily="18" charset="0"/>
                <a:cs typeface="Times" pitchFamily="18" charset="0"/>
              </a:rPr>
              <a:t>p, He, ..</a:t>
            </a:r>
            <a:endParaRPr lang="en-GB" sz="2600" i="1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41660" y="3849399"/>
            <a:ext cx="5328000" cy="0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05996" y="3331706"/>
            <a:ext cx="3577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i="1" dirty="0" smtClean="0">
                <a:solidFill>
                  <a:srgbClr val="0000FF"/>
                </a:solidFill>
                <a:latin typeface="Symbol" pitchFamily="18" charset="2"/>
                <a:cs typeface="Times" pitchFamily="18" charset="0"/>
              </a:rPr>
              <a:t>n</a:t>
            </a:r>
            <a:endParaRPr lang="en-GB" sz="2600" b="1" i="1" baseline="-25000" dirty="0">
              <a:solidFill>
                <a:srgbClr val="0000FF"/>
              </a:solidFill>
              <a:latin typeface="Symbol" pitchFamily="18" charset="2"/>
              <a:cs typeface="Times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41660" y="3984126"/>
            <a:ext cx="30600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18708" y="3975084"/>
            <a:ext cx="3225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i="1" dirty="0" smtClean="0">
                <a:solidFill>
                  <a:srgbClr val="FF0000"/>
                </a:solidFill>
                <a:latin typeface="Symbol" pitchFamily="18" charset="2"/>
                <a:cs typeface="Times" pitchFamily="18" charset="0"/>
              </a:rPr>
              <a:t>g</a:t>
            </a:r>
            <a:endParaRPr lang="en-GB" sz="2600" b="1" i="1" baseline="-25000" dirty="0">
              <a:solidFill>
                <a:srgbClr val="FF0000"/>
              </a:solidFill>
              <a:latin typeface="Symbol" pitchFamily="18" charset="2"/>
              <a:cs typeface="Times" pitchFamily="18" charset="0"/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 rot="5400000">
            <a:off x="7695347" y="3125288"/>
            <a:ext cx="1152000" cy="1469488"/>
            <a:chOff x="179512" y="1804641"/>
            <a:chExt cx="2133600" cy="2721609"/>
          </a:xfrm>
        </p:grpSpPr>
        <p:pic>
          <p:nvPicPr>
            <p:cNvPr id="41" name="Picture 114" descr="MCj038384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16" y="1804641"/>
              <a:ext cx="1080000" cy="106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179512" y="2687925"/>
              <a:ext cx="2133600" cy="1838325"/>
              <a:chOff x="3504" y="3216"/>
              <a:chExt cx="1008" cy="720"/>
            </a:xfrm>
          </p:grpSpPr>
          <p:sp>
            <p:nvSpPr>
              <p:cNvPr id="113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9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Line 129"/>
            <p:cNvSpPr>
              <a:spLocks noChangeShapeType="1"/>
            </p:cNvSpPr>
            <p:nvPr/>
          </p:nvSpPr>
          <p:spPr bwMode="auto">
            <a:xfrm>
              <a:off x="606732" y="4448800"/>
              <a:ext cx="12239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25"/>
            <p:cNvGrpSpPr/>
            <p:nvPr/>
          </p:nvGrpSpPr>
          <p:grpSpPr>
            <a:xfrm>
              <a:off x="612490" y="3166504"/>
              <a:ext cx="54384" cy="1260000"/>
              <a:chOff x="827583" y="5265344"/>
              <a:chExt cx="54384" cy="1260000"/>
            </a:xfrm>
          </p:grpSpPr>
          <p:sp>
            <p:nvSpPr>
              <p:cNvPr id="101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38"/>
            <p:cNvGrpSpPr/>
            <p:nvPr/>
          </p:nvGrpSpPr>
          <p:grpSpPr>
            <a:xfrm>
              <a:off x="1774032" y="3157678"/>
              <a:ext cx="54384" cy="1260000"/>
              <a:chOff x="827583" y="5265344"/>
              <a:chExt cx="54384" cy="1260000"/>
            </a:xfrm>
          </p:grpSpPr>
          <p:sp>
            <p:nvSpPr>
              <p:cNvPr id="89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" name="Group 51"/>
            <p:cNvGrpSpPr/>
            <p:nvPr/>
          </p:nvGrpSpPr>
          <p:grpSpPr>
            <a:xfrm>
              <a:off x="1197968" y="3163562"/>
              <a:ext cx="54384" cy="1260000"/>
              <a:chOff x="827583" y="5265344"/>
              <a:chExt cx="54384" cy="1260000"/>
            </a:xfrm>
          </p:grpSpPr>
          <p:sp>
            <p:nvSpPr>
              <p:cNvPr id="77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64"/>
            <p:cNvGrpSpPr/>
            <p:nvPr/>
          </p:nvGrpSpPr>
          <p:grpSpPr>
            <a:xfrm>
              <a:off x="912570" y="3085670"/>
              <a:ext cx="54384" cy="1260000"/>
              <a:chOff x="827583" y="5265344"/>
              <a:chExt cx="54384" cy="1260000"/>
            </a:xfrm>
          </p:grpSpPr>
          <p:sp>
            <p:nvSpPr>
              <p:cNvPr id="65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77"/>
            <p:cNvGrpSpPr/>
            <p:nvPr/>
          </p:nvGrpSpPr>
          <p:grpSpPr>
            <a:xfrm>
              <a:off x="1503624" y="3085670"/>
              <a:ext cx="54384" cy="1260000"/>
              <a:chOff x="827583" y="5265344"/>
              <a:chExt cx="54384" cy="1260000"/>
            </a:xfrm>
          </p:grpSpPr>
          <p:sp>
            <p:nvSpPr>
              <p:cNvPr id="50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5" name="Group 144"/>
          <p:cNvGrpSpPr>
            <a:grpSpLocks noChangeAspect="1"/>
          </p:cNvGrpSpPr>
          <p:nvPr/>
        </p:nvGrpSpPr>
        <p:grpSpPr bwMode="auto">
          <a:xfrm rot="2700000" flipV="1">
            <a:off x="5125669" y="4174848"/>
            <a:ext cx="756001" cy="851794"/>
            <a:chOff x="1968" y="2143"/>
            <a:chExt cx="655" cy="738"/>
          </a:xfrm>
        </p:grpSpPr>
        <p:sp>
          <p:nvSpPr>
            <p:cNvPr id="246" name="Oval 145"/>
            <p:cNvSpPr>
              <a:spLocks noChangeAspect="1" noChangeArrowheads="1"/>
            </p:cNvSpPr>
            <p:nvPr/>
          </p:nvSpPr>
          <p:spPr bwMode="auto">
            <a:xfrm rot="18900000">
              <a:off x="1968" y="2259"/>
              <a:ext cx="570" cy="111"/>
            </a:xfrm>
            <a:prstGeom prst="ellipse">
              <a:avLst/>
            </a:prstGeom>
            <a:solidFill>
              <a:srgbClr val="C0C0C0">
                <a:alpha val="25098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146"/>
            <p:cNvSpPr>
              <a:spLocks noChangeAspect="1"/>
            </p:cNvSpPr>
            <p:nvPr/>
          </p:nvSpPr>
          <p:spPr bwMode="auto">
            <a:xfrm>
              <a:off x="2086" y="2143"/>
              <a:ext cx="374" cy="369"/>
            </a:xfrm>
            <a:custGeom>
              <a:avLst/>
              <a:gdLst>
                <a:gd name="T0" fmla="*/ 0 w 661"/>
                <a:gd name="T1" fmla="*/ 2 h 652"/>
                <a:gd name="T2" fmla="*/ 2 w 661"/>
                <a:gd name="T3" fmla="*/ 2 h 652"/>
                <a:gd name="T4" fmla="*/ 2 w 661"/>
                <a:gd name="T5" fmla="*/ 0 h 652"/>
                <a:gd name="T6" fmla="*/ 0 60000 65536"/>
                <a:gd name="T7" fmla="*/ 0 60000 65536"/>
                <a:gd name="T8" fmla="*/ 0 60000 65536"/>
                <a:gd name="T9" fmla="*/ 0 w 661"/>
                <a:gd name="T10" fmla="*/ 0 h 652"/>
                <a:gd name="T11" fmla="*/ 661 w 661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1" h="652">
                  <a:moveTo>
                    <a:pt x="0" y="652"/>
                  </a:moveTo>
                  <a:lnTo>
                    <a:pt x="463" y="497"/>
                  </a:lnTo>
                  <a:lnTo>
                    <a:pt x="661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147"/>
            <p:cNvSpPr>
              <a:spLocks noChangeAspect="1" noChangeShapeType="1"/>
            </p:cNvSpPr>
            <p:nvPr/>
          </p:nvSpPr>
          <p:spPr bwMode="auto">
            <a:xfrm rot="1800000" flipH="1">
              <a:off x="2225" y="2392"/>
              <a:ext cx="0" cy="4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48"/>
            <p:cNvSpPr>
              <a:spLocks noChangeAspect="1" noChangeShapeType="1"/>
            </p:cNvSpPr>
            <p:nvPr/>
          </p:nvSpPr>
          <p:spPr bwMode="auto">
            <a:xfrm rot="19800000" flipH="1">
              <a:off x="2469" y="2392"/>
              <a:ext cx="0" cy="4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AutoShape 149"/>
            <p:cNvSpPr>
              <a:spLocks noChangeAspect="1" noChangeArrowheads="1"/>
            </p:cNvSpPr>
            <p:nvPr/>
          </p:nvSpPr>
          <p:spPr bwMode="auto">
            <a:xfrm>
              <a:off x="2058" y="2827"/>
              <a:ext cx="100" cy="28"/>
            </a:xfrm>
            <a:prstGeom prst="parallelogram">
              <a:avLst>
                <a:gd name="adj" fmla="val 8928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AutoShape 150"/>
            <p:cNvSpPr>
              <a:spLocks noChangeAspect="1" noChangeArrowheads="1"/>
            </p:cNvSpPr>
            <p:nvPr/>
          </p:nvSpPr>
          <p:spPr bwMode="auto">
            <a:xfrm>
              <a:off x="2523" y="2827"/>
              <a:ext cx="100" cy="28"/>
            </a:xfrm>
            <a:prstGeom prst="parallelogram">
              <a:avLst>
                <a:gd name="adj" fmla="val 8928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Line 151"/>
            <p:cNvSpPr>
              <a:spLocks noChangeAspect="1" noChangeShapeType="1"/>
            </p:cNvSpPr>
            <p:nvPr/>
          </p:nvSpPr>
          <p:spPr bwMode="auto">
            <a:xfrm rot="20700000" flipH="1">
              <a:off x="2365" y="2425"/>
              <a:ext cx="27" cy="3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AutoShape 152"/>
            <p:cNvSpPr>
              <a:spLocks noChangeAspect="1" noChangeArrowheads="1"/>
            </p:cNvSpPr>
            <p:nvPr/>
          </p:nvSpPr>
          <p:spPr bwMode="auto">
            <a:xfrm>
              <a:off x="2360" y="2762"/>
              <a:ext cx="100" cy="29"/>
            </a:xfrm>
            <a:prstGeom prst="parallelogram">
              <a:avLst>
                <a:gd name="adj" fmla="val 8620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Freeform 153"/>
            <p:cNvSpPr>
              <a:spLocks noChangeAspect="1"/>
            </p:cNvSpPr>
            <p:nvPr/>
          </p:nvSpPr>
          <p:spPr bwMode="auto">
            <a:xfrm>
              <a:off x="2208" y="2589"/>
              <a:ext cx="280" cy="78"/>
            </a:xfrm>
            <a:custGeom>
              <a:avLst/>
              <a:gdLst>
                <a:gd name="T0" fmla="*/ 0 w 497"/>
                <a:gd name="T1" fmla="*/ 1 h 138"/>
                <a:gd name="T2" fmla="*/ 1 w 497"/>
                <a:gd name="T3" fmla="*/ 0 h 138"/>
                <a:gd name="T4" fmla="*/ 2 w 497"/>
                <a:gd name="T5" fmla="*/ 1 h 138"/>
                <a:gd name="T6" fmla="*/ 0 w 497"/>
                <a:gd name="T7" fmla="*/ 1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7"/>
                <a:gd name="T13" fmla="*/ 0 h 138"/>
                <a:gd name="T14" fmla="*/ 497 w 497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7" h="138">
                  <a:moveTo>
                    <a:pt x="0" y="138"/>
                  </a:moveTo>
                  <a:lnTo>
                    <a:pt x="302" y="0"/>
                  </a:lnTo>
                  <a:lnTo>
                    <a:pt x="497" y="135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431344" y="3053043"/>
            <a:ext cx="998521" cy="700842"/>
            <a:chOff x="5431344" y="3287063"/>
            <a:chExt cx="998521" cy="700842"/>
          </a:xfrm>
        </p:grpSpPr>
        <p:sp>
          <p:nvSpPr>
            <p:cNvPr id="119" name="Flowchart: Magnetic Disk 118"/>
            <p:cNvSpPr/>
            <p:nvPr/>
          </p:nvSpPr>
          <p:spPr>
            <a:xfrm rot="19589524">
              <a:off x="5498203" y="3516844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lowchart: Magnetic Disk 119"/>
            <p:cNvSpPr/>
            <p:nvPr/>
          </p:nvSpPr>
          <p:spPr>
            <a:xfrm rot="19589524">
              <a:off x="5688267" y="3555485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lowchart: Magnetic Disk 120"/>
            <p:cNvSpPr/>
            <p:nvPr/>
          </p:nvSpPr>
          <p:spPr>
            <a:xfrm rot="19589524">
              <a:off x="5878330" y="3594127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lowchart: Magnetic Disk 121"/>
            <p:cNvSpPr/>
            <p:nvPr/>
          </p:nvSpPr>
          <p:spPr>
            <a:xfrm rot="19589524">
              <a:off x="6068394" y="3632768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lowchart: Magnetic Disk 122"/>
            <p:cNvSpPr/>
            <p:nvPr/>
          </p:nvSpPr>
          <p:spPr>
            <a:xfrm rot="19589524">
              <a:off x="5758170" y="3287063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lowchart: Magnetic Disk 123"/>
            <p:cNvSpPr/>
            <p:nvPr/>
          </p:nvSpPr>
          <p:spPr>
            <a:xfrm rot="19589524">
              <a:off x="5963224" y="3295725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lowchart: Magnetic Disk 124"/>
            <p:cNvSpPr/>
            <p:nvPr/>
          </p:nvSpPr>
          <p:spPr>
            <a:xfrm rot="19589524">
              <a:off x="6138297" y="3349356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lowchart: Magnetic Disk 125"/>
            <p:cNvSpPr/>
            <p:nvPr/>
          </p:nvSpPr>
          <p:spPr>
            <a:xfrm rot="19589524">
              <a:off x="5431344" y="3781036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lowchart: Magnetic Disk 126"/>
            <p:cNvSpPr/>
            <p:nvPr/>
          </p:nvSpPr>
          <p:spPr>
            <a:xfrm rot="19589524">
              <a:off x="5591428" y="3834668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Flowchart: Magnetic Disk 127"/>
            <p:cNvSpPr/>
            <p:nvPr/>
          </p:nvSpPr>
          <p:spPr>
            <a:xfrm rot="19589524">
              <a:off x="5781491" y="3858319"/>
              <a:ext cx="291568" cy="129586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9525"/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2" name="Rounded Rectangular Callout 131"/>
          <p:cNvSpPr/>
          <p:nvPr/>
        </p:nvSpPr>
        <p:spPr>
          <a:xfrm>
            <a:off x="5580112" y="1856872"/>
            <a:ext cx="1656000" cy="576000"/>
          </a:xfrm>
          <a:prstGeom prst="wedgeRoundRectCallout">
            <a:avLst>
              <a:gd name="adj1" fmla="val -21991"/>
              <a:gd name="adj2" fmla="val 92328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i="1" dirty="0" smtClean="0">
                <a:solidFill>
                  <a:schemeClr val="tx1"/>
                </a:solidFill>
              </a:rPr>
              <a:t>cosmic rays</a:t>
            </a:r>
            <a:endParaRPr lang="en-GB" sz="2200" i="1" dirty="0">
              <a:solidFill>
                <a:schemeClr val="tx1"/>
              </a:solidFill>
            </a:endParaRPr>
          </a:p>
        </p:txBody>
      </p:sp>
      <p:sp>
        <p:nvSpPr>
          <p:cNvPr id="133" name="Rounded Rectangular Callout 132"/>
          <p:cNvSpPr/>
          <p:nvPr/>
        </p:nvSpPr>
        <p:spPr>
          <a:xfrm>
            <a:off x="4140136" y="5541264"/>
            <a:ext cx="1656000" cy="576000"/>
          </a:xfrm>
          <a:prstGeom prst="wedgeRoundRectCallout">
            <a:avLst>
              <a:gd name="adj1" fmla="val 21169"/>
              <a:gd name="adj2" fmla="val -92447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i="1" dirty="0" smtClean="0">
                <a:solidFill>
                  <a:schemeClr val="tx1"/>
                </a:solidFill>
              </a:rPr>
              <a:t>gamma rays</a:t>
            </a:r>
            <a:endParaRPr lang="en-GB" sz="2200" i="1" dirty="0">
              <a:solidFill>
                <a:schemeClr val="tx1"/>
              </a:solidFill>
            </a:endParaRPr>
          </a:p>
        </p:txBody>
      </p:sp>
      <p:sp>
        <p:nvSpPr>
          <p:cNvPr id="134" name="Rounded Rectangular Callout 133"/>
          <p:cNvSpPr/>
          <p:nvPr/>
        </p:nvSpPr>
        <p:spPr>
          <a:xfrm>
            <a:off x="6804432" y="4881144"/>
            <a:ext cx="1656000" cy="576000"/>
          </a:xfrm>
          <a:prstGeom prst="wedgeRoundRectCallout">
            <a:avLst>
              <a:gd name="adj1" fmla="val 20445"/>
              <a:gd name="adj2" fmla="val -100255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i="1" dirty="0" smtClean="0">
                <a:solidFill>
                  <a:schemeClr val="tx1"/>
                </a:solidFill>
              </a:rPr>
              <a:t>neutrinos</a:t>
            </a:r>
            <a:endParaRPr lang="en-GB" sz="2200" i="1" dirty="0">
              <a:solidFill>
                <a:schemeClr val="tx1"/>
              </a:solidFill>
            </a:endParaRPr>
          </a:p>
        </p:txBody>
      </p:sp>
      <p:sp>
        <p:nvSpPr>
          <p:cNvPr id="136" name="Rounded Rectangular Callout 135"/>
          <p:cNvSpPr/>
          <p:nvPr/>
        </p:nvSpPr>
        <p:spPr>
          <a:xfrm>
            <a:off x="209492" y="5082242"/>
            <a:ext cx="3096000" cy="1512000"/>
          </a:xfrm>
          <a:prstGeom prst="wedgeRoundRectCallout">
            <a:avLst>
              <a:gd name="adj1" fmla="val -21375"/>
              <a:gd name="adj2" fmla="val -70827"/>
              <a:gd name="adj3" fmla="val 16667"/>
            </a:avLst>
          </a:prstGeom>
          <a:noFill/>
          <a:ln w="9525" cap="flat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–"/>
            </a:pPr>
            <a:r>
              <a:rPr lang="en-GB" sz="2200" dirty="0" smtClean="0">
                <a:solidFill>
                  <a:schemeClr val="tx1"/>
                </a:solidFill>
              </a:rPr>
              <a:t>  Supernova Remnants</a:t>
            </a:r>
          </a:p>
          <a:p>
            <a:pPr>
              <a:buFont typeface="Arial" pitchFamily="34" charset="0"/>
              <a:buChar char="–"/>
            </a:pPr>
            <a:r>
              <a:rPr lang="en-GB" sz="2200" dirty="0" smtClean="0">
                <a:solidFill>
                  <a:schemeClr val="tx1"/>
                </a:solidFill>
              </a:rPr>
              <a:t>  Active Galaxies</a:t>
            </a:r>
          </a:p>
          <a:p>
            <a:pPr>
              <a:buFont typeface="Arial" pitchFamily="34" charset="0"/>
              <a:buChar char="–"/>
            </a:pPr>
            <a:r>
              <a:rPr lang="en-GB" sz="2200" dirty="0" smtClean="0">
                <a:solidFill>
                  <a:schemeClr val="tx1"/>
                </a:solidFill>
              </a:rPr>
              <a:t>  Gamma-Ray Bursts</a:t>
            </a:r>
          </a:p>
          <a:p>
            <a:pPr>
              <a:buFont typeface="Arial" pitchFamily="34" charset="0"/>
              <a:buChar char="–"/>
            </a:pPr>
            <a:r>
              <a:rPr lang="en-GB" sz="2200" i="1" dirty="0" smtClean="0">
                <a:solidFill>
                  <a:schemeClr val="tx1"/>
                </a:solidFill>
              </a:rPr>
              <a:t>  ...</a:t>
            </a:r>
            <a:endParaRPr lang="en-GB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Detection principle</a:t>
            </a:r>
            <a:endParaRPr 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4588000" y="2945951"/>
            <a:ext cx="817562" cy="8175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5075362" y="3147564"/>
            <a:ext cx="411163" cy="4095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4089525" y="2742751"/>
            <a:ext cx="1230312" cy="12303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9" name="Line 8"/>
          <p:cNvSpPr>
            <a:spLocks noChangeAspect="1" noChangeShapeType="1"/>
          </p:cNvSpPr>
          <p:nvPr/>
        </p:nvSpPr>
        <p:spPr bwMode="auto">
          <a:xfrm>
            <a:off x="4199062" y="1996626"/>
            <a:ext cx="1373188" cy="1371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0" name="Line 9"/>
          <p:cNvSpPr>
            <a:spLocks noChangeAspect="1" noChangeShapeType="1"/>
          </p:cNvSpPr>
          <p:nvPr/>
        </p:nvSpPr>
        <p:spPr bwMode="auto">
          <a:xfrm flipH="1">
            <a:off x="4199062" y="3363464"/>
            <a:ext cx="1373188" cy="1371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3576762" y="2542726"/>
            <a:ext cx="1641475" cy="16414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3094162" y="2320476"/>
            <a:ext cx="2052638" cy="205105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13" name="Text Box 12"/>
          <p:cNvSpPr txBox="1">
            <a:spLocks noChangeAspect="1" noChangeArrowheads="1"/>
          </p:cNvSpPr>
          <p:nvPr/>
        </p:nvSpPr>
        <p:spPr bwMode="auto">
          <a:xfrm>
            <a:off x="2297237" y="2874514"/>
            <a:ext cx="7908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err="1" smtClean="0"/>
              <a:t>muon</a:t>
            </a:r>
            <a:endParaRPr lang="en-US" sz="2000" dirty="0"/>
          </a:p>
        </p:txBody>
      </p:sp>
      <p:sp>
        <p:nvSpPr>
          <p:cNvPr id="14" name="Text Box 13"/>
          <p:cNvSpPr txBox="1">
            <a:spLocks noChangeAspect="1" noChangeArrowheads="1"/>
          </p:cNvSpPr>
          <p:nvPr/>
        </p:nvSpPr>
        <p:spPr bwMode="auto">
          <a:xfrm rot="2700000">
            <a:off x="4425420" y="2328087"/>
            <a:ext cx="129738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smtClean="0"/>
              <a:t>wave front</a:t>
            </a:r>
            <a:endParaRPr lang="en-US" sz="2400" dirty="0"/>
          </a:p>
        </p:txBody>
      </p:sp>
      <p:sp>
        <p:nvSpPr>
          <p:cNvPr id="15" name="Line 14"/>
          <p:cNvSpPr>
            <a:spLocks noChangeAspect="1" noChangeShapeType="1"/>
          </p:cNvSpPr>
          <p:nvPr/>
        </p:nvSpPr>
        <p:spPr bwMode="auto">
          <a:xfrm>
            <a:off x="2325812" y="3363464"/>
            <a:ext cx="3238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4086350" y="3323776"/>
            <a:ext cx="68262" cy="682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4367337" y="3328539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4692775" y="3328539"/>
            <a:ext cx="68262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4973762" y="3328539"/>
            <a:ext cx="66675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5262687" y="3328539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0"/>
          <p:cNvSpPr txBox="1">
            <a:spLocks noChangeAspect="1" noChangeArrowheads="1"/>
          </p:cNvSpPr>
          <p:nvPr/>
        </p:nvSpPr>
        <p:spPr bwMode="auto">
          <a:xfrm>
            <a:off x="3960937" y="3049139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2" name="Text Box 21"/>
          <p:cNvSpPr txBox="1">
            <a:spLocks noChangeAspect="1" noChangeArrowheads="1"/>
          </p:cNvSpPr>
          <p:nvPr/>
        </p:nvSpPr>
        <p:spPr bwMode="auto">
          <a:xfrm>
            <a:off x="4257800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3" name="Text Box 22"/>
          <p:cNvSpPr txBox="1">
            <a:spLocks noChangeAspect="1" noChangeArrowheads="1"/>
          </p:cNvSpPr>
          <p:nvPr/>
        </p:nvSpPr>
        <p:spPr bwMode="auto">
          <a:xfrm>
            <a:off x="4588000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4" name="Text Box 23"/>
          <p:cNvSpPr txBox="1">
            <a:spLocks noChangeAspect="1" noChangeArrowheads="1"/>
          </p:cNvSpPr>
          <p:nvPr/>
        </p:nvSpPr>
        <p:spPr bwMode="auto">
          <a:xfrm>
            <a:off x="4862637" y="3049139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5" name="Text Box 24"/>
          <p:cNvSpPr txBox="1">
            <a:spLocks noChangeAspect="1" noChangeArrowheads="1"/>
          </p:cNvSpPr>
          <p:nvPr/>
        </p:nvSpPr>
        <p:spPr bwMode="auto">
          <a:xfrm>
            <a:off x="5165850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721350" y="502081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327400" y="502081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535507" y="4831235"/>
            <a:ext cx="832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 smtClean="0"/>
              <a:t>  km</a:t>
            </a:r>
            <a:endParaRPr lang="en-US" sz="2200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259637" y="3815901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259637" y="2234751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688356" y="3134865"/>
            <a:ext cx="11464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200" dirty="0" smtClean="0"/>
              <a:t>100 m</a:t>
            </a:r>
            <a:endParaRPr lang="en-US" sz="2200" dirty="0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79512" y="3350764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AutoShape 33"/>
          <p:cNvSpPr>
            <a:spLocks noChangeAspect="1" noChangeArrowheads="1"/>
          </p:cNvSpPr>
          <p:nvPr/>
        </p:nvSpPr>
        <p:spPr bwMode="auto">
          <a:xfrm>
            <a:off x="1752725" y="3136451"/>
            <a:ext cx="4572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34"/>
          <p:cNvSpPr txBox="1">
            <a:spLocks noChangeAspect="1" noChangeArrowheads="1"/>
          </p:cNvSpPr>
          <p:nvPr/>
        </p:nvSpPr>
        <p:spPr bwMode="auto">
          <a:xfrm>
            <a:off x="366837" y="2868164"/>
            <a:ext cx="108424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smtClean="0"/>
              <a:t>neutrino</a:t>
            </a:r>
            <a:endParaRPr lang="en-US" sz="2000" dirty="0"/>
          </a:p>
        </p:txBody>
      </p:sp>
      <p:sp>
        <p:nvSpPr>
          <p:cNvPr id="35" name="Text Box 35"/>
          <p:cNvSpPr txBox="1">
            <a:spLocks noChangeAspect="1" noChangeArrowheads="1"/>
          </p:cNvSpPr>
          <p:nvPr/>
        </p:nvSpPr>
        <p:spPr bwMode="auto">
          <a:xfrm>
            <a:off x="1337867" y="3730176"/>
            <a:ext cx="131751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r>
              <a:rPr lang="en-US" sz="2000" dirty="0" smtClean="0"/>
              <a:t>interaction</a:t>
            </a:r>
            <a:endParaRPr lang="en-US" sz="2000" dirty="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943100" y="3346001"/>
            <a:ext cx="3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9"/>
          <p:cNvGrpSpPr>
            <a:grpSpLocks noChangeAspect="1"/>
          </p:cNvGrpSpPr>
          <p:nvPr/>
        </p:nvGrpSpPr>
        <p:grpSpPr bwMode="auto">
          <a:xfrm>
            <a:off x="4065712" y="2812601"/>
            <a:ext cx="863600" cy="442913"/>
            <a:chOff x="3911" y="2939"/>
            <a:chExt cx="846" cy="434"/>
          </a:xfrm>
        </p:grpSpPr>
        <p:grpSp>
          <p:nvGrpSpPr>
            <p:cNvPr id="38" name="Group 40"/>
            <p:cNvGrpSpPr>
              <a:grpSpLocks noChangeAspect="1"/>
            </p:cNvGrpSpPr>
            <p:nvPr/>
          </p:nvGrpSpPr>
          <p:grpSpPr bwMode="auto">
            <a:xfrm rot="2700000">
              <a:off x="4469" y="2730"/>
              <a:ext cx="80" cy="496"/>
              <a:chOff x="288" y="1536"/>
              <a:chExt cx="288" cy="2304"/>
            </a:xfrm>
          </p:grpSpPr>
          <p:grpSp>
            <p:nvGrpSpPr>
              <p:cNvPr id="68" name="Group 41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9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94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" name="Group 4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92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Arc 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69" name="Group 48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84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88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Arc 5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5" name="Group 5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86" name="Arc 5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" name="Arc 5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0" name="Group 55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78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82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Arc 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9" name="Group 5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80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Arc 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1" name="Group 62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72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76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7" name="Arc 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3" name="Group 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74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Arc 6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9" name="Group 69"/>
            <p:cNvGrpSpPr>
              <a:grpSpLocks noChangeAspect="1"/>
            </p:cNvGrpSpPr>
            <p:nvPr/>
          </p:nvGrpSpPr>
          <p:grpSpPr bwMode="auto">
            <a:xfrm rot="2700000">
              <a:off x="4120" y="3084"/>
              <a:ext cx="80" cy="496"/>
              <a:chOff x="288" y="1536"/>
              <a:chExt cx="288" cy="2304"/>
            </a:xfrm>
          </p:grpSpPr>
          <p:grpSp>
            <p:nvGrpSpPr>
              <p:cNvPr id="40" name="Group 70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62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66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Arc 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3" name="Group 7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64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rc 7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1" name="Group 77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56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60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rc 8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7" name="Group 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8" name="Arc 8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Arc 8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2" name="Group 84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50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54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Arc 8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1" name="Group 8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2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Arc 9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3" name="Group 91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44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48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Arc 9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5" name="Group 9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46" name="Arc 9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Arc 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96" name="TextBox 95"/>
          <p:cNvSpPr txBox="1"/>
          <p:nvPr/>
        </p:nvSpPr>
        <p:spPr>
          <a:xfrm>
            <a:off x="646616" y="5622162"/>
            <a:ext cx="3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time resolution	1	ns</a:t>
            </a:r>
          </a:p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position resolution	10	cm</a:t>
            </a:r>
            <a:endParaRPr lang="en-US" sz="2400" dirty="0"/>
          </a:p>
        </p:txBody>
      </p:sp>
      <p:sp>
        <p:nvSpPr>
          <p:cNvPr id="97" name="Striped Right Arrow 96"/>
          <p:cNvSpPr/>
          <p:nvPr/>
        </p:nvSpPr>
        <p:spPr>
          <a:xfrm>
            <a:off x="4283968" y="5850282"/>
            <a:ext cx="576000" cy="432000"/>
          </a:xfrm>
          <a:prstGeom prst="striped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004048" y="5808569"/>
            <a:ext cx="35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resolution  0.1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sp>
        <p:nvSpPr>
          <p:cNvPr id="99" name="Rectangle 98"/>
          <p:cNvSpPr/>
          <p:nvPr/>
        </p:nvSpPr>
        <p:spPr>
          <a:xfrm>
            <a:off x="467544" y="5505184"/>
            <a:ext cx="8100000" cy="10801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0" name="Picture 37"/>
          <p:cNvPicPr>
            <a:picLocks noChangeAspect="1" noChangeArrowheads="1"/>
          </p:cNvPicPr>
          <p:nvPr/>
        </p:nvPicPr>
        <p:blipFill>
          <a:blip r:embed="rId2" cstate="print"/>
          <a:srcRect l="10406" r="22374"/>
          <a:stretch>
            <a:fillRect/>
          </a:stretch>
        </p:blipFill>
        <p:spPr bwMode="auto">
          <a:xfrm>
            <a:off x="6947702" y="2306991"/>
            <a:ext cx="1944000" cy="207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22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9512" y="2687925"/>
            <a:ext cx="2133600" cy="1838325"/>
            <a:chOff x="3504" y="3216"/>
            <a:chExt cx="1008" cy="720"/>
          </a:xfrm>
        </p:grpSpPr>
        <p:sp>
          <p:nvSpPr>
            <p:cNvPr id="84" name="AutoShape 8"/>
            <p:cNvSpPr>
              <a:spLocks noChangeArrowheads="1"/>
            </p:cNvSpPr>
            <p:nvPr/>
          </p:nvSpPr>
          <p:spPr bwMode="auto">
            <a:xfrm>
              <a:off x="3504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9"/>
            <p:cNvSpPr>
              <a:spLocks noChangeArrowheads="1"/>
            </p:cNvSpPr>
            <p:nvPr/>
          </p:nvSpPr>
          <p:spPr bwMode="auto">
            <a:xfrm>
              <a:off x="3840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10"/>
            <p:cNvSpPr>
              <a:spLocks noChangeArrowheads="1"/>
            </p:cNvSpPr>
            <p:nvPr/>
          </p:nvSpPr>
          <p:spPr bwMode="auto">
            <a:xfrm>
              <a:off x="4176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504" y="3504"/>
              <a:ext cx="1008" cy="43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" name="Right Triangle 107"/>
          <p:cNvSpPr>
            <a:spLocks/>
          </p:cNvSpPr>
          <p:nvPr/>
        </p:nvSpPr>
        <p:spPr>
          <a:xfrm rot="2700000" flipH="1">
            <a:off x="665678" y="3267094"/>
            <a:ext cx="540000" cy="540000"/>
          </a:xfrm>
          <a:prstGeom prst="rtTriangl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FF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ight Triangle 106"/>
          <p:cNvSpPr>
            <a:spLocks noChangeAspect="1"/>
          </p:cNvSpPr>
          <p:nvPr/>
        </p:nvSpPr>
        <p:spPr>
          <a:xfrm rot="2700000">
            <a:off x="1046634" y="3643662"/>
            <a:ext cx="540000" cy="540000"/>
          </a:xfrm>
          <a:prstGeom prst="rtTriangl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FF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14" descr="MCj03838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16" y="1804641"/>
            <a:ext cx="1080000" cy="10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29"/>
          <p:cNvSpPr>
            <a:spLocks noChangeShapeType="1"/>
          </p:cNvSpPr>
          <p:nvPr/>
        </p:nvSpPr>
        <p:spPr bwMode="auto">
          <a:xfrm>
            <a:off x="606732" y="4448800"/>
            <a:ext cx="1223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12490" y="3166504"/>
            <a:ext cx="54384" cy="1260000"/>
            <a:chOff x="827583" y="5265344"/>
            <a:chExt cx="54384" cy="1260000"/>
          </a:xfrm>
        </p:grpSpPr>
        <p:sp>
          <p:nvSpPr>
            <p:cNvPr id="72" name="Line 211"/>
            <p:cNvSpPr>
              <a:spLocks noChangeAspect="1" noChangeShapeType="1"/>
            </p:cNvSpPr>
            <p:nvPr/>
          </p:nvSpPr>
          <p:spPr bwMode="auto">
            <a:xfrm>
              <a:off x="847654" y="5297251"/>
              <a:ext cx="0" cy="1228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78"/>
            <p:cNvSpPr>
              <a:spLocks noChangeAspect="1" noChangeArrowheads="1"/>
            </p:cNvSpPr>
            <p:nvPr/>
          </p:nvSpPr>
          <p:spPr bwMode="auto">
            <a:xfrm>
              <a:off x="827956" y="5430039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82"/>
            <p:cNvSpPr>
              <a:spLocks noChangeAspect="1" noChangeArrowheads="1"/>
            </p:cNvSpPr>
            <p:nvPr/>
          </p:nvSpPr>
          <p:spPr bwMode="auto">
            <a:xfrm>
              <a:off x="827956" y="554926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86"/>
            <p:cNvSpPr>
              <a:spLocks noChangeAspect="1" noChangeArrowheads="1"/>
            </p:cNvSpPr>
            <p:nvPr/>
          </p:nvSpPr>
          <p:spPr bwMode="auto">
            <a:xfrm>
              <a:off x="827956" y="5669011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90"/>
            <p:cNvSpPr>
              <a:spLocks noChangeAspect="1" noChangeArrowheads="1"/>
            </p:cNvSpPr>
            <p:nvPr/>
          </p:nvSpPr>
          <p:spPr bwMode="auto">
            <a:xfrm>
              <a:off x="827956" y="5788235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94"/>
            <p:cNvSpPr>
              <a:spLocks noChangeAspect="1" noChangeArrowheads="1"/>
            </p:cNvSpPr>
            <p:nvPr/>
          </p:nvSpPr>
          <p:spPr bwMode="auto">
            <a:xfrm>
              <a:off x="827956" y="5906933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98"/>
            <p:cNvSpPr>
              <a:spLocks noChangeAspect="1" noChangeArrowheads="1"/>
            </p:cNvSpPr>
            <p:nvPr/>
          </p:nvSpPr>
          <p:spPr bwMode="auto">
            <a:xfrm>
              <a:off x="827956" y="6026157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02"/>
            <p:cNvSpPr>
              <a:spLocks noChangeAspect="1" noChangeArrowheads="1"/>
            </p:cNvSpPr>
            <p:nvPr/>
          </p:nvSpPr>
          <p:spPr bwMode="auto">
            <a:xfrm>
              <a:off x="827956" y="6145380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06"/>
            <p:cNvSpPr>
              <a:spLocks noChangeAspect="1" noChangeArrowheads="1"/>
            </p:cNvSpPr>
            <p:nvPr/>
          </p:nvSpPr>
          <p:spPr bwMode="auto">
            <a:xfrm>
              <a:off x="827956" y="6264604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210"/>
            <p:cNvSpPr>
              <a:spLocks noChangeAspect="1" noChangeArrowheads="1"/>
            </p:cNvSpPr>
            <p:nvPr/>
          </p:nvSpPr>
          <p:spPr bwMode="auto">
            <a:xfrm>
              <a:off x="827956" y="638330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12"/>
            <p:cNvSpPr>
              <a:spLocks noChangeAspect="1" noChangeArrowheads="1"/>
            </p:cNvSpPr>
            <p:nvPr/>
          </p:nvSpPr>
          <p:spPr bwMode="auto">
            <a:xfrm>
              <a:off x="827583" y="5315085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12"/>
            <p:cNvSpPr>
              <a:spLocks noChangeAspect="1" noChangeArrowheads="1"/>
            </p:cNvSpPr>
            <p:nvPr/>
          </p:nvSpPr>
          <p:spPr bwMode="auto">
            <a:xfrm>
              <a:off x="827583" y="5265344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74032" y="3157678"/>
            <a:ext cx="54384" cy="1260000"/>
            <a:chOff x="827583" y="5265344"/>
            <a:chExt cx="54384" cy="1260000"/>
          </a:xfrm>
        </p:grpSpPr>
        <p:sp>
          <p:nvSpPr>
            <p:cNvPr id="60" name="Line 211"/>
            <p:cNvSpPr>
              <a:spLocks noChangeAspect="1" noChangeShapeType="1"/>
            </p:cNvSpPr>
            <p:nvPr/>
          </p:nvSpPr>
          <p:spPr bwMode="auto">
            <a:xfrm>
              <a:off x="847654" y="5297251"/>
              <a:ext cx="0" cy="1228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178"/>
            <p:cNvSpPr>
              <a:spLocks noChangeAspect="1" noChangeArrowheads="1"/>
            </p:cNvSpPr>
            <p:nvPr/>
          </p:nvSpPr>
          <p:spPr bwMode="auto">
            <a:xfrm>
              <a:off x="827956" y="5430039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82"/>
            <p:cNvSpPr>
              <a:spLocks noChangeAspect="1" noChangeArrowheads="1"/>
            </p:cNvSpPr>
            <p:nvPr/>
          </p:nvSpPr>
          <p:spPr bwMode="auto">
            <a:xfrm>
              <a:off x="827956" y="554926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86"/>
            <p:cNvSpPr>
              <a:spLocks noChangeAspect="1" noChangeArrowheads="1"/>
            </p:cNvSpPr>
            <p:nvPr/>
          </p:nvSpPr>
          <p:spPr bwMode="auto">
            <a:xfrm>
              <a:off x="827956" y="5669011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90"/>
            <p:cNvSpPr>
              <a:spLocks noChangeAspect="1" noChangeArrowheads="1"/>
            </p:cNvSpPr>
            <p:nvPr/>
          </p:nvSpPr>
          <p:spPr bwMode="auto">
            <a:xfrm>
              <a:off x="827956" y="5788235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94"/>
            <p:cNvSpPr>
              <a:spLocks noChangeAspect="1" noChangeArrowheads="1"/>
            </p:cNvSpPr>
            <p:nvPr/>
          </p:nvSpPr>
          <p:spPr bwMode="auto">
            <a:xfrm>
              <a:off x="827956" y="5906933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98"/>
            <p:cNvSpPr>
              <a:spLocks noChangeAspect="1" noChangeArrowheads="1"/>
            </p:cNvSpPr>
            <p:nvPr/>
          </p:nvSpPr>
          <p:spPr bwMode="auto">
            <a:xfrm>
              <a:off x="827956" y="6026157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02"/>
            <p:cNvSpPr>
              <a:spLocks noChangeAspect="1" noChangeArrowheads="1"/>
            </p:cNvSpPr>
            <p:nvPr/>
          </p:nvSpPr>
          <p:spPr bwMode="auto">
            <a:xfrm>
              <a:off x="827956" y="6145380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06"/>
            <p:cNvSpPr>
              <a:spLocks noChangeAspect="1" noChangeArrowheads="1"/>
            </p:cNvSpPr>
            <p:nvPr/>
          </p:nvSpPr>
          <p:spPr bwMode="auto">
            <a:xfrm>
              <a:off x="827956" y="6264604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10"/>
            <p:cNvSpPr>
              <a:spLocks noChangeAspect="1" noChangeArrowheads="1"/>
            </p:cNvSpPr>
            <p:nvPr/>
          </p:nvSpPr>
          <p:spPr bwMode="auto">
            <a:xfrm>
              <a:off x="827956" y="638330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12"/>
            <p:cNvSpPr>
              <a:spLocks noChangeAspect="1" noChangeArrowheads="1"/>
            </p:cNvSpPr>
            <p:nvPr/>
          </p:nvSpPr>
          <p:spPr bwMode="auto">
            <a:xfrm>
              <a:off x="827583" y="5315085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12"/>
            <p:cNvSpPr>
              <a:spLocks noChangeAspect="1" noChangeArrowheads="1"/>
            </p:cNvSpPr>
            <p:nvPr/>
          </p:nvSpPr>
          <p:spPr bwMode="auto">
            <a:xfrm>
              <a:off x="827583" y="5265344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7968" y="3163562"/>
            <a:ext cx="54384" cy="1260000"/>
            <a:chOff x="827583" y="5265344"/>
            <a:chExt cx="54384" cy="1260000"/>
          </a:xfrm>
        </p:grpSpPr>
        <p:sp>
          <p:nvSpPr>
            <p:cNvPr id="48" name="Line 211"/>
            <p:cNvSpPr>
              <a:spLocks noChangeAspect="1" noChangeShapeType="1"/>
            </p:cNvSpPr>
            <p:nvPr/>
          </p:nvSpPr>
          <p:spPr bwMode="auto">
            <a:xfrm>
              <a:off x="847654" y="5297251"/>
              <a:ext cx="0" cy="1228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78"/>
            <p:cNvSpPr>
              <a:spLocks noChangeAspect="1" noChangeArrowheads="1"/>
            </p:cNvSpPr>
            <p:nvPr/>
          </p:nvSpPr>
          <p:spPr bwMode="auto">
            <a:xfrm>
              <a:off x="827956" y="5430039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82"/>
            <p:cNvSpPr>
              <a:spLocks noChangeAspect="1" noChangeArrowheads="1"/>
            </p:cNvSpPr>
            <p:nvPr/>
          </p:nvSpPr>
          <p:spPr bwMode="auto">
            <a:xfrm>
              <a:off x="827956" y="554926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86"/>
            <p:cNvSpPr>
              <a:spLocks noChangeAspect="1" noChangeArrowheads="1"/>
            </p:cNvSpPr>
            <p:nvPr/>
          </p:nvSpPr>
          <p:spPr bwMode="auto">
            <a:xfrm>
              <a:off x="827956" y="5669011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90"/>
            <p:cNvSpPr>
              <a:spLocks noChangeAspect="1" noChangeArrowheads="1"/>
            </p:cNvSpPr>
            <p:nvPr/>
          </p:nvSpPr>
          <p:spPr bwMode="auto">
            <a:xfrm>
              <a:off x="827956" y="5788235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94"/>
            <p:cNvSpPr>
              <a:spLocks noChangeAspect="1" noChangeArrowheads="1"/>
            </p:cNvSpPr>
            <p:nvPr/>
          </p:nvSpPr>
          <p:spPr bwMode="auto">
            <a:xfrm>
              <a:off x="827956" y="5906933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98"/>
            <p:cNvSpPr>
              <a:spLocks noChangeAspect="1" noChangeArrowheads="1"/>
            </p:cNvSpPr>
            <p:nvPr/>
          </p:nvSpPr>
          <p:spPr bwMode="auto">
            <a:xfrm>
              <a:off x="827956" y="6026157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02"/>
            <p:cNvSpPr>
              <a:spLocks noChangeAspect="1" noChangeArrowheads="1"/>
            </p:cNvSpPr>
            <p:nvPr/>
          </p:nvSpPr>
          <p:spPr bwMode="auto">
            <a:xfrm>
              <a:off x="827956" y="6145380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06"/>
            <p:cNvSpPr>
              <a:spLocks noChangeAspect="1" noChangeArrowheads="1"/>
            </p:cNvSpPr>
            <p:nvPr/>
          </p:nvSpPr>
          <p:spPr bwMode="auto">
            <a:xfrm>
              <a:off x="827956" y="6264604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10"/>
            <p:cNvSpPr>
              <a:spLocks noChangeAspect="1" noChangeArrowheads="1"/>
            </p:cNvSpPr>
            <p:nvPr/>
          </p:nvSpPr>
          <p:spPr bwMode="auto">
            <a:xfrm>
              <a:off x="827956" y="638330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12"/>
            <p:cNvSpPr>
              <a:spLocks noChangeAspect="1" noChangeArrowheads="1"/>
            </p:cNvSpPr>
            <p:nvPr/>
          </p:nvSpPr>
          <p:spPr bwMode="auto">
            <a:xfrm>
              <a:off x="827583" y="5315085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12"/>
            <p:cNvSpPr>
              <a:spLocks noChangeAspect="1" noChangeArrowheads="1"/>
            </p:cNvSpPr>
            <p:nvPr/>
          </p:nvSpPr>
          <p:spPr bwMode="auto">
            <a:xfrm>
              <a:off x="827583" y="5265344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2570" y="3085670"/>
            <a:ext cx="54384" cy="1260000"/>
            <a:chOff x="827583" y="5265344"/>
            <a:chExt cx="54384" cy="1260000"/>
          </a:xfrm>
        </p:grpSpPr>
        <p:sp>
          <p:nvSpPr>
            <p:cNvPr id="36" name="Line 211"/>
            <p:cNvSpPr>
              <a:spLocks noChangeAspect="1" noChangeShapeType="1"/>
            </p:cNvSpPr>
            <p:nvPr/>
          </p:nvSpPr>
          <p:spPr bwMode="auto">
            <a:xfrm>
              <a:off x="847654" y="5297251"/>
              <a:ext cx="0" cy="1228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78"/>
            <p:cNvSpPr>
              <a:spLocks noChangeAspect="1" noChangeArrowheads="1"/>
            </p:cNvSpPr>
            <p:nvPr/>
          </p:nvSpPr>
          <p:spPr bwMode="auto">
            <a:xfrm>
              <a:off x="827956" y="5430039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82"/>
            <p:cNvSpPr>
              <a:spLocks noChangeAspect="1" noChangeArrowheads="1"/>
            </p:cNvSpPr>
            <p:nvPr/>
          </p:nvSpPr>
          <p:spPr bwMode="auto">
            <a:xfrm>
              <a:off x="827956" y="554926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86"/>
            <p:cNvSpPr>
              <a:spLocks noChangeAspect="1" noChangeArrowheads="1"/>
            </p:cNvSpPr>
            <p:nvPr/>
          </p:nvSpPr>
          <p:spPr bwMode="auto">
            <a:xfrm>
              <a:off x="827956" y="5669011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90"/>
            <p:cNvSpPr>
              <a:spLocks noChangeAspect="1" noChangeArrowheads="1"/>
            </p:cNvSpPr>
            <p:nvPr/>
          </p:nvSpPr>
          <p:spPr bwMode="auto">
            <a:xfrm>
              <a:off x="827956" y="5788235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94"/>
            <p:cNvSpPr>
              <a:spLocks noChangeAspect="1" noChangeArrowheads="1"/>
            </p:cNvSpPr>
            <p:nvPr/>
          </p:nvSpPr>
          <p:spPr bwMode="auto">
            <a:xfrm>
              <a:off x="827956" y="5906933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98"/>
            <p:cNvSpPr>
              <a:spLocks noChangeAspect="1" noChangeArrowheads="1"/>
            </p:cNvSpPr>
            <p:nvPr/>
          </p:nvSpPr>
          <p:spPr bwMode="auto">
            <a:xfrm>
              <a:off x="827956" y="6026157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02"/>
            <p:cNvSpPr>
              <a:spLocks noChangeAspect="1" noChangeArrowheads="1"/>
            </p:cNvSpPr>
            <p:nvPr/>
          </p:nvSpPr>
          <p:spPr bwMode="auto">
            <a:xfrm>
              <a:off x="827956" y="6145380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06"/>
            <p:cNvSpPr>
              <a:spLocks noChangeAspect="1" noChangeArrowheads="1"/>
            </p:cNvSpPr>
            <p:nvPr/>
          </p:nvSpPr>
          <p:spPr bwMode="auto">
            <a:xfrm>
              <a:off x="827956" y="6264604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10"/>
            <p:cNvSpPr>
              <a:spLocks noChangeAspect="1" noChangeArrowheads="1"/>
            </p:cNvSpPr>
            <p:nvPr/>
          </p:nvSpPr>
          <p:spPr bwMode="auto">
            <a:xfrm>
              <a:off x="827956" y="638330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12"/>
            <p:cNvSpPr>
              <a:spLocks noChangeAspect="1" noChangeArrowheads="1"/>
            </p:cNvSpPr>
            <p:nvPr/>
          </p:nvSpPr>
          <p:spPr bwMode="auto">
            <a:xfrm>
              <a:off x="827583" y="5315085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12"/>
            <p:cNvSpPr>
              <a:spLocks noChangeAspect="1" noChangeArrowheads="1"/>
            </p:cNvSpPr>
            <p:nvPr/>
          </p:nvSpPr>
          <p:spPr bwMode="auto">
            <a:xfrm>
              <a:off x="827583" y="5265344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3624" y="3085670"/>
            <a:ext cx="54384" cy="1260000"/>
            <a:chOff x="827583" y="5265344"/>
            <a:chExt cx="54384" cy="1260000"/>
          </a:xfrm>
        </p:grpSpPr>
        <p:sp>
          <p:nvSpPr>
            <p:cNvPr id="24" name="Line 211"/>
            <p:cNvSpPr>
              <a:spLocks noChangeAspect="1" noChangeShapeType="1"/>
            </p:cNvSpPr>
            <p:nvPr/>
          </p:nvSpPr>
          <p:spPr bwMode="auto">
            <a:xfrm>
              <a:off x="847654" y="5297251"/>
              <a:ext cx="0" cy="1228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178"/>
            <p:cNvSpPr>
              <a:spLocks noChangeAspect="1" noChangeArrowheads="1"/>
            </p:cNvSpPr>
            <p:nvPr/>
          </p:nvSpPr>
          <p:spPr bwMode="auto">
            <a:xfrm>
              <a:off x="827956" y="5430039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2"/>
            <p:cNvSpPr>
              <a:spLocks noChangeAspect="1" noChangeArrowheads="1"/>
            </p:cNvSpPr>
            <p:nvPr/>
          </p:nvSpPr>
          <p:spPr bwMode="auto">
            <a:xfrm>
              <a:off x="827956" y="554926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86"/>
            <p:cNvSpPr>
              <a:spLocks noChangeAspect="1" noChangeArrowheads="1"/>
            </p:cNvSpPr>
            <p:nvPr/>
          </p:nvSpPr>
          <p:spPr bwMode="auto">
            <a:xfrm>
              <a:off x="827956" y="5669011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827956" y="5788235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94"/>
            <p:cNvSpPr>
              <a:spLocks noChangeAspect="1" noChangeArrowheads="1"/>
            </p:cNvSpPr>
            <p:nvPr/>
          </p:nvSpPr>
          <p:spPr bwMode="auto">
            <a:xfrm>
              <a:off x="827956" y="5906933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98"/>
            <p:cNvSpPr>
              <a:spLocks noChangeAspect="1" noChangeArrowheads="1"/>
            </p:cNvSpPr>
            <p:nvPr/>
          </p:nvSpPr>
          <p:spPr bwMode="auto">
            <a:xfrm>
              <a:off x="827956" y="6026157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02"/>
            <p:cNvSpPr>
              <a:spLocks noChangeAspect="1" noChangeArrowheads="1"/>
            </p:cNvSpPr>
            <p:nvPr/>
          </p:nvSpPr>
          <p:spPr bwMode="auto">
            <a:xfrm>
              <a:off x="827956" y="6145380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06"/>
            <p:cNvSpPr>
              <a:spLocks noChangeAspect="1" noChangeArrowheads="1"/>
            </p:cNvSpPr>
            <p:nvPr/>
          </p:nvSpPr>
          <p:spPr bwMode="auto">
            <a:xfrm>
              <a:off x="827956" y="6264604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10"/>
            <p:cNvSpPr>
              <a:spLocks noChangeAspect="1" noChangeArrowheads="1"/>
            </p:cNvSpPr>
            <p:nvPr/>
          </p:nvSpPr>
          <p:spPr bwMode="auto">
            <a:xfrm>
              <a:off x="827956" y="6383302"/>
              <a:ext cx="54011" cy="54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12"/>
            <p:cNvSpPr>
              <a:spLocks noChangeAspect="1" noChangeArrowheads="1"/>
            </p:cNvSpPr>
            <p:nvPr/>
          </p:nvSpPr>
          <p:spPr bwMode="auto">
            <a:xfrm>
              <a:off x="827583" y="5315085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12"/>
            <p:cNvSpPr>
              <a:spLocks noChangeAspect="1" noChangeArrowheads="1"/>
            </p:cNvSpPr>
            <p:nvPr/>
          </p:nvSpPr>
          <p:spPr bwMode="auto">
            <a:xfrm>
              <a:off x="827583" y="5265344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2" descr="http://static.guim.co.uk/sys-images/Guardian/About/General/2013/4/12/1365760916127/Apple-MacBook-Pro-laptop--008.jpg"/>
          <p:cNvPicPr>
            <a:picLocks noChangeAspect="1" noChangeArrowheads="1"/>
          </p:cNvPicPr>
          <p:nvPr/>
        </p:nvPicPr>
        <p:blipFill>
          <a:blip r:embed="rId4" cstate="print"/>
          <a:srcRect l="4930" t="1369" r="4930" b="1369"/>
          <a:stretch>
            <a:fillRect/>
          </a:stretch>
        </p:blipFill>
        <p:spPr bwMode="auto">
          <a:xfrm>
            <a:off x="6516216" y="5060839"/>
            <a:ext cx="1974742" cy="1278461"/>
          </a:xfrm>
          <a:prstGeom prst="rect">
            <a:avLst/>
          </a:prstGeom>
          <a:noFill/>
        </p:spPr>
      </p:pic>
      <p:pic>
        <p:nvPicPr>
          <p:cNvPr id="3" name="Picture 4" descr="http://www.digitaltrends.com/wp-content/uploads/2012/10/iPad-Mini.jpg"/>
          <p:cNvPicPr>
            <a:picLocks noChangeAspect="1" noChangeArrowheads="1"/>
          </p:cNvPicPr>
          <p:nvPr/>
        </p:nvPicPr>
        <p:blipFill>
          <a:blip r:embed="rId5" cstate="print"/>
          <a:srcRect l="32279" t="3129" r="27795" b="5026"/>
          <a:stretch>
            <a:fillRect/>
          </a:stretch>
        </p:blipFill>
        <p:spPr bwMode="auto">
          <a:xfrm flipH="1">
            <a:off x="2035065" y="4899481"/>
            <a:ext cx="1602971" cy="197350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445996" y="5205104"/>
            <a:ext cx="936000" cy="756000"/>
          </a:xfrm>
          <a:prstGeom prst="roundRect">
            <a:avLst>
              <a:gd name="adj" fmla="val 477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KM3NeT</a:t>
            </a:r>
            <a:endParaRPr lang="en-GB" dirty="0"/>
          </a:p>
        </p:txBody>
      </p:sp>
      <p:sp>
        <p:nvSpPr>
          <p:cNvPr id="5" name="Title 12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Architecture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2465744" y="3426058"/>
            <a:ext cx="1242227" cy="951094"/>
          </a:xfrm>
          <a:custGeom>
            <a:avLst/>
            <a:gdLst>
              <a:gd name="connsiteX0" fmla="*/ 0 w 10000"/>
              <a:gd name="connsiteY0" fmla="*/ 0 h 10000"/>
              <a:gd name="connsiteX1" fmla="*/ 2228 w 10000"/>
              <a:gd name="connsiteY1" fmla="*/ 624 h 10000"/>
              <a:gd name="connsiteX2" fmla="*/ 8720 w 10000"/>
              <a:gd name="connsiteY2" fmla="*/ 3618 h 10000"/>
              <a:gd name="connsiteX3" fmla="*/ 1795 w 10000"/>
              <a:gd name="connsiteY3" fmla="*/ 8114 h 10000"/>
              <a:gd name="connsiteX4" fmla="*/ 10000 w 10000"/>
              <a:gd name="connsiteY4" fmla="*/ 9948 h 10000"/>
              <a:gd name="connsiteX0" fmla="*/ 0 w 10000"/>
              <a:gd name="connsiteY0" fmla="*/ 0 h 10000"/>
              <a:gd name="connsiteX1" fmla="*/ 8720 w 10000"/>
              <a:gd name="connsiteY1" fmla="*/ 3618 h 10000"/>
              <a:gd name="connsiteX2" fmla="*/ 1795 w 10000"/>
              <a:gd name="connsiteY2" fmla="*/ 8114 h 10000"/>
              <a:gd name="connsiteX3" fmla="*/ 10000 w 10000"/>
              <a:gd name="connsiteY3" fmla="*/ 9948 h 10000"/>
              <a:gd name="connsiteX0" fmla="*/ 6 w 8414"/>
              <a:gd name="connsiteY0" fmla="*/ 0 h 9376"/>
              <a:gd name="connsiteX1" fmla="*/ 7134 w 8414"/>
              <a:gd name="connsiteY1" fmla="*/ 2994 h 9376"/>
              <a:gd name="connsiteX2" fmla="*/ 209 w 8414"/>
              <a:gd name="connsiteY2" fmla="*/ 7490 h 9376"/>
              <a:gd name="connsiteX3" fmla="*/ 8414 w 8414"/>
              <a:gd name="connsiteY3" fmla="*/ 9324 h 9376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6816 w 10000"/>
              <a:gd name="connsiteY1" fmla="*/ 2667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0 w 8859"/>
              <a:gd name="connsiteY0" fmla="*/ 0 h 10000"/>
              <a:gd name="connsiteX1" fmla="*/ 5675 w 8859"/>
              <a:gd name="connsiteY1" fmla="*/ 2667 h 10000"/>
              <a:gd name="connsiteX2" fmla="*/ 1230 w 8859"/>
              <a:gd name="connsiteY2" fmla="*/ 7778 h 10000"/>
              <a:gd name="connsiteX3" fmla="*/ 8859 w 8859"/>
              <a:gd name="connsiteY3" fmla="*/ 9945 h 10000"/>
              <a:gd name="connsiteX0" fmla="*/ 0 w 8519"/>
              <a:gd name="connsiteY0" fmla="*/ 0 h 10055"/>
              <a:gd name="connsiteX1" fmla="*/ 6406 w 8519"/>
              <a:gd name="connsiteY1" fmla="*/ 2667 h 10055"/>
              <a:gd name="connsiteX2" fmla="*/ 1388 w 8519"/>
              <a:gd name="connsiteY2" fmla="*/ 7778 h 10055"/>
              <a:gd name="connsiteX3" fmla="*/ 8519 w 8519"/>
              <a:gd name="connsiteY3" fmla="*/ 10000 h 10055"/>
              <a:gd name="connsiteX0" fmla="*/ 0 w 10000"/>
              <a:gd name="connsiteY0" fmla="*/ 525 h 10525"/>
              <a:gd name="connsiteX1" fmla="*/ 6521 w 10000"/>
              <a:gd name="connsiteY1" fmla="*/ 1434 h 10525"/>
              <a:gd name="connsiteX2" fmla="*/ 1629 w 10000"/>
              <a:gd name="connsiteY2" fmla="*/ 8260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6521 w 10000"/>
              <a:gd name="connsiteY1" fmla="*/ 1434 h 10525"/>
              <a:gd name="connsiteX2" fmla="*/ 1629 w 10000"/>
              <a:gd name="connsiteY2" fmla="*/ 8260 h 10525"/>
              <a:gd name="connsiteX3" fmla="*/ 10000 w 10000"/>
              <a:gd name="connsiteY3" fmla="*/ 10470 h 10525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1629 w 10000"/>
              <a:gd name="connsiteY2" fmla="*/ 7735 h 10000"/>
              <a:gd name="connsiteX3" fmla="*/ 10000 w 10000"/>
              <a:gd name="connsiteY3" fmla="*/ 9945 h 10000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3623 w 10000"/>
              <a:gd name="connsiteY2" fmla="*/ 8182 h 10000"/>
              <a:gd name="connsiteX3" fmla="*/ 10000 w 10000"/>
              <a:gd name="connsiteY3" fmla="*/ 9945 h 10000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3623 w 10000"/>
              <a:gd name="connsiteY2" fmla="*/ 8182 h 10000"/>
              <a:gd name="connsiteX3" fmla="*/ 10000 w 10000"/>
              <a:gd name="connsiteY3" fmla="*/ 9945 h 10000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362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362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420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740"/>
              <a:gd name="connsiteX1" fmla="*/ 5942 w 10000"/>
              <a:gd name="connsiteY1" fmla="*/ 1434 h 10740"/>
              <a:gd name="connsiteX2" fmla="*/ 4782 w 10000"/>
              <a:gd name="connsiteY2" fmla="*/ 9616 h 10740"/>
              <a:gd name="connsiteX3" fmla="*/ 10000 w 10000"/>
              <a:gd name="connsiteY3" fmla="*/ 10470 h 10740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1280 h 11225"/>
              <a:gd name="connsiteX1" fmla="*/ 5942 w 10000"/>
              <a:gd name="connsiteY1" fmla="*/ 2189 h 11225"/>
              <a:gd name="connsiteX2" fmla="*/ 5733 w 10000"/>
              <a:gd name="connsiteY2" fmla="*/ 1506 h 11225"/>
              <a:gd name="connsiteX3" fmla="*/ 10000 w 10000"/>
              <a:gd name="connsiteY3" fmla="*/ 11225 h 11225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0 h 9945"/>
              <a:gd name="connsiteX1" fmla="*/ 10000 w 10000"/>
              <a:gd name="connsiteY1" fmla="*/ 9945 h 994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598" y="285"/>
                  <a:pt x="4672" y="9858"/>
                  <a:pt x="10000" y="1000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1920" y="1988840"/>
            <a:ext cx="1887538" cy="1704975"/>
            <a:chOff x="3851920" y="1988840"/>
            <a:chExt cx="1887538" cy="1704975"/>
          </a:xfrm>
        </p:grpSpPr>
        <p:pic>
          <p:nvPicPr>
            <p:cNvPr id="10" name="Picture 9" descr="J01856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1920" y="1988840"/>
              <a:ext cx="1887538" cy="1704975"/>
            </a:xfrm>
            <a:prstGeom prst="rect">
              <a:avLst/>
            </a:prstGeom>
            <a:noFill/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3910658" y="2042815"/>
              <a:ext cx="1798637" cy="1600200"/>
            </a:xfrm>
            <a:prstGeom prst="roundRect">
              <a:avLst>
                <a:gd name="adj" fmla="val 11519"/>
              </a:avLst>
            </a:prstGeom>
            <a:noFill/>
            <a:ln w="165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4037858" y="3611785"/>
            <a:ext cx="1602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shore station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13" name="Freeform 124"/>
          <p:cNvSpPr>
            <a:spLocks/>
          </p:cNvSpPr>
          <p:nvPr/>
        </p:nvSpPr>
        <p:spPr bwMode="auto">
          <a:xfrm flipH="1">
            <a:off x="3707904" y="4077113"/>
            <a:ext cx="1008000" cy="1152087"/>
          </a:xfrm>
          <a:custGeom>
            <a:avLst/>
            <a:gdLst>
              <a:gd name="connsiteX0" fmla="*/ 0 w 10000"/>
              <a:gd name="connsiteY0" fmla="*/ 26 h 10026"/>
              <a:gd name="connsiteX1" fmla="*/ 3378 w 10000"/>
              <a:gd name="connsiteY1" fmla="*/ 448 h 10026"/>
              <a:gd name="connsiteX2" fmla="*/ 5951 w 10000"/>
              <a:gd name="connsiteY2" fmla="*/ 2557 h 10026"/>
              <a:gd name="connsiteX3" fmla="*/ 3711 w 10000"/>
              <a:gd name="connsiteY3" fmla="*/ 8516 h 10026"/>
              <a:gd name="connsiteX4" fmla="*/ 10000 w 10000"/>
              <a:gd name="connsiteY4" fmla="*/ 10026 h 10026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195 h 10195"/>
              <a:gd name="connsiteX1" fmla="*/ 5951 w 10000"/>
              <a:gd name="connsiteY1" fmla="*/ 2726 h 10195"/>
              <a:gd name="connsiteX2" fmla="*/ 3711 w 10000"/>
              <a:gd name="connsiteY2" fmla="*/ 8685 h 10195"/>
              <a:gd name="connsiteX3" fmla="*/ 10000 w 10000"/>
              <a:gd name="connsiteY3" fmla="*/ 10195 h 10195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740 w 10000"/>
              <a:gd name="connsiteY1" fmla="*/ 1802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740 w 10000"/>
              <a:gd name="connsiteY1" fmla="*/ 1802 h 10000"/>
              <a:gd name="connsiteX2" fmla="*/ 3378 w 10000"/>
              <a:gd name="connsiteY2" fmla="*/ 8110 h 10000"/>
              <a:gd name="connsiteX3" fmla="*/ 10000 w 10000"/>
              <a:gd name="connsiteY3" fmla="*/ 10000 h 10000"/>
              <a:gd name="connsiteX0" fmla="*/ 0 w 10000"/>
              <a:gd name="connsiteY0" fmla="*/ 0 h 10377"/>
              <a:gd name="connsiteX1" fmla="*/ 5740 w 10000"/>
              <a:gd name="connsiteY1" fmla="*/ 1802 h 10377"/>
              <a:gd name="connsiteX2" fmla="*/ 3378 w 10000"/>
              <a:gd name="connsiteY2" fmla="*/ 9011 h 10377"/>
              <a:gd name="connsiteX3" fmla="*/ 10000 w 10000"/>
              <a:gd name="connsiteY3" fmla="*/ 10000 h 10377"/>
              <a:gd name="connsiteX0" fmla="*/ 0 w 10000"/>
              <a:gd name="connsiteY0" fmla="*/ 0 h 10377"/>
              <a:gd name="connsiteX1" fmla="*/ 3378 w 10000"/>
              <a:gd name="connsiteY1" fmla="*/ 9011 h 10377"/>
              <a:gd name="connsiteX2" fmla="*/ 10000 w 10000"/>
              <a:gd name="connsiteY2" fmla="*/ 10000 h 10377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68 w 13197"/>
              <a:gd name="connsiteY0" fmla="*/ 0 h 21973"/>
              <a:gd name="connsiteX1" fmla="*/ 13197 w 13197"/>
              <a:gd name="connsiteY1" fmla="*/ 21973 h 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97" h="21973">
                <a:moveTo>
                  <a:pt x="68" y="0"/>
                </a:moveTo>
                <a:cubicBezTo>
                  <a:pt x="0" y="10824"/>
                  <a:pt x="7129" y="21720"/>
                  <a:pt x="13197" y="21973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125"/>
          <p:cNvSpPr>
            <a:spLocks/>
          </p:cNvSpPr>
          <p:nvPr/>
        </p:nvSpPr>
        <p:spPr bwMode="auto">
          <a:xfrm>
            <a:off x="5864122" y="2885401"/>
            <a:ext cx="1516190" cy="516561"/>
          </a:xfrm>
          <a:custGeom>
            <a:avLst/>
            <a:gdLst>
              <a:gd name="connsiteX0" fmla="*/ 252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15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013 w 9063"/>
              <a:gd name="connsiteY0" fmla="*/ 9968 h 10031"/>
              <a:gd name="connsiteX1" fmla="*/ 8683 w 9063"/>
              <a:gd name="connsiteY1" fmla="*/ 8486 h 10031"/>
              <a:gd name="connsiteX2" fmla="*/ 218 w 9063"/>
              <a:gd name="connsiteY2" fmla="*/ 1340 h 10031"/>
              <a:gd name="connsiteX3" fmla="*/ 7375 w 9063"/>
              <a:gd name="connsiteY3" fmla="*/ 446 h 10031"/>
              <a:gd name="connsiteX0" fmla="*/ 3325 w 8137"/>
              <a:gd name="connsiteY0" fmla="*/ 9937 h 10000"/>
              <a:gd name="connsiteX1" fmla="*/ 7495 w 8137"/>
              <a:gd name="connsiteY1" fmla="*/ 8460 h 10000"/>
              <a:gd name="connsiteX2" fmla="*/ 241 w 8137"/>
              <a:gd name="connsiteY2" fmla="*/ 1336 h 10000"/>
              <a:gd name="connsiteX3" fmla="*/ 8137 w 8137"/>
              <a:gd name="connsiteY3" fmla="*/ 445 h 10000"/>
              <a:gd name="connsiteX0" fmla="*/ 2005 w 7919"/>
              <a:gd name="connsiteY0" fmla="*/ 10198 h 10261"/>
              <a:gd name="connsiteX1" fmla="*/ 7130 w 7919"/>
              <a:gd name="connsiteY1" fmla="*/ 8721 h 10261"/>
              <a:gd name="connsiteX2" fmla="*/ 296 w 7919"/>
              <a:gd name="connsiteY2" fmla="*/ 1336 h 10261"/>
              <a:gd name="connsiteX3" fmla="*/ 7919 w 7919"/>
              <a:gd name="connsiteY3" fmla="*/ 706 h 10261"/>
              <a:gd name="connsiteX0" fmla="*/ 2338 w 9889"/>
              <a:gd name="connsiteY0" fmla="*/ 10077 h 10138"/>
              <a:gd name="connsiteX1" fmla="*/ 8810 w 9889"/>
              <a:gd name="connsiteY1" fmla="*/ 8637 h 10138"/>
              <a:gd name="connsiteX2" fmla="*/ 180 w 9889"/>
              <a:gd name="connsiteY2" fmla="*/ 1440 h 10138"/>
              <a:gd name="connsiteX3" fmla="*/ 9889 w 9889"/>
              <a:gd name="connsiteY3" fmla="*/ 0 h 10138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484 h 11544"/>
              <a:gd name="connsiteX1" fmla="*/ 8909 w 10000"/>
              <a:gd name="connsiteY1" fmla="*/ 10063 h 11544"/>
              <a:gd name="connsiteX2" fmla="*/ 182 w 10000"/>
              <a:gd name="connsiteY2" fmla="*/ 2964 h 11544"/>
              <a:gd name="connsiteX3" fmla="*/ 10000 w 10000"/>
              <a:gd name="connsiteY3" fmla="*/ 124 h 11544"/>
              <a:gd name="connsiteX0" fmla="*/ 2546 w 11273"/>
              <a:gd name="connsiteY0" fmla="*/ 10064 h 10124"/>
              <a:gd name="connsiteX1" fmla="*/ 9091 w 11273"/>
              <a:gd name="connsiteY1" fmla="*/ 8643 h 10124"/>
              <a:gd name="connsiteX2" fmla="*/ 364 w 11273"/>
              <a:gd name="connsiteY2" fmla="*/ 1544 h 10124"/>
              <a:gd name="connsiteX3" fmla="*/ 11273 w 11273"/>
              <a:gd name="connsiteY3" fmla="*/ 124 h 10124"/>
              <a:gd name="connsiteX0" fmla="*/ 2182 w 9384"/>
              <a:gd name="connsiteY0" fmla="*/ 10064 h 10124"/>
              <a:gd name="connsiteX1" fmla="*/ 8727 w 9384"/>
              <a:gd name="connsiteY1" fmla="*/ 8643 h 10124"/>
              <a:gd name="connsiteX2" fmla="*/ 0 w 9384"/>
              <a:gd name="connsiteY2" fmla="*/ 1544 h 10124"/>
              <a:gd name="connsiteX3" fmla="*/ 8727 w 9384"/>
              <a:gd name="connsiteY3" fmla="*/ 124 h 10124"/>
              <a:gd name="connsiteX0" fmla="*/ 2906 w 14068"/>
              <a:gd name="connsiteY0" fmla="*/ 9941 h 10000"/>
              <a:gd name="connsiteX1" fmla="*/ 13368 w 14068"/>
              <a:gd name="connsiteY1" fmla="*/ 8538 h 10000"/>
              <a:gd name="connsiteX2" fmla="*/ 581 w 14068"/>
              <a:gd name="connsiteY2" fmla="*/ 1525 h 10000"/>
              <a:gd name="connsiteX3" fmla="*/ 9881 w 14068"/>
              <a:gd name="connsiteY3" fmla="*/ 122 h 10000"/>
              <a:gd name="connsiteX0" fmla="*/ 3100 w 14262"/>
              <a:gd name="connsiteY0" fmla="*/ 9940 h 9999"/>
              <a:gd name="connsiteX1" fmla="*/ 13562 w 14262"/>
              <a:gd name="connsiteY1" fmla="*/ 8537 h 9999"/>
              <a:gd name="connsiteX2" fmla="*/ 775 w 14262"/>
              <a:gd name="connsiteY2" fmla="*/ 1524 h 9999"/>
              <a:gd name="connsiteX3" fmla="*/ 8912 w 14262"/>
              <a:gd name="connsiteY3" fmla="*/ 122 h 9999"/>
              <a:gd name="connsiteX0" fmla="*/ 2220 w 13087"/>
              <a:gd name="connsiteY0" fmla="*/ 10063 h 10122"/>
              <a:gd name="connsiteX1" fmla="*/ 9555 w 13087"/>
              <a:gd name="connsiteY1" fmla="*/ 8660 h 10122"/>
              <a:gd name="connsiteX2" fmla="*/ 589 w 13087"/>
              <a:gd name="connsiteY2" fmla="*/ 1646 h 10122"/>
              <a:gd name="connsiteX3" fmla="*/ 13087 w 13087"/>
              <a:gd name="connsiteY3" fmla="*/ 122 h 1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" h="10122">
                <a:moveTo>
                  <a:pt x="2220" y="10063"/>
                </a:moveTo>
                <a:cubicBezTo>
                  <a:pt x="7562" y="10122"/>
                  <a:pt x="10046" y="9890"/>
                  <a:pt x="9555" y="8660"/>
                </a:cubicBezTo>
                <a:cubicBezTo>
                  <a:pt x="9032" y="7371"/>
                  <a:pt x="0" y="3069"/>
                  <a:pt x="589" y="1646"/>
                </a:cubicBezTo>
                <a:cubicBezTo>
                  <a:pt x="1178" y="223"/>
                  <a:pt x="9288" y="0"/>
                  <a:pt x="13087" y="122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148064" y="5301208"/>
            <a:ext cx="151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remote access</a:t>
            </a:r>
          </a:p>
          <a:p>
            <a:pPr algn="ctr"/>
            <a:r>
              <a:rPr lang="en-US" i="1" dirty="0" smtClean="0"/>
              <a:t>to data</a:t>
            </a:r>
            <a:endParaRPr lang="en-US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19241" y="5301208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remote</a:t>
            </a:r>
          </a:p>
          <a:p>
            <a:pPr algn="ctr"/>
            <a:r>
              <a:rPr lang="en-US" i="1" dirty="0" smtClean="0"/>
              <a:t>operation</a:t>
            </a:r>
            <a:endParaRPr lang="en-US" i="1" dirty="0"/>
          </a:p>
        </p:txBody>
      </p:sp>
      <p:sp>
        <p:nvSpPr>
          <p:cNvPr id="90" name="Rounded Rectangle 89"/>
          <p:cNvSpPr/>
          <p:nvPr/>
        </p:nvSpPr>
        <p:spPr>
          <a:xfrm>
            <a:off x="2485082" y="5552267"/>
            <a:ext cx="396000" cy="324000"/>
          </a:xfrm>
          <a:prstGeom prst="round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953090" y="5552267"/>
            <a:ext cx="396000" cy="32400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off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 flipV="1">
            <a:off x="6172966" y="3861048"/>
            <a:ext cx="2608021" cy="1008112"/>
          </a:xfrm>
          <a:custGeom>
            <a:avLst/>
            <a:gdLst>
              <a:gd name="connsiteX0" fmla="*/ 252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15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013 w 9063"/>
              <a:gd name="connsiteY0" fmla="*/ 9968 h 10031"/>
              <a:gd name="connsiteX1" fmla="*/ 8683 w 9063"/>
              <a:gd name="connsiteY1" fmla="*/ 8486 h 10031"/>
              <a:gd name="connsiteX2" fmla="*/ 218 w 9063"/>
              <a:gd name="connsiteY2" fmla="*/ 1340 h 10031"/>
              <a:gd name="connsiteX3" fmla="*/ 7375 w 9063"/>
              <a:gd name="connsiteY3" fmla="*/ 446 h 10031"/>
              <a:gd name="connsiteX0" fmla="*/ 3325 w 8137"/>
              <a:gd name="connsiteY0" fmla="*/ 9937 h 10000"/>
              <a:gd name="connsiteX1" fmla="*/ 7495 w 8137"/>
              <a:gd name="connsiteY1" fmla="*/ 8460 h 10000"/>
              <a:gd name="connsiteX2" fmla="*/ 241 w 8137"/>
              <a:gd name="connsiteY2" fmla="*/ 1336 h 10000"/>
              <a:gd name="connsiteX3" fmla="*/ 8137 w 8137"/>
              <a:gd name="connsiteY3" fmla="*/ 445 h 10000"/>
              <a:gd name="connsiteX0" fmla="*/ 2005 w 7919"/>
              <a:gd name="connsiteY0" fmla="*/ 10198 h 10261"/>
              <a:gd name="connsiteX1" fmla="*/ 7130 w 7919"/>
              <a:gd name="connsiteY1" fmla="*/ 8721 h 10261"/>
              <a:gd name="connsiteX2" fmla="*/ 296 w 7919"/>
              <a:gd name="connsiteY2" fmla="*/ 1336 h 10261"/>
              <a:gd name="connsiteX3" fmla="*/ 7919 w 7919"/>
              <a:gd name="connsiteY3" fmla="*/ 706 h 10261"/>
              <a:gd name="connsiteX0" fmla="*/ 2338 w 9889"/>
              <a:gd name="connsiteY0" fmla="*/ 10077 h 10138"/>
              <a:gd name="connsiteX1" fmla="*/ 8810 w 9889"/>
              <a:gd name="connsiteY1" fmla="*/ 8637 h 10138"/>
              <a:gd name="connsiteX2" fmla="*/ 180 w 9889"/>
              <a:gd name="connsiteY2" fmla="*/ 1440 h 10138"/>
              <a:gd name="connsiteX3" fmla="*/ 9889 w 9889"/>
              <a:gd name="connsiteY3" fmla="*/ 0 h 10138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484 h 11544"/>
              <a:gd name="connsiteX1" fmla="*/ 8909 w 10000"/>
              <a:gd name="connsiteY1" fmla="*/ 10063 h 11544"/>
              <a:gd name="connsiteX2" fmla="*/ 182 w 10000"/>
              <a:gd name="connsiteY2" fmla="*/ 2964 h 11544"/>
              <a:gd name="connsiteX3" fmla="*/ 10000 w 10000"/>
              <a:gd name="connsiteY3" fmla="*/ 124 h 11544"/>
              <a:gd name="connsiteX0" fmla="*/ 2546 w 11273"/>
              <a:gd name="connsiteY0" fmla="*/ 10064 h 10124"/>
              <a:gd name="connsiteX1" fmla="*/ 9091 w 11273"/>
              <a:gd name="connsiteY1" fmla="*/ 8643 h 10124"/>
              <a:gd name="connsiteX2" fmla="*/ 364 w 11273"/>
              <a:gd name="connsiteY2" fmla="*/ 1544 h 10124"/>
              <a:gd name="connsiteX3" fmla="*/ 11273 w 11273"/>
              <a:gd name="connsiteY3" fmla="*/ 124 h 10124"/>
              <a:gd name="connsiteX0" fmla="*/ 2182 w 9384"/>
              <a:gd name="connsiteY0" fmla="*/ 10064 h 10124"/>
              <a:gd name="connsiteX1" fmla="*/ 8727 w 9384"/>
              <a:gd name="connsiteY1" fmla="*/ 8643 h 10124"/>
              <a:gd name="connsiteX2" fmla="*/ 0 w 9384"/>
              <a:gd name="connsiteY2" fmla="*/ 1544 h 10124"/>
              <a:gd name="connsiteX3" fmla="*/ 8727 w 9384"/>
              <a:gd name="connsiteY3" fmla="*/ 124 h 10124"/>
              <a:gd name="connsiteX0" fmla="*/ 2906 w 14068"/>
              <a:gd name="connsiteY0" fmla="*/ 9941 h 10000"/>
              <a:gd name="connsiteX1" fmla="*/ 13368 w 14068"/>
              <a:gd name="connsiteY1" fmla="*/ 8538 h 10000"/>
              <a:gd name="connsiteX2" fmla="*/ 581 w 14068"/>
              <a:gd name="connsiteY2" fmla="*/ 1525 h 10000"/>
              <a:gd name="connsiteX3" fmla="*/ 9881 w 14068"/>
              <a:gd name="connsiteY3" fmla="*/ 122 h 10000"/>
              <a:gd name="connsiteX0" fmla="*/ 3100 w 14262"/>
              <a:gd name="connsiteY0" fmla="*/ 9940 h 9999"/>
              <a:gd name="connsiteX1" fmla="*/ 13562 w 14262"/>
              <a:gd name="connsiteY1" fmla="*/ 8537 h 9999"/>
              <a:gd name="connsiteX2" fmla="*/ 775 w 14262"/>
              <a:gd name="connsiteY2" fmla="*/ 1524 h 9999"/>
              <a:gd name="connsiteX3" fmla="*/ 8912 w 14262"/>
              <a:gd name="connsiteY3" fmla="*/ 122 h 9999"/>
              <a:gd name="connsiteX0" fmla="*/ 3888 w 21993"/>
              <a:gd name="connsiteY0" fmla="*/ 10907 h 17255"/>
              <a:gd name="connsiteX1" fmla="*/ 21502 w 21993"/>
              <a:gd name="connsiteY1" fmla="*/ 16025 h 17255"/>
              <a:gd name="connsiteX2" fmla="*/ 2257 w 21993"/>
              <a:gd name="connsiteY2" fmla="*/ 2490 h 17255"/>
              <a:gd name="connsiteX3" fmla="*/ 7963 w 21993"/>
              <a:gd name="connsiteY3" fmla="*/ 1088 h 17255"/>
              <a:gd name="connsiteX0" fmla="*/ 3888 w 21834"/>
              <a:gd name="connsiteY0" fmla="*/ 10907 h 19913"/>
              <a:gd name="connsiteX1" fmla="*/ 18490 w 21834"/>
              <a:gd name="connsiteY1" fmla="*/ 19060 h 19913"/>
              <a:gd name="connsiteX2" fmla="*/ 21502 w 21834"/>
              <a:gd name="connsiteY2" fmla="*/ 16025 h 19913"/>
              <a:gd name="connsiteX3" fmla="*/ 2257 w 21834"/>
              <a:gd name="connsiteY3" fmla="*/ 2490 h 19913"/>
              <a:gd name="connsiteX4" fmla="*/ 7963 w 21834"/>
              <a:gd name="connsiteY4" fmla="*/ 1088 h 19913"/>
              <a:gd name="connsiteX0" fmla="*/ 3888 w 21774"/>
              <a:gd name="connsiteY0" fmla="*/ 10907 h 17428"/>
              <a:gd name="connsiteX1" fmla="*/ 21502 w 21774"/>
              <a:gd name="connsiteY1" fmla="*/ 16025 h 17428"/>
              <a:gd name="connsiteX2" fmla="*/ 2257 w 21774"/>
              <a:gd name="connsiteY2" fmla="*/ 2490 h 17428"/>
              <a:gd name="connsiteX3" fmla="*/ 7963 w 21774"/>
              <a:gd name="connsiteY3" fmla="*/ 1088 h 17428"/>
              <a:gd name="connsiteX0" fmla="*/ 19243 w 24333"/>
              <a:gd name="connsiteY0" fmla="*/ 20072 h 21138"/>
              <a:gd name="connsiteX1" fmla="*/ 21502 w 24333"/>
              <a:gd name="connsiteY1" fmla="*/ 16025 h 21138"/>
              <a:gd name="connsiteX2" fmla="*/ 2257 w 24333"/>
              <a:gd name="connsiteY2" fmla="*/ 2490 h 21138"/>
              <a:gd name="connsiteX3" fmla="*/ 7963 w 24333"/>
              <a:gd name="connsiteY3" fmla="*/ 1088 h 21138"/>
              <a:gd name="connsiteX0" fmla="*/ 19243 w 24333"/>
              <a:gd name="connsiteY0" fmla="*/ 20072 h 20581"/>
              <a:gd name="connsiteX1" fmla="*/ 21502 w 24333"/>
              <a:gd name="connsiteY1" fmla="*/ 16025 h 20581"/>
              <a:gd name="connsiteX2" fmla="*/ 2257 w 24333"/>
              <a:gd name="connsiteY2" fmla="*/ 2490 h 20581"/>
              <a:gd name="connsiteX3" fmla="*/ 7963 w 24333"/>
              <a:gd name="connsiteY3" fmla="*/ 1088 h 20581"/>
              <a:gd name="connsiteX0" fmla="*/ 19243 w 24333"/>
              <a:gd name="connsiteY0" fmla="*/ 20072 h 20072"/>
              <a:gd name="connsiteX1" fmla="*/ 21502 w 24333"/>
              <a:gd name="connsiteY1" fmla="*/ 16025 h 20072"/>
              <a:gd name="connsiteX2" fmla="*/ 2257 w 24333"/>
              <a:gd name="connsiteY2" fmla="*/ 2490 h 20072"/>
              <a:gd name="connsiteX3" fmla="*/ 7963 w 24333"/>
              <a:gd name="connsiteY3" fmla="*/ 1088 h 20072"/>
              <a:gd name="connsiteX0" fmla="*/ 19243 w 19243"/>
              <a:gd name="connsiteY0" fmla="*/ 20072 h 20072"/>
              <a:gd name="connsiteX1" fmla="*/ 2257 w 19243"/>
              <a:gd name="connsiteY1" fmla="*/ 2490 h 20072"/>
              <a:gd name="connsiteX2" fmla="*/ 7963 w 19243"/>
              <a:gd name="connsiteY2" fmla="*/ 1088 h 20072"/>
              <a:gd name="connsiteX0" fmla="*/ 19243 w 36447"/>
              <a:gd name="connsiteY0" fmla="*/ 20072 h 20072"/>
              <a:gd name="connsiteX1" fmla="*/ 2257 w 36447"/>
              <a:gd name="connsiteY1" fmla="*/ 2490 h 20072"/>
              <a:gd name="connsiteX2" fmla="*/ 7963 w 36447"/>
              <a:gd name="connsiteY2" fmla="*/ 1088 h 20072"/>
              <a:gd name="connsiteX0" fmla="*/ 11280 w 11280"/>
              <a:gd name="connsiteY0" fmla="*/ 18984 h 18984"/>
              <a:gd name="connsiteX1" fmla="*/ 0 w 11280"/>
              <a:gd name="connsiteY1" fmla="*/ 0 h 18984"/>
              <a:gd name="connsiteX0" fmla="*/ 24861 w 24861"/>
              <a:gd name="connsiteY0" fmla="*/ 19226 h 19226"/>
              <a:gd name="connsiteX1" fmla="*/ 13581 w 24861"/>
              <a:gd name="connsiteY1" fmla="*/ 242 h 19226"/>
              <a:gd name="connsiteX0" fmla="*/ 24861 w 43442"/>
              <a:gd name="connsiteY0" fmla="*/ 19226 h 19226"/>
              <a:gd name="connsiteX1" fmla="*/ 13581 w 43442"/>
              <a:gd name="connsiteY1" fmla="*/ 242 h 19226"/>
              <a:gd name="connsiteX0" fmla="*/ 24861 w 36153"/>
              <a:gd name="connsiteY0" fmla="*/ 19226 h 19226"/>
              <a:gd name="connsiteX1" fmla="*/ 13581 w 36153"/>
              <a:gd name="connsiteY1" fmla="*/ 242 h 19226"/>
              <a:gd name="connsiteX0" fmla="*/ 22070 w 33362"/>
              <a:gd name="connsiteY0" fmla="*/ 18984 h 18984"/>
              <a:gd name="connsiteX1" fmla="*/ 10790 w 33362"/>
              <a:gd name="connsiteY1" fmla="*/ 0 h 18984"/>
              <a:gd name="connsiteX0" fmla="*/ 22070 w 33043"/>
              <a:gd name="connsiteY0" fmla="*/ 18984 h 18984"/>
              <a:gd name="connsiteX1" fmla="*/ 10790 w 33043"/>
              <a:gd name="connsiteY1" fmla="*/ 0 h 18984"/>
              <a:gd name="connsiteX0" fmla="*/ 20357 w 31330"/>
              <a:gd name="connsiteY0" fmla="*/ 18984 h 18984"/>
              <a:gd name="connsiteX1" fmla="*/ 9077 w 31330"/>
              <a:gd name="connsiteY1" fmla="*/ 0 h 18984"/>
              <a:gd name="connsiteX0" fmla="*/ 20357 w 29254"/>
              <a:gd name="connsiteY0" fmla="*/ 18984 h 18984"/>
              <a:gd name="connsiteX1" fmla="*/ 9077 w 29254"/>
              <a:gd name="connsiteY1" fmla="*/ 0 h 18984"/>
              <a:gd name="connsiteX0" fmla="*/ 20357 w 27782"/>
              <a:gd name="connsiteY0" fmla="*/ 18984 h 18984"/>
              <a:gd name="connsiteX1" fmla="*/ 9077 w 27782"/>
              <a:gd name="connsiteY1" fmla="*/ 0 h 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82" h="18984">
                <a:moveTo>
                  <a:pt x="20357" y="18984"/>
                </a:moveTo>
                <a:cubicBezTo>
                  <a:pt x="27782" y="11724"/>
                  <a:pt x="0" y="8775"/>
                  <a:pt x="9077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ower"/>
          <p:cNvSpPr>
            <a:spLocks noChangeAspect="1" noEditPoints="1" noChangeArrowheads="1"/>
          </p:cNvSpPr>
          <p:nvPr/>
        </p:nvSpPr>
        <p:spPr bwMode="auto">
          <a:xfrm>
            <a:off x="7442427" y="1715942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ower"/>
          <p:cNvSpPr>
            <a:spLocks noChangeAspect="1" noEditPoints="1" noChangeArrowheads="1"/>
          </p:cNvSpPr>
          <p:nvPr/>
        </p:nvSpPr>
        <p:spPr bwMode="auto">
          <a:xfrm>
            <a:off x="7549653" y="1823168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tower"/>
          <p:cNvSpPr>
            <a:spLocks noChangeAspect="1" noEditPoints="1" noChangeArrowheads="1"/>
          </p:cNvSpPr>
          <p:nvPr/>
        </p:nvSpPr>
        <p:spPr bwMode="auto">
          <a:xfrm>
            <a:off x="7656879" y="1930394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ower"/>
          <p:cNvSpPr>
            <a:spLocks noChangeAspect="1" noEditPoints="1" noChangeArrowheads="1"/>
          </p:cNvSpPr>
          <p:nvPr/>
        </p:nvSpPr>
        <p:spPr bwMode="auto">
          <a:xfrm>
            <a:off x="7764105" y="2037620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ower"/>
          <p:cNvSpPr>
            <a:spLocks noChangeAspect="1" noEditPoints="1" noChangeArrowheads="1"/>
          </p:cNvSpPr>
          <p:nvPr/>
        </p:nvSpPr>
        <p:spPr bwMode="auto">
          <a:xfrm>
            <a:off x="7871332" y="2144846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tower"/>
          <p:cNvSpPr>
            <a:spLocks noChangeAspect="1" noEditPoints="1" noChangeArrowheads="1"/>
          </p:cNvSpPr>
          <p:nvPr/>
        </p:nvSpPr>
        <p:spPr bwMode="auto">
          <a:xfrm>
            <a:off x="7978558" y="2252072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Text Box 110"/>
          <p:cNvSpPr txBox="1">
            <a:spLocks noChangeArrowheads="1"/>
          </p:cNvSpPr>
          <p:nvPr/>
        </p:nvSpPr>
        <p:spPr bwMode="auto">
          <a:xfrm>
            <a:off x="7329931" y="3054864"/>
            <a:ext cx="1202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computer</a:t>
            </a:r>
          </a:p>
          <a:p>
            <a:pPr algn="ctr" eaLnBrk="0" hangingPunct="0"/>
            <a:r>
              <a:rPr lang="en-US" sz="2000" dirty="0" smtClean="0">
                <a:cs typeface="Arial" pitchFamily="34" charset="0"/>
              </a:rPr>
              <a:t>center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268" y="5193090"/>
            <a:ext cx="53352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galactic skymap.gif"/>
          <p:cNvPicPr>
            <a:picLocks noChangeAspect="1"/>
          </p:cNvPicPr>
          <p:nvPr/>
        </p:nvPicPr>
        <p:blipFill>
          <a:blip r:embed="rId8" cstate="print"/>
          <a:srcRect l="12665" t="12812" r="13332" b="8236"/>
          <a:stretch>
            <a:fillRect/>
          </a:stretch>
        </p:blipFill>
        <p:spPr>
          <a:xfrm>
            <a:off x="6804248" y="5415244"/>
            <a:ext cx="787546" cy="61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 rot="18360000">
            <a:off x="2415347" y="3560547"/>
            <a:ext cx="106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0.1</a:t>
            </a:r>
            <a:r>
              <a:rPr lang="en-GB" sz="1600" dirty="0" smtClean="0">
                <a:sym typeface="Symbol" panose="05050102010706020507" pitchFamily="18" charset="2"/>
              </a:rPr>
              <a:t>1 Tb/s</a:t>
            </a:r>
            <a:endParaRPr lang="en-GB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11008" y="2514382"/>
            <a:ext cx="1301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ym typeface="Symbol" panose="05050102010706020507" pitchFamily="18" charset="2"/>
              </a:rPr>
              <a:t>10100 </a:t>
            </a:r>
            <a:r>
              <a:rPr lang="en-GB" sz="1600" dirty="0">
                <a:sym typeface="Symbol" panose="05050102010706020507" pitchFamily="18" charset="2"/>
              </a:rPr>
              <a:t>Mb/s</a:t>
            </a:r>
            <a:endParaRPr lang="en-GB" sz="1600" dirty="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777352" y="3522864"/>
            <a:ext cx="540000" cy="540000"/>
          </a:xfrm>
          <a:prstGeom prst="line">
            <a:avLst/>
          </a:prstGeom>
          <a:ln w="254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740"/>
          <p:cNvGrpSpPr>
            <a:grpSpLocks noChangeAspect="1"/>
          </p:cNvGrpSpPr>
          <p:nvPr/>
        </p:nvGrpSpPr>
        <p:grpSpPr bwMode="auto">
          <a:xfrm>
            <a:off x="2339752" y="1643088"/>
            <a:ext cx="175046" cy="180000"/>
            <a:chOff x="2295" y="2016"/>
            <a:chExt cx="1161" cy="1200"/>
          </a:xfrm>
        </p:grpSpPr>
        <p:sp>
          <p:nvSpPr>
            <p:cNvPr id="110" name="Oval 741"/>
            <p:cNvSpPr>
              <a:spLocks noChangeAspect="1" noChangeArrowheads="1"/>
            </p:cNvSpPr>
            <p:nvPr/>
          </p:nvSpPr>
          <p:spPr bwMode="auto">
            <a:xfrm>
              <a:off x="2295" y="237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" name="Oval 742"/>
            <p:cNvSpPr>
              <a:spLocks noChangeAspect="1" noChangeArrowheads="1"/>
            </p:cNvSpPr>
            <p:nvPr/>
          </p:nvSpPr>
          <p:spPr bwMode="auto">
            <a:xfrm>
              <a:off x="2544" y="264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" name="Oval 743"/>
            <p:cNvSpPr>
              <a:spLocks noChangeAspect="1" noChangeArrowheads="1"/>
            </p:cNvSpPr>
            <p:nvPr/>
          </p:nvSpPr>
          <p:spPr bwMode="auto">
            <a:xfrm>
              <a:off x="2688" y="2016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" name="Oval 744"/>
            <p:cNvSpPr>
              <a:spLocks noChangeAspect="1" noChangeArrowheads="1"/>
            </p:cNvSpPr>
            <p:nvPr/>
          </p:nvSpPr>
          <p:spPr bwMode="auto">
            <a:xfrm>
              <a:off x="2400" y="20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" name="Oval 745"/>
            <p:cNvSpPr>
              <a:spLocks noChangeAspect="1" noChangeArrowheads="1"/>
            </p:cNvSpPr>
            <p:nvPr/>
          </p:nvSpPr>
          <p:spPr bwMode="auto">
            <a:xfrm>
              <a:off x="2880" y="2496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" name="Oval 746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" name="Oval 747"/>
            <p:cNvSpPr>
              <a:spLocks noChangeAspect="1" noChangeArrowheads="1"/>
            </p:cNvSpPr>
            <p:nvPr/>
          </p:nvSpPr>
          <p:spPr bwMode="auto">
            <a:xfrm>
              <a:off x="2304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7" name="Oval 748"/>
            <p:cNvSpPr>
              <a:spLocks noChangeAspect="1" noChangeArrowheads="1"/>
            </p:cNvSpPr>
            <p:nvPr/>
          </p:nvSpPr>
          <p:spPr bwMode="auto">
            <a:xfrm>
              <a:off x="2409" y="255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8" name="Oval 749"/>
            <p:cNvSpPr>
              <a:spLocks noChangeAspect="1"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9" name="Line 731"/>
          <p:cNvSpPr>
            <a:spLocks noChangeAspect="1" noChangeShapeType="1"/>
          </p:cNvSpPr>
          <p:nvPr/>
        </p:nvSpPr>
        <p:spPr bwMode="auto">
          <a:xfrm flipH="1">
            <a:off x="2483768" y="116632"/>
            <a:ext cx="519812" cy="14707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" name="Line 763"/>
          <p:cNvSpPr>
            <a:spLocks noChangeAspect="1" noChangeShapeType="1"/>
          </p:cNvSpPr>
          <p:nvPr/>
        </p:nvSpPr>
        <p:spPr bwMode="auto">
          <a:xfrm flipH="1">
            <a:off x="2357785" y="1933401"/>
            <a:ext cx="53975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2192682" y="1944582"/>
            <a:ext cx="132782" cy="321778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088921" y="2252072"/>
            <a:ext cx="107226" cy="1018173"/>
          </a:xfrm>
          <a:prstGeom prst="line">
            <a:avLst/>
          </a:prstGeom>
          <a:ln w="254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946929" y="2252072"/>
            <a:ext cx="1245548" cy="316317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88845" y="3270245"/>
            <a:ext cx="76" cy="2144999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487504" y="1947689"/>
            <a:ext cx="53984" cy="64963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460284" y="2597326"/>
            <a:ext cx="74034" cy="200164"/>
          </a:xfrm>
          <a:prstGeom prst="line">
            <a:avLst/>
          </a:prstGeom>
          <a:ln w="254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541488" y="2564904"/>
            <a:ext cx="126813" cy="259293"/>
          </a:xfrm>
          <a:prstGeom prst="line">
            <a:avLst/>
          </a:prstGeom>
          <a:ln w="254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9"/>
          <p:cNvSpPr txBox="1">
            <a:spLocks noChangeArrowheads="1"/>
          </p:cNvSpPr>
          <p:nvPr/>
        </p:nvSpPr>
        <p:spPr bwMode="auto">
          <a:xfrm>
            <a:off x="173753" y="4526770"/>
            <a:ext cx="214988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neutrino telescope</a:t>
            </a:r>
            <a:endParaRPr lang="en-US" sz="2000" dirty="0"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49864" y="4060434"/>
            <a:ext cx="720000" cy="720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10666" r="1460" b="8319"/>
          <a:stretch/>
        </p:blipFill>
        <p:spPr>
          <a:xfrm>
            <a:off x="483408" y="2032632"/>
            <a:ext cx="2808000" cy="3240000"/>
          </a:xfrm>
          <a:prstGeom prst="rect">
            <a:avLst/>
          </a:prstGeom>
        </p:spPr>
      </p:pic>
      <p:pic>
        <p:nvPicPr>
          <p:cNvPr id="2" name="Picture 2" descr="http://travelinparis.info/wp-content/uploads/2013/04/Eiffel-Tower.jpg"/>
          <p:cNvPicPr>
            <a:picLocks noChangeAspect="1" noChangeArrowheads="1"/>
          </p:cNvPicPr>
          <p:nvPr/>
        </p:nvPicPr>
        <p:blipFill>
          <a:blip r:embed="rId3" cstate="print"/>
          <a:srcRect l="25512" t="378" r="25512" b="378"/>
          <a:stretch>
            <a:fillRect/>
          </a:stretch>
        </p:blipFill>
        <p:spPr bwMode="auto">
          <a:xfrm>
            <a:off x="6407920" y="4086338"/>
            <a:ext cx="1279134" cy="2592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Design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33194" y="2678940"/>
            <a:ext cx="108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09111" y="1472736"/>
            <a:ext cx="0" cy="18720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09111" y="4350816"/>
            <a:ext cx="0" cy="18720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7933911" y="36935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en-GB" dirty="0" smtClean="0"/>
              <a:t>600 m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78238" y="3756118"/>
            <a:ext cx="162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78238" y="2678940"/>
            <a:ext cx="162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4074520" y="1950890"/>
            <a:ext cx="2138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/>
              <a:t>Optical module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533" y="1527648"/>
            <a:ext cx="232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Launcher vehicle</a:t>
            </a:r>
            <a:endParaRPr lang="en-GB" sz="2400" b="1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206196" y="4969952"/>
            <a:ext cx="2340000" cy="1872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31 x 3” PMTs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low-power HV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LED &amp; </a:t>
            </a:r>
            <a:r>
              <a:rPr lang="en-US" i="1" dirty="0" err="1" smtClean="0">
                <a:cs typeface="Arial" pitchFamily="34" charset="0"/>
              </a:rPr>
              <a:t>piezo</a:t>
            </a:r>
            <a:r>
              <a:rPr lang="en-US" i="1" dirty="0" smtClean="0">
                <a:cs typeface="Arial" pitchFamily="34" charset="0"/>
              </a:rPr>
              <a:t> inside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FPGA readout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White Rabbit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DWDM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96424" y="5344768"/>
            <a:ext cx="2736000" cy="115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rapid deployment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autonomous unfurling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recoverable</a:t>
            </a:r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V="1">
            <a:off x="6630252" y="4524126"/>
            <a:ext cx="172800" cy="144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flipV="1">
            <a:off x="7275430" y="3759060"/>
            <a:ext cx="432000" cy="36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www.km3net.org/images/DetectionUnits/KM3NeT-String.jpg"/>
          <p:cNvPicPr>
            <a:picLocks noChangeArrowheads="1"/>
          </p:cNvPicPr>
          <p:nvPr/>
        </p:nvPicPr>
        <p:blipFill rotWithShape="1">
          <a:blip r:embed="rId4" cstate="print"/>
          <a:srcRect t="72303" b="37"/>
          <a:stretch/>
        </p:blipFill>
        <p:spPr bwMode="auto">
          <a:xfrm>
            <a:off x="7729658" y="4437112"/>
            <a:ext cx="540000" cy="2376000"/>
          </a:xfrm>
          <a:prstGeom prst="rect">
            <a:avLst/>
          </a:prstGeom>
          <a:noFill/>
        </p:spPr>
      </p:pic>
      <p:pic>
        <p:nvPicPr>
          <p:cNvPr id="21" name="Picture 20" descr="http://www.km3net.org/images/DetectionUnits/KM3NeT-String.jpg"/>
          <p:cNvPicPr>
            <a:picLocks noChangeAspect="1" noChangeArrowheads="1"/>
          </p:cNvPicPr>
          <p:nvPr/>
        </p:nvPicPr>
        <p:blipFill>
          <a:blip r:embed="rId4" cstate="print"/>
          <a:srcRect b="35637"/>
          <a:stretch>
            <a:fillRect/>
          </a:stretch>
        </p:blipFill>
        <p:spPr bwMode="auto">
          <a:xfrm>
            <a:off x="7754400" y="86652"/>
            <a:ext cx="466774" cy="435606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91456" y="4766288"/>
            <a:ext cx="540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79528" y="4766288"/>
            <a:ext cx="5400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89744" y="4586124"/>
            <a:ext cx="51488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/>
              <a:t>17”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22" y="2449704"/>
            <a:ext cx="210717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4177168" y="6121218"/>
            <a:ext cx="187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Phased implementation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09988"/>
              </p:ext>
            </p:extLst>
          </p:nvPr>
        </p:nvGraphicFramePr>
        <p:xfrm>
          <a:off x="122018" y="1988840"/>
          <a:ext cx="8856984" cy="425869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133694"/>
                <a:gridCol w="1275406"/>
                <a:gridCol w="6447884"/>
              </a:tblGrid>
              <a:tr h="97309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Phase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Blocks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sz="2200" b="1" baseline="0" noProof="0" dirty="0" smtClean="0">
                          <a:solidFill>
                            <a:schemeClr val="bg1"/>
                          </a:solidFill>
                        </a:rPr>
                        <a:t> deliverables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0.2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Proof of feasibility and first science results;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 row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aseline="0" noProof="0" dirty="0" smtClean="0">
                          <a:solidFill>
                            <a:schemeClr val="bg1"/>
                          </a:solidFill>
                        </a:rPr>
                        <a:t>2.0</a:t>
                      </a:r>
                      <a:endParaRPr lang="en-US" sz="22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noProof="0" dirty="0" smtClean="0">
                          <a:solidFill>
                            <a:schemeClr val="bg1"/>
                          </a:solidFill>
                        </a:rPr>
                        <a:t>ARCA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Measurement of neutrino signal reported by </a:t>
                      </a:r>
                      <a:r>
                        <a:rPr lang="en-US" sz="2200" kern="1200" baseline="0" noProof="0" dirty="0" err="1" smtClean="0">
                          <a:solidFill>
                            <a:schemeClr val="bg1"/>
                          </a:solidFill>
                        </a:rPr>
                        <a:t>IceCube</a:t>
                      </a: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;</a:t>
                      </a:r>
                      <a:b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All flavor neutrino astronomy;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22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noProof="0" dirty="0" smtClean="0">
                          <a:solidFill>
                            <a:schemeClr val="bg1"/>
                          </a:solidFill>
                        </a:rPr>
                        <a:t>ORCA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Neutrino mass hierarchy;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6 (+1)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Neutrino astronomy including Galactic sources;</a:t>
                      </a:r>
                    </a:p>
                  </a:txBody>
                  <a:tcPr marL="108000" marR="108000" marT="144000" marB="14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6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KM3NeT status &amp; outlook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950" y="1556792"/>
            <a:ext cx="8712000" cy="5040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R&amp;D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developed cost-effective technology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feedback from prototypes confirm key specifications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Phase-1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going ahead as planned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Phase-2</a:t>
            </a:r>
          </a:p>
          <a:p>
            <a:pPr lvl="1"/>
            <a:r>
              <a:rPr lang="en-GB" i="1" dirty="0" smtClean="0">
                <a:solidFill>
                  <a:schemeClr val="bg1"/>
                </a:solidFill>
              </a:rPr>
              <a:t>ARCA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easurement of </a:t>
            </a:r>
            <a:r>
              <a:rPr lang="en-GB" dirty="0" err="1" smtClean="0">
                <a:solidFill>
                  <a:schemeClr val="bg1"/>
                </a:solidFill>
              </a:rPr>
              <a:t>IceCube</a:t>
            </a:r>
            <a:r>
              <a:rPr lang="en-GB" dirty="0" smtClean="0">
                <a:solidFill>
                  <a:schemeClr val="bg1"/>
                </a:solidFill>
              </a:rPr>
              <a:t> flux with different methodology,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complementary field of view and improved resolution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ll flavour neutrino astronomy</a:t>
            </a:r>
          </a:p>
          <a:p>
            <a:pPr lvl="1"/>
            <a:r>
              <a:rPr lang="en-GB" i="1" dirty="0" smtClean="0">
                <a:solidFill>
                  <a:schemeClr val="bg1"/>
                </a:solidFill>
              </a:rPr>
              <a:t>ORCA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smtClean="0">
                <a:solidFill>
                  <a:schemeClr val="bg1"/>
                </a:solidFill>
              </a:rPr>
              <a:t>easurement </a:t>
            </a:r>
            <a:r>
              <a:rPr lang="en-GB" dirty="0" smtClean="0">
                <a:solidFill>
                  <a:schemeClr val="bg1"/>
                </a:solidFill>
              </a:rPr>
              <a:t>of neutrino mass hierarchy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Future prospects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xploration of our Galaxy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246</Words>
  <Application>Microsoft Office PowerPoint</Application>
  <PresentationFormat>On-screen Show (4:3)</PresentationFormat>
  <Paragraphs>112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</vt:lpstr>
      <vt:lpstr>Office Theme</vt:lpstr>
      <vt:lpstr>PowerPoint Presentation</vt:lpstr>
      <vt:lpstr>PowerPoint Presentation</vt:lpstr>
      <vt:lpstr>Multi-messenger astronomy</vt:lpstr>
      <vt:lpstr>PowerPoint Presentation</vt:lpstr>
      <vt:lpstr>PowerPoint Presentation</vt:lpstr>
      <vt:lpstr>PowerPoint Presentation</vt:lpstr>
      <vt:lpstr>Phased implementation</vt:lpstr>
      <vt:lpstr>KM3NeT status &amp; outlook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mjg_2</dc:creator>
  <cp:lastModifiedBy>mjg</cp:lastModifiedBy>
  <cp:revision>679</cp:revision>
  <dcterms:created xsi:type="dcterms:W3CDTF">2013-10-07T07:04:32Z</dcterms:created>
  <dcterms:modified xsi:type="dcterms:W3CDTF">2015-05-26T10:14:19Z</dcterms:modified>
</cp:coreProperties>
</file>