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18"/>
  </p:notesMasterIdLst>
  <p:sldIdLst>
    <p:sldId id="257" r:id="rId5"/>
    <p:sldId id="509" r:id="rId6"/>
    <p:sldId id="491" r:id="rId7"/>
    <p:sldId id="510" r:id="rId8"/>
    <p:sldId id="508" r:id="rId9"/>
    <p:sldId id="487" r:id="rId10"/>
    <p:sldId id="503" r:id="rId11"/>
    <p:sldId id="512" r:id="rId12"/>
    <p:sldId id="504" r:id="rId13"/>
    <p:sldId id="505" r:id="rId14"/>
    <p:sldId id="506" r:id="rId15"/>
    <p:sldId id="507" r:id="rId16"/>
    <p:sldId id="51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koehler" initials="BKO" lastIdx="41" clrIdx="0">
    <p:extLst/>
  </p:cmAuthor>
  <p:cmAuthor id="2" name="Roberto Tamai" initials="RT" lastIdx="61" clrIdx="1">
    <p:extLst/>
  </p:cmAuthor>
  <p:cmAuthor id="3" name="Bertrand Koehler" initials="BK" lastIdx="29" clrIdx="2">
    <p:extLst/>
  </p:cmAuthor>
  <p:cmAuthor id="4" name="Ade Russell" initials="APGR" lastIdx="1" clrIdx="3">
    <p:extLst/>
  </p:cmAuthor>
  <p:cmAuthor id="5" name="Ade Russell" initials="APGR [2]" lastIdx="1" clrIdx="4">
    <p:extLst/>
  </p:cmAuthor>
  <p:cmAuthor id="6" name="Ade Russell" initials="APGR [3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8" autoAdjust="0"/>
    <p:restoredTop sz="99616" autoAdjust="0"/>
  </p:normalViewPr>
  <p:slideViewPr>
    <p:cSldViewPr snapToGrid="0" snapToObjects="1">
      <p:cViewPr>
        <p:scale>
          <a:sx n="85" d="100"/>
          <a:sy n="85" d="100"/>
        </p:scale>
        <p:origin x="-792" y="-2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765D0-4809-1347-B630-8C2EEAAF8735}" type="datetimeFigureOut">
              <a:rPr lang="en-US" smtClean="0"/>
              <a:t>26/05/15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3A21A-F1D2-7D4C-8398-C9399E5F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7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E-ELT Status, May 2015</a:t>
            </a:r>
            <a:endParaRPr lang="en-GB" dirty="0" smtClean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69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E-ELT Status, May 2015</a:t>
            </a:r>
            <a:endParaRPr lang="en-GB" dirty="0" smtClean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93689" y="1131005"/>
            <a:ext cx="8748000" cy="52786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2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E-ELT Status, May 2015</a:t>
            </a:r>
            <a:endParaRPr lang="en-GB" dirty="0" smtClean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2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4392488" cy="53284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124744"/>
            <a:ext cx="4355976" cy="53284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E-ELT Status, May 2015</a:t>
            </a:r>
            <a:endParaRPr lang="en-GB" dirty="0" smtClean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2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E-ELT Status, May 2015</a:t>
            </a:r>
            <a:endParaRPr lang="en-GB" dirty="0" smtClean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1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E-ELT Status, May 2015</a:t>
            </a:r>
            <a:endParaRPr lang="en-GB" dirty="0" smtClean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40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mtClean="0"/>
              <a:t>E-ELT Status, May 2015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20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emf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2894"/>
            <a:ext cx="8748712" cy="529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1081959"/>
            <a:ext cx="9144000" cy="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 err="1" smtClean="0"/>
              <a:t>Asterics</a:t>
            </a:r>
            <a:r>
              <a:rPr lang="en-US" dirty="0" smtClean="0"/>
              <a:t> kick-off meeting, May 26, 2015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6581775"/>
            <a:ext cx="2809875" cy="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6581775"/>
            <a:ext cx="2809875" cy="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26294" y="0"/>
            <a:ext cx="8317706" cy="10731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25500" cy="1079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24000" indent="-324000" algn="l" rtl="0" eaLnBrk="1" fontAlgn="base" hangingPunct="1">
        <a:spcBef>
          <a:spcPts val="1200"/>
        </a:spcBef>
        <a:spcAft>
          <a:spcPts val="0"/>
        </a:spcAft>
        <a:buClr>
          <a:srgbClr val="FF0000"/>
        </a:buClr>
        <a:buSzPct val="90000"/>
        <a:buFontTx/>
        <a:buBlip>
          <a:blip r:embed="rId11"/>
        </a:buBlip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ts val="0"/>
        </a:spcAft>
        <a:buClr>
          <a:schemeClr val="accent1"/>
        </a:buClr>
        <a:buFont typeface="Wingdings" charset="0"/>
        <a:buChar char="Ø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ts val="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ts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ts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4-platupdate0500 (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5788024"/>
            <a:ext cx="9973890" cy="14107341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45775" y="251057"/>
            <a:ext cx="8623838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2">
                    <a:lumMod val="75000"/>
                  </a:schemeClr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4000" i="0" dirty="0" smtClean="0">
                <a:solidFill>
                  <a:schemeClr val="bg1">
                    <a:lumMod val="50000"/>
                  </a:schemeClr>
                </a:solidFill>
              </a:rPr>
              <a:t>The world’s biggest eye on sky</a:t>
            </a:r>
          </a:p>
          <a:p>
            <a:r>
              <a:rPr lang="en-GB" sz="4000" i="0" dirty="0" smtClean="0">
                <a:solidFill>
                  <a:schemeClr val="bg1">
                    <a:lumMod val="50000"/>
                  </a:schemeClr>
                </a:solidFill>
              </a:rPr>
              <a:t>ELT - Extremely Brief Overview</a:t>
            </a:r>
            <a:endParaRPr lang="en-GB" sz="40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8505" y="4287356"/>
            <a:ext cx="3971108" cy="25706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5717" tIns="35717" rIns="76356" bIns="35717" anchor="ctr"/>
          <a:lstStyle/>
          <a:p>
            <a:pPr marL="4465">
              <a:lnSpc>
                <a:spcPct val="90000"/>
              </a:lnSpc>
              <a:defRPr/>
            </a:pPr>
            <a:r>
              <a:rPr lang="en-GB" sz="2000" b="1" i="1" kern="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Trajan Pro Bold" charset="0"/>
              </a:rPr>
              <a:t>Roberto Tamai</a:t>
            </a:r>
          </a:p>
          <a:p>
            <a:pPr marL="4465">
              <a:lnSpc>
                <a:spcPct val="90000"/>
              </a:lnSpc>
              <a:defRPr/>
            </a:pPr>
            <a:r>
              <a:rPr lang="en-GB" sz="2000" b="1" i="1" kern="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Trajan Pro Bold" charset="0"/>
              </a:rPr>
              <a:t>E-ELT Programme Manager</a:t>
            </a:r>
          </a:p>
          <a:p>
            <a:pPr marL="4465">
              <a:lnSpc>
                <a:spcPct val="90000"/>
              </a:lnSpc>
              <a:defRPr/>
            </a:pPr>
            <a:endParaRPr lang="en-GB" sz="2000" b="1" i="1" kern="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Trajan Pro Bold" charset="0"/>
            </a:endParaRPr>
          </a:p>
          <a:p>
            <a:pPr marL="4465">
              <a:lnSpc>
                <a:spcPct val="90000"/>
              </a:lnSpc>
              <a:defRPr/>
            </a:pPr>
            <a:r>
              <a:rPr lang="en-GB" sz="2000" b="1" i="1" kern="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Trajan Pro Bold" charset="0"/>
              </a:rPr>
              <a:t>p</a:t>
            </a:r>
            <a:r>
              <a:rPr lang="en-GB" sz="2000" b="1" i="1" kern="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Trajan Pro Bold" charset="0"/>
              </a:rPr>
              <a:t>resented by </a:t>
            </a:r>
          </a:p>
          <a:p>
            <a:pPr marL="4465">
              <a:lnSpc>
                <a:spcPct val="90000"/>
              </a:lnSpc>
              <a:defRPr/>
            </a:pPr>
            <a:r>
              <a:rPr lang="en-GB" sz="2000" b="1" i="1" kern="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Trajan Pro Bold" charset="0"/>
              </a:rPr>
              <a:t>Michael Sterzik</a:t>
            </a:r>
          </a:p>
          <a:p>
            <a:pPr marL="4465">
              <a:lnSpc>
                <a:spcPct val="90000"/>
              </a:lnSpc>
              <a:defRPr/>
            </a:pPr>
            <a:r>
              <a:rPr lang="en-GB" sz="2000" b="1" i="1" kern="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Trajan Pro Bold" charset="0"/>
              </a:rPr>
              <a:t>Data Management Operations</a:t>
            </a:r>
          </a:p>
          <a:p>
            <a:pPr marL="4465">
              <a:lnSpc>
                <a:spcPct val="90000"/>
              </a:lnSpc>
              <a:defRPr/>
            </a:pPr>
            <a:endParaRPr lang="en-GB" sz="2000" b="1" i="1" kern="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Trajan Pro Bold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089" y="0"/>
            <a:ext cx="823555" cy="1073195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</p:spPr>
        <p:txBody>
          <a:bodyPr/>
          <a:lstStyle/>
          <a:p>
            <a:r>
              <a:rPr lang="en-US" dirty="0" err="1" smtClean="0"/>
              <a:t>Asterics</a:t>
            </a:r>
            <a:r>
              <a:rPr lang="en-US" dirty="0" smtClean="0"/>
              <a:t> kick-off meeting, May 26, 2015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820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826293" y="0"/>
            <a:ext cx="8354219" cy="10731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ELT and VLT: </a:t>
            </a:r>
            <a:b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Towards Integrated Operations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7" y="1259552"/>
            <a:ext cx="6654799" cy="51936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 flipV="1">
            <a:off x="1422401" y="1659466"/>
            <a:ext cx="1761067" cy="406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 flipV="1">
            <a:off x="3953935" y="1284951"/>
            <a:ext cx="2455332" cy="48458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 flipV="1">
            <a:off x="5020736" y="2273567"/>
            <a:ext cx="1532464" cy="7659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flipV="1">
            <a:off x="5232399" y="4724398"/>
            <a:ext cx="1617133" cy="31127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flipV="1">
            <a:off x="5020736" y="4880037"/>
            <a:ext cx="1617133" cy="31127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flipV="1">
            <a:off x="4792135" y="5141761"/>
            <a:ext cx="1617132" cy="31127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V="1">
            <a:off x="4423832" y="5903763"/>
            <a:ext cx="1096435" cy="22610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flipV="1">
            <a:off x="1964269" y="5660727"/>
            <a:ext cx="1032932" cy="486071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2401" y="1727198"/>
            <a:ext cx="2175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halkboard"/>
                <a:cs typeface="Chalkboard"/>
              </a:rPr>
              <a:t>the E-ELT?</a:t>
            </a:r>
            <a:endParaRPr lang="en-US" sz="2800" b="1" dirty="0">
              <a:solidFill>
                <a:schemeClr val="bg1"/>
              </a:solidFill>
              <a:latin typeface="Chalkboard"/>
              <a:cs typeface="Chalkboar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8333" y="1284951"/>
            <a:ext cx="429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halkboard"/>
                <a:cs typeface="Chalkboard"/>
              </a:rPr>
              <a:t>2024: ELT+VLT joint operations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29641" y="4798602"/>
            <a:ext cx="348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halkboard"/>
                <a:cs typeface="Chalkboard"/>
              </a:rPr>
              <a:t>2014: ELT construction </a:t>
            </a:r>
            <a:endParaRPr lang="en-US" b="1" dirty="0">
              <a:solidFill>
                <a:schemeClr val="bg1"/>
              </a:solidFill>
              <a:latin typeface="Chalkboard"/>
              <a:cs typeface="Chalkboard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halkboard"/>
                <a:cs typeface="Chalkboard"/>
              </a:rPr>
              <a:t>starts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80025" y="5703567"/>
            <a:ext cx="255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halkboard"/>
                <a:cs typeface="Chalkboard"/>
              </a:rPr>
              <a:t>2015: VLT operations evolutionary path</a:t>
            </a:r>
          </a:p>
        </p:txBody>
      </p:sp>
      <p:sp>
        <p:nvSpPr>
          <p:cNvPr id="13" name="Right Arrow 12"/>
          <p:cNvSpPr/>
          <p:nvPr/>
        </p:nvSpPr>
        <p:spPr bwMode="auto">
          <a:xfrm rot="19451977">
            <a:off x="6804905" y="5379394"/>
            <a:ext cx="928401" cy="147292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0800" y="2295001"/>
            <a:ext cx="2878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halkboard"/>
                <a:cs typeface="Chalkboard"/>
              </a:rPr>
              <a:t>2020: VLT readiness</a:t>
            </a:r>
          </a:p>
          <a:p>
            <a:r>
              <a:rPr lang="en-US" sz="2000" b="1" dirty="0">
                <a:solidFill>
                  <a:schemeClr val="bg1"/>
                </a:solidFill>
                <a:latin typeface="Chalkboard"/>
                <a:cs typeface="Chalkboard"/>
              </a:rPr>
              <a:t>f</a:t>
            </a:r>
            <a:r>
              <a:rPr lang="en-US" sz="2000" b="1" dirty="0" smtClean="0">
                <a:solidFill>
                  <a:schemeClr val="bg1"/>
                </a:solidFill>
                <a:latin typeface="Chalkboard"/>
                <a:cs typeface="Chalkboard"/>
              </a:rPr>
              <a:t>or ELT operations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</p:spPr>
        <p:txBody>
          <a:bodyPr/>
          <a:lstStyle/>
          <a:p>
            <a:r>
              <a:rPr lang="en-US" dirty="0" err="1" smtClean="0"/>
              <a:t>Asterics</a:t>
            </a:r>
            <a:r>
              <a:rPr lang="en-US" dirty="0" smtClean="0"/>
              <a:t> kick-off meeting, May 26, 2015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9182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826293" y="0"/>
            <a:ext cx="8354219" cy="10731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Evolution of VLT Operations</a:t>
            </a:r>
            <a:endParaRPr lang="en-US" i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8333" y="1284951"/>
            <a:ext cx="429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halkboard"/>
                <a:cs typeface="Chalkboard"/>
              </a:rPr>
              <a:t>2024: ELT+VLT joint operations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80025" y="5703567"/>
            <a:ext cx="255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halkboard"/>
                <a:cs typeface="Chalkboard"/>
              </a:rPr>
              <a:t>2015: VLT operations evolutionary path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30800" y="2295001"/>
            <a:ext cx="2878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halkboard"/>
                <a:cs typeface="Chalkboard"/>
              </a:rPr>
              <a:t>2020: VLT readiness</a:t>
            </a:r>
          </a:p>
          <a:p>
            <a:r>
              <a:rPr lang="en-US" sz="2000" b="1" dirty="0">
                <a:solidFill>
                  <a:schemeClr val="bg1"/>
                </a:solidFill>
                <a:latin typeface="Chalkboard"/>
                <a:cs typeface="Chalkboard"/>
              </a:rPr>
              <a:t>f</a:t>
            </a:r>
            <a:r>
              <a:rPr lang="en-US" sz="2000" b="1" dirty="0" smtClean="0">
                <a:solidFill>
                  <a:schemeClr val="bg1"/>
                </a:solidFill>
                <a:latin typeface="Chalkboard"/>
                <a:cs typeface="Chalkboard"/>
              </a:rPr>
              <a:t>or ELT operations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</p:spPr>
        <p:txBody>
          <a:bodyPr/>
          <a:lstStyle/>
          <a:p>
            <a:r>
              <a:rPr lang="en-US" dirty="0" err="1" smtClean="0"/>
              <a:t>Asterics</a:t>
            </a:r>
            <a:r>
              <a:rPr lang="en-US" dirty="0" smtClean="0"/>
              <a:t> kick-off meeting, May 26, 2015</a:t>
            </a:r>
            <a:endParaRPr lang="en-GB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84951"/>
            <a:ext cx="7899400" cy="54499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479" y="1397307"/>
            <a:ext cx="2286033" cy="16055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992" y="4213697"/>
            <a:ext cx="3001008" cy="16880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176" y="3129139"/>
            <a:ext cx="3660589" cy="118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4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826293" y="0"/>
            <a:ext cx="8354219" cy="1073195"/>
          </a:xfrm>
        </p:spPr>
        <p:txBody>
          <a:bodyPr>
            <a:normAutofit/>
          </a:bodyPr>
          <a:lstStyle/>
          <a:p>
            <a:endParaRPr lang="en-US" i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8333" y="1284951"/>
            <a:ext cx="429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halkboard"/>
                <a:cs typeface="Chalkboard"/>
              </a:rPr>
              <a:t>2024: ELT+VLT joint operations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80025" y="5703567"/>
            <a:ext cx="255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halkboard"/>
                <a:cs typeface="Chalkboard"/>
              </a:rPr>
              <a:t>2015: VLT operations evolutionary path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30800" y="2295001"/>
            <a:ext cx="2878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halkboard"/>
                <a:cs typeface="Chalkboard"/>
              </a:rPr>
              <a:t>2020: VLT readiness</a:t>
            </a:r>
          </a:p>
          <a:p>
            <a:r>
              <a:rPr lang="en-US" sz="2000" b="1" dirty="0">
                <a:solidFill>
                  <a:schemeClr val="bg1"/>
                </a:solidFill>
                <a:latin typeface="Chalkboard"/>
                <a:cs typeface="Chalkboard"/>
              </a:rPr>
              <a:t>f</a:t>
            </a:r>
            <a:r>
              <a:rPr lang="en-US" sz="2000" b="1" dirty="0" smtClean="0">
                <a:solidFill>
                  <a:schemeClr val="bg1"/>
                </a:solidFill>
                <a:latin typeface="Chalkboard"/>
                <a:cs typeface="Chalkboard"/>
              </a:rPr>
              <a:t>or ELT operations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</p:spPr>
        <p:txBody>
          <a:bodyPr/>
          <a:lstStyle/>
          <a:p>
            <a:r>
              <a:rPr lang="en-US" dirty="0" err="1" smtClean="0"/>
              <a:t>Asterics</a:t>
            </a:r>
            <a:r>
              <a:rPr lang="en-US" dirty="0" smtClean="0"/>
              <a:t> kick-off meeting, May 26, 2015</a:t>
            </a:r>
            <a:endParaRPr lang="en-GB" dirty="0" smtClean="0"/>
          </a:p>
        </p:txBody>
      </p:sp>
      <p:pic>
        <p:nvPicPr>
          <p:cNvPr id="2" name="Picture 1" descr="posterA2_SCIOPS_2015_V8-2_L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10" y="0"/>
            <a:ext cx="5194979" cy="734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826293" y="0"/>
            <a:ext cx="8354219" cy="1073195"/>
          </a:xfrm>
        </p:spPr>
        <p:txBody>
          <a:bodyPr>
            <a:normAutofit/>
          </a:bodyPr>
          <a:lstStyle/>
          <a:p>
            <a:endParaRPr lang="en-US" i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8333" y="1284951"/>
            <a:ext cx="429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halkboard"/>
                <a:cs typeface="Chalkboard"/>
              </a:rPr>
              <a:t>2024: ELT+VLT joint operations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80025" y="5703567"/>
            <a:ext cx="255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halkboard"/>
                <a:cs typeface="Chalkboard"/>
              </a:rPr>
              <a:t>2015: VLT operations evolutionary path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30800" y="2295001"/>
            <a:ext cx="2878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halkboard"/>
                <a:cs typeface="Chalkboard"/>
              </a:rPr>
              <a:t>2020: VLT readiness</a:t>
            </a:r>
          </a:p>
          <a:p>
            <a:r>
              <a:rPr lang="en-US" sz="2000" b="1" dirty="0">
                <a:solidFill>
                  <a:schemeClr val="bg1"/>
                </a:solidFill>
                <a:latin typeface="Chalkboard"/>
                <a:cs typeface="Chalkboard"/>
              </a:rPr>
              <a:t>f</a:t>
            </a:r>
            <a:r>
              <a:rPr lang="en-US" sz="2000" b="1" dirty="0" smtClean="0">
                <a:solidFill>
                  <a:schemeClr val="bg1"/>
                </a:solidFill>
                <a:latin typeface="Chalkboard"/>
                <a:cs typeface="Chalkboard"/>
              </a:rPr>
              <a:t>or ELT operations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</p:spPr>
        <p:txBody>
          <a:bodyPr/>
          <a:lstStyle/>
          <a:p>
            <a:r>
              <a:rPr lang="en-US" dirty="0" err="1" smtClean="0"/>
              <a:t>Asterics</a:t>
            </a:r>
            <a:r>
              <a:rPr lang="en-US" dirty="0" smtClean="0"/>
              <a:t> kick-off meeting, May 26, 2015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1868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792163" y="0"/>
            <a:ext cx="8351837" cy="105251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E-ELT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4294967295"/>
          </p:nvPr>
        </p:nvSpPr>
        <p:spPr>
          <a:xfrm>
            <a:off x="395288" y="1052513"/>
            <a:ext cx="8748712" cy="58054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charset="0"/>
              </a:rPr>
              <a:t>Council </a:t>
            </a:r>
            <a:r>
              <a:rPr lang="en-US" dirty="0">
                <a:latin typeface="Arial" charset="0"/>
              </a:rPr>
              <a:t>approved E-ELT construction in two Phases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Arial" charset="0"/>
              </a:rPr>
              <a:t>Phase 1 affordable without Brazil</a:t>
            </a:r>
          </a:p>
          <a:p>
            <a:pPr lvl="2">
              <a:spcBef>
                <a:spcPct val="0"/>
              </a:spcBef>
            </a:pPr>
            <a:r>
              <a:rPr lang="en-US" dirty="0">
                <a:latin typeface="Arial" charset="0"/>
              </a:rPr>
              <a:t>39m E-ELT three instruments and most but not all AO capabilities</a:t>
            </a:r>
          </a:p>
          <a:p>
            <a:pPr lvl="2">
              <a:spcBef>
                <a:spcPct val="0"/>
              </a:spcBef>
            </a:pPr>
            <a:r>
              <a:rPr lang="en-US" dirty="0">
                <a:latin typeface="Arial" charset="0"/>
              </a:rPr>
              <a:t>First light late 2024 or soon after; cost 1031 MEUR </a:t>
            </a:r>
          </a:p>
          <a:p>
            <a:pPr lvl="1"/>
            <a:r>
              <a:rPr lang="en-US" dirty="0">
                <a:latin typeface="Arial" charset="0"/>
              </a:rPr>
              <a:t>Phase 2 (~100 MEUR) will complete baseline E-ELT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 charset="0"/>
              </a:rPr>
              <a:t>Council authorized spending on Phase 1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 charset="0"/>
              </a:rPr>
              <a:t>The two-phase approach is a back-up plan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Arial" charset="0"/>
              </a:rPr>
              <a:t>Path to the E-ELT without Brazil, without additional MS contributions and without any new MS other than Poland</a:t>
            </a:r>
          </a:p>
          <a:p>
            <a:pPr lvl="1"/>
            <a:r>
              <a:rPr lang="en-US" dirty="0">
                <a:latin typeface="Arial" charset="0"/>
              </a:rPr>
              <a:t>By design, Phase 1 starts deviating from baseline in 2017</a:t>
            </a:r>
          </a:p>
          <a:p>
            <a:pPr lvl="1"/>
            <a:r>
              <a:rPr lang="en-US" dirty="0">
                <a:latin typeface="Arial" charset="0"/>
              </a:rPr>
              <a:t>Provides time for Brazil to join </a:t>
            </a:r>
            <a:r>
              <a:rPr lang="en-US" dirty="0">
                <a:latin typeface="Arial" charset="0"/>
                <a:sym typeface="Symbol" charset="0"/>
              </a:rPr>
              <a:t> </a:t>
            </a:r>
            <a:r>
              <a:rPr lang="en-US" dirty="0">
                <a:latin typeface="Arial" charset="0"/>
              </a:rPr>
              <a:t>return to baseline</a:t>
            </a:r>
          </a:p>
          <a:p>
            <a:pPr lvl="2">
              <a:spcBef>
                <a:spcPct val="0"/>
              </a:spcBef>
            </a:pPr>
            <a:r>
              <a:rPr lang="en-US" dirty="0">
                <a:latin typeface="Arial" charset="0"/>
              </a:rPr>
              <a:t>This is the preferred way forward, and approval by House and Senate is giant step forward towards this goal</a:t>
            </a:r>
          </a:p>
          <a:p>
            <a:pPr lvl="1">
              <a:spcBef>
                <a:spcPts val="120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317705-B29C-2E41-AF83-C6B96E467DCD}" type="slidenum">
              <a:rPr lang="en-GB" sz="1000"/>
              <a:pPr/>
              <a:t>2</a:t>
            </a:fld>
            <a:endParaRPr lang="en-GB" sz="1000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546089" y="6423025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Asterics</a:t>
            </a:r>
            <a:r>
              <a:rPr lang="en-US" dirty="0" smtClean="0"/>
              <a:t> kick-off meeting, May 26, 2015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6744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 descr="http://www.eso.org/public/archives/images/screen/E-ELT_labels_5000_Aug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4" b="10072"/>
          <a:stretch>
            <a:fillRect/>
          </a:stretch>
        </p:blipFill>
        <p:spPr bwMode="auto">
          <a:xfrm>
            <a:off x="0" y="-41303"/>
            <a:ext cx="9144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899647" y="4117976"/>
            <a:ext cx="4879975" cy="18158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collecting area </a:t>
            </a:r>
            <a:r>
              <a:rPr lang="en-US" sz="2800" dirty="0" smtClean="0"/>
              <a:t>will </a:t>
            </a:r>
            <a:r>
              <a:rPr lang="en-US" sz="2800" dirty="0"/>
              <a:t>be more than the total collective area of </a:t>
            </a:r>
            <a:r>
              <a:rPr lang="en-US" sz="2800" dirty="0" smtClean="0"/>
              <a:t>today ground </a:t>
            </a:r>
            <a:r>
              <a:rPr lang="en-US" sz="2800" dirty="0"/>
              <a:t>based </a:t>
            </a:r>
            <a:r>
              <a:rPr lang="en-US" sz="2800" dirty="0" smtClean="0"/>
              <a:t>astronomy!</a:t>
            </a:r>
            <a:endParaRPr lang="de-DE" sz="2800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</p:spPr>
        <p:txBody>
          <a:bodyPr/>
          <a:lstStyle/>
          <a:p>
            <a:r>
              <a:rPr lang="en-US" dirty="0" err="1" smtClean="0"/>
              <a:t>Asterics</a:t>
            </a:r>
            <a:r>
              <a:rPr lang="en-US" dirty="0" smtClean="0"/>
              <a:t> kick-off meeting, May 26, 2015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12791762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4294967295"/>
          </p:nvPr>
        </p:nvSpPr>
        <p:spPr>
          <a:xfrm>
            <a:off x="395288" y="1052513"/>
            <a:ext cx="8748712" cy="56896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charset="0"/>
              </a:rPr>
              <a:t>Recent contract </a:t>
            </a:r>
            <a:r>
              <a:rPr lang="en-US" dirty="0" smtClean="0">
                <a:latin typeface="Arial" charset="0"/>
              </a:rPr>
              <a:t>awards:</a:t>
            </a:r>
          </a:p>
          <a:p>
            <a:pPr lvl="1"/>
            <a:r>
              <a:rPr lang="en-US" dirty="0" smtClean="0">
                <a:latin typeface="Arial" charset="0"/>
              </a:rPr>
              <a:t>M4 </a:t>
            </a:r>
            <a:r>
              <a:rPr lang="en-US" dirty="0">
                <a:latin typeface="Arial" charset="0"/>
              </a:rPr>
              <a:t>shell and </a:t>
            </a:r>
            <a:r>
              <a:rPr lang="en-US" dirty="0" smtClean="0">
                <a:latin typeface="Arial" charset="0"/>
              </a:rPr>
              <a:t>unit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charset="0"/>
              </a:rPr>
              <a:t>Agreements for 3 Instruments (+AO) 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charset="0"/>
              </a:rPr>
              <a:t>MICADO</a:t>
            </a:r>
            <a:r>
              <a:rPr lang="en-US" dirty="0">
                <a:latin typeface="Arial" charset="0"/>
              </a:rPr>
              <a:t>, HARMONI, </a:t>
            </a:r>
            <a:r>
              <a:rPr lang="en-US" dirty="0" smtClean="0">
                <a:latin typeface="Arial" charset="0"/>
              </a:rPr>
              <a:t>METIS (+MAORY)</a:t>
            </a:r>
            <a:endParaRPr lang="en-US" dirty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Arial" charset="0"/>
              </a:rPr>
              <a:t>Instrumentation roadmap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Arial" charset="0"/>
              </a:rPr>
              <a:t>Call for Phase A studies: MOS &amp; HIRES</a:t>
            </a:r>
          </a:p>
          <a:p>
            <a:pPr lvl="1"/>
            <a:r>
              <a:rPr lang="en-US" dirty="0">
                <a:latin typeface="Arial" charset="0"/>
              </a:rPr>
              <a:t>ELT-6: Specs to be defined later</a:t>
            </a:r>
          </a:p>
          <a:p>
            <a:pPr lvl="1"/>
            <a:r>
              <a:rPr lang="en-US" dirty="0">
                <a:latin typeface="Arial" charset="0"/>
              </a:rPr>
              <a:t>EPICS: After further technology development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 charset="0"/>
              </a:rPr>
              <a:t>Construction philosophy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Arial" charset="0"/>
              </a:rPr>
              <a:t>‘VLT model’ of  consortia working closely with ESO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Arial" charset="0"/>
              </a:rPr>
              <a:t>GTO policy: Cou-1543</a:t>
            </a:r>
          </a:p>
          <a:p>
            <a:pPr lvl="2">
              <a:spcBef>
                <a:spcPct val="0"/>
              </a:spcBef>
            </a:pPr>
            <a:r>
              <a:rPr lang="en-US" dirty="0">
                <a:latin typeface="Arial" charset="0"/>
              </a:rPr>
              <a:t>Maximum of 15% of E-ELT observing time for GTO to Consortia</a:t>
            </a:r>
          </a:p>
          <a:p>
            <a:pPr lvl="2">
              <a:spcBef>
                <a:spcPct val="0"/>
              </a:spcBef>
            </a:pPr>
            <a:r>
              <a:rPr lang="en-US" dirty="0">
                <a:latin typeface="Arial" charset="0"/>
              </a:rPr>
              <a:t>65 nights per instrument, spread over 4-8 years</a:t>
            </a:r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792163" y="0"/>
            <a:ext cx="8351837" cy="10255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E-ELT Instrumentation</a:t>
            </a:r>
          </a:p>
        </p:txBody>
      </p:sp>
      <p:pic>
        <p:nvPicPr>
          <p:cNvPr id="50181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1125538"/>
            <a:ext cx="21526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546089" y="6423025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Asterics</a:t>
            </a:r>
            <a:r>
              <a:rPr lang="en-US" dirty="0" smtClean="0"/>
              <a:t> kick-off meeting, May 26, 2015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9347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792163" y="0"/>
            <a:ext cx="8351837" cy="1025525"/>
          </a:xfrm>
        </p:spPr>
        <p:txBody>
          <a:bodyPr/>
          <a:lstStyle/>
          <a:p>
            <a:r>
              <a:rPr lang="en-US">
                <a:latin typeface="Arial" charset="0"/>
              </a:rPr>
              <a:t>The Road to Armazones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4294967295"/>
          </p:nvPr>
        </p:nvSpPr>
        <p:spPr>
          <a:xfrm>
            <a:off x="395288" y="1052513"/>
            <a:ext cx="8748712" cy="5327650"/>
          </a:xfrm>
          <a:prstGeom prst="rect">
            <a:avLst/>
          </a:prstGeom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16F56A-A4ED-1645-9036-B4220E704240}" type="slidenum">
              <a:rPr lang="en-GB" sz="1000"/>
              <a:pPr/>
              <a:t>5</a:t>
            </a:fld>
            <a:endParaRPr lang="en-GB" sz="1000"/>
          </a:p>
        </p:txBody>
      </p:sp>
      <p:pic>
        <p:nvPicPr>
          <p:cNvPr id="48133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052513"/>
            <a:ext cx="4618038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5"/>
          <a:stretch>
            <a:fillRect/>
          </a:stretch>
        </p:blipFill>
        <p:spPr bwMode="auto">
          <a:xfrm>
            <a:off x="4572000" y="4005263"/>
            <a:ext cx="45593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6" descr="_DSC388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" b="6206"/>
          <a:stretch>
            <a:fillRect/>
          </a:stretch>
        </p:blipFill>
        <p:spPr bwMode="auto">
          <a:xfrm>
            <a:off x="-14288" y="4010025"/>
            <a:ext cx="4586288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2" descr="https://www.eso.org/public/archives/static/pano/latest/POI/preset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8"/>
          <a:stretch>
            <a:fillRect/>
          </a:stretch>
        </p:blipFill>
        <p:spPr bwMode="auto">
          <a:xfrm>
            <a:off x="4572000" y="1052513"/>
            <a:ext cx="45608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 txBox="1">
            <a:spLocks/>
          </p:cNvSpPr>
          <p:nvPr/>
        </p:nvSpPr>
        <p:spPr>
          <a:xfrm>
            <a:off x="546089" y="6423025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Asterics</a:t>
            </a:r>
            <a:r>
              <a:rPr lang="en-US" dirty="0" smtClean="0"/>
              <a:t> kick-off meeting, May 26, 2015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5861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95338" y="1035050"/>
            <a:ext cx="8272462" cy="536416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4340" name="Picture 4" descr="DSC_7532 x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35050"/>
            <a:ext cx="918051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826293" y="0"/>
            <a:ext cx="8354219" cy="107319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Armazones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and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Paranal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: </a:t>
            </a:r>
            <a:b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an Integrated Observatory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2482849" y="514401"/>
            <a:ext cx="796932" cy="22668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6848957" y="514401"/>
            <a:ext cx="315432" cy="4210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9" t="20555" r="32813" b="16667"/>
          <a:stretch>
            <a:fillRect/>
          </a:stretch>
        </p:blipFill>
        <p:spPr bwMode="auto">
          <a:xfrm>
            <a:off x="1409700" y="1887538"/>
            <a:ext cx="94138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9" y="4571207"/>
            <a:ext cx="11874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546089" y="6423025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Asterics</a:t>
            </a:r>
            <a:r>
              <a:rPr lang="en-US" dirty="0" smtClean="0"/>
              <a:t> kick-off meeting, May 26, 2015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2604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11446" r="11446"/>
          <a:stretch>
            <a:fillRect/>
          </a:stretch>
        </p:blipFill>
        <p:spPr>
          <a:xfrm>
            <a:off x="0" y="905025"/>
            <a:ext cx="9180512" cy="5952975"/>
          </a:xfrm>
          <a:prstGeom prst="rect">
            <a:avLst/>
          </a:prstGeom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826293" y="0"/>
            <a:ext cx="8354219" cy="10731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ELT and VLT: </a:t>
            </a:r>
            <a:b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ntegrated Operations</a:t>
            </a: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546089" y="6423025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Asterics</a:t>
            </a:r>
            <a:r>
              <a:rPr lang="en-US" dirty="0" smtClean="0"/>
              <a:t> kick-off meeting, May 26, 2015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277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ka-VLT-CB-2015-05-25_IMG_11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195"/>
            <a:ext cx="9144000" cy="6855858"/>
          </a:xfrm>
          <a:prstGeom prst="rect">
            <a:avLst/>
          </a:prstGeom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826293" y="0"/>
            <a:ext cx="8354219" cy="10731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ELT and VLT: </a:t>
            </a:r>
            <a:b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ntegrated Operations</a:t>
            </a: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546089" y="6423025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Asterics</a:t>
            </a:r>
            <a:r>
              <a:rPr lang="en-US" dirty="0" smtClean="0"/>
              <a:t> kick-off meeting, May 26, 2015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066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826293" y="0"/>
            <a:ext cx="8354219" cy="10731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ELT and VLT: </a:t>
            </a:r>
            <a:b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Towards Integrated Operations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7" y="1259552"/>
            <a:ext cx="6654799" cy="5193636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</p:spPr>
        <p:txBody>
          <a:bodyPr/>
          <a:lstStyle/>
          <a:p>
            <a:r>
              <a:rPr lang="en-US" dirty="0" err="1" smtClean="0"/>
              <a:t>Asterics</a:t>
            </a:r>
            <a:r>
              <a:rPr lang="en-US" dirty="0" smtClean="0"/>
              <a:t> kick-off meeting, May 26, 2015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137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ESO">
      <a:dk1>
        <a:srgbClr val="000000"/>
      </a:dk1>
      <a:lt1>
        <a:sysClr val="window" lastClr="FFFFFF"/>
      </a:lt1>
      <a:dk2>
        <a:srgbClr val="1F6CB4"/>
      </a:dk2>
      <a:lt2>
        <a:srgbClr val="EEECE1"/>
      </a:lt2>
      <a:accent1>
        <a:srgbClr val="3A6CB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blank.potx" id="{C24FFE06-F5BE-49A6-9D76-E34E12DE0B07}" vid="{5DF010B8-6673-43B6-990E-882798CB54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6D2408B93DF40BA108CD2988DD55F" ma:contentTypeVersion="2" ma:contentTypeDescription="Create a new document." ma:contentTypeScope="" ma:versionID="0df1f75800124b8710582673894150d0">
  <xsd:schema xmlns:xsd="http://www.w3.org/2001/XMLSchema" xmlns:xs="http://www.w3.org/2001/XMLSchema" xmlns:p="http://schemas.microsoft.com/office/2006/metadata/properties" xmlns:ns3="fe6bf98e-3663-4d33-9299-74b2d3a86f36" targetNamespace="http://schemas.microsoft.com/office/2006/metadata/properties" ma:root="true" ma:fieldsID="264aebd59b55cf4b0c486b778e6c0fc7" ns3:_="">
    <xsd:import namespace="fe6bf98e-3663-4d33-9299-74b2d3a86f3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bf98e-3663-4d33-9299-74b2d3a86f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DDB58B-840D-4625-8126-FFD9D3F770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8482DC-F63D-4F72-99C2-7E2EDBBEE2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6bf98e-3663-4d33-9299-74b2d3a86f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2AD29B-D4DB-4F39-98CD-A659600F68CB}">
  <ds:schemaRefs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fe6bf98e-3663-4d33-9299-74b2d3a86f3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6932</TotalTime>
  <Words>524</Words>
  <Application>Microsoft Macintosh PowerPoint</Application>
  <PresentationFormat>On-screen Show (4:3)</PresentationFormat>
  <Paragraphs>77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Theme</vt:lpstr>
      <vt:lpstr>PowerPoint Presentation</vt:lpstr>
      <vt:lpstr>E-ELT</vt:lpstr>
      <vt:lpstr>PowerPoint Presentation</vt:lpstr>
      <vt:lpstr>E-ELT Instrumentation</vt:lpstr>
      <vt:lpstr>The Road to Armazones</vt:lpstr>
      <vt:lpstr>Armazones and Paranal:  an Integrated Observatory</vt:lpstr>
      <vt:lpstr>ELT and VLT:  Integrated Operations</vt:lpstr>
      <vt:lpstr>ELT and VLT:  Integrated Operations</vt:lpstr>
      <vt:lpstr>ELT and VLT:  Towards Integrated Operations</vt:lpstr>
      <vt:lpstr>ELT and VLT:  Towards Integrated Operations</vt:lpstr>
      <vt:lpstr>Evolution of VLT Operations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1</dc:title>
  <dc:creator>David Bargna</dc:creator>
  <cp:lastModifiedBy>Michael Sterzik</cp:lastModifiedBy>
  <cp:revision>207</cp:revision>
  <dcterms:created xsi:type="dcterms:W3CDTF">2015-03-17T14:45:24Z</dcterms:created>
  <dcterms:modified xsi:type="dcterms:W3CDTF">2015-05-26T09:31:15Z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0x010100CB16D2408B93DF40BA108CD2988DD55F</vt:lpwstr>
  </property>
</Properties>
</file>