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83" r:id="rId4"/>
    <p:sldId id="312" r:id="rId5"/>
    <p:sldId id="261" r:id="rId6"/>
    <p:sldId id="296" r:id="rId7"/>
    <p:sldId id="314" r:id="rId8"/>
    <p:sldId id="313" r:id="rId9"/>
    <p:sldId id="309" r:id="rId10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FF"/>
    <a:srgbClr val="00FF00"/>
    <a:srgbClr val="00FFFF"/>
    <a:srgbClr val="FF6600"/>
    <a:srgbClr val="FF3300"/>
    <a:srgbClr val="FF0000"/>
    <a:srgbClr val="FF00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965" autoAdjust="0"/>
    <p:restoredTop sz="85080" autoAdjust="0"/>
  </p:normalViewPr>
  <p:slideViewPr>
    <p:cSldViewPr>
      <p:cViewPr varScale="1">
        <p:scale>
          <a:sx n="58" d="100"/>
          <a:sy n="58" d="100"/>
        </p:scale>
        <p:origin x="-226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7925C-A48A-436C-943E-E8898720F0D7}" type="datetimeFigureOut">
              <a:rPr lang="nl-NL" smtClean="0"/>
              <a:t>26-5-2015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53E8D-5752-4BC5-93C2-8AAC5CE620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768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539AC-996D-4CBA-AABD-300D558392C2}" type="datetimeFigureOut">
              <a:rPr lang="nl-NL" smtClean="0"/>
              <a:t>26-5-2015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F6BDC-B75E-4449-8775-E43FD07EEF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87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17 </a:t>
            </a:r>
            <a:r>
              <a:rPr lang="fr-FR" sz="1200" dirty="0" err="1" smtClean="0"/>
              <a:t>members</a:t>
            </a:r>
            <a:r>
              <a:rPr lang="fr-FR" sz="1200" dirty="0" smtClean="0"/>
              <a:t>, 2-3 </a:t>
            </a:r>
            <a:r>
              <a:rPr lang="fr-FR" sz="1200" dirty="0" err="1" smtClean="0"/>
              <a:t>observers</a:t>
            </a: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APPEC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was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created</a:t>
            </a:r>
            <a:r>
              <a:rPr lang="fr-FR" sz="1200" baseline="0" dirty="0" smtClean="0"/>
              <a:t> in </a:t>
            </a:r>
            <a:r>
              <a:rPr lang="fr-FR" sz="1200" dirty="0" smtClean="0"/>
              <a:t>2001,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followed</a:t>
            </a:r>
            <a:r>
              <a:rPr lang="fr-FR" sz="1200" baseline="0" dirty="0" smtClean="0"/>
              <a:t> by ERANET ASPERA.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F6BDC-B75E-4449-8775-E43FD07EEF3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64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F6BDC-B75E-4449-8775-E43FD07EEF3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6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White paper on Computing </a:t>
            </a:r>
            <a:r>
              <a:rPr lang="nl-NL" dirty="0" err="1" smtClean="0"/>
              <a:t>available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soon</a:t>
            </a:r>
            <a:r>
              <a:rPr lang="nl-NL" baseline="0" dirty="0" smtClean="0"/>
              <a:t> (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approval</a:t>
            </a:r>
            <a:r>
              <a:rPr lang="nl-NL" baseline="0" dirty="0" smtClean="0"/>
              <a:t> in GA </a:t>
            </a:r>
            <a:r>
              <a:rPr lang="nl-NL" baseline="0" dirty="0" err="1" smtClean="0"/>
              <a:t>June</a:t>
            </a:r>
            <a:r>
              <a:rPr lang="nl-NL" baseline="0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F6BDC-B75E-4449-8775-E43FD07EEF3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14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07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6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99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1" b="40295"/>
          <a:stretch/>
        </p:blipFill>
        <p:spPr bwMode="auto">
          <a:xfrm>
            <a:off x="-1524000" y="-457200"/>
            <a:ext cx="11963400" cy="1523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02000" y="30448"/>
            <a:ext cx="2133600" cy="365125"/>
          </a:xfrm>
        </p:spPr>
        <p:txBody>
          <a:bodyPr/>
          <a:lstStyle>
            <a:lvl1pPr algn="r">
              <a:defRPr>
                <a:solidFill>
                  <a:srgbClr val="FF00FF"/>
                </a:solidFill>
              </a:defRPr>
            </a:lvl1pPr>
          </a:lstStyle>
          <a:p>
            <a:fld id="{A97832A0-4852-43D8-BC1D-D3F9A7243BEC}" type="slidenum">
              <a:rPr lang="nl-NL" smtClean="0"/>
              <a:pPr/>
              <a:t>‹nr.›</a:t>
            </a:fld>
            <a:r>
              <a:rPr lang="nl-NL" dirty="0" smtClean="0"/>
              <a:t>/28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670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92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55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42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92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50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61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86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32A0-4852-43D8-BC1D-D3F9A7243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334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nrs.be/" TargetMode="External"/><Relationship Id="rId13" Type="http://schemas.openxmlformats.org/officeDocument/2006/relationships/hyperlink" Target="http://www.kit.edu/english/" TargetMode="External"/><Relationship Id="rId18" Type="http://schemas.openxmlformats.org/officeDocument/2006/relationships/hyperlink" Target="http://www.stfc.ac.uk/home.aspx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desy.de/index_eng.html" TargetMode="External"/><Relationship Id="rId12" Type="http://schemas.openxmlformats.org/officeDocument/2006/relationships/hyperlink" Target="http://www.infn.it/" TargetMode="External"/><Relationship Id="rId17" Type="http://schemas.openxmlformats.org/officeDocument/2006/relationships/hyperlink" Target="http://www.snf.ch/de/Seiten/default.aspx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dias.ie/" TargetMode="External"/><Relationship Id="rId20" Type="http://schemas.openxmlformats.org/officeDocument/2006/relationships/hyperlink" Target="http://www.es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hrzz.hr/index.php?lang=en" TargetMode="External"/><Relationship Id="rId11" Type="http://schemas.openxmlformats.org/officeDocument/2006/relationships/hyperlink" Target="http://www.nipne.ro/" TargetMode="External"/><Relationship Id="rId5" Type="http://schemas.openxmlformats.org/officeDocument/2006/relationships/hyperlink" Target="http://www.cnrs.fr/index.php" TargetMode="External"/><Relationship Id="rId15" Type="http://schemas.openxmlformats.org/officeDocument/2006/relationships/hyperlink" Target="http://www.ncn.gov.pl/?language=en" TargetMode="External"/><Relationship Id="rId10" Type="http://schemas.openxmlformats.org/officeDocument/2006/relationships/hyperlink" Target="http://www.fwo.be/Default.aspx" TargetMode="External"/><Relationship Id="rId19" Type="http://schemas.openxmlformats.org/officeDocument/2006/relationships/hyperlink" Target="http://www.vr.se/" TargetMode="External"/><Relationship Id="rId4" Type="http://schemas.microsoft.com/office/2007/relationships/hdphoto" Target="../media/hdphoto1.wdp"/><Relationship Id="rId9" Type="http://schemas.openxmlformats.org/officeDocument/2006/relationships/hyperlink" Target="http://www.fom.nl/live/english/home.pag" TargetMode="External"/><Relationship Id="rId14" Type="http://schemas.openxmlformats.org/officeDocument/2006/relationships/hyperlink" Target="http://www.lsc-canfranc.es/e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22817" r="33910" b="85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8" y="1273175"/>
            <a:ext cx="9144000" cy="1470025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Astroparticle</a:t>
            </a:r>
            <a:r>
              <a:rPr lang="en-US" sz="7200" dirty="0" smtClean="0"/>
              <a:t> </a:t>
            </a:r>
            <a:r>
              <a:rPr lang="en-US" sz="7200" dirty="0" smtClean="0"/>
              <a:t>Physics</a:t>
            </a:r>
            <a:br>
              <a:rPr lang="en-US" sz="7200" dirty="0" smtClean="0"/>
            </a:br>
            <a:r>
              <a:rPr lang="en-US" sz="7200" dirty="0" smtClean="0"/>
              <a:t>European Consortium</a:t>
            </a:r>
            <a:endParaRPr lang="nl-NL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3235" y="5715000"/>
            <a:ext cx="912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effectLst/>
              </a:rPr>
              <a:t>Job de </a:t>
            </a:r>
            <a:r>
              <a:rPr lang="en-US" sz="2400" b="1" i="1" dirty="0" err="1" smtClean="0">
                <a:effectLst/>
              </a:rPr>
              <a:t>Kleuver</a:t>
            </a:r>
            <a:r>
              <a:rPr lang="en-US" sz="2400" b="1" i="1" dirty="0" smtClean="0">
                <a:effectLst/>
              </a:rPr>
              <a:t> (FOM/APPEC), ASTERICS Kick-off meeting, 26 May </a:t>
            </a:r>
            <a:r>
              <a:rPr lang="en-US" sz="2400" b="1" i="1" dirty="0" smtClean="0">
                <a:effectLst/>
              </a:rPr>
              <a:t>2015</a:t>
            </a:r>
            <a:endParaRPr lang="en-US" sz="2400" b="1" i="1" dirty="0">
              <a:effectLst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000" y="30448"/>
            <a:ext cx="2133600" cy="365125"/>
          </a:xfrm>
        </p:spPr>
        <p:txBody>
          <a:bodyPr/>
          <a:lstStyle/>
          <a:p>
            <a:fld id="{A97832A0-4852-43D8-BC1D-D3F9A7243BEC}" type="slidenum">
              <a:rPr lang="nl-NL" smtClean="0"/>
              <a:pPr/>
              <a:t>1</a:t>
            </a:fld>
            <a:r>
              <a:rPr lang="nl-NL" dirty="0" smtClean="0"/>
              <a:t>/8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3733800" y="3336878"/>
            <a:ext cx="2057400" cy="2211705"/>
            <a:chOff x="5410200" y="3427095"/>
            <a:chExt cx="2057400" cy="2211705"/>
          </a:xfrm>
        </p:grpSpPr>
        <p:sp>
          <p:nvSpPr>
            <p:cNvPr id="5" name="Rechthoek 4"/>
            <p:cNvSpPr/>
            <p:nvPr/>
          </p:nvSpPr>
          <p:spPr>
            <a:xfrm>
              <a:off x="5410200" y="3427095"/>
              <a:ext cx="2057400" cy="22117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Grafik 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3581400"/>
              <a:ext cx="1905000" cy="1983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APPEC: </a:t>
            </a:r>
            <a:r>
              <a:rPr lang="en-US" sz="5400" i="1" dirty="0" smtClean="0"/>
              <a:t>Who are </a:t>
            </a:r>
            <a:r>
              <a:rPr lang="en-US" sz="5400" i="1" dirty="0"/>
              <a:t>w</a:t>
            </a:r>
            <a:r>
              <a:rPr lang="en-US" sz="5400" i="1" dirty="0" smtClean="0"/>
              <a:t>e?</a:t>
            </a:r>
            <a:endParaRPr lang="nl-NL" sz="5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pPr/>
              <a:t>2</a:t>
            </a:fld>
            <a:r>
              <a:rPr lang="nl-NL" dirty="0" smtClean="0"/>
              <a:t>/8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09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chemeClr val="tx1">
                    <a:lumMod val="85000"/>
                  </a:schemeClr>
                </a:solidFill>
              </a:rPr>
              <a:t>AstroParticle</a:t>
            </a:r>
            <a:r>
              <a:rPr lang="en-US" sz="360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tx1">
                    <a:lumMod val="85000"/>
                  </a:schemeClr>
                </a:solidFill>
              </a:rPr>
              <a:t>Physics European </a:t>
            </a:r>
            <a:r>
              <a:rPr lang="en-US" sz="3600" i="1" dirty="0" smtClean="0">
                <a:solidFill>
                  <a:schemeClr val="tx1">
                    <a:lumMod val="85000"/>
                  </a:schemeClr>
                </a:solidFill>
              </a:rPr>
              <a:t>Consortium</a:t>
            </a:r>
            <a:endParaRPr lang="nl-NL" sz="3600" i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30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1384042"/>
            <a:ext cx="37737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tabLst>
                <a:tab pos="1352550" algn="l"/>
              </a:tabLst>
            </a:pPr>
            <a:r>
              <a:rPr lang="nl-NL" sz="2000" b="1" u="sng" dirty="0">
                <a:solidFill>
                  <a:srgbClr val="0000FF"/>
                </a:solidFill>
                <a:latin typeface="Helvetica Neue Light"/>
              </a:rPr>
              <a:t>CEA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France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srgbClr val="0070C0"/>
                </a:solidFill>
                <a:latin typeface="Helvetica Neue Light"/>
                <a:hlinkClick r:id="rId5"/>
              </a:rPr>
              <a:t>CNRS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France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6"/>
              </a:rPr>
              <a:t>CSF 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	– Croatia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7"/>
              </a:rPr>
              <a:t>DESY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Germany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8"/>
              </a:rPr>
              <a:t>FRS-FNRS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 – Belgium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9"/>
              </a:rPr>
              <a:t>FOM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The Netherlands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10"/>
              </a:rPr>
              <a:t>FWO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 	– Belgium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11"/>
              </a:rPr>
              <a:t>IFIN-HH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	– Romania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12"/>
              </a:rPr>
              <a:t>INFN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Italy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 smtClean="0">
                <a:solidFill>
                  <a:prstClr val="black"/>
                </a:solidFill>
                <a:latin typeface="Helvetica Neue Light"/>
                <a:hlinkClick r:id="rId13"/>
              </a:rPr>
              <a:t>KIT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 	– Germany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14"/>
              </a:rPr>
              <a:t>LSC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Spain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15"/>
              </a:rPr>
              <a:t>NCN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Poland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16"/>
              </a:rPr>
              <a:t>DIAS/RIA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	– Ireland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17"/>
              </a:rPr>
              <a:t>SNSF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Switzerland</a:t>
            </a: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18"/>
              </a:rPr>
              <a:t>STFC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United </a:t>
            </a:r>
            <a:r>
              <a:rPr lang="nl-NL" sz="2000" b="1" dirty="0" err="1">
                <a:solidFill>
                  <a:prstClr val="black"/>
                </a:solidFill>
                <a:latin typeface="Helvetica Neue Light"/>
              </a:rPr>
              <a:t>Kingdom</a:t>
            </a:r>
            <a:endParaRPr lang="nl-NL" sz="2000" b="1" dirty="0">
              <a:solidFill>
                <a:prstClr val="black"/>
              </a:solidFill>
              <a:latin typeface="Helvetica Neue Light"/>
            </a:endParaRPr>
          </a:p>
          <a:p>
            <a:pPr lvl="0">
              <a:tabLst>
                <a:tab pos="1352550" algn="l"/>
              </a:tabLst>
            </a:pPr>
            <a:r>
              <a:rPr lang="nl-NL" sz="2000" b="1" dirty="0">
                <a:solidFill>
                  <a:prstClr val="black"/>
                </a:solidFill>
                <a:latin typeface="Helvetica Neue Light"/>
                <a:hlinkClick r:id="rId19"/>
              </a:rPr>
              <a:t>VR</a:t>
            </a:r>
            <a:r>
              <a:rPr lang="nl-NL" sz="2000" b="1" dirty="0">
                <a:solidFill>
                  <a:prstClr val="black"/>
                </a:solidFill>
                <a:latin typeface="Helvetica Neue Light"/>
              </a:rPr>
              <a:t> 	– Sweden</a:t>
            </a:r>
            <a:endParaRPr lang="nl-NL" sz="2000" b="1" dirty="0">
              <a:solidFill>
                <a:prstClr val="black"/>
              </a:solidFill>
              <a:latin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375" y="1338352"/>
            <a:ext cx="29847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300" b="1" u="sng" dirty="0" smtClean="0">
                <a:solidFill>
                  <a:srgbClr val="0000FF"/>
                </a:solidFill>
              </a:rPr>
              <a:t>CERN</a:t>
            </a:r>
            <a:r>
              <a:rPr lang="nl-NL" sz="2300" b="1" dirty="0"/>
              <a:t>	</a:t>
            </a:r>
            <a:r>
              <a:rPr lang="nl-NL" sz="2300" b="1" dirty="0" smtClean="0">
                <a:solidFill>
                  <a:schemeClr val="bg1"/>
                </a:solidFill>
              </a:rPr>
              <a:t>–</a:t>
            </a:r>
            <a:r>
              <a:rPr lang="nl-NL" sz="2300" b="1" dirty="0" smtClean="0"/>
              <a:t> </a:t>
            </a:r>
            <a:r>
              <a:rPr lang="nl-NL" sz="2300" b="1" dirty="0" err="1" smtClean="0">
                <a:solidFill>
                  <a:srgbClr val="FF0000"/>
                </a:solidFill>
              </a:rPr>
              <a:t>Transnational</a:t>
            </a:r>
            <a:endParaRPr lang="nl-NL" sz="2300" b="1" dirty="0" smtClean="0">
              <a:solidFill>
                <a:srgbClr val="FF0000"/>
              </a:solidFill>
            </a:endParaRPr>
          </a:p>
          <a:p>
            <a:r>
              <a:rPr lang="nl-NL" sz="2300" b="1" dirty="0">
                <a:solidFill>
                  <a:schemeClr val="bg1"/>
                </a:solidFill>
                <a:hlinkClick r:id="rId20"/>
              </a:rPr>
              <a:t>ESO </a:t>
            </a:r>
            <a:r>
              <a:rPr lang="nl-NL" sz="2300" b="1" dirty="0" smtClean="0">
                <a:solidFill>
                  <a:schemeClr val="bg1"/>
                </a:solidFill>
              </a:rPr>
              <a:t>	– </a:t>
            </a:r>
            <a:r>
              <a:rPr lang="nl-NL" sz="2300" b="1" dirty="0" err="1" smtClean="0">
                <a:solidFill>
                  <a:srgbClr val="FF0000"/>
                </a:solidFill>
              </a:rPr>
              <a:t>Transnational</a:t>
            </a:r>
            <a:endParaRPr lang="nl-NL" sz="2300" b="1" dirty="0" smtClean="0">
              <a:solidFill>
                <a:srgbClr val="FF0000"/>
              </a:solidFill>
            </a:endParaRPr>
          </a:p>
          <a:p>
            <a:r>
              <a:rPr lang="nl-NL" sz="2300" b="1" u="sng" dirty="0">
                <a:solidFill>
                  <a:srgbClr val="0000FF"/>
                </a:solidFill>
              </a:rPr>
              <a:t>JINR</a:t>
            </a:r>
            <a:r>
              <a:rPr lang="nl-NL" sz="2300" b="1" dirty="0">
                <a:solidFill>
                  <a:srgbClr val="0000FF"/>
                </a:solidFill>
              </a:rPr>
              <a:t> </a:t>
            </a:r>
            <a:r>
              <a:rPr lang="nl-NL" sz="2300" b="1" dirty="0" smtClean="0">
                <a:solidFill>
                  <a:schemeClr val="bg1"/>
                </a:solidFill>
              </a:rPr>
              <a:t>	– </a:t>
            </a:r>
            <a:r>
              <a:rPr lang="nl-NL" sz="2300" b="1" dirty="0" err="1" smtClean="0">
                <a:solidFill>
                  <a:srgbClr val="FF0000"/>
                </a:solidFill>
              </a:rPr>
              <a:t>Transnational</a:t>
            </a:r>
            <a:endParaRPr lang="nl-NL" sz="2300" b="1" dirty="0" smtClean="0">
              <a:solidFill>
                <a:srgbClr val="FF0000"/>
              </a:solidFill>
            </a:endParaRPr>
          </a:p>
          <a:p>
            <a:r>
              <a:rPr lang="nl-NL" sz="2300" b="1" u="sng" dirty="0" smtClean="0">
                <a:solidFill>
                  <a:srgbClr val="0000FF"/>
                </a:solidFill>
              </a:rPr>
              <a:t>ECFA</a:t>
            </a:r>
            <a:r>
              <a:rPr lang="nl-NL" sz="2300" b="1" dirty="0"/>
              <a:t>	</a:t>
            </a:r>
            <a:r>
              <a:rPr lang="nl-NL" sz="2300" b="1" dirty="0" smtClean="0">
                <a:solidFill>
                  <a:schemeClr val="bg1"/>
                </a:solidFill>
              </a:rPr>
              <a:t>–</a:t>
            </a:r>
            <a:r>
              <a:rPr lang="nl-NL" sz="2300" b="1" dirty="0" smtClean="0"/>
              <a:t> </a:t>
            </a:r>
            <a:r>
              <a:rPr lang="nl-NL" sz="2300" b="1" dirty="0" err="1">
                <a:solidFill>
                  <a:srgbClr val="FF0000"/>
                </a:solidFill>
              </a:rPr>
              <a:t>Transnational</a:t>
            </a:r>
            <a:endParaRPr lang="nl-NL" sz="2300" b="1" dirty="0">
              <a:solidFill>
                <a:schemeClr val="bg1"/>
              </a:solidFill>
            </a:endParaRPr>
          </a:p>
          <a:p>
            <a:endParaRPr lang="nl-NL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30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APPEC: </a:t>
            </a:r>
            <a:r>
              <a:rPr lang="nl-NL" sz="5400" i="1" dirty="0" smtClean="0"/>
              <a:t>How do we </a:t>
            </a:r>
            <a:r>
              <a:rPr lang="nl-NL" sz="5400" i="1" dirty="0" err="1"/>
              <a:t>O</a:t>
            </a:r>
            <a:r>
              <a:rPr lang="nl-NL" sz="5400" i="1" dirty="0" err="1" smtClean="0"/>
              <a:t>perate</a:t>
            </a:r>
            <a:r>
              <a:rPr lang="nl-NL" sz="5400" i="1" dirty="0" smtClean="0"/>
              <a:t>?</a:t>
            </a:r>
            <a:endParaRPr lang="nl-NL" sz="5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pPr/>
              <a:t>3</a:t>
            </a:fld>
            <a:r>
              <a:rPr lang="nl-NL" dirty="0" smtClean="0"/>
              <a:t>/8</a:t>
            </a:r>
            <a:endParaRPr lang="nl-NL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48" y="4338415"/>
            <a:ext cx="865670" cy="84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32" y="3429000"/>
            <a:ext cx="865668" cy="83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56" y="5676974"/>
            <a:ext cx="865669" cy="8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865669" cy="89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34230" y="1619071"/>
            <a:ext cx="3609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APPEC</a:t>
            </a:r>
          </a:p>
          <a:p>
            <a:pPr algn="r"/>
            <a:r>
              <a:rPr lang="en-US" sz="3600" b="1" i="1" dirty="0" smtClean="0">
                <a:solidFill>
                  <a:schemeClr val="bg1"/>
                </a:solidFill>
              </a:rPr>
              <a:t>functional centers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3999" y="5754469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INFN </a:t>
            </a:r>
            <a:r>
              <a:rPr lang="nl-NL" sz="2800" b="1" dirty="0">
                <a:solidFill>
                  <a:srgbClr val="0000FF"/>
                </a:solidFill>
              </a:rPr>
              <a:t>- </a:t>
            </a:r>
            <a:r>
              <a:rPr lang="nl-NL" sz="2800" b="1" dirty="0" smtClean="0">
                <a:solidFill>
                  <a:srgbClr val="0000FF"/>
                </a:solidFill>
              </a:rPr>
              <a:t>L'Aquila/I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4306669"/>
            <a:ext cx="2294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CNRS </a:t>
            </a:r>
            <a:r>
              <a:rPr lang="nl-NL" sz="2800" b="1" dirty="0">
                <a:solidFill>
                  <a:srgbClr val="0000FF"/>
                </a:solidFill>
              </a:rPr>
              <a:t>- </a:t>
            </a:r>
            <a:r>
              <a:rPr lang="nl-NL" sz="2800" b="1" dirty="0" smtClean="0">
                <a:solidFill>
                  <a:srgbClr val="0000FF"/>
                </a:solidFill>
              </a:rPr>
              <a:t>Paris/F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6731" y="5185276"/>
            <a:ext cx="2609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LSC </a:t>
            </a:r>
            <a:r>
              <a:rPr lang="nl-NL" sz="2800" b="1" dirty="0">
                <a:solidFill>
                  <a:srgbClr val="0000FF"/>
                </a:solidFill>
              </a:rPr>
              <a:t>- </a:t>
            </a:r>
            <a:r>
              <a:rPr lang="nl-NL" sz="2800" b="1" dirty="0" err="1" smtClean="0">
                <a:solidFill>
                  <a:srgbClr val="0000FF"/>
                </a:solidFill>
              </a:rPr>
              <a:t>Canfranc</a:t>
            </a:r>
            <a:r>
              <a:rPr lang="nl-NL" sz="2800" b="1" dirty="0" smtClean="0">
                <a:solidFill>
                  <a:srgbClr val="0000FF"/>
                </a:solidFill>
              </a:rPr>
              <a:t>/S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4462" y="3429000"/>
            <a:ext cx="524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DESY </a:t>
            </a:r>
            <a:r>
              <a:rPr lang="nl-NL" sz="2800" b="1" dirty="0">
                <a:solidFill>
                  <a:srgbClr val="0000FF"/>
                </a:solidFill>
              </a:rPr>
              <a:t>- </a:t>
            </a:r>
            <a:r>
              <a:rPr lang="nl-NL" sz="2800" b="1" dirty="0" smtClean="0">
                <a:solidFill>
                  <a:srgbClr val="0000FF"/>
                </a:solidFill>
              </a:rPr>
              <a:t>Hamburg/D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04462" y="3741003"/>
            <a:ext cx="524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FF0000"/>
                </a:solidFill>
              </a:rPr>
              <a:t>Management</a:t>
            </a:r>
            <a:r>
              <a:rPr lang="nl-NL" sz="2400" b="1" dirty="0">
                <a:solidFill>
                  <a:srgbClr val="FF0000"/>
                </a:solidFill>
              </a:rPr>
              <a:t>,</a:t>
            </a:r>
            <a:r>
              <a:rPr lang="nl-NL" sz="1600" b="1" dirty="0">
                <a:solidFill>
                  <a:srgbClr val="FF0000"/>
                </a:solidFill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</a:rPr>
              <a:t>Computing</a:t>
            </a:r>
            <a:r>
              <a:rPr lang="nl-NL" sz="1400" b="1" dirty="0">
                <a:solidFill>
                  <a:srgbClr val="FF0000"/>
                </a:solidFill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</a:rPr>
              <a:t>&amp; </a:t>
            </a:r>
            <a:r>
              <a:rPr lang="nl-NL" sz="2400" b="1" dirty="0" err="1" smtClean="0">
                <a:solidFill>
                  <a:srgbClr val="FF0000"/>
                </a:solidFill>
              </a:rPr>
              <a:t>Industry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4643735"/>
            <a:ext cx="588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Roadmapping</a:t>
            </a:r>
            <a:r>
              <a:rPr lang="nl-NL" sz="2400" b="1" dirty="0">
                <a:solidFill>
                  <a:srgbClr val="FF0000"/>
                </a:solidFill>
              </a:rPr>
              <a:t>, Common </a:t>
            </a:r>
            <a:r>
              <a:rPr lang="nl-NL" sz="2400" b="1" dirty="0" smtClean="0">
                <a:solidFill>
                  <a:srgbClr val="FF0000"/>
                </a:solidFill>
              </a:rPr>
              <a:t>Calls, </a:t>
            </a:r>
            <a:r>
              <a:rPr lang="nl-NL" sz="2400" b="1" dirty="0" err="1" smtClean="0">
                <a:solidFill>
                  <a:srgbClr val="FF0000"/>
                </a:solidFill>
              </a:rPr>
              <a:t>Interdiscipline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6731" y="5486400"/>
            <a:ext cx="164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Web </a:t>
            </a:r>
            <a:r>
              <a:rPr lang="nl-NL" sz="2400" b="1" dirty="0" smtClean="0">
                <a:solidFill>
                  <a:srgbClr val="FF0000"/>
                </a:solidFill>
              </a:rPr>
              <a:t>server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3999" y="6091535"/>
            <a:ext cx="508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Networking, </a:t>
            </a:r>
            <a:r>
              <a:rPr lang="nl-NL" sz="2400" b="1" dirty="0" err="1">
                <a:solidFill>
                  <a:srgbClr val="FF0000"/>
                </a:solidFill>
              </a:rPr>
              <a:t>Theory</a:t>
            </a:r>
            <a:r>
              <a:rPr lang="nl-NL" sz="2400" b="1" dirty="0">
                <a:solidFill>
                  <a:srgbClr val="FF0000"/>
                </a:solidFill>
              </a:rPr>
              <a:t>, </a:t>
            </a:r>
            <a:r>
              <a:rPr lang="nl-NL" sz="2400" b="1" dirty="0" err="1">
                <a:solidFill>
                  <a:srgbClr val="FF0000"/>
                </a:solidFill>
              </a:rPr>
              <a:t>Graduate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</a:rPr>
              <a:t>Schools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9050" y="3468469"/>
            <a:ext cx="1587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</a:rPr>
              <a:t>STFC </a:t>
            </a:r>
            <a:r>
              <a:rPr lang="nl-NL" sz="2800" b="1" dirty="0">
                <a:solidFill>
                  <a:srgbClr val="0000FF"/>
                </a:solidFill>
              </a:rPr>
              <a:t>- </a:t>
            </a:r>
            <a:r>
              <a:rPr lang="nl-NL" sz="2800" b="1" dirty="0" smtClean="0">
                <a:solidFill>
                  <a:srgbClr val="0000FF"/>
                </a:solidFill>
              </a:rPr>
              <a:t>UK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89050" y="3805535"/>
            <a:ext cx="137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Outreach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13746"/>
          <a:stretch/>
        </p:blipFill>
        <p:spPr bwMode="auto">
          <a:xfrm>
            <a:off x="914400" y="3504558"/>
            <a:ext cx="801125" cy="76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4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Strategic objectives</a:t>
            </a:r>
            <a:endParaRPr lang="fr-FR" sz="2800" dirty="0">
              <a:solidFill>
                <a:srgbClr val="92D050"/>
              </a:solidFill>
            </a:endParaRPr>
          </a:p>
          <a:p>
            <a:pPr marL="808038" lvl="2" indent="-274638" defTabSz="258763">
              <a:lnSpc>
                <a:spcPct val="150000"/>
              </a:lnSpc>
            </a:pPr>
            <a:r>
              <a:rPr lang="en-GB" dirty="0">
                <a:solidFill>
                  <a:srgbClr val="00B0F0"/>
                </a:solidFill>
              </a:rPr>
              <a:t>C</a:t>
            </a:r>
            <a:r>
              <a:rPr lang="en-GB" dirty="0" smtClean="0">
                <a:solidFill>
                  <a:srgbClr val="00B0F0"/>
                </a:solidFill>
              </a:rPr>
              <a:t>oordination </a:t>
            </a:r>
            <a:r>
              <a:rPr lang="en-GB" dirty="0">
                <a:solidFill>
                  <a:srgbClr val="00B0F0"/>
                </a:solidFill>
              </a:rPr>
              <a:t>of European </a:t>
            </a:r>
            <a:r>
              <a:rPr lang="en-GB" dirty="0" err="1">
                <a:solidFill>
                  <a:srgbClr val="00B0F0"/>
                </a:solidFill>
              </a:rPr>
              <a:t>Astroparticle</a:t>
            </a:r>
            <a:r>
              <a:rPr lang="en-GB" dirty="0">
                <a:solidFill>
                  <a:srgbClr val="00B0F0"/>
                </a:solidFill>
              </a:rPr>
              <a:t> Physics</a:t>
            </a:r>
          </a:p>
          <a:p>
            <a:pPr marL="808038" lvl="2" indent="-274638" defTabSz="258763">
              <a:lnSpc>
                <a:spcPct val="150000"/>
              </a:lnSpc>
            </a:pPr>
            <a:r>
              <a:rPr lang="en-GB" dirty="0">
                <a:solidFill>
                  <a:srgbClr val="00B0F0"/>
                </a:solidFill>
              </a:rPr>
              <a:t>Develop and update long term strategies (roadmap) </a:t>
            </a:r>
          </a:p>
          <a:p>
            <a:pPr marL="808038" lvl="2" indent="-274638" defTabSz="258763">
              <a:lnSpc>
                <a:spcPct val="150000"/>
              </a:lnSpc>
            </a:pPr>
            <a:r>
              <a:rPr lang="en-GB" dirty="0">
                <a:solidFill>
                  <a:srgbClr val="00B0F0"/>
                </a:solidFill>
              </a:rPr>
              <a:t>Express collective views on </a:t>
            </a:r>
            <a:r>
              <a:rPr lang="en-GB" dirty="0" smtClean="0">
                <a:solidFill>
                  <a:srgbClr val="00B0F0"/>
                </a:solidFill>
              </a:rPr>
              <a:t>APP in </a:t>
            </a:r>
            <a:r>
              <a:rPr lang="en-GB" dirty="0">
                <a:solidFill>
                  <a:srgbClr val="00B0F0"/>
                </a:solidFill>
              </a:rPr>
              <a:t>international </a:t>
            </a:r>
            <a:r>
              <a:rPr lang="en-GB" dirty="0" smtClean="0">
                <a:solidFill>
                  <a:srgbClr val="00B0F0"/>
                </a:solidFill>
              </a:rPr>
              <a:t>fora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sz="2800" dirty="0">
                <a:solidFill>
                  <a:srgbClr val="92D050"/>
                </a:solidFill>
              </a:rPr>
              <a:t>Implementation objectives</a:t>
            </a:r>
            <a:endParaRPr lang="fr-FR" sz="2800" dirty="0">
              <a:solidFill>
                <a:srgbClr val="92D050"/>
              </a:solidFill>
            </a:endParaRPr>
          </a:p>
          <a:p>
            <a:pPr marL="800100" lvl="2" indent="-358775">
              <a:lnSpc>
                <a:spcPct val="150000"/>
              </a:lnSpc>
            </a:pPr>
            <a:r>
              <a:rPr lang="en-GB" dirty="0">
                <a:solidFill>
                  <a:srgbClr val="00B0F0"/>
                </a:solidFill>
              </a:rPr>
              <a:t>C</a:t>
            </a:r>
            <a:r>
              <a:rPr lang="en-GB" dirty="0">
                <a:solidFill>
                  <a:srgbClr val="00B0F0"/>
                </a:solidFill>
              </a:rPr>
              <a:t>oordination </a:t>
            </a:r>
            <a:r>
              <a:rPr lang="en-GB" dirty="0">
                <a:solidFill>
                  <a:srgbClr val="00B0F0"/>
                </a:solidFill>
              </a:rPr>
              <a:t>between existing/developing national activities</a:t>
            </a:r>
            <a:endParaRPr lang="fr-FR" dirty="0">
              <a:solidFill>
                <a:srgbClr val="00B0F0"/>
              </a:solidFill>
            </a:endParaRPr>
          </a:p>
          <a:p>
            <a:pPr marL="800100" lvl="2" indent="-358775">
              <a:lnSpc>
                <a:spcPct val="150000"/>
              </a:lnSpc>
            </a:pPr>
            <a:r>
              <a:rPr lang="en-GB" dirty="0">
                <a:solidFill>
                  <a:srgbClr val="00B0F0"/>
                </a:solidFill>
              </a:rPr>
              <a:t>C</a:t>
            </a:r>
            <a:r>
              <a:rPr lang="en-GB" dirty="0">
                <a:solidFill>
                  <a:srgbClr val="00B0F0"/>
                </a:solidFill>
              </a:rPr>
              <a:t>onvergence </a:t>
            </a:r>
            <a:r>
              <a:rPr lang="en-GB" dirty="0">
                <a:solidFill>
                  <a:srgbClr val="00B0F0"/>
                </a:solidFill>
              </a:rPr>
              <a:t>of future large scale projects/facilities</a:t>
            </a:r>
            <a:endParaRPr lang="fr-FR" dirty="0">
              <a:solidFill>
                <a:srgbClr val="00B0F0"/>
              </a:solidFill>
            </a:endParaRPr>
          </a:p>
          <a:p>
            <a:pPr marL="800100" lvl="2" indent="-358775">
              <a:lnSpc>
                <a:spcPct val="150000"/>
              </a:lnSpc>
            </a:pPr>
            <a:r>
              <a:rPr lang="en-GB" dirty="0">
                <a:solidFill>
                  <a:srgbClr val="00B0F0"/>
                </a:solidFill>
              </a:rPr>
              <a:t>O</a:t>
            </a:r>
            <a:r>
              <a:rPr lang="en-GB" dirty="0">
                <a:solidFill>
                  <a:srgbClr val="00B0F0"/>
                </a:solidFill>
              </a:rPr>
              <a:t>rganisational </a:t>
            </a:r>
            <a:r>
              <a:rPr lang="en-GB" dirty="0">
                <a:solidFill>
                  <a:srgbClr val="00B0F0"/>
                </a:solidFill>
              </a:rPr>
              <a:t>advice for implementation of large facilities </a:t>
            </a:r>
            <a:endParaRPr lang="fr-FR" dirty="0">
              <a:solidFill>
                <a:srgbClr val="00B0F0"/>
              </a:solidFill>
            </a:endParaRPr>
          </a:p>
          <a:p>
            <a:pPr marL="800100" lvl="2" indent="-358775">
              <a:lnSpc>
                <a:spcPct val="150000"/>
              </a:lnSpc>
            </a:pPr>
            <a:r>
              <a:rPr lang="en-GB" dirty="0">
                <a:solidFill>
                  <a:srgbClr val="00B0F0"/>
                </a:solidFill>
              </a:rPr>
              <a:t>Launch </a:t>
            </a:r>
            <a:r>
              <a:rPr lang="en-GB" dirty="0">
                <a:solidFill>
                  <a:srgbClr val="00B0F0"/>
                </a:solidFill>
              </a:rPr>
              <a:t>common calls funded by a (virtual) common pot</a:t>
            </a:r>
            <a:endParaRPr lang="fr-FR" dirty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cap="small" dirty="0" smtClean="0"/>
              <a:t>APPEC: </a:t>
            </a:r>
            <a:r>
              <a:rPr lang="fr-FR" sz="5400" i="1" dirty="0" smtClean="0"/>
              <a:t>Objectives</a:t>
            </a:r>
            <a:endParaRPr lang="nl-NL" sz="54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pPr/>
              <a:t>4</a:t>
            </a:fld>
            <a:r>
              <a:rPr lang="nl-NL" dirty="0" smtClean="0"/>
              <a:t>/8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8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APPEC: </a:t>
            </a:r>
            <a:r>
              <a:rPr lang="en-US" sz="5400" i="1" dirty="0" err="1" smtClean="0"/>
              <a:t>Roadmapping</a:t>
            </a:r>
            <a:r>
              <a:rPr lang="en-US" sz="5400" i="1" dirty="0" smtClean="0"/>
              <a:t> </a:t>
            </a:r>
            <a:endParaRPr lang="nl-NL" sz="5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pPr/>
              <a:t>5</a:t>
            </a:fld>
            <a:r>
              <a:rPr lang="nl-NL" dirty="0" smtClean="0"/>
              <a:t>/8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5" t="10788" r="32803" b="6250"/>
          <a:stretch/>
        </p:blipFill>
        <p:spPr bwMode="auto">
          <a:xfrm>
            <a:off x="80542" y="1977892"/>
            <a:ext cx="2967458" cy="411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542" y="1488491"/>
            <a:ext cx="682884" cy="380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2008</a:t>
            </a:r>
            <a:endParaRPr lang="nl-NL" sz="24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4" t="10655" r="32578" b="6108"/>
          <a:stretch/>
        </p:blipFill>
        <p:spPr bwMode="auto">
          <a:xfrm>
            <a:off x="3113254" y="1968376"/>
            <a:ext cx="2906546" cy="41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0" y="1487090"/>
            <a:ext cx="669332" cy="38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2011</a:t>
            </a:r>
            <a:endParaRPr lang="nl-NL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1447800"/>
            <a:ext cx="3013476" cy="4665290"/>
            <a:chOff x="6019800" y="1447800"/>
            <a:chExt cx="3013476" cy="4665290"/>
          </a:xfrm>
        </p:grpSpPr>
        <p:pic>
          <p:nvPicPr>
            <p:cNvPr id="2051" name="Picture 3" descr="C:\Users\z66\AppData\Local\Microsoft\Windows\Temporary Internet Files\Content.IE5\O198Z37V\APPEC-Strategy-2016-cov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968376"/>
              <a:ext cx="2937276" cy="4144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019800" y="1447800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 smtClean="0"/>
                <a:t>2016?</a:t>
              </a:r>
              <a:endParaRPr lang="nl-NL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6414"/>
            <a:ext cx="6019800" cy="403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APPEC: </a:t>
            </a:r>
            <a:r>
              <a:rPr lang="nl-NL" sz="5400" i="1" dirty="0" smtClean="0"/>
              <a:t>Three </a:t>
            </a:r>
            <a:r>
              <a:rPr lang="nl-NL" sz="5400" i="1" dirty="0" err="1" smtClean="0"/>
              <a:t>Main</a:t>
            </a:r>
            <a:r>
              <a:rPr lang="nl-NL" sz="5400" i="1" dirty="0" smtClean="0"/>
              <a:t> </a:t>
            </a:r>
            <a:r>
              <a:rPr lang="nl-NL" sz="5400" i="1" dirty="0" err="1"/>
              <a:t>D</a:t>
            </a:r>
            <a:r>
              <a:rPr lang="nl-NL" sz="5400" i="1" dirty="0" err="1" smtClean="0"/>
              <a:t>irections</a:t>
            </a:r>
            <a:endParaRPr lang="nl-NL" sz="5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30448"/>
            <a:ext cx="2133600" cy="365125"/>
          </a:xfrm>
        </p:spPr>
        <p:txBody>
          <a:bodyPr/>
          <a:lstStyle/>
          <a:p>
            <a:fld id="{A97832A0-4852-43D8-BC1D-D3F9A7243BEC}" type="slidenum">
              <a:rPr lang="nl-NL" smtClean="0"/>
              <a:pPr/>
              <a:t>6</a:t>
            </a:fld>
            <a:r>
              <a:rPr lang="nl-NL" dirty="0" smtClean="0"/>
              <a:t>/8</a:t>
            </a:r>
            <a:endParaRPr lang="nl-NL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066800"/>
            <a:ext cx="9134339" cy="2133600"/>
            <a:chOff x="0" y="569893"/>
            <a:chExt cx="9134339" cy="2133600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8" r="15296"/>
            <a:stretch/>
          </p:blipFill>
          <p:spPr bwMode="auto">
            <a:xfrm>
              <a:off x="0" y="1295400"/>
              <a:ext cx="2352538" cy="140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7" r="16417"/>
            <a:stretch/>
          </p:blipFill>
          <p:spPr bwMode="auto">
            <a:xfrm>
              <a:off x="4505462" y="1295400"/>
              <a:ext cx="2352538" cy="140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8" b="3612"/>
            <a:stretch/>
          </p:blipFill>
          <p:spPr bwMode="auto">
            <a:xfrm>
              <a:off x="2286000" y="1295400"/>
              <a:ext cx="2352538" cy="140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295400"/>
              <a:ext cx="2352538" cy="140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" y="569893"/>
              <a:ext cx="91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i="1" dirty="0" smtClean="0">
                  <a:solidFill>
                    <a:srgbClr val="FFFF00"/>
                  </a:solidFill>
                </a:rPr>
                <a:t>1.</a:t>
              </a:r>
              <a:r>
                <a:rPr lang="en-US" sz="3800" b="1" i="1" dirty="0" smtClean="0"/>
                <a:t> High-energy Universe:</a:t>
              </a:r>
              <a:r>
                <a:rPr lang="en-US" sz="3800" b="1" i="1" dirty="0"/>
                <a:t> </a:t>
              </a:r>
              <a:r>
                <a:rPr lang="en-US" sz="3800" b="1" i="1" dirty="0" smtClean="0"/>
                <a:t>multi-messengers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1463933"/>
              <a:ext cx="6335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b="1" dirty="0" smtClean="0"/>
                <a:t>CR</a:t>
              </a:r>
              <a:endParaRPr lang="nl-NL" sz="3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46938" y="1371600"/>
              <a:ext cx="4171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400" b="1" dirty="0" smtClean="0">
                  <a:sym typeface="Symbol"/>
                </a:rPr>
                <a:t></a:t>
              </a:r>
              <a:endParaRPr lang="nl-NL" sz="4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6782" y="1371600"/>
              <a:ext cx="4796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400" b="1" dirty="0" smtClean="0">
                  <a:sym typeface="Symbol"/>
                </a:rPr>
                <a:t></a:t>
              </a:r>
              <a:endParaRPr lang="nl-NL" sz="4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43800" y="1463933"/>
              <a:ext cx="8162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b="1" dirty="0" smtClean="0">
                  <a:sym typeface="Symbol"/>
                </a:rPr>
                <a:t>GW</a:t>
              </a:r>
              <a:endParaRPr lang="nl-NL" sz="32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784" y="3505200"/>
            <a:ext cx="2895216" cy="3276600"/>
            <a:chOff x="152784" y="3505200"/>
            <a:chExt cx="2895216" cy="32766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42" y="4136886"/>
              <a:ext cx="2678500" cy="264491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52784" y="3505200"/>
              <a:ext cx="28952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i="1" dirty="0" smtClean="0">
                  <a:solidFill>
                    <a:srgbClr val="FFFF00"/>
                  </a:solidFill>
                </a:rPr>
                <a:t>2.</a:t>
              </a:r>
              <a:r>
                <a:rPr lang="en-US" sz="4000" b="1" i="1" dirty="0" smtClean="0"/>
                <a:t> Neutrino’s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95800" y="2976414"/>
            <a:ext cx="5555343" cy="4110186"/>
            <a:chOff x="4503057" y="3048001"/>
            <a:chExt cx="5555343" cy="411018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8" t="31746" r="20016" b="19048"/>
            <a:stretch/>
          </p:blipFill>
          <p:spPr bwMode="auto">
            <a:xfrm>
              <a:off x="4503057" y="3048001"/>
              <a:ext cx="5555343" cy="4110186"/>
            </a:xfrm>
            <a:prstGeom prst="rect">
              <a:avLst/>
            </a:prstGeom>
            <a:noFill/>
            <a:ln>
              <a:noFill/>
            </a:ln>
            <a:effectLst>
              <a:softEdge rad="444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z66\AppData\Local\Microsoft\Windows\Temporary Internet Files\Content.IE5\09W1Y2KY\dm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581400"/>
              <a:ext cx="3789341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581400" y="6150114"/>
            <a:ext cx="3026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i="1" dirty="0" smtClean="0">
                <a:solidFill>
                  <a:srgbClr val="FFFF00"/>
                </a:solidFill>
              </a:rPr>
              <a:t>3.</a:t>
            </a:r>
            <a:r>
              <a:rPr lang="en-US" sz="4000" b="1" i="1" dirty="0" smtClean="0"/>
              <a:t> Cosmology</a:t>
            </a:r>
          </a:p>
        </p:txBody>
      </p:sp>
      <p:sp>
        <p:nvSpPr>
          <p:cNvPr id="6" name="Rechthoek 5"/>
          <p:cNvSpPr/>
          <p:nvPr/>
        </p:nvSpPr>
        <p:spPr>
          <a:xfrm>
            <a:off x="2346938" y="1792307"/>
            <a:ext cx="6797062" cy="14080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5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fr-FR" sz="2400" dirty="0" err="1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Community</a:t>
            </a:r>
            <a:r>
              <a:rPr lang="fr-FR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meeting in </a:t>
            </a:r>
            <a:r>
              <a:rPr lang="fr-FR" sz="2400" dirty="0" err="1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prepa</a:t>
            </a:r>
            <a:r>
              <a:rPr lang="fr-FR" sz="2400" dirty="0" err="1">
                <a:solidFill>
                  <a:srgbClr val="92D050"/>
                </a:solidFill>
                <a:latin typeface="Helvetica Neue Light"/>
                <a:ea typeface="ＭＳ Ｐゴシック" charset="-128"/>
              </a:rPr>
              <a:t>rati</a:t>
            </a:r>
            <a:r>
              <a:rPr lang="fr-FR" sz="2400" dirty="0" err="1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on</a:t>
            </a:r>
            <a:r>
              <a:rPr lang="fr-FR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of 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new Horizon </a:t>
            </a:r>
            <a:r>
              <a:rPr lang="fr-FR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2020 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calls</a:t>
            </a:r>
            <a:endParaRPr lang="fr-FR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lvl="1" defTabSz="457200" fontAlgn="base">
              <a:spcAft>
                <a:spcPct val="0"/>
              </a:spcAft>
              <a:buFont typeface="Arial" charset="0"/>
              <a:buChar char="–"/>
            </a:pPr>
            <a:r>
              <a:rPr lang="fr-FR" sz="1800" dirty="0" err="1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Lessons</a:t>
            </a:r>
            <a:r>
              <a:rPr lang="fr-FR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 </a:t>
            </a:r>
            <a:r>
              <a:rPr lang="fr-FR" sz="1800" dirty="0" err="1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learned</a:t>
            </a:r>
            <a:r>
              <a:rPr lang="fr-FR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 2014/2015 calls			</a:t>
            </a:r>
            <a:r>
              <a:rPr lang="fr-FR" sz="1800" dirty="0" smtClean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- 29/30 </a:t>
            </a:r>
            <a:r>
              <a:rPr lang="fr-FR" sz="1800" dirty="0" err="1" smtClean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September</a:t>
            </a:r>
            <a:r>
              <a:rPr lang="fr-FR" sz="1800" dirty="0" smtClean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  </a:t>
            </a:r>
            <a:r>
              <a:rPr lang="fr-FR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2015, Zagreb</a:t>
            </a:r>
          </a:p>
          <a:p>
            <a:pPr lvl="1" defTabSz="457200" fontAlgn="base">
              <a:spcAft>
                <a:spcPct val="0"/>
              </a:spcAft>
              <a:buFont typeface="Arial" charset="0"/>
              <a:buChar char="–"/>
            </a:pPr>
            <a:r>
              <a:rPr lang="fr-FR" sz="1800" dirty="0" err="1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Preparation</a:t>
            </a:r>
            <a:r>
              <a:rPr lang="fr-FR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 consortia and </a:t>
            </a:r>
            <a:r>
              <a:rPr lang="fr-FR" sz="1800" dirty="0" smtClean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applications</a:t>
            </a:r>
          </a:p>
          <a:p>
            <a:pPr lvl="1" defTabSz="457200" fontAlgn="base">
              <a:spcAft>
                <a:spcPct val="0"/>
              </a:spcAft>
              <a:buFont typeface="Arial" charset="0"/>
              <a:buChar char="–"/>
            </a:pPr>
            <a:endParaRPr lang="fr-FR" sz="1800" dirty="0">
              <a:solidFill>
                <a:srgbClr val="0AA8C8"/>
              </a:solidFill>
              <a:latin typeface="Helvetica Neue Light"/>
              <a:ea typeface="ＭＳ Ｐゴシック" charset="-128"/>
            </a:endParaRP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fr-FR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New </a:t>
            </a:r>
            <a:r>
              <a:rPr lang="fr-FR" sz="2400" dirty="0" err="1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European</a:t>
            </a:r>
            <a:r>
              <a:rPr lang="fr-FR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</a:t>
            </a:r>
            <a:r>
              <a:rPr lang="fr-FR" sz="2400" dirty="0" err="1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Astroparticle</a:t>
            </a:r>
            <a:r>
              <a:rPr lang="fr-FR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</a:t>
            </a:r>
            <a:r>
              <a:rPr lang="fr-FR" sz="2400" dirty="0" err="1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Physics</a:t>
            </a:r>
            <a:r>
              <a:rPr lang="fr-FR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Roadmap in the </a:t>
            </a:r>
            <a:r>
              <a:rPr lang="fr-FR" sz="2400" dirty="0" err="1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works</a:t>
            </a:r>
            <a:endParaRPr lang="fr-FR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lvl="1" defTabSz="457200" fontAlgn="base">
              <a:spcAft>
                <a:spcPct val="0"/>
              </a:spcAft>
              <a:buFont typeface="Arial" charset="0"/>
              <a:buChar char="–"/>
            </a:pPr>
            <a:r>
              <a:rPr lang="en-US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community event </a:t>
            </a:r>
            <a:r>
              <a:rPr lang="en-US" sz="1800" dirty="0">
                <a:solidFill>
                  <a:srgbClr val="00B0F0"/>
                </a:solidFill>
                <a:latin typeface="Helvetica Neue Light"/>
                <a:ea typeface="ＭＳ Ｐゴシック" charset="-128"/>
              </a:rPr>
              <a:t>to discuss </a:t>
            </a:r>
            <a:r>
              <a:rPr lang="en-US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draft 		- </a:t>
            </a:r>
            <a:r>
              <a:rPr lang="en-US" sz="1800" dirty="0" smtClean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January 2016, </a:t>
            </a:r>
            <a:r>
              <a:rPr lang="en-US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Rome</a:t>
            </a:r>
          </a:p>
          <a:p>
            <a:pPr lvl="1" defTabSz="457200" fontAlgn="base">
              <a:spcAft>
                <a:spcPct val="0"/>
              </a:spcAft>
              <a:buFont typeface="Arial" charset="0"/>
              <a:buChar char="–"/>
            </a:pPr>
            <a:r>
              <a:rPr lang="en-US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final document 						- Spring 2016</a:t>
            </a:r>
          </a:p>
          <a:p>
            <a:pPr marL="457200" lvl="1" indent="0" defTabSz="457200" fontAlgn="base">
              <a:spcAft>
                <a:spcPct val="0"/>
              </a:spcAft>
              <a:buNone/>
            </a:pPr>
            <a:endParaRPr lang="fr-FR" sz="1800" dirty="0">
              <a:solidFill>
                <a:srgbClr val="0AA8C8"/>
              </a:solidFill>
              <a:latin typeface="Helvetica Neue Light"/>
              <a:ea typeface="ＭＳ Ｐゴシック" charset="-128"/>
            </a:endParaRP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Intention </a:t>
            </a:r>
            <a:r>
              <a:rPr lang="en-US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to step-up interactions with the experiments groups</a:t>
            </a:r>
          </a:p>
          <a:p>
            <a:pPr lvl="1" defTabSz="457200" fontAlgn="base">
              <a:spcAft>
                <a:spcPct val="0"/>
              </a:spcAft>
              <a:buFont typeface="Arial" charset="0"/>
              <a:buChar char="–"/>
            </a:pPr>
            <a:r>
              <a:rPr lang="en-US" sz="1800" dirty="0" smtClean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How can APPEC help the experiments?</a:t>
            </a:r>
            <a:endParaRPr lang="en-US" sz="1800" dirty="0">
              <a:solidFill>
                <a:srgbClr val="0AA8C8"/>
              </a:solidFill>
              <a:latin typeface="Helvetica Neue Light"/>
              <a:ea typeface="ＭＳ Ｐゴシック" charset="-128"/>
            </a:endParaRPr>
          </a:p>
          <a:p>
            <a:pPr lvl="1" defTabSz="457200" fontAlgn="base">
              <a:spcAft>
                <a:spcPct val="0"/>
              </a:spcAft>
              <a:buFont typeface="Arial" charset="0"/>
              <a:buChar char="–"/>
            </a:pPr>
            <a:r>
              <a:rPr lang="en-US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Aim: fact sheet for each major experiment	- </a:t>
            </a:r>
            <a:r>
              <a:rPr lang="en-US" sz="1800" dirty="0" smtClean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Fall 2015</a:t>
            </a:r>
            <a:endParaRPr lang="en-US" sz="1800" dirty="0">
              <a:solidFill>
                <a:srgbClr val="0AA8C8"/>
              </a:solidFill>
              <a:latin typeface="Helvetica Neue Light"/>
              <a:ea typeface="ＭＳ Ｐゴシック" charset="-128"/>
            </a:endParaRP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endParaRPr lang="en-US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Inventory of EU </a:t>
            </a:r>
            <a:r>
              <a:rPr lang="en-US" sz="2400" dirty="0" err="1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Astroparticle</a:t>
            </a:r>
            <a:r>
              <a:rPr lang="en-US" sz="2400" dirty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Physics </a:t>
            </a:r>
            <a:r>
              <a:rPr lang="en-US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community</a:t>
            </a:r>
            <a:endParaRPr lang="en-US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lvl="1" defTabSz="457200" fontAlgn="base">
              <a:spcAft>
                <a:spcPct val="0"/>
              </a:spcAft>
              <a:buFont typeface="Arial" charset="0"/>
              <a:buChar char="–"/>
            </a:pPr>
            <a:r>
              <a:rPr lang="en-US" sz="1800" dirty="0">
                <a:solidFill>
                  <a:srgbClr val="0AA8C8"/>
                </a:solidFill>
                <a:latin typeface="Helvetica Neue Light"/>
                <a:ea typeface="ＭＳ Ｐゴシック" charset="-128"/>
              </a:rPr>
              <a:t>Web based ‘census’					 - Fall 2015</a:t>
            </a:r>
          </a:p>
          <a:p>
            <a:endParaRPr lang="nl-NL" sz="3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APPEC: </a:t>
            </a:r>
            <a:r>
              <a:rPr lang="nl-NL" sz="5400" i="1" dirty="0" err="1" smtClean="0"/>
              <a:t>Activities</a:t>
            </a:r>
            <a:endParaRPr lang="nl-NL" sz="54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pPr/>
              <a:t>7</a:t>
            </a:fld>
            <a:r>
              <a:rPr lang="nl-NL" dirty="0" smtClean="0"/>
              <a:t>/8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1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APPEC &amp; ASTERICS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32A0-4852-43D8-BC1D-D3F9A7243BEC}" type="slidenum">
              <a:rPr lang="nl-NL" smtClean="0"/>
              <a:pPr/>
              <a:t>8</a:t>
            </a:fld>
            <a:r>
              <a:rPr lang="nl-NL" dirty="0" smtClean="0"/>
              <a:t>/8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17476" cy="17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838200" y="4419600"/>
            <a:ext cx="1752600" cy="1920922"/>
            <a:chOff x="5410200" y="3427095"/>
            <a:chExt cx="2057400" cy="2211705"/>
          </a:xfrm>
        </p:grpSpPr>
        <p:sp>
          <p:nvSpPr>
            <p:cNvPr id="7" name="Rechthoek 6"/>
            <p:cNvSpPr/>
            <p:nvPr/>
          </p:nvSpPr>
          <p:spPr>
            <a:xfrm>
              <a:off x="5410200" y="3427095"/>
              <a:ext cx="2057400" cy="22117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Grafik 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3581400"/>
              <a:ext cx="1905000" cy="1983105"/>
            </a:xfrm>
            <a:prstGeom prst="rect">
              <a:avLst/>
            </a:prstGeom>
          </p:spPr>
        </p:pic>
      </p:grpSp>
      <p:sp>
        <p:nvSpPr>
          <p:cNvPr id="5" name="Rechthoek 4"/>
          <p:cNvSpPr/>
          <p:nvPr/>
        </p:nvSpPr>
        <p:spPr>
          <a:xfrm>
            <a:off x="533400" y="12192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Multi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messenger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studies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</a:t>
            </a: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endParaRPr lang="fr-FR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Coordination observations</a:t>
            </a: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endParaRPr lang="fr-FR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Computing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technologies</a:t>
            </a: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endParaRPr lang="fr-FR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Data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access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issues</a:t>
            </a: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endParaRPr lang="fr-FR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977243" y="4355277"/>
            <a:ext cx="5938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Welcome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to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participate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in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our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events</a:t>
            </a:r>
            <a:endParaRPr lang="fr-FR" sz="2400" dirty="0" smtClean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endParaRPr lang="fr-FR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marL="261938" lvl="0" indent="-261938" defTabSz="457200" fontAlgn="base">
              <a:spcAft>
                <a:spcPct val="0"/>
              </a:spcAft>
              <a:buFont typeface="Arial" charset="0"/>
              <a:buChar char="•"/>
            </a:pP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Interest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in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developments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and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results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,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also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for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other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 APP </a:t>
            </a:r>
            <a:r>
              <a:rPr lang="fr-FR" sz="2400" dirty="0" err="1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projects</a:t>
            </a:r>
            <a:r>
              <a:rPr lang="fr-FR" sz="2400" dirty="0" smtClean="0">
                <a:solidFill>
                  <a:srgbClr val="89BA17"/>
                </a:solidFill>
                <a:latin typeface="Helvetica Neue Light"/>
                <a:ea typeface="ＭＳ Ｐゴシック" charset="-128"/>
              </a:rPr>
              <a:t>!</a:t>
            </a:r>
          </a:p>
          <a:p>
            <a:pPr lvl="0" defTabSz="457200" fontAlgn="base">
              <a:spcAft>
                <a:spcPct val="0"/>
              </a:spcAft>
              <a:buFont typeface="Arial" charset="0"/>
              <a:buChar char="•"/>
            </a:pPr>
            <a:endParaRPr lang="fr-FR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  <a:p>
            <a:pPr lvl="0" defTabSz="457200" fontAlgn="base">
              <a:spcAft>
                <a:spcPct val="0"/>
              </a:spcAft>
            </a:pPr>
            <a:endParaRPr lang="fr-FR" sz="2400" dirty="0">
              <a:solidFill>
                <a:srgbClr val="89BA17"/>
              </a:solidFill>
              <a:latin typeface="Helvetica Neue Ligh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5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23208</TotalTime>
  <Words>252</Words>
  <Application>Microsoft Office PowerPoint</Application>
  <PresentationFormat>Diavoorstelling (4:3)</PresentationFormat>
  <Paragraphs>101</Paragraphs>
  <Slides>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 Theme</vt:lpstr>
      <vt:lpstr>Astroparticle Physics European Consortium</vt:lpstr>
      <vt:lpstr>APPEC: Who are we?</vt:lpstr>
      <vt:lpstr>APPEC: How do we Operate?</vt:lpstr>
      <vt:lpstr>APPEC: Objectives</vt:lpstr>
      <vt:lpstr>APPEC: Roadmapping </vt:lpstr>
      <vt:lpstr>APPEC: Three Main Directions</vt:lpstr>
      <vt:lpstr>APPEC: Activities</vt:lpstr>
      <vt:lpstr>APPEC &amp; ASTERICS</vt:lpstr>
      <vt:lpstr>The End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Linde</dc:creator>
  <cp:lastModifiedBy>Job de Kleuver</cp:lastModifiedBy>
  <cp:revision>167</cp:revision>
  <cp:lastPrinted>2015-04-09T08:42:29Z</cp:lastPrinted>
  <dcterms:created xsi:type="dcterms:W3CDTF">2015-03-31T10:35:29Z</dcterms:created>
  <dcterms:modified xsi:type="dcterms:W3CDTF">2015-05-25T23:56:09Z</dcterms:modified>
</cp:coreProperties>
</file>