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76" r:id="rId3"/>
    <p:sldId id="282" r:id="rId4"/>
    <p:sldId id="283" r:id="rId5"/>
    <p:sldId id="278" r:id="rId6"/>
    <p:sldId id="275" r:id="rId7"/>
    <p:sldId id="280" r:id="rId8"/>
    <p:sldId id="284" r:id="rId9"/>
    <p:sldId id="279" r:id="rId10"/>
    <p:sldId id="286" r:id="rId11"/>
    <p:sldId id="285" r:id="rId12"/>
    <p:sldId id="287" r:id="rId13"/>
    <p:sldId id="277" r:id="rId14"/>
    <p:sldId id="281" r:id="rId15"/>
    <p:sldId id="269" r:id="rId16"/>
  </p:sldIdLst>
  <p:sldSz cx="13003213" cy="9756775"/>
  <p:notesSz cx="6858000" cy="9144000"/>
  <p:defaultTextStyle>
    <a:defPPr>
      <a:defRPr lang="en-US"/>
    </a:defPPr>
    <a:lvl1pPr marL="0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0276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0551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0827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01102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51378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01653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51929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02204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534" autoAdjust="0"/>
  </p:normalViewPr>
  <p:slideViewPr>
    <p:cSldViewPr snapToGrid="0">
      <p:cViewPr>
        <p:scale>
          <a:sx n="66" d="100"/>
          <a:sy n="66" d="100"/>
        </p:scale>
        <p:origin x="-488" y="-128"/>
      </p:cViewPr>
      <p:guideLst>
        <p:guide orient="horz" pos="2908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D4A1A-25BD-5A4B-8262-7637D0EF5D4F}" type="datetimeFigureOut">
              <a:rPr lang="en-US" smtClean="0"/>
              <a:t>22/05/2015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97ABF-097C-B144-83E2-BB2FD59F3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824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5CC16-585F-864B-90A1-B63321EF5334}" type="datetimeFigureOut">
              <a:rPr lang="en-US" smtClean="0"/>
              <a:t>22/05/2015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5EB07-C2F8-2C48-8B7E-66B2468E54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036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0276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0551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0827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01102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51378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653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929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2204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01_backTitl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3213" cy="9752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072" y="4628143"/>
            <a:ext cx="7941248" cy="3410314"/>
          </a:xfrm>
        </p:spPr>
        <p:txBody>
          <a:bodyPr anchor="b"/>
          <a:lstStyle>
            <a:lvl1pPr>
              <a:lnSpc>
                <a:spcPts val="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072" y="8356701"/>
            <a:ext cx="7967434" cy="46166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28435" y="8235340"/>
            <a:ext cx="7942884" cy="0"/>
          </a:xfrm>
          <a:prstGeom prst="line">
            <a:avLst/>
          </a:prstGeom>
          <a:ln w="38100" cap="rnd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ifeChanging.e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094" y="8757215"/>
            <a:ext cx="2350281" cy="545345"/>
          </a:xfrm>
          <a:prstGeom prst="rect">
            <a:avLst/>
          </a:prstGeom>
        </p:spPr>
      </p:pic>
      <p:pic>
        <p:nvPicPr>
          <p:cNvPr id="19" name="Picture 18" descr="1_TheOU_Logo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776" y="368300"/>
            <a:ext cx="1293797" cy="88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8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2_backTitl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3213" cy="9752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072" y="3921177"/>
            <a:ext cx="7941248" cy="3410314"/>
          </a:xfrm>
        </p:spPr>
        <p:txBody>
          <a:bodyPr anchor="b"/>
          <a:lstStyle>
            <a:lvl1pPr>
              <a:lnSpc>
                <a:spcPts val="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072" y="7662828"/>
            <a:ext cx="7967434" cy="46166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28435" y="7541467"/>
            <a:ext cx="7942884" cy="0"/>
          </a:xfrm>
          <a:prstGeom prst="line">
            <a:avLst/>
          </a:prstGeom>
          <a:ln w="38100" cap="rnd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ifeChanging.e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23" y="8717525"/>
            <a:ext cx="2160703" cy="5013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8426" y="379550"/>
            <a:ext cx="1293797" cy="88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1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65"/>
            <a:ext cx="13003213" cy="9752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4294290"/>
            <a:ext cx="8718327" cy="651653"/>
          </a:xfrm>
        </p:spPr>
        <p:txBody>
          <a:bodyPr wrap="square" anchor="b">
            <a:spAutoFit/>
          </a:bodyPr>
          <a:lstStyle>
            <a:lvl1pPr algn="ctr">
              <a:lnSpc>
                <a:spcPts val="5000"/>
              </a:lnSpc>
              <a:defRPr sz="58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358645"/>
            <a:ext cx="8731420" cy="461665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4444" y="363008"/>
            <a:ext cx="750078" cy="887593"/>
          </a:xfrm>
          <a:prstGeom prst="rect">
            <a:avLst/>
          </a:prstGeom>
        </p:spPr>
      </p:pic>
      <p:sp>
        <p:nvSpPr>
          <p:cNvPr id="12" name="Oval 11"/>
          <p:cNvSpPr/>
          <p:nvPr userDrawn="1"/>
        </p:nvSpPr>
        <p:spPr>
          <a:xfrm>
            <a:off x="12131865" y="9224972"/>
            <a:ext cx="292800" cy="292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3" y="9103058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186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26" y="416908"/>
            <a:ext cx="9510185" cy="8268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916" y="2724513"/>
            <a:ext cx="11575130" cy="62226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20917" y="1546538"/>
            <a:ext cx="9506517" cy="43088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3" y="9103058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11740" y="1270424"/>
            <a:ext cx="9001419" cy="0"/>
          </a:xfrm>
          <a:prstGeom prst="line">
            <a:avLst/>
          </a:prstGeom>
          <a:ln w="38100" cap="rnd"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98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12131865" y="9224972"/>
            <a:ext cx="292800" cy="292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3" y="9103058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320" y="0"/>
            <a:ext cx="2986891" cy="2974944"/>
          </a:xfrm>
          <a:prstGeom prst="rect">
            <a:avLst/>
          </a:prstGeom>
        </p:spPr>
      </p:pic>
      <p:pic>
        <p:nvPicPr>
          <p:cNvPr id="7" name="Picture 6" descr="OU ICON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75" y="363008"/>
            <a:ext cx="759817" cy="887593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720917" y="1546538"/>
            <a:ext cx="9506517" cy="43088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15626" y="416908"/>
            <a:ext cx="9510185" cy="826827"/>
          </a:xfrm>
        </p:spPr>
        <p:txBody>
          <a:bodyPr/>
          <a:lstStyle>
            <a:lvl1pPr>
              <a:defRPr>
                <a:solidFill>
                  <a:srgbClr val="0B55A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20916" y="2724513"/>
            <a:ext cx="11575130" cy="6222686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11740" y="1270424"/>
            <a:ext cx="9001419" cy="0"/>
          </a:xfrm>
          <a:prstGeom prst="line">
            <a:avLst/>
          </a:prstGeom>
          <a:ln w="38100" cap="rnd">
            <a:solidFill>
              <a:schemeClr val="accent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7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12131865" y="9224972"/>
            <a:ext cx="292800" cy="2928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3" y="9103058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320" y="0"/>
            <a:ext cx="2986892" cy="2974944"/>
          </a:xfrm>
          <a:prstGeom prst="rect">
            <a:avLst/>
          </a:prstGeom>
        </p:spPr>
      </p:pic>
      <p:pic>
        <p:nvPicPr>
          <p:cNvPr id="7" name="Picture 6" descr="OU ICON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75" y="363008"/>
            <a:ext cx="759817" cy="88759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15626" y="416908"/>
            <a:ext cx="9510185" cy="826827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720917" y="1546538"/>
            <a:ext cx="9506517" cy="43088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20916" y="2724513"/>
            <a:ext cx="11575130" cy="6222686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11740" y="1270424"/>
            <a:ext cx="9001419" cy="0"/>
          </a:xfrm>
          <a:prstGeom prst="line">
            <a:avLst/>
          </a:prstGeom>
          <a:ln w="38100" cap="rnd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71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12131865" y="9224972"/>
            <a:ext cx="292800" cy="2928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3" y="9103058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320" y="0"/>
            <a:ext cx="2986892" cy="2974945"/>
          </a:xfrm>
          <a:prstGeom prst="rect">
            <a:avLst/>
          </a:prstGeom>
        </p:spPr>
      </p:pic>
      <p:pic>
        <p:nvPicPr>
          <p:cNvPr id="7" name="Picture 6" descr="OU ICON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75" y="363008"/>
            <a:ext cx="759817" cy="88759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15626" y="416908"/>
            <a:ext cx="9510185" cy="826827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720917" y="1546538"/>
            <a:ext cx="9506517" cy="430887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20916" y="2724513"/>
            <a:ext cx="11575130" cy="6222686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11740" y="1270424"/>
            <a:ext cx="9001419" cy="0"/>
          </a:xfrm>
          <a:prstGeom prst="line">
            <a:avLst/>
          </a:prstGeom>
          <a:ln w="38100" cap="rnd">
            <a:solidFill>
              <a:schemeClr val="accent3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16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xt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647920" y="2029528"/>
            <a:ext cx="5708647" cy="570864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7919" y="2487471"/>
            <a:ext cx="5708647" cy="4969978"/>
          </a:xfrm>
        </p:spPr>
        <p:txBody>
          <a:bodyPr wrap="square" anchor="ctr">
            <a:noAutofit/>
          </a:bodyPr>
          <a:lstStyle>
            <a:lvl1pPr algn="ctr">
              <a:lnSpc>
                <a:spcPts val="8734"/>
              </a:lnSpc>
              <a:defRPr sz="60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4444" y="363008"/>
            <a:ext cx="750078" cy="887593"/>
          </a:xfrm>
          <a:prstGeom prst="rect">
            <a:avLst/>
          </a:prstGeom>
        </p:spPr>
      </p:pic>
      <p:sp>
        <p:nvSpPr>
          <p:cNvPr id="12" name="Oval 11"/>
          <p:cNvSpPr/>
          <p:nvPr userDrawn="1"/>
        </p:nvSpPr>
        <p:spPr>
          <a:xfrm>
            <a:off x="12131865" y="9224972"/>
            <a:ext cx="292800" cy="292800"/>
          </a:xfrm>
          <a:prstGeom prst="ellipse">
            <a:avLst/>
          </a:prstGeom>
          <a:solidFill>
            <a:srgbClr val="75AA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3" y="9103058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14" name="Oval 13"/>
          <p:cNvSpPr/>
          <p:nvPr userDrawn="1"/>
        </p:nvSpPr>
        <p:spPr>
          <a:xfrm>
            <a:off x="3463139" y="1844748"/>
            <a:ext cx="6078208" cy="6078202"/>
          </a:xfrm>
          <a:prstGeom prst="ellipse">
            <a:avLst/>
          </a:prstGeom>
          <a:ln w="38100" cap="rnd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19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 Circle Top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320" y="0"/>
            <a:ext cx="2986893" cy="297494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5626" y="416908"/>
            <a:ext cx="9533274" cy="7133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917" y="3112033"/>
            <a:ext cx="11676646" cy="34198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12131865" y="9224972"/>
            <a:ext cx="292800" cy="292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4263" y="9103058"/>
            <a:ext cx="503290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pic>
        <p:nvPicPr>
          <p:cNvPr id="10" name="Picture 9" descr="OU ICON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75" y="363008"/>
            <a:ext cx="759817" cy="88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2" r:id="rId3"/>
    <p:sldLayoutId id="2147483650" r:id="rId4"/>
    <p:sldLayoutId id="2147483660" r:id="rId5"/>
    <p:sldLayoutId id="2147483659" r:id="rId6"/>
    <p:sldLayoutId id="2147483658" r:id="rId7"/>
    <p:sldLayoutId id="2147483661" r:id="rId8"/>
  </p:sldLayoutIdLst>
  <p:hf hdr="0" ftr="0" dt="0"/>
  <p:txStyles>
    <p:titleStyle>
      <a:lvl1pPr algn="l" defTabSz="650276" rtl="0" eaLnBrk="1" latinLnBrk="0" hangingPunct="1">
        <a:lnSpc>
          <a:spcPts val="5200"/>
        </a:lnSpc>
        <a:spcBef>
          <a:spcPts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65027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90000"/>
        <a:buFont typeface="Lucida Grande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4038" indent="-222250" algn="l" defTabSz="65027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90000"/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342900" algn="l" defTabSz="65027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90000"/>
        <a:buFont typeface="Lucida Grande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50276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Lucida Grande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50276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Lucida Grande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Dissemination, engagement and citizen science (DECS)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30072" y="8356701"/>
            <a:ext cx="7967434" cy="923330"/>
          </a:xfrm>
        </p:spPr>
        <p:txBody>
          <a:bodyPr/>
          <a:lstStyle/>
          <a:p>
            <a:r>
              <a:rPr lang="en-GB" dirty="0" smtClean="0"/>
              <a:t>Stephen Serjeant, ASTERICS meeting,      26-27 May 2015</a:t>
            </a:r>
            <a:endParaRPr lang="en-GB" dirty="0"/>
          </a:p>
        </p:txBody>
      </p:sp>
      <p:pic>
        <p:nvPicPr>
          <p:cNvPr id="3" name="Picture 2" descr="asterics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01" y="629128"/>
            <a:ext cx="7746718" cy="54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5626" y="416908"/>
            <a:ext cx="10599045" cy="826827"/>
          </a:xfrm>
        </p:spPr>
        <p:txBody>
          <a:bodyPr/>
          <a:lstStyle/>
          <a:p>
            <a:r>
              <a:rPr lang="en-GB" dirty="0" smtClean="0"/>
              <a:t>Citizen Science &amp; education platforms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10</a:t>
            </a:fld>
            <a:endParaRPr lang="en-GB" dirty="0"/>
          </a:p>
        </p:txBody>
      </p:sp>
      <p:pic>
        <p:nvPicPr>
          <p:cNvPr id="11" name="Picture 10" descr="penguinwatch-ex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1" y="2909740"/>
            <a:ext cx="12964859" cy="5769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" y="9287591"/>
            <a:ext cx="38292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penguinwatch.org</a:t>
            </a: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8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5626" y="416908"/>
            <a:ext cx="10599045" cy="826827"/>
          </a:xfrm>
        </p:spPr>
        <p:txBody>
          <a:bodyPr/>
          <a:lstStyle/>
          <a:p>
            <a:r>
              <a:rPr lang="en-GB" dirty="0" smtClean="0"/>
              <a:t>Citizen Science &amp; education platforms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11</a:t>
            </a:fld>
            <a:endParaRPr lang="en-GB" dirty="0"/>
          </a:p>
        </p:txBody>
      </p:sp>
      <p:pic>
        <p:nvPicPr>
          <p:cNvPr id="4" name="Picture 3" descr="snapshot 2015-05-22 at 17.28.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14625" r="9434"/>
          <a:stretch/>
        </p:blipFill>
        <p:spPr>
          <a:xfrm>
            <a:off x="-1" y="1728288"/>
            <a:ext cx="13003213" cy="8028487"/>
          </a:xfrm>
          <a:prstGeom prst="rect">
            <a:avLst/>
          </a:prstGeom>
        </p:spPr>
      </p:pic>
      <p:pic>
        <p:nvPicPr>
          <p:cNvPr id="7" name="Picture 6" descr="snapshot 2015-05-22 at 17.30.4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5099" r="9879"/>
          <a:stretch/>
        </p:blipFill>
        <p:spPr>
          <a:xfrm>
            <a:off x="0" y="1731972"/>
            <a:ext cx="13003213" cy="80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2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5626" y="416908"/>
            <a:ext cx="10599045" cy="826827"/>
          </a:xfrm>
        </p:spPr>
        <p:txBody>
          <a:bodyPr/>
          <a:lstStyle/>
          <a:p>
            <a:r>
              <a:rPr lang="en-GB" dirty="0" smtClean="0"/>
              <a:t>Citizen Science &amp; education platforms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12</a:t>
            </a:fld>
            <a:endParaRPr lang="en-GB" dirty="0"/>
          </a:p>
        </p:txBody>
      </p:sp>
      <p:pic>
        <p:nvPicPr>
          <p:cNvPr id="4" name="Picture 3" descr="snapshot 2015-05-22 at 17.28.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14625" r="9434"/>
          <a:stretch/>
        </p:blipFill>
        <p:spPr>
          <a:xfrm>
            <a:off x="-1" y="1728288"/>
            <a:ext cx="13003213" cy="8028487"/>
          </a:xfrm>
          <a:prstGeom prst="rect">
            <a:avLst/>
          </a:prstGeom>
        </p:spPr>
      </p:pic>
      <p:pic>
        <p:nvPicPr>
          <p:cNvPr id="7" name="Picture 6" descr="snapshot 2015-05-22 at 17.30.4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5099" r="9879"/>
          <a:stretch/>
        </p:blipFill>
        <p:spPr>
          <a:xfrm>
            <a:off x="0" y="1731972"/>
            <a:ext cx="13003213" cy="8044047"/>
          </a:xfrm>
          <a:prstGeom prst="rect">
            <a:avLst/>
          </a:prstGeom>
        </p:spPr>
      </p:pic>
      <p:pic>
        <p:nvPicPr>
          <p:cNvPr id="8" name="Picture 7" descr="snapshot 2015-05-22 at 17.33.3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15099" r="12108" b="840"/>
          <a:stretch/>
        </p:blipFill>
        <p:spPr>
          <a:xfrm>
            <a:off x="0" y="1731972"/>
            <a:ext cx="12815597" cy="808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3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13</a:t>
            </a:fld>
            <a:endParaRPr lang="en-GB" dirty="0"/>
          </a:p>
        </p:txBody>
      </p:sp>
      <p:pic>
        <p:nvPicPr>
          <p:cNvPr id="2" name="International Year of Ligh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4740"/>
            <a:ext cx="13003213" cy="7313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229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14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We are also crowdsourcing the mass participation experiment ideas!</a:t>
            </a:r>
          </a:p>
          <a:p>
            <a:r>
              <a:rPr lang="en-US" sz="3200" dirty="0" smtClean="0"/>
              <a:t>Host two workshops for ESFRI &amp; pathfinder / precursor mass participation experiment definition</a:t>
            </a:r>
          </a:p>
          <a:p>
            <a:pPr lvl="1"/>
            <a:r>
              <a:rPr lang="en-US" sz="2400" dirty="0"/>
              <a:t>How easy is it?</a:t>
            </a:r>
          </a:p>
          <a:p>
            <a:pPr lvl="1"/>
            <a:r>
              <a:rPr lang="en-US" sz="2400" dirty="0"/>
              <a:t>How beautiful is it? </a:t>
            </a:r>
          </a:p>
          <a:p>
            <a:pPr lvl="1"/>
            <a:r>
              <a:rPr lang="en-US" sz="2400" dirty="0"/>
              <a:t>How important is it?</a:t>
            </a:r>
          </a:p>
          <a:p>
            <a:pPr lvl="1"/>
            <a:r>
              <a:rPr lang="en-US" sz="2400" dirty="0"/>
              <a:t>How famous could I get?</a:t>
            </a:r>
          </a:p>
          <a:p>
            <a:pPr lvl="1"/>
            <a:r>
              <a:rPr lang="en-US" sz="2400" dirty="0"/>
              <a:t>How much am I learning</a:t>
            </a:r>
            <a:r>
              <a:rPr lang="en-US" sz="2400" dirty="0" smtClean="0"/>
              <a:t>?</a:t>
            </a:r>
          </a:p>
          <a:p>
            <a:r>
              <a:rPr lang="en-US" sz="3200" dirty="0" smtClean="0"/>
              <a:t>Once defined, adapt the </a:t>
            </a:r>
            <a:r>
              <a:rPr lang="en-US" sz="3200" dirty="0" err="1" smtClean="0"/>
              <a:t>Zooniverse</a:t>
            </a:r>
            <a:r>
              <a:rPr lang="en-US" sz="3200" dirty="0" smtClean="0"/>
              <a:t> </a:t>
            </a:r>
            <a:r>
              <a:rPr lang="en-US" sz="3200" i="1" dirty="0" err="1" smtClean="0"/>
              <a:t>Panoptes</a:t>
            </a:r>
            <a:r>
              <a:rPr lang="en-US" sz="3200" dirty="0" smtClean="0"/>
              <a:t> platform for the ESFRI crowdsourcing experiments</a:t>
            </a:r>
          </a:p>
          <a:p>
            <a:r>
              <a:rPr lang="en-US" sz="3200" dirty="0" smtClean="0"/>
              <a:t>Field-test in schools</a:t>
            </a:r>
          </a:p>
          <a:p>
            <a:r>
              <a:rPr lang="en-US" sz="3200" dirty="0" smtClean="0"/>
              <a:t>Compile and create associated educational resources</a:t>
            </a:r>
          </a:p>
          <a:p>
            <a:r>
              <a:rPr lang="en-US" sz="3200" dirty="0" smtClean="0"/>
              <a:t>Monitor through learning journey analytics</a:t>
            </a:r>
          </a:p>
          <a:p>
            <a:r>
              <a:rPr lang="en-US" sz="3200" dirty="0" smtClean="0"/>
              <a:t>Translate</a:t>
            </a:r>
          </a:p>
        </p:txBody>
      </p:sp>
    </p:spTree>
    <p:extLst>
      <p:ext uri="{BB962C8B-B14F-4D97-AF65-F5344CB8AC3E}">
        <p14:creationId xmlns:p14="http://schemas.microsoft.com/office/powerpoint/2010/main" val="150073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667162" y="2622179"/>
            <a:ext cx="5708647" cy="4969978"/>
          </a:xfrm>
        </p:spPr>
        <p:txBody>
          <a:bodyPr/>
          <a:lstStyle/>
          <a:p>
            <a:pPr>
              <a:lnSpc>
                <a:spcPts val="7534"/>
              </a:lnSpc>
            </a:pPr>
            <a:r>
              <a:rPr lang="en-GB" sz="4800" dirty="0" smtClean="0"/>
              <a:t>What would you like a million peopl</a:t>
            </a:r>
            <a:r>
              <a:rPr lang="en-GB" sz="4800" dirty="0" smtClean="0"/>
              <a:t>e to do for you?</a:t>
            </a:r>
            <a:endParaRPr lang="en-GB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4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DECS in a nutshell</a:t>
            </a:r>
            <a:endParaRPr lang="en-GB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2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323" y="1794358"/>
            <a:ext cx="2333424" cy="2349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95" y="1365963"/>
            <a:ext cx="4170843" cy="3086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827" y="1808947"/>
            <a:ext cx="2236246" cy="2674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23" y="4217563"/>
            <a:ext cx="5432456" cy="176735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720916" y="6138873"/>
            <a:ext cx="11575130" cy="3347157"/>
          </a:xfrm>
        </p:spPr>
        <p:txBody>
          <a:bodyPr/>
          <a:lstStyle/>
          <a:p>
            <a:r>
              <a:rPr lang="en-US" sz="4400" dirty="0" smtClean="0"/>
              <a:t> Outward-facing dialogue with </a:t>
            </a:r>
            <a:endParaRPr lang="en-US" sz="4400" dirty="0"/>
          </a:p>
          <a:p>
            <a:pPr lvl="1"/>
            <a:r>
              <a:rPr lang="en-US" sz="3800" dirty="0"/>
              <a:t> technical communities</a:t>
            </a:r>
          </a:p>
          <a:p>
            <a:pPr lvl="1"/>
            <a:r>
              <a:rPr lang="en-US" sz="3800" dirty="0"/>
              <a:t> decision-makers</a:t>
            </a:r>
          </a:p>
          <a:p>
            <a:pPr lvl="1"/>
            <a:r>
              <a:rPr lang="en-US" sz="3800" dirty="0"/>
              <a:t> the science-inclined public</a:t>
            </a:r>
          </a:p>
          <a:p>
            <a:r>
              <a:rPr lang="en-US" sz="4400" dirty="0"/>
              <a:t> Inward-facing dialogue within the consortium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467378" y="4079757"/>
            <a:ext cx="1070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party)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59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3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31" y="-1"/>
            <a:ext cx="12293537" cy="97567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-601264" y="8801583"/>
            <a:ext cx="1510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</a:rPr>
              <a:t>pcmag.com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2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4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3343"/>
          <a:stretch/>
        </p:blipFill>
        <p:spPr>
          <a:xfrm>
            <a:off x="461824" y="0"/>
            <a:ext cx="12238318" cy="7505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105" y="7459025"/>
            <a:ext cx="10298660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You can connect the bridge computer to the canteen computer, but it will cost 400 million and take five years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51801" y="0"/>
            <a:ext cx="2451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stackexchange.com</a:t>
            </a:r>
            <a:endParaRPr lang="en-US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1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DECS audiences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800" dirty="0" smtClean="0"/>
              <a:t> Scientific </a:t>
            </a:r>
            <a:r>
              <a:rPr lang="en-GB" sz="4800" dirty="0"/>
              <a:t>and technical community</a:t>
            </a:r>
          </a:p>
          <a:p>
            <a:r>
              <a:rPr lang="en-GB" sz="4800" dirty="0" smtClean="0"/>
              <a:t> Academia</a:t>
            </a:r>
            <a:endParaRPr lang="en-GB" sz="4800" dirty="0"/>
          </a:p>
          <a:p>
            <a:r>
              <a:rPr lang="en-GB" sz="4800" dirty="0" smtClean="0"/>
              <a:t> Private </a:t>
            </a:r>
            <a:r>
              <a:rPr lang="en-GB" sz="4800" dirty="0"/>
              <a:t>industry</a:t>
            </a:r>
          </a:p>
          <a:p>
            <a:r>
              <a:rPr lang="en-GB" sz="4800" dirty="0" smtClean="0"/>
              <a:t> Other </a:t>
            </a:r>
            <a:r>
              <a:rPr lang="en-GB" sz="4800" dirty="0"/>
              <a:t>public research centres</a:t>
            </a:r>
          </a:p>
          <a:p>
            <a:r>
              <a:rPr lang="en-GB" sz="4800" dirty="0" smtClean="0"/>
              <a:t> SMEs</a:t>
            </a:r>
            <a:endParaRPr lang="en-GB" sz="4800" dirty="0"/>
          </a:p>
          <a:p>
            <a:r>
              <a:rPr lang="en-GB" sz="4800" dirty="0" smtClean="0"/>
              <a:t> Policy </a:t>
            </a:r>
            <a:r>
              <a:rPr lang="en-GB" sz="4800" dirty="0"/>
              <a:t>makers</a:t>
            </a:r>
          </a:p>
          <a:p>
            <a:r>
              <a:rPr lang="en-GB" sz="4800" dirty="0" smtClean="0"/>
              <a:t> General </a:t>
            </a:r>
            <a:r>
              <a:rPr lang="en-GB" sz="4800" dirty="0"/>
              <a:t>public: media, schools, students, citizen </a:t>
            </a:r>
            <a:r>
              <a:rPr lang="en-GB" sz="4800" dirty="0" smtClean="0"/>
              <a:t>scientists</a:t>
            </a:r>
            <a:endParaRPr lang="en-GB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02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DECS objectives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800" dirty="0" smtClean="0"/>
              <a:t> </a:t>
            </a:r>
            <a:r>
              <a:rPr lang="en-GB" sz="4800" dirty="0"/>
              <a:t>P</a:t>
            </a:r>
            <a:r>
              <a:rPr lang="en-GB" sz="4800" dirty="0" smtClean="0"/>
              <a:t>romotional and outreach material</a:t>
            </a:r>
          </a:p>
          <a:p>
            <a:r>
              <a:rPr lang="en-GB" sz="4800" dirty="0" smtClean="0"/>
              <a:t> Coordinated citizen science experiments to open up ESFRI facilities to the general public</a:t>
            </a:r>
          </a:p>
          <a:p>
            <a:r>
              <a:rPr lang="en-GB" sz="4800" dirty="0" smtClean="0"/>
              <a:t> Accompanying open educational resources to attract young people to science</a:t>
            </a:r>
            <a:endParaRPr lang="en-GB" sz="4800" dirty="0" smtClean="0"/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45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7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2.0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8" r="2651" b="2810"/>
          <a:stretch/>
        </p:blipFill>
        <p:spPr>
          <a:xfrm>
            <a:off x="654249" y="1462555"/>
            <a:ext cx="9505863" cy="7274281"/>
          </a:xfrm>
        </p:spPr>
      </p:pic>
      <p:sp>
        <p:nvSpPr>
          <p:cNvPr id="7" name="TextBox 6"/>
          <p:cNvSpPr txBox="1"/>
          <p:nvPr/>
        </p:nvSpPr>
        <p:spPr>
          <a:xfrm>
            <a:off x="404095" y="9314160"/>
            <a:ext cx="818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ec.europa.eu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/research/consultations/science-2.0/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background.pdf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6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133600" y="3620366"/>
            <a:ext cx="8718327" cy="1325577"/>
          </a:xfrm>
        </p:spPr>
        <p:txBody>
          <a:bodyPr/>
          <a:lstStyle/>
          <a:p>
            <a:r>
              <a:rPr lang="en-GB" dirty="0" smtClean="0"/>
              <a:t>Citizen science is not outreach!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133600" y="5358645"/>
            <a:ext cx="8731420" cy="923330"/>
          </a:xfrm>
        </p:spPr>
        <p:txBody>
          <a:bodyPr/>
          <a:lstStyle/>
          <a:p>
            <a:r>
              <a:rPr lang="en-GB" i="1" dirty="0" smtClean="0"/>
              <a:t>How can I use this tool for high priority ESFRI science goals?</a:t>
            </a:r>
            <a:endParaRPr lang="en-GB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807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5626" y="416908"/>
            <a:ext cx="10599045" cy="826827"/>
          </a:xfrm>
        </p:spPr>
        <p:txBody>
          <a:bodyPr/>
          <a:lstStyle/>
          <a:p>
            <a:r>
              <a:rPr lang="en-GB" dirty="0" smtClean="0"/>
              <a:t>Citizen Science &amp; education platforms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9</a:t>
            </a:fld>
            <a:endParaRPr lang="en-GB" dirty="0"/>
          </a:p>
        </p:txBody>
      </p:sp>
      <p:pic>
        <p:nvPicPr>
          <p:cNvPr id="4" name="Picture 3" descr="snapshot 2015-05-22 at 17.28.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14625" r="9434"/>
          <a:stretch/>
        </p:blipFill>
        <p:spPr>
          <a:xfrm>
            <a:off x="-1" y="1728288"/>
            <a:ext cx="13003213" cy="80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7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U Ripple">
  <a:themeElements>
    <a:clrScheme name="OU">
      <a:dk1>
        <a:sysClr val="windowText" lastClr="000000"/>
      </a:dk1>
      <a:lt1>
        <a:sysClr val="window" lastClr="FFFFFF"/>
      </a:lt1>
      <a:dk2>
        <a:srgbClr val="75AAE5"/>
      </a:dk2>
      <a:lt2>
        <a:srgbClr val="FFFFFF"/>
      </a:lt2>
      <a:accent1>
        <a:srgbClr val="75AAE5"/>
      </a:accent1>
      <a:accent2>
        <a:srgbClr val="0B55A8"/>
      </a:accent2>
      <a:accent3>
        <a:srgbClr val="E80074"/>
      </a:accent3>
      <a:accent4>
        <a:srgbClr val="630031"/>
      </a:accent4>
      <a:accent5>
        <a:srgbClr val="FFC23D"/>
      </a:accent5>
      <a:accent6>
        <a:srgbClr val="A4A400"/>
      </a:accent6>
      <a:hlink>
        <a:srgbClr val="000000"/>
      </a:hlink>
      <a:folHlink>
        <a:srgbClr val="000000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rnd">
          <a:prstDash val="sysDot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OU Ripple</Template>
  <TotalTime>4472</TotalTime>
  <Words>308</Words>
  <Application>Microsoft Macintosh PowerPoint</Application>
  <PresentationFormat>Custom</PresentationFormat>
  <Paragraphs>61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OU Ripple</vt:lpstr>
      <vt:lpstr>Dissemination, engagement and citizen science (DECS)</vt:lpstr>
      <vt:lpstr>DECS in a nutshell</vt:lpstr>
      <vt:lpstr>PowerPoint Presentation</vt:lpstr>
      <vt:lpstr>PowerPoint Presentation</vt:lpstr>
      <vt:lpstr>DECS audiences</vt:lpstr>
      <vt:lpstr>DECS objectives</vt:lpstr>
      <vt:lpstr>Science 2.0</vt:lpstr>
      <vt:lpstr>Citizen science is not outreach!</vt:lpstr>
      <vt:lpstr>Citizen Science &amp; education platforms</vt:lpstr>
      <vt:lpstr>Citizen Science &amp; education platforms</vt:lpstr>
      <vt:lpstr>Citizen Science &amp; education platforms</vt:lpstr>
      <vt:lpstr>Citizen Science &amp; education platforms</vt:lpstr>
      <vt:lpstr>PowerPoint Presentation</vt:lpstr>
      <vt:lpstr>Outlook</vt:lpstr>
      <vt:lpstr>What would you like a million people to do for you?</vt:lpstr>
    </vt:vector>
  </TitlesOfParts>
  <Company>The Open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S.Serjeant</dc:creator>
  <cp:lastModifiedBy>Stephen Serjeant</cp:lastModifiedBy>
  <cp:revision>30</cp:revision>
  <dcterms:created xsi:type="dcterms:W3CDTF">2015-04-14T13:08:49Z</dcterms:created>
  <dcterms:modified xsi:type="dcterms:W3CDTF">2015-05-25T16:58:28Z</dcterms:modified>
</cp:coreProperties>
</file>